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60" r:id="rId4"/>
    <p:sldId id="262" r:id="rId5"/>
    <p:sldId id="265" r:id="rId6"/>
    <p:sldId id="266" r:id="rId7"/>
    <p:sldId id="267" r:id="rId8"/>
    <p:sldId id="268" r:id="rId9"/>
    <p:sldId id="269" r:id="rId10"/>
    <p:sldId id="276" r:id="rId11"/>
    <p:sldId id="264" r:id="rId12"/>
    <p:sldId id="277" r:id="rId13"/>
    <p:sldId id="311" r:id="rId14"/>
    <p:sldId id="278" r:id="rId15"/>
    <p:sldId id="279" r:id="rId16"/>
    <p:sldId id="280" r:id="rId17"/>
    <p:sldId id="312" r:id="rId18"/>
    <p:sldId id="281" r:id="rId19"/>
    <p:sldId id="282" r:id="rId20"/>
    <p:sldId id="283" r:id="rId21"/>
    <p:sldId id="273" r:id="rId22"/>
    <p:sldId id="284" r:id="rId23"/>
    <p:sldId id="271" r:id="rId24"/>
    <p:sldId id="272" r:id="rId25"/>
    <p:sldId id="286" r:id="rId26"/>
    <p:sldId id="285" r:id="rId27"/>
    <p:sldId id="287" r:id="rId28"/>
    <p:sldId id="288" r:id="rId29"/>
    <p:sldId id="289" r:id="rId30"/>
    <p:sldId id="275" r:id="rId31"/>
    <p:sldId id="290" r:id="rId32"/>
    <p:sldId id="293" r:id="rId33"/>
    <p:sldId id="291" r:id="rId34"/>
    <p:sldId id="294" r:id="rId35"/>
    <p:sldId id="292" r:id="rId36"/>
    <p:sldId id="295" r:id="rId37"/>
    <p:sldId id="296" r:id="rId38"/>
    <p:sldId id="299" r:id="rId39"/>
    <p:sldId id="297" r:id="rId40"/>
    <p:sldId id="298" r:id="rId41"/>
    <p:sldId id="302" r:id="rId42"/>
    <p:sldId id="300" r:id="rId43"/>
    <p:sldId id="301" r:id="rId44"/>
    <p:sldId id="303" r:id="rId45"/>
    <p:sldId id="304" r:id="rId46"/>
    <p:sldId id="305" r:id="rId47"/>
    <p:sldId id="307" r:id="rId48"/>
    <p:sldId id="310" r:id="rId49"/>
    <p:sldId id="308" r:id="rId50"/>
    <p:sldId id="309" r:id="rId51"/>
    <p:sldId id="25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7331F-9E5E-4B2A-8F22-DCDE9F6FCC5E}" v="791" dt="2021-04-21T12:07:31.455"/>
    <p1510:client id="{0B66B088-BB0C-4F76-B0AD-E6A65C10E118}" v="94" dt="2021-04-20T13:26:09.325"/>
    <p1510:client id="{405E9E27-6A28-401B-98C0-FEDC1B22D406}" v="12" dt="2021-04-12T22:50:32.089"/>
    <p1510:client id="{5E0F8ABF-2D31-4C92-8867-93396065D76B}" v="206" dt="2021-04-20T12:45:49.694"/>
    <p1510:client id="{76663A9F-94E7-48FE-B375-E31402002191}" v="72" dt="2021-04-19T23:10:59.120"/>
    <p1510:client id="{77EB896D-47CF-467C-BCC7-F94025BCC5CB}" v="451" dt="2021-04-20T19:39:36.123"/>
    <p1510:client id="{7C8C84BB-3415-4441-B0FA-44FA407F37D7}" v="284" dt="2021-04-20T20:40:35.317"/>
    <p1510:client id="{82164B93-6CE4-4889-BECF-6BF5B9A186C2}" v="10266" dt="2021-04-14T14:48:23.972"/>
    <p1510:client id="{8D2C321E-B053-4ADE-AA8F-080074433164}" v="480" dt="2021-04-20T23:49:51.255"/>
    <p1510:client id="{C6F99458-4ABF-42C5-ADEC-A2539ABDD158}" v="1" dt="2021-04-20T20:42:39.907"/>
    <p1510:client id="{DE43E4CE-91DC-480D-B76E-EC0A9E1B0324}" v="262" dt="2021-04-20T13:06:11.229"/>
    <p1510:client id="{ECDDE000-5E09-4ACE-9BD6-08666265677C}" v="209" dt="2021-04-12T09:21:45.371"/>
    <p1510:client id="{FEA9D41D-C424-406D-8AD9-CA2A9195A2B1}" v="109" dt="2021-04-20T20:16:3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2476D-E299-453E-8C8B-EEDE0AC0555A}" type="datetimeFigureOut">
              <a:rPr lang="en-US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2B992-369F-42DD-9097-E9D73E1E7C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4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Normalizacija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podela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podataka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više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dokumenata</a:t>
            </a:r>
          </a:p>
          <a:p>
            <a:r>
              <a:rPr lang="en-US" err="1">
                <a:cs typeface="Calibri"/>
              </a:rPr>
              <a:t>Denormalizacija</a:t>
            </a:r>
            <a:r>
              <a:rPr lang="en-US">
                <a:cs typeface="Calibri"/>
              </a:rPr>
              <a:t> – </a:t>
            </a:r>
            <a:r>
              <a:rPr lang="en-US" err="1">
                <a:cs typeface="Calibri"/>
              </a:rPr>
              <a:t>grupisanje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podataka</a:t>
            </a:r>
            <a:r>
              <a:rPr lang="en-US">
                <a:cs typeface="Calibri"/>
              </a:rPr>
              <a:t> u </a:t>
            </a:r>
            <a:r>
              <a:rPr lang="en-US" err="1">
                <a:cs typeface="Calibri"/>
              </a:rPr>
              <a:t>jedan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dokument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6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7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3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2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3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3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9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9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5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9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4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7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9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8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1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0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5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5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3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B992-369F-42DD-9097-E9D73E1E7C5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.jpe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80" y="3428998"/>
            <a:ext cx="7939102" cy="2268559"/>
          </a:xfrm>
        </p:spPr>
        <p:txBody>
          <a:bodyPr>
            <a:normAutofit/>
          </a:bodyPr>
          <a:lstStyle/>
          <a:p>
            <a:r>
              <a:rPr lang="tr-TR" sz="3600" err="1">
                <a:cs typeface="Arial"/>
              </a:rPr>
              <a:t>Skladištenje</a:t>
            </a:r>
            <a:r>
              <a:rPr lang="tr-TR" sz="3600">
                <a:cs typeface="Arial"/>
              </a:rPr>
              <a:t> i </a:t>
            </a:r>
            <a:r>
              <a:rPr lang="tr-TR" sz="3600" b="1" err="1">
                <a:cs typeface="Arial"/>
              </a:rPr>
              <a:t>indeksiranje</a:t>
            </a:r>
            <a:r>
              <a:rPr lang="tr-TR" sz="3600">
                <a:cs typeface="Arial"/>
              </a:rPr>
              <a:t>;</a:t>
            </a:r>
            <a:br>
              <a:rPr lang="tr-TR" sz="3600">
                <a:cs typeface="Arial"/>
              </a:rPr>
            </a:br>
            <a:r>
              <a:rPr lang="tr-TR" sz="3600" err="1">
                <a:cs typeface="Arial"/>
              </a:rPr>
              <a:t>Procesiranje</a:t>
            </a:r>
            <a:r>
              <a:rPr lang="tr-TR" sz="3600">
                <a:cs typeface="Arial"/>
              </a:rPr>
              <a:t> </a:t>
            </a:r>
            <a:r>
              <a:rPr lang="tr-TR" sz="3600" err="1">
                <a:cs typeface="Arial"/>
              </a:rPr>
              <a:t>upita</a:t>
            </a:r>
            <a:r>
              <a:rPr lang="tr-TR" sz="3600">
                <a:cs typeface="Arial"/>
              </a:rPr>
              <a:t> i </a:t>
            </a:r>
            <a:r>
              <a:rPr lang="tr-TR" sz="3600" err="1">
                <a:cs typeface="Arial"/>
              </a:rPr>
              <a:t>optimizacija</a:t>
            </a:r>
            <a:r>
              <a:rPr lang="tr-TR" sz="3600">
                <a:cs typeface="Arial"/>
              </a:rPr>
              <a:t> kod </a:t>
            </a:r>
            <a:r>
              <a:rPr lang="tr-TR" sz="3600" err="1">
                <a:cs typeface="Arial"/>
              </a:rPr>
              <a:t>MongoDB</a:t>
            </a:r>
            <a:r>
              <a:rPr lang="tr-TR" sz="3600">
                <a:cs typeface="Arial"/>
              </a:rPr>
              <a:t>-a</a:t>
            </a:r>
            <a:endParaRPr lang="en-US" sz="360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>
                <a:cs typeface="Arial"/>
              </a:rPr>
              <a:t>Srđan</a:t>
            </a:r>
            <a:r>
              <a:rPr lang="tr-TR">
                <a:cs typeface="Arial"/>
              </a:rPr>
              <a:t> </a:t>
            </a:r>
            <a:r>
              <a:rPr lang="tr-TR" err="1">
                <a:cs typeface="Arial"/>
              </a:rPr>
              <a:t>Ognjanović</a:t>
            </a:r>
            <a:r>
              <a:rPr lang="tr-TR">
                <a:cs typeface="Arial"/>
              </a:rPr>
              <a:t> 847</a:t>
            </a:r>
            <a:endParaRPr lang="tr-TR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592C317-5AC2-475C-A44A-6CACB84C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337" y="3833150"/>
            <a:ext cx="2868592" cy="14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Tehnologija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BB36-B60B-47AE-A1CA-F36E7849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sr-Latn-RS" err="1">
                <a:ea typeface="+mn-lt"/>
                <a:cs typeface="+mn-lt"/>
              </a:rPr>
              <a:t>MongoDB</a:t>
            </a:r>
            <a:r>
              <a:rPr lang="sr-Latn-RS">
                <a:ea typeface="+mn-lt"/>
                <a:cs typeface="+mn-lt"/>
              </a:rPr>
              <a:t> je baza podataka za opštu upotrebu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Dinamička šema i </a:t>
            </a:r>
            <a:r>
              <a:rPr lang="sr-Latn-RS" err="1">
                <a:ea typeface="+mn-lt"/>
                <a:cs typeface="+mn-lt"/>
              </a:rPr>
              <a:t>objektno</a:t>
            </a:r>
            <a:r>
              <a:rPr lang="sr-Latn-RS">
                <a:ea typeface="+mn-lt"/>
                <a:cs typeface="+mn-lt"/>
              </a:rPr>
              <a:t>-orijentisana struktura, čine je pravim izborom za analitiku u realnom vremenu, kao i za </a:t>
            </a:r>
            <a:r>
              <a:rPr lang="sr-Latn-RS" i="1">
                <a:ea typeface="+mn-lt"/>
                <a:cs typeface="+mn-lt"/>
              </a:rPr>
              <a:t>e-</a:t>
            </a:r>
            <a:r>
              <a:rPr lang="sr-Latn-RS" i="1" err="1">
                <a:ea typeface="+mn-lt"/>
                <a:cs typeface="+mn-lt"/>
              </a:rPr>
              <a:t>mailing</a:t>
            </a:r>
            <a:r>
              <a:rPr lang="sr-Latn-RS">
                <a:ea typeface="+mn-lt"/>
                <a:cs typeface="+mn-lt"/>
              </a:rPr>
              <a:t>, mobilne aplikacije, arhiviranje i slično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Poznati slučajevi korišćenja </a:t>
            </a:r>
            <a:r>
              <a:rPr lang="sr-Latn-RS" err="1">
                <a:ea typeface="+mn-lt"/>
                <a:cs typeface="+mn-lt"/>
              </a:rPr>
              <a:t>MongoDB</a:t>
            </a:r>
            <a:r>
              <a:rPr lang="sr-Latn-RS">
                <a:ea typeface="+mn-lt"/>
                <a:cs typeface="+mn-lt"/>
              </a:rPr>
              <a:t>-a obuhvataju “</a:t>
            </a:r>
            <a:r>
              <a:rPr lang="sr-Latn-RS" i="1" err="1">
                <a:ea typeface="+mn-lt"/>
                <a:cs typeface="+mn-lt"/>
              </a:rPr>
              <a:t>big</a:t>
            </a:r>
            <a:r>
              <a:rPr lang="sr-Latn-RS" i="1">
                <a:ea typeface="+mn-lt"/>
                <a:cs typeface="+mn-lt"/>
              </a:rPr>
              <a:t> data</a:t>
            </a:r>
            <a:r>
              <a:rPr lang="sr-Latn-RS">
                <a:ea typeface="+mn-lt"/>
                <a:cs typeface="+mn-lt"/>
              </a:rPr>
              <a:t>” podatke, upravljanje sadržajem, mobilnu i društvenu infrastrukturu kao i korišćenje </a:t>
            </a:r>
            <a:r>
              <a:rPr lang="sr-Latn-RS" err="1">
                <a:ea typeface="+mn-lt"/>
                <a:cs typeface="+mn-lt"/>
              </a:rPr>
              <a:t>MongoDB</a:t>
            </a:r>
            <a:r>
              <a:rPr lang="sr-Latn-RS">
                <a:ea typeface="+mn-lt"/>
                <a:cs typeface="+mn-lt"/>
              </a:rPr>
              <a:t>-a za </a:t>
            </a:r>
            <a:r>
              <a:rPr lang="sr-Latn-RS" i="1">
                <a:ea typeface="+mn-lt"/>
                <a:cs typeface="+mn-lt"/>
              </a:rPr>
              <a:t>Business </a:t>
            </a:r>
            <a:r>
              <a:rPr lang="sr-Latn-RS" i="1" err="1">
                <a:ea typeface="+mn-lt"/>
                <a:cs typeface="+mn-lt"/>
              </a:rPr>
              <a:t>Intelligence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>
                <a:ea typeface="+mn-lt"/>
                <a:cs typeface="+mn-lt"/>
              </a:rPr>
              <a:t>modele</a:t>
            </a:r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4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Indeksiranje i vrste indeksa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BB36-B60B-47AE-A1CA-F36E784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24" y="2417241"/>
            <a:ext cx="7796540" cy="3997828"/>
          </a:xfrm>
        </p:spPr>
        <p:txBody>
          <a:bodyPr>
            <a:normAutofit fontScale="85000" lnSpcReduction="20000"/>
          </a:bodyPr>
          <a:lstStyle/>
          <a:p>
            <a:pPr marL="344170" indent="-344170" algn="just"/>
            <a:r>
              <a:rPr lang="en-US" err="1">
                <a:ea typeface="+mn-lt"/>
                <a:cs typeface="+mn-lt"/>
              </a:rPr>
              <a:t>Indeksi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strukture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podataka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mogu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skladište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skupove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podataka</a:t>
            </a:r>
            <a:r>
              <a:rPr lang="en-US">
                <a:ea typeface="+mn-lt"/>
                <a:cs typeface="+mn-lt"/>
              </a:rPr>
              <a:t> u </a:t>
            </a:r>
            <a:r>
              <a:rPr lang="en-US" err="1">
                <a:ea typeface="+mn-lt"/>
                <a:cs typeface="+mn-lt"/>
              </a:rPr>
              <a:t>obliku</a:t>
            </a:r>
            <a:r>
              <a:rPr lang="en-US">
                <a:ea typeface="+mn-lt"/>
                <a:cs typeface="+mn-lt"/>
              </a:rPr>
              <a:t> koji je </a:t>
            </a:r>
            <a:r>
              <a:rPr lang="en-US" err="1">
                <a:ea typeface="+mn-lt"/>
                <a:cs typeface="+mn-lt"/>
              </a:rPr>
              <a:t>lak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obilaženje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Upiti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efikasno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izvršavaju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pomoć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indeksa</a:t>
            </a:r>
            <a:r>
              <a:rPr lang="en-US">
                <a:ea typeface="+mn-lt"/>
                <a:cs typeface="+mn-lt"/>
              </a:rPr>
              <a:t> u MongoDB-u.</a:t>
            </a:r>
            <a:endParaRPr lang="sr-Latn-RS">
              <a:ea typeface="+mn-lt"/>
              <a:cs typeface="+mn-lt"/>
            </a:endParaRPr>
          </a:p>
          <a:p>
            <a:pPr marL="344170" indent="-344170" algn="just"/>
            <a:r>
              <a:rPr lang="sr-Latn-RS" err="1">
                <a:ea typeface="+mn-lt"/>
                <a:cs typeface="+mn-lt"/>
              </a:rPr>
              <a:t>MongoDB</a:t>
            </a:r>
            <a:r>
              <a:rPr lang="sr-Latn-RS">
                <a:ea typeface="+mn-lt"/>
                <a:cs typeface="+mn-lt"/>
              </a:rPr>
              <a:t> podržava </a:t>
            </a:r>
            <a:r>
              <a:rPr lang="sr-Latn-RS" err="1">
                <a:ea typeface="+mn-lt"/>
                <a:cs typeface="+mn-lt"/>
              </a:rPr>
              <a:t>sledeće</a:t>
            </a:r>
            <a:r>
              <a:rPr lang="sr-Latn-RS">
                <a:ea typeface="+mn-lt"/>
                <a:cs typeface="+mn-lt"/>
              </a:rPr>
              <a:t> tipove indeksa za upite: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Indeks podrazumevanog _</a:t>
            </a:r>
            <a:r>
              <a:rPr lang="sr-Latn-RS" err="1">
                <a:ea typeface="+mn-lt"/>
                <a:cs typeface="+mn-lt"/>
              </a:rPr>
              <a:t>id</a:t>
            </a:r>
            <a:r>
              <a:rPr lang="sr-Latn-RS">
                <a:ea typeface="+mn-lt"/>
                <a:cs typeface="+mn-lt"/>
              </a:rPr>
              <a:t>-ja (</a:t>
            </a:r>
            <a:r>
              <a:rPr lang="sr-Latn-RS" i="1" err="1">
                <a:ea typeface="+mn-lt"/>
                <a:cs typeface="+mn-lt"/>
              </a:rPr>
              <a:t>Default</a:t>
            </a:r>
            <a:r>
              <a:rPr lang="sr-Latn-RS" i="1">
                <a:ea typeface="+mn-lt"/>
                <a:cs typeface="+mn-lt"/>
              </a:rPr>
              <a:t> _</a:t>
            </a:r>
            <a:r>
              <a:rPr lang="sr-Latn-RS" i="1" err="1">
                <a:ea typeface="+mn-lt"/>
                <a:cs typeface="+mn-lt"/>
              </a:rPr>
              <a:t>id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Indeks jednog polja (</a:t>
            </a:r>
            <a:r>
              <a:rPr lang="sr-Latn-RS" i="1">
                <a:ea typeface="+mn-lt"/>
                <a:cs typeface="+mn-lt"/>
              </a:rPr>
              <a:t>Single </a:t>
            </a:r>
            <a:r>
              <a:rPr lang="sr-Latn-RS" i="1" err="1">
                <a:ea typeface="+mn-lt"/>
                <a:cs typeface="+mn-lt"/>
              </a:rPr>
              <a:t>Field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Složeni indeks </a:t>
            </a:r>
            <a:r>
              <a:rPr lang="sr-Latn-RS" i="1">
                <a:ea typeface="+mn-lt"/>
                <a:cs typeface="+mn-lt"/>
              </a:rPr>
              <a:t>(</a:t>
            </a:r>
            <a:r>
              <a:rPr lang="sr-Latn-RS" i="1" err="1">
                <a:ea typeface="+mn-lt"/>
                <a:cs typeface="+mn-lt"/>
              </a:rPr>
              <a:t>Compound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Višestruki-ključ indeks (</a:t>
            </a:r>
            <a:r>
              <a:rPr lang="sr-Latn-RS" i="1" err="1">
                <a:ea typeface="+mn-lt"/>
                <a:cs typeface="+mn-lt"/>
              </a:rPr>
              <a:t>Multikey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 err="1">
                <a:ea typeface="+mn-lt"/>
                <a:cs typeface="+mn-lt"/>
              </a:rPr>
              <a:t>Geoprostorni</a:t>
            </a:r>
            <a:r>
              <a:rPr lang="sr-Latn-RS">
                <a:ea typeface="+mn-lt"/>
                <a:cs typeface="+mn-lt"/>
              </a:rPr>
              <a:t> indeks (</a:t>
            </a:r>
            <a:r>
              <a:rPr lang="sr-Latn-RS" i="1" err="1">
                <a:ea typeface="+mn-lt"/>
                <a:cs typeface="+mn-lt"/>
              </a:rPr>
              <a:t>Geospatial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Tekstualni indeks (</a:t>
            </a:r>
            <a:r>
              <a:rPr lang="sr-Latn-RS" i="1" err="1">
                <a:ea typeface="+mn-lt"/>
                <a:cs typeface="+mn-lt"/>
              </a:rPr>
              <a:t>Text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sr-Latn-RS" i="1">
              <a:ea typeface="+mn-lt"/>
              <a:cs typeface="+mn-lt"/>
            </a:endParaRPr>
          </a:p>
          <a:p>
            <a:pPr marL="795020" lvl="1" indent="-337820" algn="just"/>
            <a:r>
              <a:rPr lang="sr-Latn-RS" err="1">
                <a:ea typeface="+mn-lt"/>
                <a:cs typeface="+mn-lt"/>
              </a:rPr>
              <a:t>Heširani</a:t>
            </a:r>
            <a:r>
              <a:rPr lang="sr-Latn-RS">
                <a:ea typeface="+mn-lt"/>
                <a:cs typeface="+mn-lt"/>
              </a:rPr>
              <a:t> indeks (</a:t>
            </a:r>
            <a:r>
              <a:rPr lang="sr-Latn-RS" i="1" err="1">
                <a:ea typeface="+mn-lt"/>
                <a:cs typeface="+mn-lt"/>
              </a:rPr>
              <a:t>Hashed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Index</a:t>
            </a:r>
            <a:r>
              <a:rPr lang="sr-Latn-RS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A9F6D2F-E12C-43BC-A131-020968325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92" y="329989"/>
            <a:ext cx="2743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158367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Default _id Index</a:t>
            </a:r>
            <a:endParaRPr lang="en-US" b="1"/>
          </a:p>
          <a:p>
            <a:pPr marL="795020" lvl="1" indent="-337820"/>
            <a:r>
              <a:rPr lang="en-US" sz="1600" err="1">
                <a:ea typeface="+mn-lt"/>
                <a:cs typeface="+mn-lt"/>
              </a:rPr>
              <a:t>Svaka</a:t>
            </a:r>
            <a:r>
              <a:rPr lang="en-US" sz="1600">
                <a:ea typeface="+mn-lt"/>
                <a:cs typeface="+mn-lt"/>
              </a:rPr>
              <a:t> MongoDB </a:t>
            </a:r>
            <a:r>
              <a:rPr lang="en-US" sz="1600" err="1">
                <a:ea typeface="+mn-lt"/>
                <a:cs typeface="+mn-lt"/>
              </a:rPr>
              <a:t>kolekcija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sadrži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indeks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podrazumevanom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polju</a:t>
            </a:r>
            <a:r>
              <a:rPr lang="en-US" sz="1600">
                <a:ea typeface="+mn-lt"/>
                <a:cs typeface="+mn-lt"/>
              </a:rPr>
              <a:t> _id</a:t>
            </a:r>
            <a:endParaRPr lang="en-US" sz="1600">
              <a:cs typeface="Arial"/>
            </a:endParaRPr>
          </a:p>
          <a:p>
            <a:pPr marL="795020" lvl="1" indent="-337820"/>
            <a:r>
              <a:rPr lang="en-US" sz="1600">
                <a:cs typeface="Arial"/>
              </a:rPr>
              <a:t>Ako se ne </a:t>
            </a:r>
            <a:r>
              <a:rPr lang="en-US" sz="1600" err="1">
                <a:cs typeface="Arial"/>
              </a:rPr>
              <a:t>navede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vrednost</a:t>
            </a:r>
            <a:r>
              <a:rPr lang="en-US" sz="1600">
                <a:cs typeface="Arial"/>
              </a:rPr>
              <a:t> za _id, </a:t>
            </a:r>
            <a:r>
              <a:rPr lang="en-US" sz="1600" err="1">
                <a:cs typeface="Arial"/>
              </a:rPr>
              <a:t>mongod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kreira</a:t>
            </a:r>
            <a:r>
              <a:rPr lang="en-US" sz="1600">
                <a:cs typeface="Arial"/>
              </a:rPr>
              <a:t> _id polje </a:t>
            </a:r>
            <a:r>
              <a:rPr lang="en-US" sz="1600" err="1">
                <a:cs typeface="Arial"/>
              </a:rPr>
              <a:t>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obezbeđuje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ObjectId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vrednost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800" b="1">
                <a:cs typeface="Arial"/>
              </a:rPr>
              <a:t>Single Field Index</a:t>
            </a:r>
          </a:p>
          <a:p>
            <a:pPr marL="795020" lvl="1" indent="-337820"/>
            <a:r>
              <a:rPr lang="en-US" sz="1600" err="1">
                <a:cs typeface="Arial"/>
              </a:rPr>
              <a:t>Indeks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na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jednom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polju</a:t>
            </a:r>
            <a:endParaRPr lang="en-US" sz="1600" b="1">
              <a:cs typeface="Arial"/>
            </a:endParaRPr>
          </a:p>
          <a:p>
            <a:pPr marL="795020" lvl="1" indent="-337820"/>
            <a:r>
              <a:rPr lang="en-US" sz="1600" b="1" err="1">
                <a:cs typeface="Arial"/>
              </a:rPr>
              <a:t>Redosled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sortiranja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indeksnih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ključeva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nije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važan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tako</a:t>
            </a:r>
            <a:r>
              <a:rPr lang="en-US" sz="1600">
                <a:cs typeface="Arial"/>
              </a:rPr>
              <a:t> da je </a:t>
            </a:r>
            <a:r>
              <a:rPr lang="en-US" sz="1600" err="1">
                <a:cs typeface="Arial"/>
              </a:rPr>
              <a:t>iteracija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moguća</a:t>
            </a:r>
            <a:r>
              <a:rPr lang="en-US" sz="1600">
                <a:cs typeface="Arial"/>
              </a:rPr>
              <a:t> u </a:t>
            </a:r>
            <a:r>
              <a:rPr lang="en-US" sz="1600" err="1">
                <a:cs typeface="Arial"/>
              </a:rPr>
              <a:t>rastućem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ili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opadajućem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redosledu</a:t>
            </a:r>
            <a:endParaRPr lang="en-US" sz="1600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Navedena naredba se koristi za kreiranje indeksa u polju stavke za zbirku stavki</a:t>
            </a:r>
            <a:endParaRPr lang="en-US" sz="1600">
              <a:ea typeface="+mn-lt"/>
              <a:cs typeface="+mn-lt"/>
            </a:endParaRPr>
          </a:p>
          <a:p>
            <a:pPr marL="344170" indent="-344170"/>
            <a:endParaRPr lang="sr-Latn-RS" sz="18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47CAD6-A10A-4085-91BB-67C788906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55853" y="5144215"/>
            <a:ext cx="7458075" cy="885825"/>
          </a:xfrm>
        </p:spPr>
      </p:pic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5EE4CE-6497-44ED-8DE2-CD0C1392F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884" y="3078648"/>
            <a:ext cx="5964214" cy="2077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591AB-6861-45A2-B837-BF56639CF9A1}"/>
              </a:ext>
            </a:extLst>
          </p:cNvPr>
          <p:cNvSpPr txBox="1"/>
          <p:nvPr/>
        </p:nvSpPr>
        <p:spPr>
          <a:xfrm>
            <a:off x="4724400" y="592642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Single Field Index</a:t>
            </a:r>
          </a:p>
        </p:txBody>
      </p:sp>
    </p:spTree>
    <p:extLst>
      <p:ext uri="{BB962C8B-B14F-4D97-AF65-F5344CB8AC3E}">
        <p14:creationId xmlns:p14="http://schemas.microsoft.com/office/powerpoint/2010/main" val="66888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158367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endParaRPr lang="en-US" sz="1800">
              <a:ea typeface="+mn-lt"/>
              <a:cs typeface="+mn-lt"/>
            </a:endParaRPr>
          </a:p>
          <a:p>
            <a:pPr marL="344170" indent="-344170"/>
            <a:r>
              <a:rPr lang="sr-Latn-RS" sz="1800" b="1">
                <a:cs typeface="Arial"/>
              </a:rPr>
              <a:t>Single </a:t>
            </a:r>
            <a:r>
              <a:rPr lang="sr-Latn-RS" sz="1800" b="1" err="1">
                <a:cs typeface="Arial"/>
              </a:rPr>
              <a:t>Field</a:t>
            </a:r>
            <a:r>
              <a:rPr lang="sr-Latn-RS" sz="1800" b="1">
                <a:cs typeface="Arial"/>
              </a:rPr>
              <a:t> </a:t>
            </a:r>
            <a:r>
              <a:rPr lang="sr-Latn-RS" sz="1800" b="1" err="1">
                <a:cs typeface="Arial"/>
              </a:rPr>
              <a:t>Index</a:t>
            </a:r>
            <a:r>
              <a:rPr lang="sr-Latn-RS" sz="1800" b="1">
                <a:cs typeface="Arial"/>
              </a:rPr>
              <a:t> on </a:t>
            </a:r>
            <a:r>
              <a:rPr lang="sr-Latn-RS" sz="1800" b="1" err="1">
                <a:cs typeface="Arial"/>
              </a:rPr>
              <a:t>Embedded</a:t>
            </a:r>
            <a:r>
              <a:rPr lang="sr-Latn-RS" sz="1800" b="1">
                <a:cs typeface="Arial"/>
              </a:rPr>
              <a:t> </a:t>
            </a:r>
            <a:r>
              <a:rPr lang="sr-Latn-RS" sz="1800" b="1" err="1">
                <a:cs typeface="Arial"/>
              </a:rPr>
              <a:t>Document</a:t>
            </a:r>
            <a:endParaRPr lang="sr-Latn-RS" sz="1800" b="1">
              <a:cs typeface="Arial"/>
            </a:endParaRPr>
          </a:p>
          <a:p>
            <a:pPr marL="795020" lvl="1" indent="-337820"/>
            <a:r>
              <a:rPr lang="sr-Latn-RS" sz="1600">
                <a:cs typeface="Arial"/>
              </a:rPr>
              <a:t>Pojedinačni indeks polja </a:t>
            </a:r>
            <a:r>
              <a:rPr lang="sr-Latn-RS" sz="1600" b="1">
                <a:cs typeface="Arial"/>
              </a:rPr>
              <a:t>na ugrađenim dokumentima</a:t>
            </a:r>
          </a:p>
          <a:p>
            <a:pPr marL="795020" lvl="1" indent="-337820"/>
            <a:r>
              <a:rPr lang="sr-Latn-RS" sz="1600" i="1">
                <a:ea typeface="+mn-lt"/>
                <a:cs typeface="+mn-lt"/>
              </a:rPr>
              <a:t>Primer: </a:t>
            </a:r>
            <a:r>
              <a:rPr lang="sr-Latn-RS" sz="1600">
                <a:ea typeface="+mn-lt"/>
                <a:cs typeface="+mn-lt"/>
              </a:rPr>
              <a:t>Polje sa detaljima u dokumentu prikazuje ugrađeni dokument koji ima dva ugrađena polja - ISDN i izdavač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>
                <a:cs typeface="Arial"/>
              </a:rPr>
              <a:t>Navedena naredba se koristi za kreiranje indeksa na ugrađenom dokumentu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15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EFFE05-6653-4C03-969E-176A870AC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955" y="4258832"/>
            <a:ext cx="7535536" cy="1085368"/>
          </a:xfrm>
          <a:prstGeom prst="rect">
            <a:avLst/>
          </a:prstGeom>
        </p:spPr>
      </p:pic>
      <p:pic>
        <p:nvPicPr>
          <p:cNvPr id="17" name="Picture 18" descr="Text&#10;&#10;Description automatically generated">
            <a:extLst>
              <a:ext uri="{FF2B5EF4-FFF2-40B4-BE49-F238E27FC236}">
                <a16:creationId xmlns:a16="http://schemas.microsoft.com/office/drawing/2014/main" id="{2AABAFB1-44F1-4556-8B78-9B752BB58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316" y="5214974"/>
            <a:ext cx="7517174" cy="8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3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Compound Index</a:t>
            </a:r>
            <a:endParaRPr lang="en-US" b="1"/>
          </a:p>
          <a:p>
            <a:pPr marL="795020" lvl="1" indent="-337820"/>
            <a:r>
              <a:rPr lang="en-US" sz="1600" err="1">
                <a:cs typeface="Arial"/>
              </a:rPr>
              <a:t>Sadrži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više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indeksa</a:t>
            </a:r>
            <a:r>
              <a:rPr lang="en-US" sz="1600" b="1">
                <a:cs typeface="Arial"/>
              </a:rPr>
              <a:t> </a:t>
            </a:r>
            <a:r>
              <a:rPr lang="en-US" sz="1600" err="1">
                <a:cs typeface="Arial"/>
              </a:rPr>
              <a:t>pojedinačnih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polja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odvojenih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zapetom</a:t>
            </a:r>
            <a:endParaRPr lang="en-US" sz="1600">
              <a:cs typeface="Arial"/>
            </a:endParaRPr>
          </a:p>
          <a:p>
            <a:pPr marL="795020" lvl="1" indent="-337820"/>
            <a:r>
              <a:rPr lang="sr-Latn-RS" sz="1600">
                <a:cs typeface="Arial"/>
              </a:rPr>
              <a:t>Primer: </a:t>
            </a:r>
            <a:endParaRPr lang="sr-Latn-RS" sz="1600" err="1">
              <a:cs typeface="Arial"/>
            </a:endParaRPr>
          </a:p>
          <a:p>
            <a:pPr marL="1258570" lvl="2" indent="-344170"/>
            <a:r>
              <a:rPr lang="sr-Latn-RS" sz="1400">
                <a:cs typeface="Arial"/>
              </a:rPr>
              <a:t>Dijagram prikazuje </a:t>
            </a:r>
            <a:r>
              <a:rPr lang="sr-Latn-RS" sz="1400">
                <a:ea typeface="+mn-lt"/>
                <a:cs typeface="+mn-lt"/>
              </a:rPr>
              <a:t>složeni indeks za polja, </a:t>
            </a:r>
            <a:r>
              <a:rPr lang="sr-Latn-RS" sz="1400" i="1" err="1">
                <a:ea typeface="+mn-lt"/>
                <a:cs typeface="+mn-lt"/>
              </a:rPr>
              <a:t>user</a:t>
            </a:r>
            <a:r>
              <a:rPr lang="sr-Latn-RS" sz="1400" i="1">
                <a:ea typeface="+mn-lt"/>
                <a:cs typeface="+mn-lt"/>
              </a:rPr>
              <a:t> </a:t>
            </a:r>
            <a:r>
              <a:rPr lang="sr-Latn-RS" sz="1400" i="1" err="1">
                <a:ea typeface="+mn-lt"/>
                <a:cs typeface="+mn-lt"/>
              </a:rPr>
              <a:t>id</a:t>
            </a:r>
            <a:r>
              <a:rPr lang="sr-Latn-RS" sz="1400">
                <a:ea typeface="+mn-lt"/>
                <a:cs typeface="+mn-lt"/>
              </a:rPr>
              <a:t> i </a:t>
            </a:r>
            <a:r>
              <a:rPr lang="sr-Latn-RS" sz="1400" i="1" err="1">
                <a:ea typeface="+mn-lt"/>
                <a:cs typeface="+mn-lt"/>
              </a:rPr>
              <a:t>score</a:t>
            </a:r>
            <a:endParaRPr lang="sr-Latn-RS" sz="1400">
              <a:ea typeface="+mn-lt"/>
              <a:cs typeface="+mn-lt"/>
            </a:endParaRPr>
          </a:p>
          <a:p>
            <a:pPr marL="1258570" lvl="2" indent="-344170"/>
            <a:r>
              <a:rPr lang="sr-Latn-RS" sz="1400">
                <a:ea typeface="+mn-lt"/>
                <a:cs typeface="+mn-lt"/>
              </a:rPr>
              <a:t>Dokumenti su prvo organizovani od strane </a:t>
            </a:r>
            <a:r>
              <a:rPr lang="sr-Latn-RS" sz="1400" i="1" err="1">
                <a:ea typeface="+mn-lt"/>
                <a:cs typeface="+mn-lt"/>
              </a:rPr>
              <a:t>user</a:t>
            </a:r>
            <a:r>
              <a:rPr lang="sr-Latn-RS" sz="1400" i="1">
                <a:ea typeface="+mn-lt"/>
                <a:cs typeface="+mn-lt"/>
              </a:rPr>
              <a:t> </a:t>
            </a:r>
            <a:r>
              <a:rPr lang="sr-Latn-RS" sz="1400" i="1" err="1">
                <a:ea typeface="+mn-lt"/>
                <a:cs typeface="+mn-lt"/>
              </a:rPr>
              <a:t>id</a:t>
            </a:r>
            <a:r>
              <a:rPr lang="sr-Latn-RS" sz="1400">
                <a:ea typeface="+mn-lt"/>
                <a:cs typeface="+mn-lt"/>
              </a:rPr>
              <a:t>-a i unutar svakog </a:t>
            </a:r>
            <a:r>
              <a:rPr lang="sr-Latn-RS" sz="1400" i="1" err="1">
                <a:ea typeface="+mn-lt"/>
                <a:cs typeface="+mn-lt"/>
              </a:rPr>
              <a:t>user</a:t>
            </a:r>
            <a:r>
              <a:rPr lang="sr-Latn-RS" sz="1400" i="1">
                <a:ea typeface="+mn-lt"/>
                <a:cs typeface="+mn-lt"/>
              </a:rPr>
              <a:t> </a:t>
            </a:r>
            <a:r>
              <a:rPr lang="sr-Latn-RS" sz="1400" i="1" err="1">
                <a:ea typeface="+mn-lt"/>
                <a:cs typeface="+mn-lt"/>
              </a:rPr>
              <a:t>id</a:t>
            </a:r>
            <a:r>
              <a:rPr lang="sr-Latn-RS" sz="1400">
                <a:ea typeface="+mn-lt"/>
                <a:cs typeface="+mn-lt"/>
              </a:rPr>
              <a:t>-a, rezultati su organizovani po </a:t>
            </a:r>
            <a:r>
              <a:rPr lang="sr-Latn-RS" sz="1400" err="1">
                <a:ea typeface="+mn-lt"/>
                <a:cs typeface="+mn-lt"/>
              </a:rPr>
              <a:t>opadajućem</a:t>
            </a:r>
            <a:r>
              <a:rPr lang="sr-Latn-RS" sz="1400">
                <a:ea typeface="+mn-lt"/>
                <a:cs typeface="+mn-lt"/>
              </a:rPr>
              <a:t> redosledu</a:t>
            </a:r>
            <a:endParaRPr lang="sr-Latn-RS" sz="1400">
              <a:cs typeface="Arial"/>
            </a:endParaRP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Redosled sortiranja</a:t>
            </a:r>
            <a:r>
              <a:rPr lang="sr-Latn-RS" sz="1600">
                <a:ea typeface="+mn-lt"/>
                <a:cs typeface="+mn-lt"/>
              </a:rPr>
              <a:t> polja u složenom indeksu je presudan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Primer:</a:t>
            </a:r>
          </a:p>
          <a:p>
            <a:pPr marL="1258570" lvl="2" indent="-344170"/>
            <a:r>
              <a:rPr lang="sr-Latn-RS" sz="1400">
                <a:ea typeface="+mn-lt"/>
                <a:cs typeface="+mn-lt"/>
              </a:rPr>
              <a:t>Dokumenti se prvo sortiraju po vrednosti polja stavke, a zatim, u okviru svake vrednosti polja stavke, dalje se sortiraju po vrednostima polja zaliha</a:t>
            </a:r>
            <a:endParaRPr lang="sr-Latn-RS" sz="1400">
              <a:cs typeface="Arial"/>
            </a:endParaRPr>
          </a:p>
          <a:p>
            <a:pPr marL="1258570" lvl="2" indent="-344170"/>
            <a:r>
              <a:rPr lang="sr-Latn-RS" sz="1400">
                <a:cs typeface="Arial"/>
              </a:rPr>
              <a:t>Prikazana naredba je primer složenog indeksa na dva polja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9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E17FE2D-2507-4469-97AF-DCA5641B2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17" y="5803003"/>
            <a:ext cx="7517174" cy="87413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DC1E940-609D-4ACE-A910-085806FEF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314" y="3299557"/>
            <a:ext cx="6570301" cy="23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2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Multikey Index</a:t>
            </a:r>
            <a:endParaRPr lang="en-US" b="1"/>
          </a:p>
          <a:p>
            <a:pPr marL="795020" lvl="1" indent="-337820"/>
            <a:r>
              <a:rPr lang="en-US" sz="1600">
                <a:cs typeface="Arial"/>
              </a:rPr>
              <a:t>Koriste se za </a:t>
            </a:r>
            <a:r>
              <a:rPr lang="en-US" sz="1600" b="1" err="1">
                <a:cs typeface="Arial"/>
              </a:rPr>
              <a:t>indeksiranje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podataka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iz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niza</a:t>
            </a:r>
            <a:endParaRPr lang="en-US" sz="1600" b="1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Kada se vrši indeksiranje polja koje sadrži vrednost niza, </a:t>
            </a:r>
            <a:r>
              <a:rPr lang="sr-Latn-RS" sz="1600" err="1">
                <a:ea typeface="+mn-lt"/>
                <a:cs typeface="+mn-lt"/>
              </a:rPr>
              <a:t>MongoDB</a:t>
            </a:r>
            <a:r>
              <a:rPr lang="sr-Latn-RS" sz="1600">
                <a:ea typeface="+mn-lt"/>
                <a:cs typeface="+mn-lt"/>
              </a:rPr>
              <a:t> kreira </a:t>
            </a:r>
            <a:r>
              <a:rPr lang="sr-Latn-RS" sz="1600" b="1">
                <a:ea typeface="+mn-lt"/>
                <a:cs typeface="+mn-lt"/>
              </a:rPr>
              <a:t>odvojene unose indeksa za svaku komponentu niza</a:t>
            </a:r>
            <a:endParaRPr lang="en-US" sz="1600" b="1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Kreiranje indeksa je moguće i za nizove koji sadrže </a:t>
            </a:r>
            <a:r>
              <a:rPr lang="sr-Latn-RS" sz="1600" b="1" err="1">
                <a:ea typeface="+mn-lt"/>
                <a:cs typeface="+mn-lt"/>
              </a:rPr>
              <a:t>skalarne</a:t>
            </a:r>
            <a:r>
              <a:rPr lang="sr-Latn-RS" sz="1600" b="1">
                <a:ea typeface="+mn-lt"/>
                <a:cs typeface="+mn-lt"/>
              </a:rPr>
              <a:t> vrednosti</a:t>
            </a:r>
            <a:r>
              <a:rPr lang="sr-Latn-RS" sz="1600">
                <a:ea typeface="+mn-lt"/>
                <a:cs typeface="+mn-lt"/>
              </a:rPr>
              <a:t>, kao što su stringovi, brojevi i ugnežđeni dokumenti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Ako indeksirano polje sadrži niz, </a:t>
            </a:r>
            <a:r>
              <a:rPr lang="sr-Latn-RS" sz="1600" err="1">
                <a:ea typeface="+mn-lt"/>
                <a:cs typeface="+mn-lt"/>
              </a:rPr>
              <a:t>MongoDB</a:t>
            </a:r>
            <a:r>
              <a:rPr lang="sr-Latn-RS" sz="1600">
                <a:ea typeface="+mn-lt"/>
                <a:cs typeface="+mn-lt"/>
              </a:rPr>
              <a:t> automatski odlučuje da li </a:t>
            </a:r>
            <a:r>
              <a:rPr lang="sr-Latn-RS" sz="1600" err="1">
                <a:ea typeface="+mn-lt"/>
                <a:cs typeface="+mn-lt"/>
              </a:rPr>
              <a:t>će</a:t>
            </a:r>
            <a:r>
              <a:rPr lang="sr-Latn-RS" sz="1600">
                <a:ea typeface="+mn-lt"/>
                <a:cs typeface="+mn-lt"/>
              </a:rPr>
              <a:t> kreirati </a:t>
            </a:r>
            <a:r>
              <a:rPr lang="sr-Latn-RS" sz="1600" i="1" err="1">
                <a:ea typeface="+mn-lt"/>
                <a:cs typeface="+mn-lt"/>
              </a:rPr>
              <a:t>multikey</a:t>
            </a:r>
            <a:r>
              <a:rPr lang="sr-Latn-RS" sz="1600">
                <a:ea typeface="+mn-lt"/>
                <a:cs typeface="+mn-lt"/>
              </a:rPr>
              <a:t> indeks ili ne. Nije potrebno eksplicitno navođenje tipa </a:t>
            </a:r>
            <a:r>
              <a:rPr lang="sr-Latn-RS" sz="1600" i="1" err="1">
                <a:ea typeface="+mn-lt"/>
                <a:cs typeface="+mn-lt"/>
              </a:rPr>
              <a:t>multikey</a:t>
            </a:r>
            <a:endParaRPr lang="sr-Latn-RS" sz="1600" err="1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172F18-F8DB-41F5-81EF-AE94878BC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953" y="5782644"/>
            <a:ext cx="7544717" cy="90152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F16BC2C-11C5-4987-9B66-FFBF57FA3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221" y="2832624"/>
            <a:ext cx="5464627" cy="30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18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38344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Compound Multikey Index</a:t>
            </a:r>
            <a:endParaRPr lang="en-US" b="1"/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Svaki indeksirani dokument može imati maksimalno jedno indeksirano polje sa </a:t>
            </a:r>
            <a:r>
              <a:rPr lang="sr-Latn-RS" sz="1600" err="1">
                <a:ea typeface="+mn-lt"/>
                <a:cs typeface="+mn-lt"/>
              </a:rPr>
              <a:t>vrednošću</a:t>
            </a:r>
            <a:r>
              <a:rPr lang="sr-Latn-RS" sz="1600">
                <a:ea typeface="+mn-lt"/>
                <a:cs typeface="+mn-lt"/>
              </a:rPr>
              <a:t> niza. </a:t>
            </a:r>
            <a:r>
              <a:rPr lang="sr-Latn-RS" sz="1600" b="1">
                <a:ea typeface="+mn-lt"/>
                <a:cs typeface="+mn-lt"/>
              </a:rPr>
              <a:t>Ako više od jednog polja ima vrednost niza, ne može se kreirati složeni </a:t>
            </a:r>
            <a:r>
              <a:rPr lang="sr-Latn-RS" sz="1600" b="1" i="1" err="1">
                <a:ea typeface="+mn-lt"/>
                <a:cs typeface="+mn-lt"/>
              </a:rPr>
              <a:t>multikey</a:t>
            </a:r>
            <a:r>
              <a:rPr lang="sr-Latn-RS" sz="1600" b="1">
                <a:ea typeface="+mn-lt"/>
                <a:cs typeface="+mn-lt"/>
              </a:rPr>
              <a:t> indeks</a:t>
            </a:r>
            <a:endParaRPr lang="en-US" sz="1600" b="1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Primer:</a:t>
            </a:r>
          </a:p>
          <a:p>
            <a:pPr marL="1258570" lvl="2" indent="-344170"/>
            <a:r>
              <a:rPr lang="sr-Latn-RS" sz="1400">
                <a:ea typeface="+mn-lt"/>
                <a:cs typeface="+mn-lt"/>
              </a:rPr>
              <a:t>U ovoj kolekciji, polja </a:t>
            </a:r>
            <a:r>
              <a:rPr lang="sr-Latn-RS" sz="1400" i="1" err="1">
                <a:ea typeface="+mn-lt"/>
                <a:cs typeface="+mn-lt"/>
              </a:rPr>
              <a:t>product_id</a:t>
            </a:r>
            <a:r>
              <a:rPr lang="sr-Latn-RS" sz="1400">
                <a:ea typeface="+mn-lt"/>
                <a:cs typeface="+mn-lt"/>
              </a:rPr>
              <a:t>  i </a:t>
            </a:r>
            <a:r>
              <a:rPr lang="sr-Latn-RS" sz="1400" i="1" err="1">
                <a:ea typeface="+mn-lt"/>
                <a:cs typeface="+mn-lt"/>
              </a:rPr>
              <a:t>retail_id</a:t>
            </a:r>
            <a:r>
              <a:rPr lang="sr-Latn-RS" sz="1400">
                <a:ea typeface="+mn-lt"/>
                <a:cs typeface="+mn-lt"/>
              </a:rPr>
              <a:t> su nizovi</a:t>
            </a:r>
          </a:p>
          <a:p>
            <a:pPr marL="1258570" lvl="2" indent="-344170"/>
            <a:r>
              <a:rPr lang="sr-Latn-RS" sz="1400">
                <a:ea typeface="+mn-lt"/>
                <a:cs typeface="+mn-lt"/>
              </a:rPr>
              <a:t>Prema tome, ne može se kreirati složeni </a:t>
            </a:r>
            <a:r>
              <a:rPr lang="sr-Latn-RS" sz="1400" i="1" err="1">
                <a:ea typeface="+mn-lt"/>
                <a:cs typeface="+mn-lt"/>
              </a:rPr>
              <a:t>multikey</a:t>
            </a:r>
            <a:r>
              <a:rPr lang="sr-Latn-RS" sz="1400">
                <a:ea typeface="+mn-lt"/>
                <a:cs typeface="+mn-lt"/>
              </a:rPr>
              <a:t> indeks</a:t>
            </a:r>
            <a:endParaRPr lang="sr-Latn-RS" sz="14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BA354A-C232-4792-9F09-79C4A158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542" y="4075031"/>
            <a:ext cx="7535537" cy="969568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D4FAEE2-7F08-4C45-9F88-359919430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951" y="4869466"/>
            <a:ext cx="7517174" cy="9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38344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Text Index</a:t>
            </a:r>
            <a:endParaRPr lang="en-US" b="1"/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Tekstualni indeksi - </a:t>
            </a:r>
            <a:r>
              <a:rPr lang="sr-Latn-RS" sz="1600" b="1">
                <a:ea typeface="+mn-lt"/>
                <a:cs typeface="+mn-lt"/>
              </a:rPr>
              <a:t>pretražuju string podatak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Indeksi teksta mogu sadržati bilo koje polje čija je vrednost </a:t>
            </a:r>
            <a:r>
              <a:rPr lang="sr-Latn-RS" sz="1600" i="1">
                <a:ea typeface="+mn-lt"/>
                <a:cs typeface="+mn-lt"/>
              </a:rPr>
              <a:t>string </a:t>
            </a:r>
            <a:r>
              <a:rPr lang="sr-Latn-RS" sz="1600">
                <a:ea typeface="+mn-lt"/>
                <a:cs typeface="+mn-lt"/>
              </a:rPr>
              <a:t>ili niz </a:t>
            </a:r>
            <a:r>
              <a:rPr lang="sr-Latn-RS" sz="1600" i="1">
                <a:ea typeface="+mn-lt"/>
                <a:cs typeface="+mn-lt"/>
              </a:rPr>
              <a:t>string </a:t>
            </a:r>
            <a:r>
              <a:rPr lang="sr-Latn-RS" sz="1600">
                <a:ea typeface="+mn-lt"/>
                <a:cs typeface="+mn-lt"/>
              </a:rPr>
              <a:t>elemenata</a:t>
            </a:r>
            <a:endParaRPr lang="sr-Latn-RS" sz="1600" i="1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Da bi se indeksiralo polje koje sadrži </a:t>
            </a:r>
            <a:r>
              <a:rPr lang="sr-Latn-RS" sz="1600" i="1">
                <a:ea typeface="+mn-lt"/>
                <a:cs typeface="+mn-lt"/>
              </a:rPr>
              <a:t>string</a:t>
            </a:r>
            <a:r>
              <a:rPr lang="sr-Latn-RS" sz="1600">
                <a:ea typeface="+mn-lt"/>
                <a:cs typeface="+mn-lt"/>
              </a:rPr>
              <a:t> ili niz </a:t>
            </a:r>
            <a:r>
              <a:rPr lang="sr-Latn-RS" sz="1600" i="1">
                <a:ea typeface="+mn-lt"/>
                <a:cs typeface="+mn-lt"/>
              </a:rPr>
              <a:t>string</a:t>
            </a:r>
            <a:r>
              <a:rPr lang="sr-Latn-RS" sz="1600">
                <a:ea typeface="+mn-lt"/>
                <a:cs typeface="+mn-lt"/>
              </a:rPr>
              <a:t> elemenata, potrebno je uključiti polje i navesti </a:t>
            </a:r>
            <a:r>
              <a:rPr lang="sr-Latn-RS" sz="1600" err="1">
                <a:ea typeface="+mn-lt"/>
                <a:cs typeface="+mn-lt"/>
              </a:rPr>
              <a:t>literal</a:t>
            </a:r>
            <a:r>
              <a:rPr lang="sr-Latn-RS" sz="1600">
                <a:ea typeface="+mn-lt"/>
                <a:cs typeface="+mn-lt"/>
              </a:rPr>
              <a:t> "</a:t>
            </a:r>
            <a:r>
              <a:rPr lang="sr-Latn-RS" sz="1600" err="1">
                <a:ea typeface="+mn-lt"/>
                <a:cs typeface="+mn-lt"/>
              </a:rPr>
              <a:t>text</a:t>
            </a:r>
            <a:r>
              <a:rPr lang="sr-Latn-RS" sz="1600">
                <a:ea typeface="+mn-lt"/>
                <a:cs typeface="+mn-lt"/>
              </a:rPr>
              <a:t>" u indeksiranom dokumentu</a:t>
            </a:r>
            <a:endParaRPr lang="sr-Latn-RS" sz="16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AFA44B8-3AA6-4052-B674-BEC59352B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204" y="4150492"/>
            <a:ext cx="7027577" cy="7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Geospatial Index</a:t>
            </a:r>
            <a:endParaRPr lang="en-US" b="1"/>
          </a:p>
          <a:p>
            <a:pPr marL="795020" indent="-337820" algn="just"/>
            <a:r>
              <a:rPr lang="en-US" sz="1600" err="1">
                <a:cs typeface="Arial"/>
              </a:rPr>
              <a:t>Koristi</a:t>
            </a:r>
            <a:r>
              <a:rPr lang="en-US" sz="1600">
                <a:cs typeface="Arial"/>
              </a:rPr>
              <a:t> </a:t>
            </a:r>
            <a:r>
              <a:rPr lang="sr-Latn-RS" sz="1600">
                <a:ea typeface="+mn-lt"/>
                <a:cs typeface="+mn-lt"/>
              </a:rPr>
              <a:t>dva tipa indeksa: </a:t>
            </a:r>
            <a:endParaRPr lang="en-US" sz="1600">
              <a:ea typeface="+mn-lt"/>
              <a:cs typeface="+mn-lt"/>
            </a:endParaRPr>
          </a:p>
          <a:p>
            <a:pPr marL="1258570" lvl="2" indent="-344170" algn="just"/>
            <a:r>
              <a:rPr lang="sr-Latn-RS" sz="1200">
                <a:ea typeface="+mn-lt"/>
                <a:cs typeface="+mn-lt"/>
              </a:rPr>
              <a:t>2d indekse</a:t>
            </a:r>
          </a:p>
          <a:p>
            <a:pPr marL="1258570" lvl="2" indent="-344170" algn="just"/>
            <a:r>
              <a:rPr lang="sr-Latn-RS" sz="1200">
                <a:ea typeface="+mn-lt"/>
                <a:cs typeface="+mn-lt"/>
              </a:rPr>
              <a:t>2d sferu indeksa</a:t>
            </a:r>
            <a:endParaRPr lang="sr-Latn-RS"/>
          </a:p>
          <a:p>
            <a:pPr marL="795020" lvl="1" indent="-337820" algn="just"/>
            <a:r>
              <a:rPr lang="sr-Latn-RS" sz="1400">
                <a:cs typeface="Arial"/>
              </a:rPr>
              <a:t>Da bi se tražili </a:t>
            </a:r>
            <a:r>
              <a:rPr lang="sr-Latn-RS" sz="1400" b="1" err="1">
                <a:cs typeface="Arial"/>
              </a:rPr>
              <a:t>geoprostorni</a:t>
            </a:r>
            <a:r>
              <a:rPr lang="sr-Latn-RS" sz="1400" b="1">
                <a:cs typeface="Arial"/>
              </a:rPr>
              <a:t> podaci</a:t>
            </a:r>
            <a:r>
              <a:rPr lang="sr-Latn-RS" sz="1400">
                <a:cs typeface="Arial"/>
              </a:rPr>
              <a:t> kao što je lokacija kafića, potrebno je kreirati </a:t>
            </a:r>
            <a:r>
              <a:rPr lang="sr-Latn-RS" sz="1400" err="1">
                <a:cs typeface="Arial"/>
              </a:rPr>
              <a:t>geoprostorni</a:t>
            </a:r>
            <a:r>
              <a:rPr lang="sr-Latn-RS" sz="1400">
                <a:cs typeface="Arial"/>
              </a:rPr>
              <a:t> indeks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Navedeno je polje za lokaciju kao ključ indeksa i naveden je </a:t>
            </a:r>
            <a:r>
              <a:rPr lang="sr-Latn-RS" sz="1600" i="1">
                <a:ea typeface="+mn-lt"/>
                <a:cs typeface="+mn-lt"/>
              </a:rPr>
              <a:t>string</a:t>
            </a:r>
            <a:r>
              <a:rPr lang="sr-Latn-RS" sz="1600">
                <a:ea typeface="+mn-lt"/>
                <a:cs typeface="+mn-lt"/>
              </a:rPr>
              <a:t> </a:t>
            </a:r>
            <a:r>
              <a:rPr lang="sr-Latn-RS" sz="1600" err="1">
                <a:ea typeface="+mn-lt"/>
                <a:cs typeface="+mn-lt"/>
              </a:rPr>
              <a:t>literal</a:t>
            </a:r>
            <a:r>
              <a:rPr lang="sr-Latn-RS" sz="1600">
                <a:ea typeface="+mn-lt"/>
                <a:cs typeface="+mn-lt"/>
              </a:rPr>
              <a:t> "</a:t>
            </a:r>
            <a:r>
              <a:rPr lang="sr-Latn-RS" sz="1600" i="1">
                <a:ea typeface="+mn-lt"/>
                <a:cs typeface="+mn-lt"/>
              </a:rPr>
              <a:t>2dsphere</a:t>
            </a:r>
            <a:r>
              <a:rPr lang="sr-Latn-RS" sz="1600">
                <a:ea typeface="+mn-lt"/>
                <a:cs typeface="+mn-lt"/>
              </a:rPr>
              <a:t>" kao vrednost</a:t>
            </a:r>
            <a:endParaRPr lang="en-US" sz="16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F8CB078-33D6-4AF7-A273-5DE359E31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727" y="3982249"/>
            <a:ext cx="7544718" cy="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52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Hashed Index</a:t>
            </a:r>
            <a:endParaRPr lang="en-US" b="1"/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Indeksiranje zasnovano na </a:t>
            </a:r>
            <a:r>
              <a:rPr lang="sr-Latn-RS" sz="1600" err="1">
                <a:ea typeface="+mn-lt"/>
                <a:cs typeface="+mn-lt"/>
              </a:rPr>
              <a:t>heš</a:t>
            </a:r>
            <a:r>
              <a:rPr lang="sr-Latn-RS" sz="1600">
                <a:ea typeface="+mn-lt"/>
                <a:cs typeface="+mn-lt"/>
              </a:rPr>
              <a:t> funkcijama koje daje </a:t>
            </a:r>
            <a:r>
              <a:rPr lang="sr-Latn-RS" sz="1600" err="1">
                <a:ea typeface="+mn-lt"/>
                <a:cs typeface="+mn-lt"/>
              </a:rPr>
              <a:t>heš</a:t>
            </a:r>
            <a:r>
              <a:rPr lang="sr-Latn-RS" sz="1600">
                <a:ea typeface="+mn-lt"/>
                <a:cs typeface="+mn-lt"/>
              </a:rPr>
              <a:t> indeks. Time se indeksiraju </a:t>
            </a:r>
            <a:r>
              <a:rPr lang="sr-Latn-RS" sz="1600" b="1" err="1">
                <a:ea typeface="+mn-lt"/>
                <a:cs typeface="+mn-lt"/>
              </a:rPr>
              <a:t>heš</a:t>
            </a:r>
            <a:r>
              <a:rPr lang="sr-Latn-RS" sz="1600" b="1">
                <a:ea typeface="+mn-lt"/>
                <a:cs typeface="+mn-lt"/>
              </a:rPr>
              <a:t> vrednosti polja</a:t>
            </a:r>
            <a:endParaRPr lang="sr-Latn-RS" sz="1600" b="1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Kombinuje sve ugrađene dokumente i izračunava </a:t>
            </a:r>
            <a:r>
              <a:rPr lang="sr-Latn-RS" sz="1600" err="1">
                <a:ea typeface="+mn-lt"/>
                <a:cs typeface="+mn-lt"/>
              </a:rPr>
              <a:t>heševe</a:t>
            </a:r>
            <a:r>
              <a:rPr lang="sr-Latn-RS" sz="1600">
                <a:ea typeface="+mn-lt"/>
                <a:cs typeface="+mn-lt"/>
              </a:rPr>
              <a:t> za sve vrednosti polja</a:t>
            </a:r>
            <a:endParaRPr lang="sr-Latn-RS"/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Ne podržava više ključeva</a:t>
            </a:r>
            <a:endParaRPr lang="sr-Latn-RS"/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Ne može</a:t>
            </a:r>
            <a:r>
              <a:rPr lang="sr-Latn-RS" sz="1600">
                <a:ea typeface="+mn-lt"/>
                <a:cs typeface="+mn-lt"/>
              </a:rPr>
              <a:t> se kreirati jedinstveni ili složeni indeks </a:t>
            </a:r>
            <a:r>
              <a:rPr lang="sr-Latn-RS" sz="1600" err="1">
                <a:ea typeface="+mn-lt"/>
                <a:cs typeface="+mn-lt"/>
              </a:rPr>
              <a:t>uzimajući</a:t>
            </a:r>
            <a:r>
              <a:rPr lang="sr-Latn-RS" sz="1600">
                <a:ea typeface="+mn-lt"/>
                <a:cs typeface="+mn-lt"/>
              </a:rPr>
              <a:t> polje čiji je tip </a:t>
            </a:r>
            <a:r>
              <a:rPr lang="sr-Latn-RS" sz="1600" err="1">
                <a:ea typeface="+mn-lt"/>
                <a:cs typeface="+mn-lt"/>
              </a:rPr>
              <a:t>heširan</a:t>
            </a:r>
            <a:r>
              <a:rPr lang="sr-Latn-RS" sz="1600">
                <a:ea typeface="+mn-lt"/>
                <a:cs typeface="+mn-lt"/>
              </a:rPr>
              <a:t>. Međutim, </a:t>
            </a:r>
            <a:r>
              <a:rPr lang="sr-Latn-RS" sz="1600" b="1">
                <a:ea typeface="+mn-lt"/>
                <a:cs typeface="+mn-lt"/>
              </a:rPr>
              <a:t>mogu </a:t>
            </a:r>
            <a:r>
              <a:rPr lang="sr-Latn-RS" sz="1600">
                <a:ea typeface="+mn-lt"/>
                <a:cs typeface="+mn-lt"/>
              </a:rPr>
              <a:t>se kreirati </a:t>
            </a:r>
            <a:r>
              <a:rPr lang="sr-Latn-RS" sz="1600" err="1">
                <a:ea typeface="+mn-lt"/>
                <a:cs typeface="+mn-lt"/>
              </a:rPr>
              <a:t>heširani</a:t>
            </a:r>
            <a:r>
              <a:rPr lang="sr-Latn-RS" sz="1600">
                <a:ea typeface="+mn-lt"/>
                <a:cs typeface="+mn-lt"/>
              </a:rPr>
              <a:t> i ne-</a:t>
            </a:r>
            <a:r>
              <a:rPr lang="sr-Latn-RS" sz="1600" err="1">
                <a:ea typeface="+mn-lt"/>
                <a:cs typeface="+mn-lt"/>
              </a:rPr>
              <a:t>heširani</a:t>
            </a:r>
            <a:r>
              <a:rPr lang="sr-Latn-RS" sz="1600">
                <a:ea typeface="+mn-lt"/>
                <a:cs typeface="+mn-lt"/>
              </a:rPr>
              <a:t> indeks za isto polje</a:t>
            </a:r>
            <a:endParaRPr lang="sr-Latn-RS"/>
          </a:p>
          <a:p>
            <a:pPr marL="795020" lvl="1" indent="-337820"/>
            <a:r>
              <a:rPr lang="sr-Latn-RS" sz="1600" err="1">
                <a:ea typeface="+mn-lt"/>
                <a:cs typeface="+mn-lt"/>
              </a:rPr>
              <a:t>MongoDB</a:t>
            </a:r>
            <a:r>
              <a:rPr lang="sr-Latn-RS" sz="1600">
                <a:ea typeface="+mn-lt"/>
                <a:cs typeface="+mn-lt"/>
              </a:rPr>
              <a:t> koristi </a:t>
            </a:r>
            <a:r>
              <a:rPr lang="sr-Latn-RS" sz="1600" err="1">
                <a:ea typeface="+mn-lt"/>
                <a:cs typeface="+mn-lt"/>
              </a:rPr>
              <a:t>skalarni</a:t>
            </a:r>
            <a:r>
              <a:rPr lang="sr-Latn-RS" sz="1600">
                <a:ea typeface="+mn-lt"/>
                <a:cs typeface="+mn-lt"/>
              </a:rPr>
              <a:t> indeks za opseg upita</a:t>
            </a:r>
            <a:endParaRPr lang="sr-Latn-RS" sz="1600">
              <a:cs typeface="Arial"/>
            </a:endParaRPr>
          </a:p>
          <a:p>
            <a:pPr marL="457200" lvl="1" indent="0">
              <a:buNone/>
            </a:pPr>
            <a:endParaRPr lang="sr-Latn-R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Vrste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 i="1">
              <a:cs typeface="Arial"/>
            </a:endParaRPr>
          </a:p>
          <a:p>
            <a:pPr marL="344170" indent="-344170"/>
            <a:endParaRPr lang="en-US" sz="1300" i="1">
              <a:cs typeface="Arial"/>
            </a:endParaRPr>
          </a:p>
        </p:txBody>
      </p:sp>
      <p:pic>
        <p:nvPicPr>
          <p:cNvPr id="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35D518E-6623-4012-9AE2-49551B40D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316" y="1257948"/>
            <a:ext cx="5846283" cy="1385912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9AF7EB3-A31F-46B2-A969-25833CB79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760" y="3981177"/>
            <a:ext cx="7517175" cy="9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8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404-2F1E-450C-A1EC-2FD1C18D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Sadržaj - Teorijski deo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39C2-D8F1-41CA-B329-D483C3E4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155" y="1497080"/>
            <a:ext cx="9160612" cy="5070271"/>
          </a:xfrm>
        </p:spPr>
        <p:txBody>
          <a:bodyPr>
            <a:normAutofit/>
          </a:bodyPr>
          <a:lstStyle/>
          <a:p>
            <a:pPr marL="344170" indent="-344170"/>
            <a:r>
              <a:rPr lang="en-US" err="1">
                <a:cs typeface="Arial"/>
              </a:rPr>
              <a:t>Struktura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indeksa</a:t>
            </a:r>
            <a:endParaRPr lang="en-US">
              <a:cs typeface="Arial"/>
            </a:endParaRPr>
          </a:p>
          <a:p>
            <a:pPr marL="344170" indent="-344170"/>
            <a:r>
              <a:rPr lang="en-US" err="1">
                <a:cs typeface="Arial"/>
              </a:rPr>
              <a:t>Tipovi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metode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indeksiranja</a:t>
            </a:r>
          </a:p>
          <a:p>
            <a:pPr marL="795020" lvl="1" indent="-337820"/>
            <a:r>
              <a:rPr lang="en-US">
                <a:cs typeface="Arial"/>
              </a:rPr>
              <a:t>Uređeni indeks (</a:t>
            </a:r>
            <a:r>
              <a:rPr lang="en-US" i="1">
                <a:cs typeface="Arial"/>
              </a:rPr>
              <a:t>Ordered Indices</a:t>
            </a:r>
            <a:r>
              <a:rPr lang="en-US">
                <a:cs typeface="Arial"/>
              </a:rPr>
              <a:t>)</a:t>
            </a:r>
          </a:p>
          <a:p>
            <a:pPr marL="795020" lvl="1" indent="-337820"/>
            <a:r>
              <a:rPr lang="en-US">
                <a:cs typeface="Arial"/>
              </a:rPr>
              <a:t>Primarni indeks (</a:t>
            </a:r>
            <a:r>
              <a:rPr lang="en-US" i="1">
                <a:cs typeface="Arial"/>
              </a:rPr>
              <a:t>Primary Index</a:t>
            </a:r>
            <a:r>
              <a:rPr lang="en-US">
                <a:cs typeface="Arial"/>
              </a:rPr>
              <a:t>)</a:t>
            </a:r>
          </a:p>
          <a:p>
            <a:pPr marL="1258570" lvl="2" indent="-344170"/>
            <a:r>
              <a:rPr lang="en-US">
                <a:cs typeface="Arial"/>
              </a:rPr>
              <a:t>Gusto indeksiranje (</a:t>
            </a:r>
            <a:r>
              <a:rPr lang="en-US" i="1">
                <a:cs typeface="Arial"/>
              </a:rPr>
              <a:t>Dense Index</a:t>
            </a:r>
            <a:r>
              <a:rPr lang="en-US">
                <a:cs typeface="Arial"/>
              </a:rPr>
              <a:t>)</a:t>
            </a:r>
          </a:p>
          <a:p>
            <a:pPr marL="1258570" lvl="2" indent="-344170"/>
            <a:r>
              <a:rPr lang="en-US">
                <a:cs typeface="Arial"/>
              </a:rPr>
              <a:t>Retko indeksiranje (</a:t>
            </a:r>
            <a:r>
              <a:rPr lang="en-US" i="1">
                <a:cs typeface="Arial"/>
              </a:rPr>
              <a:t>Sparse Index</a:t>
            </a:r>
            <a:r>
              <a:rPr lang="en-US">
                <a:cs typeface="Arial"/>
              </a:rPr>
              <a:t>)</a:t>
            </a:r>
          </a:p>
          <a:p>
            <a:pPr marL="1258570" lvl="2" indent="-344170"/>
            <a:r>
              <a:rPr lang="en-US">
                <a:cs typeface="Arial"/>
              </a:rPr>
              <a:t>Indeksiranje u više nivoa (</a:t>
            </a:r>
            <a:r>
              <a:rPr lang="en-US" i="1">
                <a:cs typeface="Arial"/>
              </a:rPr>
              <a:t>Multilevel Index</a:t>
            </a:r>
            <a:r>
              <a:rPr lang="en-US">
                <a:cs typeface="Arial"/>
              </a:rPr>
              <a:t>)</a:t>
            </a:r>
          </a:p>
          <a:p>
            <a:pPr marL="795020" lvl="1" indent="-337820"/>
            <a:r>
              <a:rPr lang="en-US">
                <a:cs typeface="Arial"/>
              </a:rPr>
              <a:t>Sekundarni indeks (</a:t>
            </a:r>
            <a:r>
              <a:rPr lang="en-US" i="1">
                <a:cs typeface="Arial"/>
              </a:rPr>
              <a:t>Secondary Index</a:t>
            </a:r>
            <a:r>
              <a:rPr lang="en-US">
                <a:cs typeface="Arial"/>
              </a:rPr>
              <a:t>)</a:t>
            </a:r>
          </a:p>
          <a:p>
            <a:pPr marL="795020" lvl="1" indent="-337820"/>
            <a:r>
              <a:rPr lang="en-US">
                <a:cs typeface="Arial"/>
              </a:rPr>
              <a:t>Grupisani indeks (</a:t>
            </a:r>
            <a:r>
              <a:rPr lang="en-US" i="1">
                <a:cs typeface="Arial"/>
              </a:rPr>
              <a:t>Clustering Index</a:t>
            </a:r>
            <a:r>
              <a:rPr lang="en-US">
                <a:cs typeface="Arial"/>
              </a:rPr>
              <a:t>)</a:t>
            </a:r>
          </a:p>
          <a:p>
            <a:pPr marL="344170" indent="-344170"/>
            <a:r>
              <a:rPr lang="en-US">
                <a:cs typeface="Arial"/>
              </a:rPr>
              <a:t>B+ stabla (struktura, čvorovi, pretraga, dodavanje i uklanjanje elemenata)</a:t>
            </a: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B44DD8C-2F7B-4D49-A98F-4234DDB9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89567"/>
            <a:ext cx="4094102" cy="5971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sr-Latn-RS" sz="1800">
                <a:ea typeface="+mn-lt"/>
                <a:cs typeface="+mn-lt"/>
              </a:rPr>
              <a:t>Postoje sledeća </a:t>
            </a:r>
            <a:r>
              <a:rPr lang="sr-Latn-RS" sz="1800" b="1">
                <a:ea typeface="+mn-lt"/>
                <a:cs typeface="+mn-lt"/>
              </a:rPr>
              <a:t>svojstva</a:t>
            </a:r>
            <a:r>
              <a:rPr lang="sr-Latn-RS" sz="1800">
                <a:ea typeface="+mn-lt"/>
                <a:cs typeface="+mn-lt"/>
              </a:rPr>
              <a:t> indeksiranja:</a:t>
            </a:r>
            <a:endParaRPr lang="en-US" sz="1800">
              <a:ea typeface="+mn-lt"/>
              <a:cs typeface="+mn-lt"/>
            </a:endParaRP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Jedinstvo indeksiranje </a:t>
            </a:r>
            <a:r>
              <a:rPr lang="sr-Latn-RS" sz="1600">
                <a:ea typeface="+mn-lt"/>
                <a:cs typeface="+mn-lt"/>
              </a:rPr>
              <a:t>(</a:t>
            </a:r>
            <a:r>
              <a:rPr lang="sr-Latn-RS" sz="1600" i="1" err="1">
                <a:ea typeface="+mn-lt"/>
                <a:cs typeface="+mn-lt"/>
              </a:rPr>
              <a:t>Unique</a:t>
            </a:r>
            <a:r>
              <a:rPr lang="sr-Latn-RS" sz="1600" i="1">
                <a:ea typeface="+mn-lt"/>
                <a:cs typeface="+mn-lt"/>
              </a:rPr>
              <a:t> </a:t>
            </a:r>
            <a:r>
              <a:rPr lang="sr-Latn-RS" sz="1600" i="1" err="1">
                <a:ea typeface="+mn-lt"/>
                <a:cs typeface="+mn-lt"/>
              </a:rPr>
              <a:t>indexes</a:t>
            </a:r>
            <a:r>
              <a:rPr lang="sr-Latn-RS" sz="1600">
                <a:ea typeface="+mn-lt"/>
                <a:cs typeface="+mn-lt"/>
              </a:rPr>
              <a:t>) - osigurava da duple vrednosti za indeksirano polje budu odbijene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Parcijalno indeksiranje</a:t>
            </a:r>
            <a:r>
              <a:rPr lang="sr-Latn-RS" sz="1600">
                <a:ea typeface="+mn-lt"/>
                <a:cs typeface="+mn-lt"/>
              </a:rPr>
              <a:t> (</a:t>
            </a:r>
            <a:r>
              <a:rPr lang="sr-Latn-RS" sz="1600" i="1" err="1">
                <a:ea typeface="+mn-lt"/>
                <a:cs typeface="+mn-lt"/>
              </a:rPr>
              <a:t>Partial</a:t>
            </a:r>
            <a:r>
              <a:rPr lang="sr-Latn-RS" sz="1600" i="1">
                <a:ea typeface="+mn-lt"/>
                <a:cs typeface="+mn-lt"/>
              </a:rPr>
              <a:t> </a:t>
            </a:r>
            <a:r>
              <a:rPr lang="sr-Latn-RS" sz="1600" i="1" err="1">
                <a:ea typeface="+mn-lt"/>
                <a:cs typeface="+mn-lt"/>
              </a:rPr>
              <a:t>indexes</a:t>
            </a:r>
            <a:r>
              <a:rPr lang="sr-Latn-RS" sz="1600">
                <a:ea typeface="+mn-lt"/>
                <a:cs typeface="+mn-lt"/>
              </a:rPr>
              <a:t>) - indeksiraju se samo dokumenti u kolekciji koji ispunjavaju navedeni izraz filtera</a:t>
            </a: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Retko indeksiranje </a:t>
            </a:r>
            <a:r>
              <a:rPr lang="sr-Latn-RS" sz="1600">
                <a:ea typeface="+mn-lt"/>
                <a:cs typeface="+mn-lt"/>
              </a:rPr>
              <a:t>(</a:t>
            </a:r>
            <a:r>
              <a:rPr lang="sr-Latn-RS" sz="1600" i="1" err="1">
                <a:ea typeface="+mn-lt"/>
                <a:cs typeface="+mn-lt"/>
              </a:rPr>
              <a:t>Sparse</a:t>
            </a:r>
            <a:r>
              <a:rPr lang="sr-Latn-RS" sz="1600" i="1">
                <a:ea typeface="+mn-lt"/>
                <a:cs typeface="+mn-lt"/>
              </a:rPr>
              <a:t> </a:t>
            </a:r>
            <a:r>
              <a:rPr lang="sr-Latn-RS" sz="1600" i="1" err="1">
                <a:ea typeface="+mn-lt"/>
                <a:cs typeface="+mn-lt"/>
              </a:rPr>
              <a:t>indexes</a:t>
            </a:r>
            <a:r>
              <a:rPr lang="sr-Latn-RS" sz="1600">
                <a:ea typeface="+mn-lt"/>
                <a:cs typeface="+mn-lt"/>
              </a:rPr>
              <a:t>) - upravlja samo onim dokumentima koji imaju indeksirana polja, čak i ako to polje sadrži </a:t>
            </a:r>
            <a:r>
              <a:rPr lang="sr-Latn-RS" sz="1600" i="1" err="1">
                <a:ea typeface="+mn-lt"/>
                <a:cs typeface="+mn-lt"/>
              </a:rPr>
              <a:t>null</a:t>
            </a:r>
            <a:r>
              <a:rPr lang="sr-Latn-RS" sz="1600">
                <a:ea typeface="+mn-lt"/>
                <a:cs typeface="+mn-lt"/>
              </a:rPr>
              <a:t> vrednost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en-US" sz="1600">
                <a:cs typeface="Arial"/>
              </a:rPr>
              <a:t>Kao </a:t>
            </a:r>
            <a:r>
              <a:rPr lang="en-US" sz="1600" err="1">
                <a:cs typeface="Arial"/>
              </a:rPr>
              <a:t>specijalan</a:t>
            </a:r>
            <a:r>
              <a:rPr lang="en-US" sz="1600">
                <a:cs typeface="Arial"/>
              </a:rPr>
              <a:t> tip </a:t>
            </a:r>
            <a:r>
              <a:rPr lang="en-US" sz="1600" err="1">
                <a:cs typeface="Arial"/>
              </a:rPr>
              <a:t>javlja</a:t>
            </a:r>
            <a:r>
              <a:rPr lang="en-US" sz="1600">
                <a:cs typeface="Arial"/>
              </a:rPr>
              <a:t> se </a:t>
            </a:r>
            <a:r>
              <a:rPr lang="en-US" sz="1600" err="1">
                <a:cs typeface="Arial"/>
              </a:rPr>
              <a:t>i</a:t>
            </a:r>
            <a:r>
              <a:rPr lang="en-US" sz="1600">
                <a:cs typeface="Arial"/>
              </a:rPr>
              <a:t> </a:t>
            </a:r>
            <a:r>
              <a:rPr lang="sr-Latn-RS" sz="1600">
                <a:ea typeface="+mn-lt"/>
                <a:cs typeface="+mn-lt"/>
              </a:rPr>
              <a:t>“totalno vreme za život” odnosno </a:t>
            </a:r>
            <a:r>
              <a:rPr lang="sr-Latn-RS" sz="1600" b="1" i="1">
                <a:ea typeface="+mn-lt"/>
                <a:cs typeface="+mn-lt"/>
              </a:rPr>
              <a:t>TTL</a:t>
            </a:r>
            <a:r>
              <a:rPr lang="sr-Latn-RS" sz="1600" b="1">
                <a:ea typeface="+mn-lt"/>
                <a:cs typeface="+mn-lt"/>
              </a:rPr>
              <a:t> indeksiranje</a:t>
            </a:r>
            <a:r>
              <a:rPr lang="sr-Latn-RS" sz="1600">
                <a:ea typeface="+mn-lt"/>
                <a:cs typeface="+mn-lt"/>
              </a:rPr>
              <a:t> (</a:t>
            </a:r>
            <a:r>
              <a:rPr lang="sr-Latn-RS" sz="1600" i="1">
                <a:ea typeface="+mn-lt"/>
                <a:cs typeface="+mn-lt"/>
              </a:rPr>
              <a:t>Time-To-Live </a:t>
            </a:r>
            <a:r>
              <a:rPr lang="sr-Latn-RS" sz="1600" i="1" err="1">
                <a:ea typeface="+mn-lt"/>
                <a:cs typeface="+mn-lt"/>
              </a:rPr>
              <a:t>indexes</a:t>
            </a:r>
            <a:r>
              <a:rPr lang="sr-Latn-RS" sz="1600">
                <a:ea typeface="+mn-lt"/>
                <a:cs typeface="+mn-lt"/>
              </a:rPr>
              <a:t>) - koristi se za automatsko brisanje dokumenata iz kolekcije nakon određenog vremenskog perioda</a:t>
            </a: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Svojstva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indeksa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CA9C22-A1B5-4517-BC23-575CCA2B6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159" y="614500"/>
            <a:ext cx="3450115" cy="1514220"/>
          </a:xfrm>
          <a:prstGeom prst="rect">
            <a:avLst/>
          </a:prstGeom>
        </p:spPr>
      </p:pic>
      <p:pic>
        <p:nvPicPr>
          <p:cNvPr id="4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C76ECA38-149F-45BC-9B63-EDDBD03E1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580" y="2451576"/>
            <a:ext cx="7397826" cy="871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EAAAF-D97F-40E4-A559-440578ED75B9}"/>
              </a:ext>
            </a:extLst>
          </p:cNvPr>
          <p:cNvSpPr txBox="1"/>
          <p:nvPr/>
        </p:nvSpPr>
        <p:spPr>
          <a:xfrm>
            <a:off x="4862111" y="3182038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cs typeface="Arial"/>
              </a:rPr>
              <a:t>Unique index</a:t>
            </a:r>
          </a:p>
        </p:txBody>
      </p:sp>
      <p:pic>
        <p:nvPicPr>
          <p:cNvPr id="9" name="Picture 10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FF5E7D1-CC0F-490A-BE78-2FAF4B85B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484" y="3482489"/>
            <a:ext cx="7296837" cy="994708"/>
          </a:xfrm>
          <a:prstGeom prst="rect">
            <a:avLst/>
          </a:prstGeom>
        </p:spPr>
      </p:pic>
      <p:pic>
        <p:nvPicPr>
          <p:cNvPr id="11" name="Picture 12" descr="Rectangle&#10;&#10;Description automatically generated">
            <a:extLst>
              <a:ext uri="{FF2B5EF4-FFF2-40B4-BE49-F238E27FC236}">
                <a16:creationId xmlns:a16="http://schemas.microsoft.com/office/drawing/2014/main" id="{2902EBE6-7192-412F-AA8B-840676F53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9485" y="4302494"/>
            <a:ext cx="7214212" cy="952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882BC-D376-433B-9EB2-639BFFDCBEA6}"/>
              </a:ext>
            </a:extLst>
          </p:cNvPr>
          <p:cNvSpPr txBox="1"/>
          <p:nvPr/>
        </p:nvSpPr>
        <p:spPr>
          <a:xfrm>
            <a:off x="4862110" y="506408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cs typeface="Arial"/>
              </a:rPr>
              <a:t>Sparse index</a:t>
            </a:r>
          </a:p>
        </p:txBody>
      </p:sp>
      <p:pic>
        <p:nvPicPr>
          <p:cNvPr id="13" name="Picture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035D275-8F71-42D4-BBD6-30CFD6604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9484" y="5461035"/>
            <a:ext cx="7250934" cy="9394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1554C8-5B1F-4A33-8D65-00661F6FFA67}"/>
              </a:ext>
            </a:extLst>
          </p:cNvPr>
          <p:cNvSpPr txBox="1"/>
          <p:nvPr/>
        </p:nvSpPr>
        <p:spPr>
          <a:xfrm>
            <a:off x="4862109" y="619331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cs typeface="Arial"/>
              </a:rPr>
              <a:t>TTL index</a:t>
            </a:r>
          </a:p>
        </p:txBody>
      </p:sp>
    </p:spTree>
    <p:extLst>
      <p:ext uri="{BB962C8B-B14F-4D97-AF65-F5344CB8AC3E}">
        <p14:creationId xmlns:p14="http://schemas.microsoft.com/office/powerpoint/2010/main" val="3356544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Agregacija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BB36-B60B-47AE-A1CA-F36E7849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4170" indent="-344170"/>
            <a:r>
              <a:rPr lang="sr-Latn-RS" b="1">
                <a:ea typeface="+mn-lt"/>
                <a:cs typeface="+mn-lt"/>
              </a:rPr>
              <a:t>Operacije koje obrađuju skupove podataka i povratne izračunate rezultate</a:t>
            </a:r>
            <a:endParaRPr lang="en-US" b="1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Agregacija se izvodi na </a:t>
            </a:r>
            <a:r>
              <a:rPr lang="sr-Latn-RS" i="1" err="1">
                <a:ea typeface="+mn-lt"/>
                <a:cs typeface="+mn-lt"/>
              </a:rPr>
              <a:t>mongod</a:t>
            </a:r>
            <a:r>
              <a:rPr lang="sr-Latn-RS">
                <a:ea typeface="+mn-lt"/>
                <a:cs typeface="+mn-lt"/>
              </a:rPr>
              <a:t> instanci kako bi se pojednostavili kodovi aplikacija i ograničili zahtevi resursa</a:t>
            </a:r>
          </a:p>
          <a:p>
            <a:pPr marL="344170" indent="-344170"/>
            <a:r>
              <a:rPr lang="sr-Latn-RS">
                <a:ea typeface="+mn-lt"/>
                <a:cs typeface="+mn-lt"/>
              </a:rPr>
              <a:t>Operacije agregacije </a:t>
            </a:r>
            <a:r>
              <a:rPr lang="sr-Latn-RS" b="1">
                <a:ea typeface="+mn-lt"/>
                <a:cs typeface="+mn-lt"/>
              </a:rPr>
              <a:t>koriste kolekcije dokumenata kao ulazne podatke i </a:t>
            </a:r>
            <a:r>
              <a:rPr lang="sr-Latn-RS" b="1" err="1">
                <a:ea typeface="+mn-lt"/>
                <a:cs typeface="+mn-lt"/>
              </a:rPr>
              <a:t>vraćaju</a:t>
            </a:r>
            <a:r>
              <a:rPr lang="sr-Latn-RS" b="1">
                <a:ea typeface="+mn-lt"/>
                <a:cs typeface="+mn-lt"/>
              </a:rPr>
              <a:t> rezultate</a:t>
            </a:r>
            <a:r>
              <a:rPr lang="sr-Latn-RS">
                <a:ea typeface="+mn-lt"/>
                <a:cs typeface="+mn-lt"/>
              </a:rPr>
              <a:t> u obliku jednog ili više dokumenata</a:t>
            </a:r>
          </a:p>
          <a:p>
            <a:pPr marL="344170" indent="-344170"/>
            <a:r>
              <a:rPr lang="sr-Latn-RS">
                <a:ea typeface="+mn-lt"/>
                <a:cs typeface="+mn-lt"/>
              </a:rPr>
              <a:t>Prolaz kroz </a:t>
            </a:r>
            <a:r>
              <a:rPr lang="sr-Latn-RS" b="1">
                <a:ea typeface="+mn-lt"/>
                <a:cs typeface="+mn-lt"/>
              </a:rPr>
              <a:t>višefazne </a:t>
            </a:r>
            <a:r>
              <a:rPr lang="sr-Latn-RS" b="1" i="1" err="1">
                <a:ea typeface="+mn-lt"/>
                <a:cs typeface="+mn-lt"/>
              </a:rPr>
              <a:t>pipeline</a:t>
            </a:r>
            <a:r>
              <a:rPr lang="sr-Latn-RS" b="1">
                <a:ea typeface="+mn-lt"/>
                <a:cs typeface="+mn-lt"/>
              </a:rPr>
              <a:t>-ove </a:t>
            </a:r>
            <a:r>
              <a:rPr lang="sr-Latn-RS">
                <a:ea typeface="+mn-lt"/>
                <a:cs typeface="+mn-lt"/>
              </a:rPr>
              <a:t>i pretvaranje dokumenata u </a:t>
            </a:r>
            <a:r>
              <a:rPr lang="sr-Latn-RS" err="1">
                <a:ea typeface="+mn-lt"/>
                <a:cs typeface="+mn-lt"/>
              </a:rPr>
              <a:t>agregirani</a:t>
            </a:r>
            <a:r>
              <a:rPr lang="sr-Latn-RS">
                <a:ea typeface="+mn-lt"/>
                <a:cs typeface="+mn-lt"/>
              </a:rPr>
              <a:t> rezultat (filteri kao upit i transformacije u izlazni dokument)</a:t>
            </a: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88197C-198E-4461-BB82-6BEB4F1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29" y="364512"/>
            <a:ext cx="2743200" cy="1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476435"/>
            <a:ext cx="4007458" cy="638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b="1">
                <a:cs typeface="Arial"/>
              </a:rPr>
              <a:t>Pipeline Operators and Indexes</a:t>
            </a:r>
            <a:endParaRPr lang="en-US" b="1"/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Kombinacija agregata u funkciji </a:t>
            </a:r>
            <a:r>
              <a:rPr lang="sr-Latn-RS" sz="1600">
                <a:ea typeface="+mn-lt"/>
                <a:cs typeface="+mn-lt"/>
              </a:rPr>
              <a:t>na jednoj kolekciji logički prenosi kolekciju kroz </a:t>
            </a:r>
            <a:r>
              <a:rPr lang="sr-Latn-RS" sz="1600" i="1" err="1">
                <a:ea typeface="+mn-lt"/>
                <a:cs typeface="+mn-lt"/>
              </a:rPr>
              <a:t>pipeline</a:t>
            </a:r>
            <a:r>
              <a:rPr lang="sr-Latn-RS" sz="1600">
                <a:ea typeface="+mn-lt"/>
                <a:cs typeface="+mn-lt"/>
              </a:rPr>
              <a:t> agregacije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Mogu se optimizovati operacije i izbegavati skeniranje cele kolekcije </a:t>
            </a:r>
            <a:r>
              <a:rPr lang="sr-Latn-RS" sz="1600" b="1">
                <a:ea typeface="+mn-lt"/>
                <a:cs typeface="+mn-lt"/>
              </a:rPr>
              <a:t>korišćenjem </a:t>
            </a:r>
            <a:r>
              <a:rPr lang="sr-Latn-RS" sz="1600" b="1" i="1">
                <a:ea typeface="+mn-lt"/>
                <a:cs typeface="+mn-lt"/>
              </a:rPr>
              <a:t>$</a:t>
            </a:r>
            <a:r>
              <a:rPr lang="sr-Latn-RS" sz="1600" b="1" i="1" err="1">
                <a:ea typeface="+mn-lt"/>
                <a:cs typeface="+mn-lt"/>
              </a:rPr>
              <a:t>match</a:t>
            </a:r>
            <a:r>
              <a:rPr lang="sr-Latn-RS" sz="1600" b="1">
                <a:ea typeface="+mn-lt"/>
                <a:cs typeface="+mn-lt"/>
              </a:rPr>
              <a:t>, </a:t>
            </a:r>
            <a:r>
              <a:rPr lang="sr-Latn-RS" sz="1600" b="1" i="1">
                <a:ea typeface="+mn-lt"/>
                <a:cs typeface="+mn-lt"/>
              </a:rPr>
              <a:t>$limit</a:t>
            </a:r>
            <a:r>
              <a:rPr lang="sr-Latn-RS" sz="1600" b="1">
                <a:ea typeface="+mn-lt"/>
                <a:cs typeface="+mn-lt"/>
              </a:rPr>
              <a:t> i </a:t>
            </a:r>
            <a:r>
              <a:rPr lang="sr-Latn-RS" sz="1600" b="1" i="1">
                <a:ea typeface="+mn-lt"/>
                <a:cs typeface="+mn-lt"/>
              </a:rPr>
              <a:t>$</a:t>
            </a:r>
            <a:r>
              <a:rPr lang="sr-Latn-RS" sz="1600" b="1" i="1" err="1">
                <a:ea typeface="+mn-lt"/>
                <a:cs typeface="+mn-lt"/>
              </a:rPr>
              <a:t>skip</a:t>
            </a:r>
            <a:r>
              <a:rPr lang="sr-Latn-RS" sz="1600" b="1">
                <a:ea typeface="+mn-lt"/>
                <a:cs typeface="+mn-lt"/>
              </a:rPr>
              <a:t> faza</a:t>
            </a:r>
          </a:p>
          <a:p>
            <a:pPr marL="344170" indent="-344170"/>
            <a:r>
              <a:rPr lang="sr-Latn-RS" sz="1800" i="1">
                <a:ea typeface="+mn-lt"/>
                <a:cs typeface="+mn-lt"/>
              </a:rPr>
              <a:t>Primer</a:t>
            </a:r>
            <a:r>
              <a:rPr lang="sr-Latn-RS" sz="1800">
                <a:ea typeface="+mn-lt"/>
                <a:cs typeface="+mn-lt"/>
              </a:rPr>
              <a:t>: 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Navedena operacija agregacije </a:t>
            </a:r>
            <a:r>
              <a:rPr lang="sr-Latn-RS" sz="1600" err="1">
                <a:ea typeface="+mn-lt"/>
                <a:cs typeface="+mn-lt"/>
              </a:rPr>
              <a:t>vraća</a:t>
            </a:r>
            <a:r>
              <a:rPr lang="sr-Latn-RS" sz="1600">
                <a:ea typeface="+mn-lt"/>
                <a:cs typeface="+mn-lt"/>
              </a:rPr>
              <a:t> sve države sa ukupnim brojem stanovnika </a:t>
            </a:r>
            <a:r>
              <a:rPr lang="sr-Latn-RS" sz="1600" err="1">
                <a:ea typeface="+mn-lt"/>
                <a:cs typeface="+mn-lt"/>
              </a:rPr>
              <a:t>većim</a:t>
            </a:r>
            <a:r>
              <a:rPr lang="sr-Latn-RS" sz="1600">
                <a:ea typeface="+mn-lt"/>
                <a:cs typeface="+mn-lt"/>
              </a:rPr>
              <a:t> od 10 miliona</a:t>
            </a:r>
            <a:endParaRPr lang="sr-Latn-RS" sz="1600">
              <a:cs typeface="Arial"/>
            </a:endParaRPr>
          </a:p>
          <a:p>
            <a:pPr marL="795020" indent="-337820" algn="just"/>
            <a:r>
              <a:rPr lang="sr-Latn-RS" sz="1600">
                <a:ea typeface="+mn-lt"/>
                <a:cs typeface="+mn-lt"/>
              </a:rPr>
              <a:t>Ovaj primer opisuje da </a:t>
            </a:r>
            <a:r>
              <a:rPr lang="sr-Latn-RS" sz="1600" i="1" err="1">
                <a:ea typeface="+mn-lt"/>
                <a:cs typeface="+mn-lt"/>
              </a:rPr>
              <a:t>pipeline</a:t>
            </a:r>
            <a:r>
              <a:rPr lang="sr-Latn-RS" sz="1600">
                <a:ea typeface="+mn-lt"/>
                <a:cs typeface="+mn-lt"/>
              </a:rPr>
              <a:t> agregacije sadrži </a:t>
            </a:r>
            <a:r>
              <a:rPr lang="sr-Latn-RS" sz="1600" i="1">
                <a:ea typeface="+mn-lt"/>
                <a:cs typeface="+mn-lt"/>
              </a:rPr>
              <a:t>$</a:t>
            </a:r>
            <a:r>
              <a:rPr lang="sr-Latn-RS" sz="1600" i="1" err="1">
                <a:ea typeface="+mn-lt"/>
                <a:cs typeface="+mn-lt"/>
              </a:rPr>
              <a:t>group</a:t>
            </a:r>
            <a:r>
              <a:rPr lang="sr-Latn-RS" sz="1600">
                <a:ea typeface="+mn-lt"/>
                <a:cs typeface="+mn-lt"/>
              </a:rPr>
              <a:t> fazu nakon čega sledi faza </a:t>
            </a:r>
            <a:r>
              <a:rPr lang="sr-Latn-RS" sz="1600" i="1">
                <a:ea typeface="+mn-lt"/>
                <a:cs typeface="+mn-lt"/>
              </a:rPr>
              <a:t>$</a:t>
            </a:r>
            <a:r>
              <a:rPr lang="sr-Latn-RS" sz="1600" i="1" err="1">
                <a:ea typeface="+mn-lt"/>
                <a:cs typeface="+mn-lt"/>
              </a:rPr>
              <a:t>match</a:t>
            </a:r>
            <a:r>
              <a:rPr lang="sr-Latn-RS" sz="1600">
                <a:ea typeface="+mn-lt"/>
                <a:cs typeface="+mn-lt"/>
              </a:rPr>
              <a:t>.</a:t>
            </a:r>
          </a:p>
          <a:p>
            <a:pPr marL="795020" lvl="1" indent="-337820" algn="just"/>
            <a:endParaRPr lang="sr-Latn-RS" sz="1600">
              <a:ea typeface="+mn-lt"/>
              <a:cs typeface="+mn-lt"/>
            </a:endParaRPr>
          </a:p>
          <a:p>
            <a:pPr marL="344170" indent="-344170"/>
            <a:r>
              <a:rPr lang="sr-Latn-RS" sz="1800" i="1">
                <a:cs typeface="Arial"/>
              </a:rPr>
              <a:t>Primer: </a:t>
            </a:r>
            <a:endParaRPr lang="sr-Latn-RS" sz="1800" i="1">
              <a:ea typeface="+mn-lt"/>
              <a:cs typeface="+mn-lt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Druga operacija agregacije koja je prikazana </a:t>
            </a:r>
            <a:r>
              <a:rPr lang="sr-Latn-RS" sz="1600" err="1">
                <a:ea typeface="+mn-lt"/>
                <a:cs typeface="+mn-lt"/>
              </a:rPr>
              <a:t>vraća</a:t>
            </a:r>
            <a:r>
              <a:rPr lang="sr-Latn-RS" sz="1600">
                <a:ea typeface="+mn-lt"/>
                <a:cs typeface="+mn-lt"/>
              </a:rPr>
              <a:t> korisnička imena sortirana prema mesecu njihovog pridruživanja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Ova vrsta agregacije može </a:t>
            </a:r>
            <a:r>
              <a:rPr lang="sr-Latn-RS" sz="1600" err="1">
                <a:ea typeface="+mn-lt"/>
                <a:cs typeface="+mn-lt"/>
              </a:rPr>
              <a:t>pomoći</a:t>
            </a:r>
            <a:r>
              <a:rPr lang="sr-Latn-RS" sz="1600">
                <a:ea typeface="+mn-lt"/>
                <a:cs typeface="+mn-lt"/>
              </a:rPr>
              <a:t> u generisanju obaveštenja o obnavljanju članstva</a:t>
            </a:r>
            <a:endParaRPr lang="sr-Latn-RS" sz="16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Agregacija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146CB8-F969-41A8-B75B-7D813D87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774" y="2021828"/>
            <a:ext cx="6516478" cy="1152826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29FA8D-3913-471B-8034-E449B4A1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647" y="4011559"/>
            <a:ext cx="6681730" cy="1059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34FEB-89B8-48EC-9D24-515E6CC72B04}"/>
              </a:ext>
            </a:extLst>
          </p:cNvPr>
          <p:cNvSpPr txBox="1"/>
          <p:nvPr/>
        </p:nvSpPr>
        <p:spPr>
          <a:xfrm>
            <a:off x="5010150" y="3081337"/>
            <a:ext cx="522763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sr-Latn-RS" sz="1000">
                <a:cs typeface="Arial"/>
              </a:rPr>
              <a:t>U ovoj operaciji, </a:t>
            </a:r>
            <a:r>
              <a:rPr lang="sr-Latn-RS" sz="1000" i="1">
                <a:cs typeface="Arial"/>
              </a:rPr>
              <a:t>$</a:t>
            </a:r>
            <a:r>
              <a:rPr lang="sr-Latn-RS" sz="1000" i="1" err="1">
                <a:cs typeface="Arial"/>
              </a:rPr>
              <a:t>group</a:t>
            </a:r>
            <a:r>
              <a:rPr lang="sr-Latn-RS" sz="1000">
                <a:cs typeface="Arial"/>
              </a:rPr>
              <a:t> faza odrađuje tri celine:     </a:t>
            </a:r>
            <a:r>
              <a:rPr lang="en-US" sz="1000">
                <a:cs typeface="Arial"/>
              </a:rPr>
              <a:t>​</a:t>
            </a:r>
            <a:endParaRPr lang="en-US"/>
          </a:p>
          <a:p>
            <a:pPr lvl="2" algn="just"/>
            <a:r>
              <a:rPr lang="sr-Latn-RS" sz="1000">
                <a:cs typeface="Arial"/>
              </a:rPr>
              <a:t>- Grupiše dokumente za zip kod u polje stanja</a:t>
            </a:r>
            <a:r>
              <a:rPr lang="en-US" sz="1000">
                <a:cs typeface="Arial"/>
              </a:rPr>
              <a:t>​</a:t>
            </a:r>
          </a:p>
          <a:p>
            <a:pPr lvl="2" algn="just"/>
            <a:r>
              <a:rPr lang="sr-Latn-RS" sz="1000">
                <a:cs typeface="Arial"/>
              </a:rPr>
              <a:t>- Izračunava polje </a:t>
            </a:r>
            <a:r>
              <a:rPr lang="sr-Latn-RS" sz="1000" i="1" err="1">
                <a:cs typeface="Arial"/>
              </a:rPr>
              <a:t>TotalPop</a:t>
            </a:r>
            <a:r>
              <a:rPr lang="sr-Latn-RS" sz="1000">
                <a:cs typeface="Arial"/>
              </a:rPr>
              <a:t> (ukupna populacija) za svaku državu  </a:t>
            </a:r>
            <a:r>
              <a:rPr lang="en-US" sz="1000">
                <a:cs typeface="Arial"/>
              </a:rPr>
              <a:t>​</a:t>
            </a:r>
          </a:p>
          <a:p>
            <a:pPr lvl="2" algn="just"/>
            <a:r>
              <a:rPr lang="sr-Latn-RS" sz="1000">
                <a:cs typeface="Arial"/>
              </a:rPr>
              <a:t>- </a:t>
            </a:r>
            <a:r>
              <a:rPr lang="sr-Latn-RS" sz="1000" err="1">
                <a:cs typeface="Arial"/>
              </a:rPr>
              <a:t>Vraća</a:t>
            </a:r>
            <a:r>
              <a:rPr lang="sr-Latn-RS" sz="1000">
                <a:cs typeface="Arial"/>
              </a:rPr>
              <a:t> izlazni dokument za svako jedinstveno stanje</a:t>
            </a:r>
          </a:p>
          <a:p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09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Optimizacija performansi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BB36-B60B-47AE-A1CA-F36E784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323" y="1914406"/>
            <a:ext cx="8494274" cy="4337514"/>
          </a:xfrm>
        </p:spPr>
        <p:txBody>
          <a:bodyPr>
            <a:normAutofit fontScale="70000" lnSpcReduction="20000"/>
          </a:bodyPr>
          <a:lstStyle/>
          <a:p>
            <a:pPr marL="344170" indent="-344170" algn="just"/>
            <a:r>
              <a:rPr lang="sr-Latn-RS" b="1">
                <a:ea typeface="+mn-lt"/>
                <a:cs typeface="+mn-lt"/>
              </a:rPr>
              <a:t>Odlične performanse baze podataka su važne</a:t>
            </a:r>
            <a:r>
              <a:rPr lang="sr-Latn-RS">
                <a:ea typeface="+mn-lt"/>
                <a:cs typeface="+mn-lt"/>
              </a:rPr>
              <a:t> kada se razvijaju aplikacije pomoću </a:t>
            </a:r>
            <a:r>
              <a:rPr lang="sr-Latn-RS" err="1">
                <a:ea typeface="+mn-lt"/>
                <a:cs typeface="+mn-lt"/>
              </a:rPr>
              <a:t>MongoDB</a:t>
            </a:r>
            <a:r>
              <a:rPr lang="sr-Latn-RS">
                <a:ea typeface="+mn-lt"/>
                <a:cs typeface="+mn-lt"/>
              </a:rPr>
              <a:t>-a</a:t>
            </a:r>
            <a:endParaRPr lang="en-US">
              <a:ea typeface="+mn-lt"/>
              <a:cs typeface="+mn-lt"/>
            </a:endParaRPr>
          </a:p>
          <a:p>
            <a:pPr marL="344170" indent="-344170" algn="just"/>
            <a:r>
              <a:rPr lang="sr-Latn-RS">
                <a:ea typeface="+mn-lt"/>
                <a:cs typeface="+mn-lt"/>
              </a:rPr>
              <a:t>Ponekad se celokupni proces posluživanja podataka može </a:t>
            </a:r>
            <a:r>
              <a:rPr lang="sr-Latn-RS" b="1">
                <a:ea typeface="+mn-lt"/>
                <a:cs typeface="+mn-lt"/>
              </a:rPr>
              <a:t>degradirati</a:t>
            </a:r>
            <a:r>
              <a:rPr lang="sr-Latn-RS">
                <a:ea typeface="+mn-lt"/>
                <a:cs typeface="+mn-lt"/>
              </a:rPr>
              <a:t> zbog niza razloga, od kojih neki uključuju: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 err="1">
                <a:ea typeface="+mn-lt"/>
                <a:cs typeface="+mn-lt"/>
              </a:rPr>
              <a:t>Neodgovarajuće</a:t>
            </a:r>
            <a:r>
              <a:rPr lang="sr-Latn-RS">
                <a:ea typeface="+mn-lt"/>
                <a:cs typeface="+mn-lt"/>
              </a:rPr>
              <a:t> obrasce dizajna šeme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 err="1">
                <a:ea typeface="+mn-lt"/>
                <a:cs typeface="+mn-lt"/>
              </a:rPr>
              <a:t>Neodgovarajuća</a:t>
            </a:r>
            <a:r>
              <a:rPr lang="sr-Latn-RS">
                <a:ea typeface="+mn-lt"/>
                <a:cs typeface="+mn-lt"/>
              </a:rPr>
              <a:t> ili </a:t>
            </a:r>
            <a:r>
              <a:rPr lang="sr-Latn-RS" err="1">
                <a:ea typeface="+mn-lt"/>
                <a:cs typeface="+mn-lt"/>
              </a:rPr>
              <a:t>neupotrebljena</a:t>
            </a:r>
            <a:r>
              <a:rPr lang="sr-Latn-RS">
                <a:ea typeface="+mn-lt"/>
                <a:cs typeface="+mn-lt"/>
              </a:rPr>
              <a:t> strategija indeksiranja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 err="1">
                <a:ea typeface="+mn-lt"/>
                <a:cs typeface="+mn-lt"/>
              </a:rPr>
              <a:t>Neodgovarajući</a:t>
            </a:r>
            <a:r>
              <a:rPr lang="sr-Latn-RS">
                <a:ea typeface="+mn-lt"/>
                <a:cs typeface="+mn-lt"/>
              </a:rPr>
              <a:t> hardver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Kašnjenje </a:t>
            </a:r>
            <a:r>
              <a:rPr lang="sr-Latn-RS" err="1">
                <a:ea typeface="+mn-lt"/>
                <a:cs typeface="+mn-lt"/>
              </a:rPr>
              <a:t>replikacije</a:t>
            </a:r>
            <a:endParaRPr lang="en-US" err="1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Loše izvođenje tehnika upita</a:t>
            </a:r>
            <a:endParaRPr lang="en-US">
              <a:ea typeface="+mn-lt"/>
              <a:cs typeface="+mn-lt"/>
            </a:endParaRPr>
          </a:p>
          <a:p>
            <a:pPr marL="344170" indent="-344170" algn="just"/>
            <a:r>
              <a:rPr lang="sr-Latn-RS">
                <a:ea typeface="+mn-lt"/>
                <a:cs typeface="+mn-lt"/>
              </a:rPr>
              <a:t>Neke od ovih prepreka mogu primorati korisnike </a:t>
            </a:r>
            <a:r>
              <a:rPr lang="sr-Latn-RS" b="1">
                <a:ea typeface="+mn-lt"/>
                <a:cs typeface="+mn-lt"/>
              </a:rPr>
              <a:t>da </a:t>
            </a:r>
            <a:r>
              <a:rPr lang="sr-Latn-RS" b="1" err="1">
                <a:ea typeface="+mn-lt"/>
                <a:cs typeface="+mn-lt"/>
              </a:rPr>
              <a:t>povećaju</a:t>
            </a:r>
            <a:r>
              <a:rPr lang="sr-Latn-RS" b="1">
                <a:ea typeface="+mn-lt"/>
                <a:cs typeface="+mn-lt"/>
              </a:rPr>
              <a:t> hardverske resurse</a:t>
            </a:r>
            <a:endParaRPr lang="sr-Latn-RS" b="1">
              <a:cs typeface="Arial"/>
            </a:endParaRPr>
          </a:p>
          <a:p>
            <a:pPr marL="344170" indent="-344170" algn="just"/>
            <a:r>
              <a:rPr lang="sr-Latn-RS" i="1">
                <a:ea typeface="+mn-lt"/>
                <a:cs typeface="+mn-lt"/>
              </a:rPr>
              <a:t>Primer:</a:t>
            </a:r>
            <a:r>
              <a:rPr lang="sr-Latn-RS">
                <a:ea typeface="+mn-lt"/>
                <a:cs typeface="+mn-lt"/>
              </a:rPr>
              <a:t> loše strukture upita mogu dati rezultate u vidu dugog procesiranja upita, </a:t>
            </a:r>
            <a:r>
              <a:rPr lang="sr-Latn-RS" err="1">
                <a:ea typeface="+mn-lt"/>
                <a:cs typeface="+mn-lt"/>
              </a:rPr>
              <a:t>uzrokujući</a:t>
            </a:r>
            <a:r>
              <a:rPr lang="sr-Latn-RS">
                <a:ea typeface="+mn-lt"/>
                <a:cs typeface="+mn-lt"/>
              </a:rPr>
              <a:t> zaostajanje replike i možda čak i gubitak podataka. U ovom slučaju, može se pomisliti da memorija za skladištenje podataka možda nije dovoljna, i da je verovatno potrebno njeno proširenje</a:t>
            </a:r>
            <a:endParaRPr lang="sr-Latn-RS">
              <a:cs typeface="Arial"/>
            </a:endParaRPr>
          </a:p>
          <a:p>
            <a:pPr marL="344170" indent="-344170" algn="just"/>
            <a:endParaRPr lang="sr-Latn-R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FFDE58-5BFA-4263-A766-A229CA5E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46" y="437925"/>
            <a:ext cx="2779923" cy="10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2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Optimizacija performansi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BB36-B60B-47AE-A1CA-F36E7849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Neke od </a:t>
            </a:r>
            <a:r>
              <a:rPr lang="en-US" err="1">
                <a:ea typeface="+mn-lt"/>
                <a:cs typeface="+mn-lt"/>
              </a:rPr>
              <a:t>najprikladnijih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procedura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koje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mogu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koristiti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poboljšanje</a:t>
            </a:r>
            <a:r>
              <a:rPr lang="en-US">
                <a:ea typeface="+mn-lt"/>
                <a:cs typeface="+mn-lt"/>
              </a:rPr>
              <a:t> performansi:</a:t>
            </a:r>
            <a:endParaRPr lang="en-US">
              <a:cs typeface="Arial"/>
            </a:endParaRPr>
          </a:p>
          <a:p>
            <a:pPr marL="344170" indent="-344170"/>
            <a:r>
              <a:rPr lang="en-US" err="1">
                <a:cs typeface="Arial"/>
              </a:rPr>
              <a:t>Dizajn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šeme</a:t>
            </a:r>
            <a:endParaRPr lang="en-US">
              <a:cs typeface="Arial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Jedan-na-nekoliko (</a:t>
            </a:r>
            <a:r>
              <a:rPr lang="sr-Latn-RS" i="1">
                <a:ea typeface="+mn-lt"/>
                <a:cs typeface="+mn-lt"/>
              </a:rPr>
              <a:t>One-to-</a:t>
            </a:r>
            <a:r>
              <a:rPr lang="sr-Latn-RS" i="1" err="1">
                <a:ea typeface="+mn-lt"/>
                <a:cs typeface="+mn-lt"/>
              </a:rPr>
              <a:t>few</a:t>
            </a:r>
            <a:r>
              <a:rPr lang="sr-Latn-RS">
                <a:ea typeface="+mn-lt"/>
                <a:cs typeface="+mn-lt"/>
              </a:rPr>
              <a:t>)  </a:t>
            </a:r>
            <a:endParaRPr lang="en-US">
              <a:ea typeface="+mn-lt"/>
              <a:cs typeface="+mn-lt"/>
            </a:endParaRPr>
          </a:p>
          <a:p>
            <a:pPr marL="795020" lvl="1" indent="-337820" algn="just"/>
            <a:r>
              <a:rPr lang="sr-Latn-RS">
                <a:ea typeface="+mn-lt"/>
                <a:cs typeface="+mn-lt"/>
              </a:rPr>
              <a:t>Jedan-na-više (</a:t>
            </a:r>
            <a:r>
              <a:rPr lang="sr-Latn-RS" i="1">
                <a:ea typeface="+mn-lt"/>
                <a:cs typeface="+mn-lt"/>
              </a:rPr>
              <a:t>One-to-</a:t>
            </a:r>
            <a:r>
              <a:rPr lang="sr-Latn-RS" i="1" err="1">
                <a:ea typeface="+mn-lt"/>
                <a:cs typeface="+mn-lt"/>
              </a:rPr>
              <a:t>many</a:t>
            </a:r>
            <a:r>
              <a:rPr lang="sr-Latn-RS">
                <a:ea typeface="+mn-lt"/>
                <a:cs typeface="+mn-lt"/>
              </a:rPr>
              <a:t>) </a:t>
            </a:r>
            <a:endParaRPr lang="en-US">
              <a:cs typeface="Arial"/>
            </a:endParaRPr>
          </a:p>
          <a:p>
            <a:pPr marL="344170" indent="-344170"/>
            <a:r>
              <a:rPr lang="en-US" err="1">
                <a:cs typeface="Arial"/>
              </a:rPr>
              <a:t>Pravilno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indeksiranje</a:t>
            </a:r>
            <a:endParaRPr lang="en-US">
              <a:cs typeface="Arial"/>
            </a:endParaRPr>
          </a:p>
          <a:p>
            <a:pPr marL="344170" indent="-344170"/>
            <a:r>
              <a:rPr lang="en-US" err="1">
                <a:cs typeface="Arial"/>
              </a:rPr>
              <a:t>Obezbeđivanje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resursa</a:t>
            </a:r>
            <a:endParaRPr lang="en-US">
              <a:cs typeface="Arial"/>
            </a:endParaRPr>
          </a:p>
          <a:p>
            <a:pPr marL="344170" indent="-344170"/>
            <a:r>
              <a:rPr lang="en-US" err="1">
                <a:cs typeface="Arial"/>
              </a:rPr>
              <a:t>Efikasne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tehnike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upita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Korišćenje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pokrivenog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upita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Notacija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tačaka</a:t>
            </a:r>
            <a:endParaRPr lang="en-US">
              <a:cs typeface="Arial"/>
            </a:endParaRPr>
          </a:p>
          <a:p>
            <a:pPr marL="795020" lvl="1" indent="-337820"/>
            <a:r>
              <a:rPr lang="en-US">
                <a:cs typeface="Arial"/>
              </a:rPr>
              <a:t>Provera </a:t>
            </a:r>
            <a:r>
              <a:rPr lang="en-US" err="1">
                <a:cs typeface="Arial"/>
              </a:rPr>
              <a:t>pokrivenog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upita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783224" y="415816"/>
            <a:ext cx="4010218" cy="644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sr-Latn-RS" sz="1800" b="1">
                <a:ea typeface="+mn-lt"/>
                <a:cs typeface="+mn-lt"/>
              </a:rPr>
              <a:t>Jedan-na-nekoliko </a:t>
            </a:r>
            <a:r>
              <a:rPr lang="sr-Latn-RS" sz="1800">
                <a:ea typeface="+mn-lt"/>
                <a:cs typeface="+mn-lt"/>
              </a:rPr>
              <a:t>(</a:t>
            </a:r>
            <a:r>
              <a:rPr lang="sr-Latn-RS" sz="1800" i="1">
                <a:ea typeface="+mn-lt"/>
                <a:cs typeface="+mn-lt"/>
              </a:rPr>
              <a:t>One-to-</a:t>
            </a:r>
            <a:r>
              <a:rPr lang="sr-Latn-RS" sz="1800" i="1" err="1">
                <a:ea typeface="+mn-lt"/>
                <a:cs typeface="+mn-lt"/>
              </a:rPr>
              <a:t>few</a:t>
            </a:r>
            <a:r>
              <a:rPr lang="sr-Latn-RS" sz="1800">
                <a:ea typeface="+mn-lt"/>
                <a:cs typeface="+mn-lt"/>
              </a:rPr>
              <a:t>)</a:t>
            </a:r>
            <a:endParaRPr lang="en-US" sz="1800">
              <a:ea typeface="+mn-lt"/>
              <a:cs typeface="+mn-lt"/>
            </a:endParaRP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Za dato polje postoje ugrađeni dokumenti, ali oni nisu indeksirani sa identitetom objekta</a:t>
            </a:r>
            <a:endParaRPr lang="en-US" sz="1600">
              <a:ea typeface="+mn-lt"/>
              <a:cs typeface="+mn-lt"/>
            </a:endParaRP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Prednost </a:t>
            </a:r>
            <a:r>
              <a:rPr lang="sr-Latn-RS" sz="1600">
                <a:ea typeface="+mn-lt"/>
                <a:cs typeface="+mn-lt"/>
              </a:rPr>
              <a:t>- dobijanje ugrađenih dokumenata jednim upitom</a:t>
            </a:r>
          </a:p>
          <a:p>
            <a:pPr marL="795020" lvl="1" indent="-337820"/>
            <a:r>
              <a:rPr lang="sr-Latn-RS" sz="1600" b="1">
                <a:ea typeface="+mn-lt"/>
                <a:cs typeface="+mn-lt"/>
              </a:rPr>
              <a:t>Ograničenje </a:t>
            </a:r>
            <a:r>
              <a:rPr lang="sr-Latn-RS" sz="1600">
                <a:ea typeface="+mn-lt"/>
                <a:cs typeface="+mn-lt"/>
              </a:rPr>
              <a:t>- sa stanovišta upita, ne može se pristupiti jednom ugrađenom dokumentu </a:t>
            </a:r>
          </a:p>
          <a:p>
            <a:pPr marL="344170" indent="-344170"/>
            <a:r>
              <a:rPr lang="sr-Latn-RS" sz="1800" b="1">
                <a:ea typeface="+mn-lt"/>
                <a:cs typeface="+mn-lt"/>
              </a:rPr>
              <a:t>Jedan-na-više </a:t>
            </a:r>
            <a:r>
              <a:rPr lang="sr-Latn-RS" sz="1800">
                <a:ea typeface="+mn-lt"/>
                <a:cs typeface="+mn-lt"/>
              </a:rPr>
              <a:t>(</a:t>
            </a:r>
            <a:r>
              <a:rPr lang="sr-Latn-RS" sz="1800" i="1">
                <a:ea typeface="+mn-lt"/>
                <a:cs typeface="+mn-lt"/>
              </a:rPr>
              <a:t>One-to-</a:t>
            </a:r>
            <a:r>
              <a:rPr lang="sr-Latn-RS" sz="1800" i="1" err="1">
                <a:ea typeface="+mn-lt"/>
                <a:cs typeface="+mn-lt"/>
              </a:rPr>
              <a:t>many</a:t>
            </a:r>
            <a:r>
              <a:rPr lang="sr-Latn-RS" sz="1800">
                <a:ea typeface="+mn-lt"/>
                <a:cs typeface="+mn-lt"/>
              </a:rPr>
              <a:t>) </a:t>
            </a:r>
            <a:endParaRPr lang="en-US" sz="1800">
              <a:ea typeface="+mn-lt"/>
              <a:cs typeface="+mn-lt"/>
            </a:endParaRPr>
          </a:p>
          <a:p>
            <a:pPr marL="795020" lvl="1" indent="-337820"/>
            <a:r>
              <a:rPr lang="sr-Latn-RS" sz="1600">
                <a:cs typeface="Arial"/>
              </a:rPr>
              <a:t>Najefikasniji dizajn šeme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Podaci u jednoj bazi podataka se odnose na podatke u drugoj bazi podataka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 b="1">
                <a:cs typeface="Arial"/>
              </a:rPr>
              <a:t>Prednost </a:t>
            </a:r>
            <a:r>
              <a:rPr lang="sr-Latn-RS" sz="1600">
                <a:cs typeface="Arial"/>
              </a:rPr>
              <a:t>- dokumenti se smatraju samostalnim i mogućnost deljenja informacija iz šeme </a:t>
            </a:r>
            <a:r>
              <a:rPr lang="sr-Latn-RS" sz="1600">
                <a:ea typeface="+mn-lt"/>
                <a:cs typeface="+mn-lt"/>
              </a:rPr>
              <a:t>korisnicima različitih ID-</a:t>
            </a:r>
            <a:r>
              <a:rPr lang="sr-Latn-RS" sz="1600" err="1">
                <a:ea typeface="+mn-lt"/>
                <a:cs typeface="+mn-lt"/>
              </a:rPr>
              <a:t>jeva</a:t>
            </a:r>
          </a:p>
          <a:p>
            <a:pPr marL="795020" lvl="1" indent="-337820"/>
            <a:r>
              <a:rPr lang="sr-Latn-RS" sz="1600" b="1">
                <a:cs typeface="Arial"/>
              </a:rPr>
              <a:t>Ograničenje </a:t>
            </a:r>
            <a:r>
              <a:rPr lang="sr-Latn-RS" sz="1600">
                <a:cs typeface="Arial"/>
              </a:rPr>
              <a:t>- mora da postoje najmanje dva upita za pribavljanje ili odabir podataka u drugoj kolekciji</a:t>
            </a:r>
          </a:p>
          <a:p>
            <a:pPr marL="795020" lvl="1" indent="-337820"/>
            <a:endParaRPr lang="sr-Latn-R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Optimizacija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performansi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0A306DD-BBAD-48A0-852A-A0D5D113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58" y="1372718"/>
            <a:ext cx="7379466" cy="1367527"/>
          </a:xfrm>
          <a:prstGeom prst="rect">
            <a:avLst/>
          </a:prstGeo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543F718F-0F50-410B-95EB-713664B96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30" y="3775159"/>
            <a:ext cx="7177488" cy="831683"/>
          </a:xfrm>
          <a:prstGeom prst="rect">
            <a:avLst/>
          </a:prstGeom>
        </p:spPr>
      </p:pic>
      <p:pic>
        <p:nvPicPr>
          <p:cNvPr id="6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8086CF-EA01-4116-BA9E-54336BF46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207" y="4677587"/>
            <a:ext cx="7260115" cy="1395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37AA8-C494-4831-9B6E-6676292AF101}"/>
              </a:ext>
            </a:extLst>
          </p:cNvPr>
          <p:cNvSpPr txBox="1"/>
          <p:nvPr/>
        </p:nvSpPr>
        <p:spPr>
          <a:xfrm>
            <a:off x="4788665" y="277808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One-to-few</a:t>
            </a:r>
            <a:endParaRPr lang="en-US" sz="1200" i="1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9D458-B91D-4C11-9CA8-B9F7DAF31763}"/>
              </a:ext>
            </a:extLst>
          </p:cNvPr>
          <p:cNvSpPr txBox="1"/>
          <p:nvPr/>
        </p:nvSpPr>
        <p:spPr>
          <a:xfrm>
            <a:off x="4852930" y="609232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One-to-many</a:t>
            </a:r>
            <a:endParaRPr lang="en-US" sz="1200" i="1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1EE90-7D89-4DEF-AB82-20161F69DC06}"/>
              </a:ext>
            </a:extLst>
          </p:cNvPr>
          <p:cNvSpPr txBox="1"/>
          <p:nvPr/>
        </p:nvSpPr>
        <p:spPr>
          <a:xfrm>
            <a:off x="7680593" y="6064785"/>
            <a:ext cx="4395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Primer:</a:t>
            </a:r>
            <a:r>
              <a:rPr lang="sr-Latn-RS" sz="1200">
                <a:cs typeface="Arial"/>
              </a:rPr>
              <a:t> Može postojati baza podataka za korisnike, a druga za postove. Dakle, ako korisnik napravi post, on se snima sa </a:t>
            </a:r>
            <a:r>
              <a:rPr lang="sr-Latn-RS" sz="1200" i="1">
                <a:cs typeface="Arial"/>
              </a:rPr>
              <a:t>ID</a:t>
            </a:r>
            <a:r>
              <a:rPr lang="sr-Latn-RS" sz="1200">
                <a:cs typeface="Arial"/>
              </a:rPr>
              <a:t>-jem korisnika</a:t>
            </a:r>
            <a:endParaRPr lang="en-US" sz="1200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F7C21-4D1F-4678-AF38-9C0FFA3039E8}"/>
              </a:ext>
            </a:extLst>
          </p:cNvPr>
          <p:cNvSpPr txBox="1"/>
          <p:nvPr/>
        </p:nvSpPr>
        <p:spPr>
          <a:xfrm>
            <a:off x="7717316" y="2732183"/>
            <a:ext cx="4221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solidFill>
                  <a:srgbClr val="262626"/>
                </a:solidFill>
                <a:latin typeface="Arial"/>
                <a:cs typeface="Times New Roman"/>
              </a:rPr>
              <a:t>Primer</a:t>
            </a:r>
            <a:r>
              <a:rPr lang="sr-Latn-RS" sz="1200">
                <a:solidFill>
                  <a:srgbClr val="262626"/>
                </a:solidFill>
                <a:latin typeface="Arial"/>
                <a:cs typeface="Times New Roman"/>
              </a:rPr>
              <a:t>: Postoji samo jedna baza sa ugrađenim dokumentima.</a:t>
            </a:r>
          </a:p>
        </p:txBody>
      </p:sp>
    </p:spTree>
    <p:extLst>
      <p:ext uri="{BB962C8B-B14F-4D97-AF65-F5344CB8AC3E}">
        <p14:creationId xmlns:p14="http://schemas.microsoft.com/office/powerpoint/2010/main" val="312208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76804-7F1D-459F-B0A5-D6E6382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r>
              <a:rPr lang="en-US" sz="3000">
                <a:ea typeface="+mj-lt"/>
                <a:cs typeface="+mj-lt"/>
              </a:rPr>
              <a:t>Tehnike optimizacije dizajna šeme</a:t>
            </a:r>
          </a:p>
          <a:p>
            <a:pPr algn="l"/>
            <a:endParaRPr lang="en-US" sz="3000">
              <a:solidFill>
                <a:srgbClr val="1F2D29"/>
              </a:solidFill>
              <a:cs typeface="Arial"/>
            </a:endParaRPr>
          </a:p>
        </p:txBody>
      </p:sp>
      <p:pic>
        <p:nvPicPr>
          <p:cNvPr id="2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92758EE-21EB-49FF-9202-9BBB9531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CF196-5FA1-48B0-A6B7-A953FC36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483610"/>
            <a:ext cx="8330360" cy="3640641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sr-Latn-RS" b="1">
                <a:ea typeface="+mn-lt"/>
                <a:cs typeface="+mn-lt"/>
              </a:rPr>
              <a:t>Koristiti ugrađivanje dokumenata</a:t>
            </a:r>
            <a:r>
              <a:rPr lang="sr-Latn-RS">
                <a:ea typeface="+mn-lt"/>
                <a:cs typeface="+mn-lt"/>
              </a:rPr>
              <a:t> koliko god je to </a:t>
            </a:r>
            <a:r>
              <a:rPr lang="sr-Latn-RS" err="1">
                <a:ea typeface="+mn-lt"/>
                <a:cs typeface="+mn-lt"/>
              </a:rPr>
              <a:t>moguće</a:t>
            </a:r>
            <a:r>
              <a:rPr lang="sr-Latn-RS">
                <a:ea typeface="+mn-lt"/>
                <a:cs typeface="+mn-lt"/>
              </a:rPr>
              <a:t>, jer smanjuje broj upita koji su potrebni za određeni skup podataka</a:t>
            </a:r>
            <a:endParaRPr lang="en-US"/>
          </a:p>
          <a:p>
            <a:pPr marL="344170" indent="-344170"/>
            <a:r>
              <a:rPr lang="sr-Latn-RS" b="1">
                <a:ea typeface="+mn-lt"/>
                <a:cs typeface="+mn-lt"/>
              </a:rPr>
              <a:t>Ne koristiti </a:t>
            </a:r>
            <a:r>
              <a:rPr lang="sr-Latn-RS" b="1" err="1">
                <a:ea typeface="+mn-lt"/>
                <a:cs typeface="+mn-lt"/>
              </a:rPr>
              <a:t>denormalizaciju</a:t>
            </a:r>
            <a:r>
              <a:rPr lang="sr-Latn-RS" b="1">
                <a:ea typeface="+mn-lt"/>
                <a:cs typeface="+mn-lt"/>
              </a:rPr>
              <a:t> za dokumente koji se često ažuriraju</a:t>
            </a:r>
            <a:r>
              <a:rPr lang="sr-Latn-RS">
                <a:ea typeface="+mn-lt"/>
                <a:cs typeface="+mn-lt"/>
              </a:rPr>
              <a:t>. Ako </a:t>
            </a:r>
            <a:r>
              <a:rPr lang="sr-Latn-RS" err="1">
                <a:ea typeface="+mn-lt"/>
                <a:cs typeface="+mn-lt"/>
              </a:rPr>
              <a:t>će</a:t>
            </a:r>
            <a:r>
              <a:rPr lang="sr-Latn-RS">
                <a:ea typeface="+mn-lt"/>
                <a:cs typeface="+mn-lt"/>
              </a:rPr>
              <a:t> se polje često ažurirati, onda je zadatak pronaći sve instance koje treba ažurirati. Ovo </a:t>
            </a:r>
            <a:r>
              <a:rPr lang="sr-Latn-RS" err="1">
                <a:ea typeface="+mn-lt"/>
                <a:cs typeface="+mn-lt"/>
              </a:rPr>
              <a:t>će</a:t>
            </a:r>
            <a:r>
              <a:rPr lang="sr-Latn-RS">
                <a:ea typeface="+mn-lt"/>
                <a:cs typeface="+mn-lt"/>
              </a:rPr>
              <a:t> dati spore rezultate prilikom obrade upita, pa </a:t>
            </a:r>
            <a:r>
              <a:rPr lang="sr-Latn-RS" err="1">
                <a:ea typeface="+mn-lt"/>
                <a:cs typeface="+mn-lt"/>
              </a:rPr>
              <a:t>će</a:t>
            </a:r>
            <a:r>
              <a:rPr lang="sr-Latn-RS">
                <a:ea typeface="+mn-lt"/>
                <a:cs typeface="+mn-lt"/>
              </a:rPr>
              <a:t> stoga biti nadjačane čak i zasluge povezane s </a:t>
            </a:r>
            <a:r>
              <a:rPr lang="sr-Latn-RS" err="1">
                <a:ea typeface="+mn-lt"/>
                <a:cs typeface="+mn-lt"/>
              </a:rPr>
              <a:t>denormalizacijom</a:t>
            </a:r>
            <a:endParaRPr lang="sr-Latn-RS">
              <a:ea typeface="+mn-lt"/>
              <a:cs typeface="+mn-lt"/>
            </a:endParaRPr>
          </a:p>
          <a:p>
            <a:pPr marL="344170" indent="-344170"/>
            <a:r>
              <a:rPr lang="sr-Latn-RS" b="1">
                <a:ea typeface="+mn-lt"/>
                <a:cs typeface="+mn-lt"/>
              </a:rPr>
              <a:t>Ako postoji potreba da se dokument odvojeno pribavi, onda nema potrebe da se koristi ugrađivanje</a:t>
            </a:r>
            <a:r>
              <a:rPr lang="sr-Latn-RS">
                <a:ea typeface="+mn-lt"/>
                <a:cs typeface="+mn-lt"/>
              </a:rPr>
              <a:t> pošto kompleksni upiti (kao što je </a:t>
            </a:r>
            <a:r>
              <a:rPr lang="sr-Latn-RS" err="1">
                <a:ea typeface="+mn-lt"/>
                <a:cs typeface="+mn-lt"/>
              </a:rPr>
              <a:t>agregatni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i="1" err="1">
                <a:ea typeface="+mn-lt"/>
                <a:cs typeface="+mn-lt"/>
              </a:rPr>
              <a:t>pipeline</a:t>
            </a:r>
            <a:r>
              <a:rPr lang="sr-Latn-RS" i="1">
                <a:ea typeface="+mn-lt"/>
                <a:cs typeface="+mn-lt"/>
              </a:rPr>
              <a:t>)</a:t>
            </a:r>
            <a:r>
              <a:rPr lang="sr-Latn-RS">
                <a:ea typeface="+mn-lt"/>
                <a:cs typeface="+mn-lt"/>
              </a:rPr>
              <a:t> zahtevaju više vremena za izvršenje</a:t>
            </a:r>
          </a:p>
          <a:p>
            <a:pPr marL="344170" indent="-344170"/>
            <a:r>
              <a:rPr lang="sr-Latn-RS" b="1">
                <a:ea typeface="+mn-lt"/>
                <a:cs typeface="+mn-lt"/>
              </a:rPr>
              <a:t>Ako je niz dokumenata koje treba ugraditi dovoljno veliki, ne vršiti ugrađivanje istih</a:t>
            </a:r>
            <a:r>
              <a:rPr lang="sr-Latn-RS">
                <a:ea typeface="+mn-lt"/>
                <a:cs typeface="+mn-lt"/>
              </a:rPr>
              <a:t>. Rast polja trebalo bi da ima bar ograničenu veličinu</a:t>
            </a:r>
          </a:p>
          <a:p>
            <a:pPr marL="344170" indent="-344170"/>
            <a:endParaRPr lang="sr-Latn-R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7AB2F-261E-44BC-8C70-7E21FB5AB687}"/>
              </a:ext>
            </a:extLst>
          </p:cNvPr>
          <p:cNvSpPr txBox="1"/>
          <p:nvPr/>
        </p:nvSpPr>
        <p:spPr>
          <a:xfrm>
            <a:off x="1065212" y="6407150"/>
            <a:ext cx="2743200" cy="342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14">
                <a:latin typeface="Calibri, Calibri MSFontService, Calibri MSFontService, sans-serif"/>
              </a:rPr>
              <a:t>Normalizacija</a:t>
            </a:r>
            <a:r>
              <a:rPr lang="en-US" sz="814">
                <a:latin typeface="Calibri, sans-serif"/>
              </a:rPr>
              <a:t> – </a:t>
            </a:r>
            <a:r>
              <a:rPr lang="en-US" sz="814">
                <a:latin typeface="Calibri, Calibri MSFontService, Calibri MSFontService, sans-serif"/>
              </a:rPr>
              <a:t>podela</a:t>
            </a:r>
            <a:r>
              <a:rPr lang="en-US" sz="814">
                <a:latin typeface="Calibri, sans-serif"/>
              </a:rPr>
              <a:t> </a:t>
            </a:r>
            <a:r>
              <a:rPr lang="en-US" sz="814">
                <a:latin typeface="Calibri, Calibri MSFontService, Calibri MSFontService, sans-serif"/>
              </a:rPr>
              <a:t>podataka</a:t>
            </a:r>
            <a:r>
              <a:rPr lang="en-US" sz="814">
                <a:latin typeface="Calibri, sans-serif"/>
              </a:rPr>
              <a:t> </a:t>
            </a:r>
            <a:r>
              <a:rPr lang="en-US" sz="814">
                <a:latin typeface="Calibri, Calibri MSFontService, Calibri MSFontService, sans-serif"/>
              </a:rPr>
              <a:t>na</a:t>
            </a:r>
            <a:r>
              <a:rPr lang="en-US" sz="814">
                <a:latin typeface="Calibri, sans-serif"/>
              </a:rPr>
              <a:t> </a:t>
            </a:r>
            <a:r>
              <a:rPr lang="en-US" sz="814">
                <a:latin typeface="Calibri, Calibri MSFontService, Calibri MSFontService, sans-serif"/>
              </a:rPr>
              <a:t>više</a:t>
            </a:r>
            <a:r>
              <a:rPr lang="en-US" sz="814">
                <a:latin typeface="Calibri, sans-serif"/>
              </a:rPr>
              <a:t> </a:t>
            </a:r>
            <a:r>
              <a:rPr lang="en-US" sz="814">
                <a:latin typeface="Calibri, Calibri MSFontService, Calibri MSFontService, sans-serif"/>
              </a:rPr>
              <a:t>dokumenata</a:t>
            </a:r>
            <a:r>
              <a:rPr lang="en-US" sz="814">
                <a:latin typeface="Calibri, sans-serif"/>
              </a:rPr>
              <a:t>​</a:t>
            </a:r>
          </a:p>
          <a:p>
            <a:r>
              <a:rPr lang="en-US" sz="814">
                <a:latin typeface="Calibri, Calibri MSFontService, Calibri MSFontService, sans-serif"/>
              </a:rPr>
              <a:t>Denormalizacija</a:t>
            </a:r>
            <a:r>
              <a:rPr lang="en-US" sz="814"/>
              <a:t> – </a:t>
            </a:r>
            <a:r>
              <a:rPr lang="en-US" sz="814">
                <a:latin typeface="Calibri, Calibri MSFontService, Calibri MSFontService, sans-serif"/>
              </a:rPr>
              <a:t>grupisanje</a:t>
            </a:r>
            <a:r>
              <a:rPr lang="en-US" sz="814"/>
              <a:t> </a:t>
            </a:r>
            <a:r>
              <a:rPr lang="en-US" sz="814">
                <a:latin typeface="Calibri, Calibri MSFontService, Calibri MSFontService, sans-serif"/>
              </a:rPr>
              <a:t>podataka</a:t>
            </a:r>
            <a:r>
              <a:rPr lang="en-US" sz="814"/>
              <a:t> </a:t>
            </a:r>
            <a:r>
              <a:rPr lang="en-US" sz="814">
                <a:latin typeface="Calibri, Calibri MSFontService, Calibri MSFontService, sans-serif"/>
              </a:rPr>
              <a:t>u jedan</a:t>
            </a:r>
            <a:r>
              <a:rPr lang="en-US" sz="814"/>
              <a:t> </a:t>
            </a:r>
            <a:r>
              <a:rPr lang="en-US" sz="814">
                <a:latin typeface="Calibri, Calibri MSFontService, Calibri MSFontService, sans-serif"/>
              </a:rPr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2085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614145"/>
            <a:ext cx="4020656" cy="624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sr-Latn-RS" sz="1800" b="1">
                <a:ea typeface="+mn-lt"/>
                <a:cs typeface="+mn-lt"/>
              </a:rPr>
              <a:t>Pravilno indeksiranje</a:t>
            </a:r>
            <a:r>
              <a:rPr lang="sr-Latn-RS" sz="1800">
                <a:ea typeface="+mn-lt"/>
                <a:cs typeface="+mn-lt"/>
              </a:rPr>
              <a:t> (</a:t>
            </a:r>
            <a:r>
              <a:rPr lang="sr-Latn-RS" sz="1800" i="1" err="1">
                <a:ea typeface="+mn-lt"/>
                <a:cs typeface="+mn-lt"/>
              </a:rPr>
              <a:t>Proper</a:t>
            </a:r>
            <a:r>
              <a:rPr lang="sr-Latn-RS" sz="1800" i="1">
                <a:ea typeface="+mn-lt"/>
                <a:cs typeface="+mn-lt"/>
              </a:rPr>
              <a:t> </a:t>
            </a:r>
            <a:r>
              <a:rPr lang="sr-Latn-RS" sz="1800" i="1" err="1">
                <a:ea typeface="+mn-lt"/>
                <a:cs typeface="+mn-lt"/>
              </a:rPr>
              <a:t>Indexing</a:t>
            </a:r>
            <a:r>
              <a:rPr lang="sr-Latn-RS" sz="1800">
                <a:ea typeface="+mn-lt"/>
                <a:cs typeface="+mn-lt"/>
              </a:rPr>
              <a:t>)</a:t>
            </a:r>
            <a:endParaRPr lang="en-US">
              <a:cs typeface="Arial" panose="020B0604020202020204"/>
            </a:endParaRPr>
          </a:p>
          <a:p>
            <a:pPr marL="795020" lvl="1" indent="-344170"/>
            <a:r>
              <a:rPr lang="sr-Latn-RS" sz="1600">
                <a:ea typeface="+mn-lt"/>
                <a:cs typeface="+mn-lt"/>
              </a:rPr>
              <a:t>Zahteva </a:t>
            </a:r>
            <a:r>
              <a:rPr lang="sr-Latn-RS" sz="1600" b="1">
                <a:ea typeface="+mn-lt"/>
                <a:cs typeface="+mn-lt"/>
              </a:rPr>
              <a:t>razumevanje upita </a:t>
            </a:r>
            <a:r>
              <a:rPr lang="sr-Latn-RS" sz="1600">
                <a:ea typeface="+mn-lt"/>
                <a:cs typeface="+mn-lt"/>
              </a:rPr>
              <a:t>za aplikacije, odnos čitanja sa zapisima kao i predstavu </a:t>
            </a:r>
            <a:r>
              <a:rPr lang="sr-Latn-RS" sz="1600" b="1">
                <a:ea typeface="+mn-lt"/>
                <a:cs typeface="+mn-lt"/>
              </a:rPr>
              <a:t>o količini slobodne memorije</a:t>
            </a:r>
            <a:endParaRPr lang="sr-Latn-RS" sz="1600" b="1">
              <a:cs typeface="Arial"/>
            </a:endParaRPr>
          </a:p>
          <a:p>
            <a:pPr marL="795020" lvl="1" indent="-344170"/>
            <a:r>
              <a:rPr lang="sr-Latn-RS" sz="1600">
                <a:ea typeface="+mn-lt"/>
                <a:cs typeface="+mn-lt"/>
              </a:rPr>
              <a:t>Odličan indeks je onaj koji uključuje sva polja skenirana upitom i naziva se složeni indeks</a:t>
            </a:r>
            <a:endParaRPr lang="sr-Latn-RS" sz="1600">
              <a:cs typeface="Arial"/>
            </a:endParaRPr>
          </a:p>
          <a:p>
            <a:pPr marL="795020" lvl="1" indent="-344170"/>
            <a:r>
              <a:rPr lang="sr-Latn-RS" sz="1600">
                <a:cs typeface="Arial"/>
              </a:rPr>
              <a:t>Čitanje podataka iz RAM-a je efikasnije od čitanja istih podataka sa diska. Iz tog razloga, </a:t>
            </a:r>
            <a:r>
              <a:rPr lang="sr-Latn-RS" sz="1600" b="1">
                <a:cs typeface="Arial"/>
              </a:rPr>
              <a:t>uvek se savetuje da se indeks u potpunosti uklapa u RAM</a:t>
            </a:r>
          </a:p>
          <a:p>
            <a:pPr marL="795020" lvl="1" indent="-344170"/>
            <a:r>
              <a:rPr lang="sr-Latn-RS" sz="1600" b="1">
                <a:ea typeface="+mn-lt"/>
                <a:cs typeface="+mn-lt"/>
              </a:rPr>
              <a:t>Selektivnost </a:t>
            </a:r>
            <a:r>
              <a:rPr lang="sr-Latn-RS" sz="1600">
                <a:ea typeface="+mn-lt"/>
                <a:cs typeface="+mn-lt"/>
              </a:rPr>
              <a:t>se može definisati kao sposobnost upita da suzi rezultat </a:t>
            </a:r>
            <a:r>
              <a:rPr lang="sr-Latn-RS" sz="1600" err="1">
                <a:ea typeface="+mn-lt"/>
                <a:cs typeface="+mn-lt"/>
              </a:rPr>
              <a:t>koristeći</a:t>
            </a:r>
            <a:r>
              <a:rPr lang="sr-Latn-RS" sz="1600">
                <a:ea typeface="+mn-lt"/>
                <a:cs typeface="+mn-lt"/>
              </a:rPr>
              <a:t> indeks</a:t>
            </a:r>
            <a:endParaRPr lang="sr-Latn-RS" sz="1600">
              <a:cs typeface="Arial"/>
            </a:endParaRPr>
          </a:p>
          <a:p>
            <a:pPr marL="795020" lvl="1" indent="-337820"/>
            <a:endParaRPr lang="sr-Latn-RS" sz="16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Optimizacija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performansi</a:t>
            </a:r>
            <a:endParaRPr lang="en-US" sz="1300" i="1">
              <a:cs typeface="Arial"/>
            </a:endParaRP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C7508-8316-4992-AD32-AEDC2519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219" y="1011372"/>
            <a:ext cx="7443731" cy="474414"/>
          </a:xfrm>
          <a:prstGeom prst="rect">
            <a:avLst/>
          </a:prstGeom>
        </p:spPr>
      </p:pic>
      <p:pic>
        <p:nvPicPr>
          <p:cNvPr id="4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92E8B7D-EA87-47F4-9AB1-310BE2FBB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496" y="1437150"/>
            <a:ext cx="7517175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B8543-8FA3-4C05-9D07-978863854725}"/>
              </a:ext>
            </a:extLst>
          </p:cNvPr>
          <p:cNvSpPr txBox="1"/>
          <p:nvPr/>
        </p:nvSpPr>
        <p:spPr>
          <a:xfrm>
            <a:off x="4816207" y="3007605"/>
            <a:ext cx="7021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Primer: </a:t>
            </a:r>
            <a:r>
              <a:rPr lang="sr-Latn-RS" sz="1200">
                <a:cs typeface="Arial"/>
              </a:rPr>
              <a:t>Kreiranje </a:t>
            </a:r>
            <a:r>
              <a:rPr lang="sr-Latn-RS" sz="1200" i="1">
                <a:cs typeface="Arial"/>
              </a:rPr>
              <a:t>single </a:t>
            </a:r>
            <a:r>
              <a:rPr lang="sr-Latn-RS" sz="1200">
                <a:cs typeface="Arial"/>
              </a:rPr>
              <a:t>i </a:t>
            </a:r>
            <a:r>
              <a:rPr lang="sr-Latn-RS" sz="1200" i="1" err="1">
                <a:cs typeface="Arial"/>
              </a:rPr>
              <a:t>compound</a:t>
            </a:r>
            <a:r>
              <a:rPr lang="sr-Latn-RS" sz="1200">
                <a:cs typeface="Arial"/>
              </a:rPr>
              <a:t> indeksa. Pored bržeg načina zadavanja upita korišćenjem indeksiranja, postoji i dodatna prednost drugih operacija kao što su sortiranje, uzorci i ograničenja. Na primer, ako je šema dizajnirana kao {f: 1, m: 1} može se napraviti dodatna operacija pored pretrage. 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BBCBC98D-CA14-4748-A5F5-A4A7CF1EF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761" y="1918367"/>
            <a:ext cx="7370283" cy="469023"/>
          </a:xfrm>
          <a:prstGeom prst="rect">
            <a:avLst/>
          </a:prstGeom>
        </p:spPr>
      </p:pic>
      <p:pic>
        <p:nvPicPr>
          <p:cNvPr id="20" name="Picture 2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EA7B84F-773B-412C-B991-688F87A8A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19" y="2416277"/>
            <a:ext cx="7489634" cy="528987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446BF869-4EF8-4C15-BEAF-06468DC66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2761" y="3898946"/>
            <a:ext cx="7370283" cy="868709"/>
          </a:xfrm>
          <a:prstGeom prst="rect">
            <a:avLst/>
          </a:prstGeom>
        </p:spPr>
      </p:pic>
      <p:pic>
        <p:nvPicPr>
          <p:cNvPr id="22" name="Picture 22" descr="Text&#10;&#10;Description automatically generated">
            <a:extLst>
              <a:ext uri="{FF2B5EF4-FFF2-40B4-BE49-F238E27FC236}">
                <a16:creationId xmlns:a16="http://schemas.microsoft.com/office/drawing/2014/main" id="{853BC7DD-6C59-43E2-81E9-6EE6DC8D7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485" y="4759254"/>
            <a:ext cx="7250934" cy="8924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7DE1BD-675B-4313-ADC2-CC9DBC4DBE75}"/>
              </a:ext>
            </a:extLst>
          </p:cNvPr>
          <p:cNvSpPr txBox="1"/>
          <p:nvPr/>
        </p:nvSpPr>
        <p:spPr>
          <a:xfrm>
            <a:off x="4852929" y="5660834"/>
            <a:ext cx="70214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 1: </a:t>
            </a:r>
            <a:endParaRPr lang="en-US">
              <a:ea typeface="+mn-lt"/>
              <a:cs typeface="+mn-lt"/>
            </a:endParaRPr>
          </a:p>
          <a:p>
            <a:r>
              <a:rPr lang="sr-Latn-RS" sz="1200">
                <a:ea typeface="+mn-lt"/>
                <a:cs typeface="+mn-lt"/>
              </a:rPr>
              <a:t>Upit {a: 7, b: "cd"} </a:t>
            </a:r>
            <a:r>
              <a:rPr lang="sr-Latn-RS" sz="1200" err="1">
                <a:ea typeface="+mn-lt"/>
                <a:cs typeface="+mn-lt"/>
              </a:rPr>
              <a:t>će</a:t>
            </a:r>
            <a:r>
              <a:rPr lang="sr-Latn-RS" sz="1200">
                <a:ea typeface="+mn-lt"/>
                <a:cs typeface="+mn-lt"/>
              </a:rPr>
              <a:t> se skenirati kroz dva dokumenta da bi vratio jedan </a:t>
            </a:r>
            <a:r>
              <a:rPr lang="sr-Latn-RS" sz="1200" err="1">
                <a:ea typeface="+mn-lt"/>
                <a:cs typeface="+mn-lt"/>
              </a:rPr>
              <a:t>odgovarajući</a:t>
            </a:r>
            <a:r>
              <a:rPr lang="sr-Latn-RS" sz="1200">
                <a:ea typeface="+mn-lt"/>
                <a:cs typeface="+mn-lt"/>
              </a:rPr>
              <a:t> dokument. Naravno, u slučaju da su podaci za traženu vrednost ravnomerno raspoređeni.</a:t>
            </a:r>
            <a:endParaRPr lang="en-US">
              <a:cs typeface="Arial"/>
            </a:endParaRPr>
          </a:p>
          <a:p>
            <a:r>
              <a:rPr lang="sr-Latn-RS" sz="1200" i="1">
                <a:ea typeface="+mn-lt"/>
                <a:cs typeface="+mn-lt"/>
              </a:rPr>
              <a:t>Primer 2:</a:t>
            </a:r>
            <a:endParaRPr lang="sr-Latn-RS">
              <a:ea typeface="+mn-lt"/>
              <a:cs typeface="+mn-lt"/>
            </a:endParaRPr>
          </a:p>
          <a:p>
            <a:r>
              <a:rPr lang="sr-Latn-RS" sz="1200">
                <a:ea typeface="+mn-lt"/>
                <a:cs typeface="+mn-lt"/>
              </a:rPr>
              <a:t>Upit {a: 7, b: "cd"} </a:t>
            </a:r>
            <a:r>
              <a:rPr lang="sr-Latn-RS" sz="1200" err="1">
                <a:ea typeface="+mn-lt"/>
                <a:cs typeface="+mn-lt"/>
              </a:rPr>
              <a:t>će</a:t>
            </a:r>
            <a:r>
              <a:rPr lang="sr-Latn-RS" sz="1200">
                <a:ea typeface="+mn-lt"/>
                <a:cs typeface="+mn-lt"/>
              </a:rPr>
              <a:t> se skenirati kroz jedan dokument i vratiti ovaj dokument. Stoga </a:t>
            </a:r>
            <a:r>
              <a:rPr lang="sr-Latn-RS" sz="1200" err="1">
                <a:ea typeface="+mn-lt"/>
                <a:cs typeface="+mn-lt"/>
              </a:rPr>
              <a:t>će</a:t>
            </a:r>
            <a:r>
              <a:rPr lang="sr-Latn-RS" sz="1200">
                <a:ea typeface="+mn-lt"/>
                <a:cs typeface="+mn-lt"/>
              </a:rPr>
              <a:t> za to biti potrebno </a:t>
            </a:r>
            <a:r>
              <a:rPr lang="sr-Latn-RS" sz="1200" err="1">
                <a:ea typeface="+mn-lt"/>
                <a:cs typeface="+mn-lt"/>
              </a:rPr>
              <a:t>kraće</a:t>
            </a:r>
            <a:r>
              <a:rPr lang="sr-Latn-RS" sz="1200">
                <a:ea typeface="+mn-lt"/>
                <a:cs typeface="+mn-lt"/>
              </a:rPr>
              <a:t> vreme od prve strukture podataka.</a:t>
            </a:r>
            <a:endParaRPr lang="sr-Latn-RS"/>
          </a:p>
          <a:p>
            <a:endParaRPr lang="sr-Latn-RS" sz="1200">
              <a:ea typeface="+mn-lt"/>
              <a:cs typeface="+mn-lt"/>
            </a:endParaRPr>
          </a:p>
          <a:p>
            <a:endParaRPr lang="sr-Latn-RS" sz="1200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39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614145"/>
            <a:ext cx="4020656" cy="624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sr-Latn-RS" sz="1800" b="1">
                <a:ea typeface="+mn-lt"/>
                <a:cs typeface="+mn-lt"/>
              </a:rPr>
              <a:t>Obezbeđivanje resursa </a:t>
            </a:r>
            <a:r>
              <a:rPr lang="sr-Latn-RS" sz="1800">
                <a:ea typeface="+mn-lt"/>
                <a:cs typeface="+mn-lt"/>
              </a:rPr>
              <a:t>(</a:t>
            </a:r>
            <a:r>
              <a:rPr lang="sr-Latn-RS" sz="1800" i="1" err="1">
                <a:ea typeface="+mn-lt"/>
                <a:cs typeface="+mn-lt"/>
              </a:rPr>
              <a:t>Resource</a:t>
            </a:r>
            <a:r>
              <a:rPr lang="sr-Latn-RS" sz="1800" i="1">
                <a:ea typeface="+mn-lt"/>
                <a:cs typeface="+mn-lt"/>
              </a:rPr>
              <a:t> </a:t>
            </a:r>
            <a:r>
              <a:rPr lang="sr-Latn-RS" sz="1800" i="1" err="1">
                <a:ea typeface="+mn-lt"/>
                <a:cs typeface="+mn-lt"/>
              </a:rPr>
              <a:t>Provisioning</a:t>
            </a:r>
            <a:r>
              <a:rPr lang="sr-Latn-RS" sz="1800">
                <a:ea typeface="+mn-lt"/>
                <a:cs typeface="+mn-lt"/>
              </a:rPr>
              <a:t>)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Neadekvatna memorija za skladištenje, RAM i drugi operativni parametri mogu drastično smanjiti performanse</a:t>
            </a:r>
          </a:p>
          <a:p>
            <a:pPr marL="344170" indent="-344170"/>
            <a:r>
              <a:rPr lang="sr-Latn-RS" sz="1800" b="1">
                <a:ea typeface="+mn-lt"/>
                <a:cs typeface="+mn-lt"/>
              </a:rPr>
              <a:t>Efikasne tehnike upita</a:t>
            </a:r>
            <a:r>
              <a:rPr lang="sr-Latn-RS" sz="1800">
                <a:ea typeface="+mn-lt"/>
                <a:cs typeface="+mn-lt"/>
              </a:rPr>
              <a:t> (</a:t>
            </a:r>
            <a:r>
              <a:rPr lang="sr-Latn-RS" sz="1800" i="1" err="1">
                <a:ea typeface="+mn-lt"/>
                <a:cs typeface="+mn-lt"/>
              </a:rPr>
              <a:t>Efficient</a:t>
            </a:r>
            <a:r>
              <a:rPr lang="sr-Latn-RS" sz="1800" i="1">
                <a:ea typeface="+mn-lt"/>
                <a:cs typeface="+mn-lt"/>
              </a:rPr>
              <a:t> </a:t>
            </a:r>
            <a:r>
              <a:rPr lang="sr-Latn-RS" sz="1800" i="1" err="1">
                <a:ea typeface="+mn-lt"/>
                <a:cs typeface="+mn-lt"/>
              </a:rPr>
              <a:t>Query</a:t>
            </a:r>
            <a:r>
              <a:rPr lang="sr-Latn-RS" sz="1800" i="1">
                <a:ea typeface="+mn-lt"/>
                <a:cs typeface="+mn-lt"/>
              </a:rPr>
              <a:t> </a:t>
            </a:r>
            <a:r>
              <a:rPr lang="sr-Latn-RS" sz="1800" i="1" err="1">
                <a:ea typeface="+mn-lt"/>
                <a:cs typeface="+mn-lt"/>
              </a:rPr>
              <a:t>Techniques</a:t>
            </a:r>
            <a:r>
              <a:rPr lang="sr-Latn-RS" sz="1800">
                <a:ea typeface="+mn-lt"/>
                <a:cs typeface="+mn-lt"/>
              </a:rPr>
              <a:t>)</a:t>
            </a:r>
            <a:endParaRPr lang="sr-Latn-RS" sz="1800">
              <a:cs typeface="Arial"/>
            </a:endParaRPr>
          </a:p>
          <a:p>
            <a:pPr marL="795020" lvl="1" indent="-337820"/>
            <a:r>
              <a:rPr lang="sr-Latn-RS" sz="1600" b="1">
                <a:cs typeface="Arial"/>
              </a:rPr>
              <a:t>Korišćenje pokrivenog upita</a:t>
            </a:r>
            <a:r>
              <a:rPr lang="sr-Latn-RS" sz="1600">
                <a:cs typeface="Arial"/>
              </a:rPr>
              <a:t> - </a:t>
            </a:r>
            <a:r>
              <a:rPr lang="sr-Latn-RS" sz="1600">
                <a:ea typeface="+mn-lt"/>
                <a:cs typeface="+mn-lt"/>
              </a:rPr>
              <a:t>upit koji je uvek potpuno zadovoljan indeksom, stoga ne treba ispitivati nijedan dokument</a:t>
            </a:r>
            <a:endParaRPr lang="sr-Latn-RS" sz="1600">
              <a:cs typeface="Arial"/>
            </a:endParaRPr>
          </a:p>
          <a:p>
            <a:pPr marL="795020" lvl="1" indent="-337820"/>
            <a:r>
              <a:rPr lang="sr-Latn-RS" sz="1600" b="1">
                <a:cs typeface="Arial"/>
              </a:rPr>
              <a:t>Notacija tačaka</a:t>
            </a:r>
            <a:r>
              <a:rPr lang="sr-Latn-RS" sz="1600">
                <a:cs typeface="Arial"/>
              </a:rPr>
              <a:t> - </a:t>
            </a:r>
            <a:r>
              <a:rPr lang="sr-Latn-RS" sz="1600">
                <a:ea typeface="+mn-lt"/>
                <a:cs typeface="+mn-lt"/>
              </a:rPr>
              <a:t>pomaže u pristupu elementima niza i poljima ugrađenog dokumenta</a:t>
            </a:r>
          </a:p>
          <a:p>
            <a:pPr marL="344170" indent="-344170"/>
            <a:r>
              <a:rPr lang="sr-Latn-RS" sz="1800" b="1" i="1" u="sng">
                <a:ea typeface="+mn-lt"/>
                <a:cs typeface="+mn-lt"/>
              </a:rPr>
              <a:t>Zaključak</a:t>
            </a:r>
            <a:r>
              <a:rPr lang="sr-Latn-RS" sz="1800">
                <a:ea typeface="+mn-lt"/>
                <a:cs typeface="+mn-lt"/>
              </a:rPr>
              <a:t>: Uopšteno, vrhunska tehnika što se tiče upita je </a:t>
            </a:r>
            <a:r>
              <a:rPr lang="sr-Latn-RS" sz="1800" err="1">
                <a:ea typeface="+mn-lt"/>
                <a:cs typeface="+mn-lt"/>
              </a:rPr>
              <a:t>korišćenje</a:t>
            </a:r>
            <a:r>
              <a:rPr lang="sr-Latn-RS" sz="1800">
                <a:ea typeface="+mn-lt"/>
                <a:cs typeface="+mn-lt"/>
              </a:rPr>
              <a:t> indeksa. Upit samo indeksa je mnogo brži od upita dokumenata izvan indeksa. Oni se mogu uklopiti u memoriju, dakle u RAM, a ne na disku. To ih čini dovoljno lakim i brzim da se pribavljaju iz memorije.</a:t>
            </a: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Optimizacija</a:t>
            </a:r>
            <a:r>
              <a:rPr lang="en-US" sz="1300" i="1">
                <a:cs typeface="Arial"/>
              </a:rPr>
              <a:t> </a:t>
            </a:r>
            <a:r>
              <a:rPr lang="en-US" sz="1300" i="1" err="1">
                <a:cs typeface="Arial"/>
              </a:rPr>
              <a:t>performansi</a:t>
            </a:r>
          </a:p>
          <a:p>
            <a:pPr marL="0" indent="0">
              <a:buNone/>
            </a:pPr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0539DBC-0FF0-4C15-B36D-12799187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15" y="1748907"/>
            <a:ext cx="7278477" cy="44989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56D5BA6-C39D-4A97-8539-DFE92F8D0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2" y="2205967"/>
            <a:ext cx="7278476" cy="463028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C714D1B-DFF7-440F-8AE3-4218BC4B6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762" y="2674309"/>
            <a:ext cx="7241754" cy="5086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1C5DE-E5BA-4F36-91D3-EB48F3E44584}"/>
              </a:ext>
            </a:extLst>
          </p:cNvPr>
          <p:cNvSpPr txBox="1"/>
          <p:nvPr/>
        </p:nvSpPr>
        <p:spPr>
          <a:xfrm>
            <a:off x="4742761" y="3237123"/>
            <a:ext cx="7021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 – </a:t>
            </a:r>
            <a:r>
              <a:rPr lang="sr-Latn-RS" sz="1200" b="1" i="1">
                <a:cs typeface="Arial"/>
              </a:rPr>
              <a:t>Pokriveni upit</a:t>
            </a:r>
            <a:r>
              <a:rPr lang="sr-Latn-RS" sz="1200" i="1">
                <a:cs typeface="Arial"/>
              </a:rPr>
              <a:t>: </a:t>
            </a:r>
            <a:r>
              <a:rPr lang="sr-Latn-RS" sz="1200">
                <a:cs typeface="Arial"/>
              </a:rPr>
              <a:t>Ukoliko se kreira indeks za ovu kolekciju, </a:t>
            </a:r>
            <a:r>
              <a:rPr lang="sr-Latn-RS" sz="1200">
                <a:ea typeface="+mn-lt"/>
                <a:cs typeface="+mn-lt"/>
              </a:rPr>
              <a:t>imajući u vidu operaciju pronalaženja, ovaj indeks </a:t>
            </a:r>
            <a:r>
              <a:rPr lang="sr-Latn-RS" sz="1200" err="1">
                <a:ea typeface="+mn-lt"/>
                <a:cs typeface="+mn-lt"/>
              </a:rPr>
              <a:t>će</a:t>
            </a:r>
            <a:r>
              <a:rPr lang="sr-Latn-RS" sz="1200">
                <a:ea typeface="+mn-lt"/>
                <a:cs typeface="+mn-lt"/>
              </a:rPr>
              <a:t> pokriti upit i vratiti samo polje proizvoda i vrednosti.</a:t>
            </a:r>
          </a:p>
          <a:p>
            <a:endParaRPr lang="sr-Latn-RS" sz="1200">
              <a:cs typeface="Arial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229CD83-7B35-4471-A2BF-54AF1BA5C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039" y="4039949"/>
            <a:ext cx="7241754" cy="797858"/>
          </a:xfrm>
          <a:prstGeom prst="rect">
            <a:avLst/>
          </a:prstGeom>
        </p:spPr>
      </p:pic>
      <p:pic>
        <p:nvPicPr>
          <p:cNvPr id="13" name="Picture 14" descr="Rectangle&#10;&#10;Description automatically generated">
            <a:extLst>
              <a:ext uri="{FF2B5EF4-FFF2-40B4-BE49-F238E27FC236}">
                <a16:creationId xmlns:a16="http://schemas.microsoft.com/office/drawing/2014/main" id="{89B44D0B-CCD2-489A-80D9-9BB3E5923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040" y="4741360"/>
            <a:ext cx="6645007" cy="505905"/>
          </a:xfrm>
          <a:prstGeom prst="rect">
            <a:avLst/>
          </a:prstGeom>
        </p:spPr>
      </p:pic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79858938-37B7-439B-81A4-D8A1A384F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2761" y="5253593"/>
            <a:ext cx="5928910" cy="968717"/>
          </a:xfrm>
          <a:prstGeom prst="rect">
            <a:avLst/>
          </a:prstGeom>
        </p:spPr>
      </p:pic>
      <p:pic>
        <p:nvPicPr>
          <p:cNvPr id="17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75E57-611C-4680-84D8-6C05958BCE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484" y="6189611"/>
            <a:ext cx="5965633" cy="4187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56A44-96BF-457C-83AA-8866E127B421}"/>
              </a:ext>
            </a:extLst>
          </p:cNvPr>
          <p:cNvSpPr txBox="1"/>
          <p:nvPr/>
        </p:nvSpPr>
        <p:spPr>
          <a:xfrm>
            <a:off x="4779483" y="6569725"/>
            <a:ext cx="70214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 – </a:t>
            </a:r>
            <a:r>
              <a:rPr lang="sr-Latn-RS" sz="1200" b="1" i="1">
                <a:cs typeface="Arial"/>
              </a:rPr>
              <a:t>Notacija </a:t>
            </a:r>
            <a:r>
              <a:rPr lang="sr-Latn-RS" sz="1200" b="1" i="1">
                <a:ea typeface="+mn-lt"/>
                <a:cs typeface="+mn-lt"/>
              </a:rPr>
              <a:t>tačaka</a:t>
            </a:r>
            <a:r>
              <a:rPr lang="sr-Latn-RS" sz="1200" i="1">
                <a:ea typeface="+mn-lt"/>
                <a:cs typeface="+mn-lt"/>
              </a:rPr>
              <a:t>: </a:t>
            </a:r>
            <a:r>
              <a:rPr lang="sr-Latn-RS" sz="1200">
                <a:ea typeface="+mn-lt"/>
                <a:cs typeface="+mn-lt"/>
              </a:rPr>
              <a:t>Pristupanje elementima i objektima.</a:t>
            </a:r>
          </a:p>
          <a:p>
            <a:endParaRPr lang="sr-Latn-R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356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614145"/>
            <a:ext cx="4020656" cy="624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sr-Latn-RS" sz="1800" b="1" err="1">
                <a:cs typeface="Arial"/>
              </a:rPr>
              <a:t>GridFS</a:t>
            </a:r>
            <a:r>
              <a:rPr lang="sr-Latn-RS" sz="1800" b="1">
                <a:cs typeface="Arial"/>
              </a:rPr>
              <a:t> </a:t>
            </a:r>
            <a:r>
              <a:rPr lang="sr-Latn-RS" sz="1800" err="1">
                <a:ea typeface="+mn-lt"/>
                <a:cs typeface="+mn-lt"/>
              </a:rPr>
              <a:t>omogućava</a:t>
            </a:r>
            <a:r>
              <a:rPr lang="sr-Latn-RS" sz="1800">
                <a:ea typeface="+mn-lt"/>
                <a:cs typeface="+mn-lt"/>
              </a:rPr>
              <a:t> skladištenje više podataka u jednom </a:t>
            </a:r>
            <a:r>
              <a:rPr lang="sr-Latn-RS" sz="1800" err="1">
                <a:ea typeface="+mn-lt"/>
                <a:cs typeface="+mn-lt"/>
              </a:rPr>
              <a:t>MongoDB</a:t>
            </a:r>
            <a:r>
              <a:rPr lang="sr-Latn-RS" sz="1800">
                <a:ea typeface="+mn-lt"/>
                <a:cs typeface="+mn-lt"/>
              </a:rPr>
              <a:t> dokumentu nego što je dozvoljeno </a:t>
            </a:r>
            <a:r>
              <a:rPr lang="sr-Latn-RS" sz="1800" i="1">
                <a:ea typeface="+mn-lt"/>
                <a:cs typeface="+mn-lt"/>
              </a:rPr>
              <a:t>BSON</a:t>
            </a:r>
            <a:r>
              <a:rPr lang="sr-Latn-RS" sz="1800">
                <a:ea typeface="+mn-lt"/>
                <a:cs typeface="+mn-lt"/>
              </a:rPr>
              <a:t> specifikacijom od 16MB</a:t>
            </a:r>
            <a:endParaRPr lang="sr-Latn-RS" sz="1800">
              <a:cs typeface="Arial"/>
            </a:endParaRPr>
          </a:p>
          <a:p>
            <a:pPr marL="344170" indent="-344170"/>
            <a:r>
              <a:rPr lang="sr-Latn-RS" sz="1800">
                <a:ea typeface="+mn-lt"/>
                <a:cs typeface="+mn-lt"/>
              </a:rPr>
              <a:t>Podrazumevano, </a:t>
            </a:r>
            <a:r>
              <a:rPr lang="sr-Latn-RS" sz="1800" err="1">
                <a:ea typeface="+mn-lt"/>
                <a:cs typeface="+mn-lt"/>
              </a:rPr>
              <a:t>GridFS</a:t>
            </a:r>
            <a:r>
              <a:rPr lang="sr-Latn-RS" sz="1800">
                <a:ea typeface="+mn-lt"/>
                <a:cs typeface="+mn-lt"/>
              </a:rPr>
              <a:t> koristi podrazumevanu veličinu dela od 255 </a:t>
            </a:r>
            <a:r>
              <a:rPr lang="sr-Latn-RS" sz="1800" err="1">
                <a:ea typeface="+mn-lt"/>
                <a:cs typeface="+mn-lt"/>
              </a:rPr>
              <a:t>kB</a:t>
            </a:r>
            <a:r>
              <a:rPr lang="sr-Latn-RS" sz="1800">
                <a:ea typeface="+mn-lt"/>
                <a:cs typeface="+mn-lt"/>
              </a:rPr>
              <a:t>; tj. </a:t>
            </a:r>
            <a:r>
              <a:rPr lang="sr-Latn-RS" sz="1800" err="1">
                <a:ea typeface="+mn-lt"/>
                <a:cs typeface="+mn-lt"/>
              </a:rPr>
              <a:t>GridFS</a:t>
            </a:r>
            <a:r>
              <a:rPr lang="sr-Latn-RS" sz="1800">
                <a:ea typeface="+mn-lt"/>
                <a:cs typeface="+mn-lt"/>
              </a:rPr>
              <a:t> deli datoteku na delove od 255 </a:t>
            </a:r>
            <a:r>
              <a:rPr lang="sr-Latn-RS" sz="1800" err="1">
                <a:ea typeface="+mn-lt"/>
                <a:cs typeface="+mn-lt"/>
              </a:rPr>
              <a:t>kB</a:t>
            </a:r>
            <a:r>
              <a:rPr lang="sr-Latn-RS" sz="1800">
                <a:ea typeface="+mn-lt"/>
                <a:cs typeface="+mn-lt"/>
              </a:rPr>
              <a:t>, sa izuzetkom poslednjeg dela</a:t>
            </a:r>
          </a:p>
          <a:p>
            <a:pPr marL="344170" indent="-344170"/>
            <a:r>
              <a:rPr lang="sr-Latn-RS" sz="1800" err="1">
                <a:ea typeface="+mn-lt"/>
                <a:cs typeface="+mn-lt"/>
              </a:rPr>
              <a:t>GridFS</a:t>
            </a:r>
            <a:r>
              <a:rPr lang="sr-Latn-RS" sz="1800">
                <a:ea typeface="+mn-lt"/>
                <a:cs typeface="+mn-lt"/>
              </a:rPr>
              <a:t> koristi dve kolekcije za čuvanje datoteka: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Jedna čuva delove datoteka</a:t>
            </a:r>
          </a:p>
          <a:p>
            <a:pPr marL="795020" lvl="1" indent="-337820"/>
            <a:r>
              <a:rPr lang="sr-Latn-RS" sz="1600">
                <a:ea typeface="+mn-lt"/>
                <a:cs typeface="+mn-lt"/>
              </a:rPr>
              <a:t>Druga </a:t>
            </a:r>
            <a:r>
              <a:rPr lang="sr-Latn-RS" sz="1600" err="1">
                <a:ea typeface="+mn-lt"/>
                <a:cs typeface="+mn-lt"/>
              </a:rPr>
              <a:t>metapodatke</a:t>
            </a:r>
            <a:r>
              <a:rPr lang="sr-Latn-RS" sz="1600">
                <a:ea typeface="+mn-lt"/>
                <a:cs typeface="+mn-lt"/>
              </a:rPr>
              <a:t> datoteke</a:t>
            </a:r>
            <a:endParaRPr lang="sr-Latn-RS" sz="1600">
              <a:cs typeface="Arial"/>
            </a:endParaRPr>
          </a:p>
          <a:p>
            <a:pPr marL="344170" indent="-344170"/>
            <a:r>
              <a:rPr lang="sr-Latn-RS" sz="1800">
                <a:cs typeface="Arial"/>
              </a:rPr>
              <a:t>Deljenje zapisa baze podataka na odvojene datoteke na disku</a:t>
            </a:r>
          </a:p>
          <a:p>
            <a:pPr marL="344170" indent="-344170"/>
            <a:endParaRPr lang="sr-Latn-RS" sz="1800">
              <a:cs typeface="Arial"/>
            </a:endParaRPr>
          </a:p>
          <a:p>
            <a:pPr marL="0" indent="0" algn="ctr">
              <a:buNone/>
            </a:pPr>
            <a:r>
              <a:rPr lang="en-US" sz="1300" i="1" err="1">
                <a:cs typeface="Arial"/>
              </a:rPr>
              <a:t>Skladištenje</a:t>
            </a:r>
            <a:endParaRPr lang="en-US" sz="1300" i="1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B8543-8FA3-4C05-9D07-978863854725}"/>
              </a:ext>
            </a:extLst>
          </p:cNvPr>
          <p:cNvSpPr txBox="1"/>
          <p:nvPr/>
        </p:nvSpPr>
        <p:spPr>
          <a:xfrm>
            <a:off x="5036545" y="2677099"/>
            <a:ext cx="70214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i="1">
                <a:cs typeface="Arial"/>
              </a:rPr>
              <a:t>Primer: </a:t>
            </a:r>
            <a:r>
              <a:rPr lang="sr-Latn-RS" sz="1200">
                <a:cs typeface="Arial"/>
              </a:rPr>
              <a:t>S</a:t>
            </a:r>
            <a:r>
              <a:rPr lang="sr-Latn-RS" sz="1200">
                <a:ea typeface="+mn-lt"/>
                <a:cs typeface="+mn-lt"/>
              </a:rPr>
              <a:t>a replikacijom, moguće je da se datoteke razmeštaju na više objekata i da se koriste funkcije za sinhronizaciju MongoDB-a. Međutim, mnogi sistemi datoteka sami na sebe računaju.</a:t>
            </a:r>
            <a:endParaRPr lang="sr-Latn-RS" sz="1200">
              <a:cs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EE551CE6-D0A0-44D7-A9AC-0ABBB8BEC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894" y="552606"/>
            <a:ext cx="4515079" cy="1970327"/>
          </a:xfrm>
          <a:prstGeom prst="rect">
            <a:avLst/>
          </a:prstGeom>
        </p:spPr>
      </p:pic>
      <p:pic>
        <p:nvPicPr>
          <p:cNvPr id="4" name="Picture 18" descr="Diagram&#10;&#10;Description automatically generated">
            <a:extLst>
              <a:ext uri="{FF2B5EF4-FFF2-40B4-BE49-F238E27FC236}">
                <a16:creationId xmlns:a16="http://schemas.microsoft.com/office/drawing/2014/main" id="{33803FB8-C450-40D7-B232-7304FC736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81" y="3456083"/>
            <a:ext cx="4175392" cy="31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7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EA2A-9C3D-4B36-8034-15CB87AE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Sadržaj - MongoDB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2C34-CFE2-448F-B856-86E029F93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err="1">
                <a:cs typeface="Arial"/>
              </a:rPr>
              <a:t>Tehnologija</a:t>
            </a:r>
            <a:endParaRPr lang="en-US" err="1"/>
          </a:p>
          <a:p>
            <a:pPr marL="344170" indent="-344170"/>
            <a:r>
              <a:rPr lang="en-US" err="1">
                <a:cs typeface="Arial"/>
              </a:rPr>
              <a:t>Indeksiranje</a:t>
            </a:r>
          </a:p>
          <a:p>
            <a:pPr marL="795020" lvl="1" indent="-337820"/>
            <a:r>
              <a:rPr lang="en-US" err="1">
                <a:cs typeface="Arial"/>
              </a:rPr>
              <a:t>Vrste</a:t>
            </a:r>
          </a:p>
          <a:p>
            <a:pPr marL="795020" lvl="1" indent="-337820"/>
            <a:r>
              <a:rPr lang="en-US" err="1">
                <a:cs typeface="Arial"/>
              </a:rPr>
              <a:t>Svojstva</a:t>
            </a:r>
            <a:endParaRPr lang="en-US" err="1"/>
          </a:p>
          <a:p>
            <a:pPr marL="344170" indent="-344170"/>
            <a:r>
              <a:rPr lang="en-US" err="1">
                <a:cs typeface="Arial"/>
              </a:rPr>
              <a:t>Agregacija</a:t>
            </a:r>
          </a:p>
          <a:p>
            <a:pPr marL="795020" lvl="1" indent="-337820"/>
            <a:r>
              <a:rPr lang="en-US">
                <a:cs typeface="Arial"/>
              </a:rPr>
              <a:t>Pipeline </a:t>
            </a:r>
            <a:r>
              <a:rPr lang="en-US" err="1">
                <a:cs typeface="Arial"/>
              </a:rPr>
              <a:t>operatori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indeksi</a:t>
            </a:r>
          </a:p>
          <a:p>
            <a:pPr marL="344170" indent="-344170"/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57A0-1E9F-4F7D-ACAD-9F60C820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err="1">
                <a:ea typeface="+mn-lt"/>
                <a:cs typeface="+mn-lt"/>
              </a:rPr>
              <a:t>Optimizacija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performansi</a:t>
            </a:r>
            <a:endParaRPr lang="en-US">
              <a:ea typeface="+mn-lt"/>
              <a:cs typeface="+mn-lt"/>
            </a:endParaRPr>
          </a:p>
          <a:p>
            <a:pPr marL="795020" lvl="1" indent="-337820"/>
            <a:r>
              <a:rPr lang="en-US" err="1">
                <a:ea typeface="+mn-lt"/>
                <a:cs typeface="+mn-lt"/>
              </a:rPr>
              <a:t>Dizajn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šeme</a:t>
            </a:r>
            <a:endParaRPr lang="en-US">
              <a:ea typeface="+mn-lt"/>
              <a:cs typeface="+mn-lt"/>
            </a:endParaRPr>
          </a:p>
          <a:p>
            <a:pPr marL="795020" lvl="1" indent="-337820"/>
            <a:r>
              <a:rPr lang="en-US" err="1">
                <a:ea typeface="+mn-lt"/>
                <a:cs typeface="+mn-lt"/>
              </a:rPr>
              <a:t>Pravilno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indeksiranje</a:t>
            </a:r>
            <a:endParaRPr lang="en-US">
              <a:ea typeface="+mn-lt"/>
              <a:cs typeface="+mn-lt"/>
            </a:endParaRPr>
          </a:p>
          <a:p>
            <a:pPr marL="795020" lvl="1" indent="-337820"/>
            <a:r>
              <a:rPr lang="en-US" err="1">
                <a:ea typeface="+mn-lt"/>
                <a:cs typeface="+mn-lt"/>
              </a:rPr>
              <a:t>Obezbeđivanje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resursa</a:t>
            </a:r>
            <a:endParaRPr lang="en-US">
              <a:ea typeface="+mn-lt"/>
              <a:cs typeface="+mn-lt"/>
            </a:endParaRPr>
          </a:p>
          <a:p>
            <a:pPr marL="795020" lvl="1" indent="-337820"/>
            <a:r>
              <a:rPr lang="en-US" err="1">
                <a:ea typeface="+mn-lt"/>
                <a:cs typeface="+mn-lt"/>
              </a:rPr>
              <a:t>Efikasne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tehnike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upita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err="1">
                <a:ea typeface="+mn-lt"/>
                <a:cs typeface="+mn-lt"/>
              </a:rPr>
              <a:t>Skladištenje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i="1" err="1">
                <a:ea typeface="+mn-lt"/>
                <a:cs typeface="+mn-lt"/>
              </a:rPr>
              <a:t>GridFS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344170" indent="-344170"/>
            <a:r>
              <a:rPr lang="en-US" err="1">
                <a:solidFill>
                  <a:srgbClr val="FFFF00"/>
                </a:solidFill>
                <a:cs typeface="Arial"/>
              </a:rPr>
              <a:t>Primeri</a:t>
            </a:r>
            <a:endParaRPr lang="en-US">
              <a:solidFill>
                <a:srgbClr val="FFFF00"/>
              </a:solidFill>
              <a:cs typeface="Arial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97675260-5F03-4FD2-8B01-C0337361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2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57DD-FBC4-4CE7-B1C2-367441A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>
                <a:cs typeface="Arial"/>
              </a:rPr>
              <a:t>Postavljanje baze i pregled kolekcija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B4BD20D-F92D-4868-ACCE-4328601E8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779" y="2434821"/>
            <a:ext cx="3027457" cy="2764200"/>
          </a:xfr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4F3C754-DE9D-4BAA-956C-93D231126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11E584-15A2-474A-8AEE-1B8EFB2E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32" y="1589022"/>
            <a:ext cx="3367489" cy="48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F178-009E-4BD6-AB61-B472B45E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i="1">
                <a:cs typeface="Arial"/>
              </a:rPr>
              <a:t>Dodavanje dokumenta u kolekciju Wine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504189-8E45-452C-A980-DDB43C00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7794" y="1345200"/>
            <a:ext cx="7156945" cy="5439201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8E25B39-40C4-41E2-8804-BBE2738C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8AB2-0F92-48DF-BD11-C372104A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Ažuriranje dokumenta u kolekciji Wine</a:t>
            </a:r>
            <a:endParaRPr lang="en-US" sz="3000">
              <a:cs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6C4BE3-0F28-4A76-A82E-045EC37D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475" y="1967039"/>
            <a:ext cx="10232533" cy="4020702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F8721F0-C5F4-438A-9655-3BADBD09A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9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2D1C-7A2C-4A74-957A-3709075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916" y="808056"/>
            <a:ext cx="4295223" cy="1077229"/>
          </a:xfrm>
        </p:spPr>
        <p:txBody>
          <a:bodyPr>
            <a:normAutofit fontScale="90000"/>
          </a:bodyPr>
          <a:lstStyle/>
          <a:p>
            <a:r>
              <a:rPr lang="sr-Latn-RS" sz="3000" i="1">
                <a:ea typeface="+mj-lt"/>
                <a:cs typeface="+mj-lt"/>
              </a:rPr>
              <a:t>Jednostavan upit primenom filter opcije nad kolekcijom Wine</a:t>
            </a:r>
            <a:endParaRPr lang="en-US" sz="3000">
              <a:cs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E18808-C1EF-45FB-BF0B-68479B2F9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4173" y="50719"/>
            <a:ext cx="5232837" cy="6770404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C549B42-5509-4790-9CF5-20D6FF0E6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87CB-7BDA-43C4-869A-BE741E3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868" y="808056"/>
            <a:ext cx="3129271" cy="2481879"/>
          </a:xfrm>
        </p:spPr>
        <p:txBody>
          <a:bodyPr>
            <a:noAutofit/>
          </a:bodyPr>
          <a:lstStyle/>
          <a:p>
            <a:r>
              <a:rPr lang="sr-Latn-RS" sz="3000" i="1">
                <a:ea typeface="+mj-lt"/>
                <a:cs typeface="+mj-lt"/>
              </a:rPr>
              <a:t>Složeni upit primenom filter, project i sort opcija nad kolekcijom Wine</a:t>
            </a:r>
            <a:endParaRPr lang="en-US" sz="3000">
              <a:cs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E23237-AD35-47FD-92C5-B3878B7BB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93" y="831080"/>
            <a:ext cx="5976721" cy="5466743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4F23CCDA-F48B-4EDD-A863-6BB484959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7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CA53-0694-4FE3-81AB-04278F3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Pregled kolekcije WineType</a:t>
            </a:r>
            <a:endParaRPr lang="en-US" sz="3000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762460A-8C64-4A47-9466-CAE2ECB6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259" y="1847713"/>
            <a:ext cx="5818397" cy="3809885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0C28E89-1E9C-4324-838F-99AE1971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4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5375-5BF5-4012-AD3E-DB3D6868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26" y="808056"/>
            <a:ext cx="4680813" cy="1077229"/>
          </a:xfrm>
        </p:spPr>
        <p:txBody>
          <a:bodyPr>
            <a:normAutofit fontScale="90000"/>
          </a:bodyPr>
          <a:lstStyle/>
          <a:p>
            <a:r>
              <a:rPr lang="sr-Latn-RS" sz="3000" i="1">
                <a:ea typeface="+mj-lt"/>
                <a:cs typeface="+mj-lt"/>
              </a:rPr>
              <a:t>Dodavanje </a:t>
            </a:r>
            <a:r>
              <a:rPr lang="sr-Latn-RS" sz="3000" b="1" i="1">
                <a:ea typeface="+mj-lt"/>
                <a:cs typeface="+mj-lt"/>
              </a:rPr>
              <a:t>unique</a:t>
            </a:r>
            <a:r>
              <a:rPr lang="sr-Latn-RS" sz="3000" i="1">
                <a:ea typeface="+mj-lt"/>
                <a:cs typeface="+mj-lt"/>
              </a:rPr>
              <a:t> indeksa u kolekciju WineType</a:t>
            </a:r>
            <a:endParaRPr lang="en-US" sz="3000">
              <a:cs typeface="Arial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30B7D4-C63E-4BF7-ABBB-8956004AE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119" y="665827"/>
            <a:ext cx="4681449" cy="6026767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54953D1-5D8C-4609-9710-E7C560DB1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54E9-90D4-431D-A013-89C788EA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98" y="808056"/>
            <a:ext cx="9620041" cy="1077229"/>
          </a:xfrm>
        </p:spPr>
        <p:txBody>
          <a:bodyPr>
            <a:normAutofit fontScale="90000"/>
          </a:bodyPr>
          <a:lstStyle/>
          <a:p>
            <a:r>
              <a:rPr lang="sr-Latn-RS" sz="3000" i="1">
                <a:ea typeface="+mj-lt"/>
                <a:cs typeface="+mj-lt"/>
              </a:rPr>
              <a:t>Izlistinani indeksi u kolekciji WineType (levo)</a:t>
            </a:r>
            <a:br>
              <a:rPr lang="sr-Latn-RS" sz="3000" i="1">
                <a:ea typeface="+mj-lt"/>
                <a:cs typeface="+mj-lt"/>
              </a:rPr>
            </a:br>
            <a:r>
              <a:rPr lang="sr-Latn-RS" sz="3000" i="1">
                <a:ea typeface="+mj-lt"/>
                <a:cs typeface="+mj-lt"/>
              </a:rPr>
              <a:t>Indeksi u kolekciji Wine pre dodavanja novog indeksa (desno)</a:t>
            </a:r>
            <a:endParaRPr lang="en-US" sz="30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A8A9F93-94C0-46EB-878A-CE5B7ADFB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727" y="2356325"/>
            <a:ext cx="4588524" cy="40596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391AF46-3B61-441E-B155-228D3561F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822" y="2359966"/>
            <a:ext cx="4790500" cy="2643005"/>
          </a:xfrm>
          <a:prstGeom prst="rect">
            <a:avLst/>
          </a:prstGeom>
        </p:spPr>
      </p:pic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5FAAEF1-56D5-4582-9003-44C3FA27B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888-6AC8-4E34-B001-0675A457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1" y="808056"/>
            <a:ext cx="9583318" cy="1077229"/>
          </a:xfrm>
        </p:spPr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Indeksi u kolekciji Wine pre dodavanja novog indeksa</a:t>
            </a:r>
            <a:endParaRPr lang="en-US" sz="300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23440F-470F-4F16-B815-BD9463604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4127" y="2209033"/>
            <a:ext cx="6214086" cy="2848548"/>
          </a:xfrm>
        </p:spPr>
      </p:pic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83D87BE-03A1-46D2-9BA9-BFC82F438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0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F4FF-A384-4680-AE0F-3E64480E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39" y="789695"/>
            <a:ext cx="10097439" cy="1077229"/>
          </a:xfrm>
        </p:spPr>
        <p:txBody>
          <a:bodyPr>
            <a:normAutofit fontScale="90000"/>
          </a:bodyPr>
          <a:lstStyle/>
          <a:p>
            <a:r>
              <a:rPr lang="sr-Latn-RS" sz="3000" i="1">
                <a:ea typeface="+mj-lt"/>
                <a:cs typeface="+mj-lt"/>
              </a:rPr>
              <a:t>Dodavanje </a:t>
            </a:r>
            <a:r>
              <a:rPr lang="sr-Latn-RS" sz="3000" b="1" i="1">
                <a:ea typeface="+mj-lt"/>
                <a:cs typeface="+mj-lt"/>
              </a:rPr>
              <a:t>compound</a:t>
            </a:r>
            <a:r>
              <a:rPr lang="sr-Latn-RS" sz="3000" i="1">
                <a:ea typeface="+mj-lt"/>
                <a:cs typeface="+mj-lt"/>
              </a:rPr>
              <a:t> indeksa u kolekciji Wine (levo)</a:t>
            </a:r>
            <a:br>
              <a:rPr lang="sr-Latn-RS" sz="3000" i="1">
                <a:ea typeface="+mj-lt"/>
                <a:cs typeface="+mj-lt"/>
              </a:rPr>
            </a:br>
            <a:r>
              <a:rPr lang="sr-Latn-RS" sz="3000" i="1">
                <a:ea typeface="+mj-lt"/>
                <a:cs typeface="+mj-lt"/>
              </a:rPr>
              <a:t>Indeksi u kolekciji Wine nakon dodavanja novog indeksa (desno)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ABAB04-F55D-44B5-B7B7-A256C3693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478" y="2110626"/>
            <a:ext cx="4568901" cy="406442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09F8AC0-5F30-4CA0-909E-030CC690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33" y="2151688"/>
            <a:ext cx="4680331" cy="4060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23F79-A67E-4D30-9C5D-C980BE77E6A2}"/>
              </a:ext>
            </a:extLst>
          </p:cNvPr>
          <p:cNvSpPr txBox="1"/>
          <p:nvPr/>
        </p:nvSpPr>
        <p:spPr>
          <a:xfrm>
            <a:off x="2704642" y="6248399"/>
            <a:ext cx="64613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1200">
                <a:latin typeface="Times New Roman"/>
                <a:cs typeface="Times New Roman"/>
              </a:rPr>
              <a:t>Vrednost 1 označava da se sortiranje vrši u rastućem redosledu, dok vrednost -1 ukazuje na obrnuto odnosno na opadajući redosled</a:t>
            </a:r>
            <a:endParaRPr lang="en-US">
              <a:cs typeface="Arial"/>
            </a:endParaRPr>
          </a:p>
        </p:txBody>
      </p:sp>
      <p:pic>
        <p:nvPicPr>
          <p:cNvPr id="8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CBAD547-769F-4B06-AF07-8E0909981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76804-7F1D-459F-B0A5-D6E6382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r>
              <a:rPr lang="en-US" sz="3000">
                <a:ea typeface="+mj-lt"/>
                <a:cs typeface="+mj-lt"/>
              </a:rPr>
              <a:t>Struktura indeksa i metode indeksiranja</a:t>
            </a:r>
          </a:p>
          <a:p>
            <a:pPr algn="l"/>
            <a:endParaRPr lang="en-US" sz="3000">
              <a:solidFill>
                <a:srgbClr val="1F2D29"/>
              </a:solidFill>
              <a:cs typeface="Arial"/>
            </a:endParaRPr>
          </a:p>
        </p:txBody>
      </p:sp>
      <p:pic>
        <p:nvPicPr>
          <p:cNvPr id="4" name="Picture 26" descr="Diagram&#10;&#10;Description automatically generated">
            <a:extLst>
              <a:ext uri="{FF2B5EF4-FFF2-40B4-BE49-F238E27FC236}">
                <a16:creationId xmlns:a16="http://schemas.microsoft.com/office/drawing/2014/main" id="{57BD1D39-DBE0-47D3-8B50-027795F8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81616" y="2872582"/>
            <a:ext cx="6316955" cy="3067990"/>
          </a:xfrm>
        </p:spPr>
      </p:pic>
      <p:pic>
        <p:nvPicPr>
          <p:cNvPr id="27" name="Picture 27" descr="Table&#10;&#10;Description automatically generated">
            <a:extLst>
              <a:ext uri="{FF2B5EF4-FFF2-40B4-BE49-F238E27FC236}">
                <a16:creationId xmlns:a16="http://schemas.microsoft.com/office/drawing/2014/main" id="{E4A270EF-0A8C-433F-85A1-1195DEBC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89" y="4999323"/>
            <a:ext cx="2263422" cy="640284"/>
          </a:xfrm>
          <a:prstGeom prst="rect">
            <a:avLst/>
          </a:prstGeom>
        </p:spPr>
      </p:pic>
      <p:pic>
        <p:nvPicPr>
          <p:cNvPr id="2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92758EE-21EB-49FF-9202-9BBB9531E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DBE-6846-4EF7-AA7E-FCED8774D587}"/>
              </a:ext>
            </a:extLst>
          </p:cNvPr>
          <p:cNvSpPr txBox="1">
            <a:spLocks/>
          </p:cNvSpPr>
          <p:nvPr/>
        </p:nvSpPr>
        <p:spPr>
          <a:xfrm>
            <a:off x="656932" y="2952643"/>
            <a:ext cx="4287577" cy="386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 err="1">
                <a:cs typeface="Arial"/>
              </a:rPr>
              <a:t>Podaci</a:t>
            </a:r>
            <a:r>
              <a:rPr lang="en-US" sz="1800">
                <a:cs typeface="Arial"/>
              </a:rPr>
              <a:t> se </a:t>
            </a:r>
            <a:r>
              <a:rPr lang="en-US" sz="1800" err="1">
                <a:cs typeface="Arial"/>
              </a:rPr>
              <a:t>čuvaju</a:t>
            </a:r>
            <a:r>
              <a:rPr lang="en-US" sz="1800">
                <a:cs typeface="Arial"/>
              </a:rPr>
              <a:t> u </a:t>
            </a:r>
            <a:r>
              <a:rPr lang="en-US" sz="1800" err="1">
                <a:cs typeface="Arial"/>
              </a:rPr>
              <a:t>obliku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zapisa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 err="1">
                <a:cs typeface="Arial"/>
              </a:rPr>
              <a:t>Svaki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zapis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ima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ključno</a:t>
            </a:r>
            <a:r>
              <a:rPr lang="en-US" sz="1800">
                <a:cs typeface="Arial"/>
              </a:rPr>
              <a:t> polje</a:t>
            </a:r>
          </a:p>
          <a:p>
            <a:pPr marL="344170" indent="-344170"/>
            <a:r>
              <a:rPr lang="en-US" sz="1800" err="1">
                <a:cs typeface="Arial"/>
              </a:rPr>
              <a:t>Indeksiranje</a:t>
            </a:r>
            <a:r>
              <a:rPr lang="en-US" sz="1800">
                <a:cs typeface="Arial"/>
              </a:rPr>
              <a:t> je </a:t>
            </a:r>
            <a:r>
              <a:rPr lang="en-US" sz="1800" err="1">
                <a:cs typeface="Arial"/>
              </a:rPr>
              <a:t>tehnika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koja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preuzima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zapise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na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osnovu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nekih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atributa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nad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kojima</a:t>
            </a:r>
            <a:r>
              <a:rPr lang="en-US" sz="1800">
                <a:cs typeface="Arial"/>
              </a:rPr>
              <a:t> je </a:t>
            </a:r>
            <a:r>
              <a:rPr lang="en-US" sz="1800" err="1">
                <a:cs typeface="Arial"/>
              </a:rPr>
              <a:t>izvršeno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indeksiranje</a:t>
            </a:r>
            <a:endParaRPr lang="en-US" sz="1800">
              <a:cs typeface="Arial"/>
            </a:endParaRPr>
          </a:p>
          <a:p>
            <a:pPr marL="344170" indent="-344170"/>
            <a:r>
              <a:rPr lang="en-US" sz="1800" err="1">
                <a:ea typeface="+mn-lt"/>
                <a:cs typeface="+mn-lt"/>
              </a:rPr>
              <a:t>Indeksiranjem</a:t>
            </a:r>
            <a:r>
              <a:rPr lang="en-US" sz="1800">
                <a:ea typeface="+mn-lt"/>
                <a:cs typeface="+mn-lt"/>
              </a:rPr>
              <a:t> se </a:t>
            </a:r>
            <a:r>
              <a:rPr lang="en-US" sz="1800" err="1">
                <a:cs typeface="Arial"/>
              </a:rPr>
              <a:t>postiže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optimizacija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performansi</a:t>
            </a:r>
            <a:endParaRPr lang="en-US" sz="1800">
              <a:cs typeface="Arial"/>
            </a:endParaRPr>
          </a:p>
          <a:p>
            <a:pPr marL="344170" indent="-344170"/>
            <a:endParaRPr lang="en-US" sz="1800">
              <a:cs typeface="Arial"/>
            </a:endParaRPr>
          </a:p>
          <a:p>
            <a:pPr marL="344170" indent="-344170"/>
            <a:r>
              <a:rPr lang="en-US" sz="1800" err="1">
                <a:cs typeface="Arial"/>
              </a:rPr>
              <a:t>Struktura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indeksa</a:t>
            </a:r>
            <a:endParaRPr lang="en-US" sz="1800">
              <a:cs typeface="Arial"/>
            </a:endParaRPr>
          </a:p>
          <a:p>
            <a:pPr marL="795020" lvl="1" indent="-337820"/>
            <a:r>
              <a:rPr lang="en-US" sz="1600">
                <a:cs typeface="Arial"/>
              </a:rPr>
              <a:t>Prva </a:t>
            </a:r>
            <a:r>
              <a:rPr lang="en-US" sz="1600" err="1">
                <a:cs typeface="Arial"/>
              </a:rPr>
              <a:t>kolona</a:t>
            </a:r>
            <a:r>
              <a:rPr lang="en-US" sz="1600">
                <a:cs typeface="Arial"/>
              </a:rPr>
              <a:t> - </a:t>
            </a:r>
            <a:r>
              <a:rPr lang="en-US" sz="1600" err="1">
                <a:cs typeface="Arial"/>
              </a:rPr>
              <a:t>ključ</a:t>
            </a:r>
            <a:r>
              <a:rPr lang="en-US" sz="1600">
                <a:cs typeface="Arial"/>
              </a:rPr>
              <a:t> za </a:t>
            </a:r>
            <a:r>
              <a:rPr lang="en-US" sz="1600" err="1">
                <a:cs typeface="Arial"/>
              </a:rPr>
              <a:t>pretraživanje</a:t>
            </a:r>
            <a:endParaRPr lang="en-US" sz="1600">
              <a:cs typeface="Arial"/>
            </a:endParaRPr>
          </a:p>
          <a:p>
            <a:pPr marL="795020" lvl="1" indent="-337820"/>
            <a:r>
              <a:rPr lang="en-US" sz="1600">
                <a:cs typeface="Arial"/>
              </a:rPr>
              <a:t>Druga </a:t>
            </a:r>
            <a:r>
              <a:rPr lang="en-US" sz="1600" err="1">
                <a:cs typeface="Arial"/>
              </a:rPr>
              <a:t>kolona</a:t>
            </a:r>
            <a:r>
              <a:rPr lang="en-US" sz="1600">
                <a:cs typeface="Arial"/>
              </a:rPr>
              <a:t> - </a:t>
            </a:r>
            <a:r>
              <a:rPr lang="en-US" sz="1600" err="1">
                <a:cs typeface="Arial"/>
              </a:rPr>
              <a:t>referenca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podataka</a:t>
            </a:r>
            <a:endParaRPr lang="en-US" sz="1600">
              <a:cs typeface="Arial"/>
            </a:endParaRPr>
          </a:p>
          <a:p>
            <a:pPr marL="795020" lvl="1" indent="-337820"/>
            <a:endParaRPr lang="en-US" sz="1800">
              <a:cs typeface="Arial"/>
            </a:endParaRPr>
          </a:p>
          <a:p>
            <a:pPr marL="344170" indent="-344170"/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22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621D-9BE3-44D4-8C20-19D4493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58" y="780514"/>
            <a:ext cx="10134161" cy="1077229"/>
          </a:xfrm>
        </p:spPr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Indeksi u kolekciji Wine nakon dodavanja novog indeksa</a:t>
            </a:r>
            <a:endParaRPr lang="en-US" sz="3000">
              <a:cs typeface="Arial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92ECB4-2ACA-41BB-83BC-657B04AB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9444" y="2022549"/>
            <a:ext cx="6135935" cy="3717274"/>
          </a:xfrm>
        </p:spPr>
      </p:pic>
    </p:spTree>
    <p:extLst>
      <p:ext uri="{BB962C8B-B14F-4D97-AF65-F5344CB8AC3E}">
        <p14:creationId xmlns:p14="http://schemas.microsoft.com/office/powerpoint/2010/main" val="415761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D2B5-1EFA-4DC8-AE77-7209C805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67" y="743791"/>
            <a:ext cx="9803655" cy="1077229"/>
          </a:xfrm>
        </p:spPr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Operacija kojom se izlistavaju svi indeksi u bazi i rezultati</a:t>
            </a:r>
            <a:endParaRPr lang="en-US" sz="30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9167699-4BF7-46AC-AFA5-753FD9F1A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054" y="1346963"/>
            <a:ext cx="4362450" cy="78105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0036BFD-5122-4F30-B8CD-437DFEA9B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17" y="1344058"/>
            <a:ext cx="3054551" cy="527157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42B6E00-B75D-4FBF-A68C-A2F792FA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163" y="1344058"/>
            <a:ext cx="2666130" cy="527157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49CECE6-0FC5-484C-9746-564F67689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606" y="2161142"/>
            <a:ext cx="2708548" cy="4454486"/>
          </a:xfrm>
          <a:prstGeom prst="rect">
            <a:avLst/>
          </a:prstGeom>
        </p:spPr>
      </p:pic>
      <p:pic>
        <p:nvPicPr>
          <p:cNvPr id="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04588BA-5929-40FB-86DF-E1B56F6E2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E7FE-F892-4B1E-BA3A-A88A0505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Pretraživanje pomoću find funkcije</a:t>
            </a:r>
            <a:endParaRPr lang="en-US" sz="30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DD1D-E8D2-4934-AB01-E4F839FE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03" y="2052117"/>
            <a:ext cx="4298685" cy="3997828"/>
          </a:xfrm>
        </p:spPr>
        <p:txBody>
          <a:bodyPr>
            <a:normAutofit fontScale="77500" lnSpcReduction="20000"/>
          </a:bodyPr>
          <a:lstStyle/>
          <a:p>
            <a:pPr marL="344170" indent="-344170"/>
            <a:r>
              <a:rPr lang="sr-Latn-RS">
                <a:ea typeface="+mn-lt"/>
                <a:cs typeface="+mn-lt"/>
              </a:rPr>
              <a:t>Sledi primer pretraživanja kolekcije </a:t>
            </a:r>
            <a:r>
              <a:rPr lang="sr-Latn-RS" i="1" err="1">
                <a:ea typeface="+mn-lt"/>
                <a:cs typeface="+mn-lt"/>
              </a:rPr>
              <a:t>Wine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>
                <a:ea typeface="+mn-lt"/>
                <a:cs typeface="+mn-lt"/>
              </a:rPr>
              <a:t>korišćenjem polja </a:t>
            </a:r>
            <a:r>
              <a:rPr lang="sr-Latn-RS" i="1" err="1">
                <a:ea typeface="+mn-lt"/>
                <a:cs typeface="+mn-lt"/>
              </a:rPr>
              <a:t>vintage</a:t>
            </a:r>
            <a:r>
              <a:rPr lang="sr-Latn-RS">
                <a:ea typeface="+mn-lt"/>
                <a:cs typeface="+mn-lt"/>
              </a:rPr>
              <a:t> zadavanjem konkretne vrednosti. Rezultat upita je jedan dokument prikazan na slici. 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Nakon toga je odrađen isti upit zadavanjem </a:t>
            </a:r>
            <a:r>
              <a:rPr lang="sr-Latn-RS" i="1" err="1">
                <a:ea typeface="+mn-lt"/>
                <a:cs typeface="+mn-lt"/>
              </a:rPr>
              <a:t>explain</a:t>
            </a:r>
            <a:r>
              <a:rPr lang="sr-Latn-RS" i="1">
                <a:ea typeface="+mn-lt"/>
                <a:cs typeface="+mn-lt"/>
              </a:rPr>
              <a:t> </a:t>
            </a:r>
            <a:r>
              <a:rPr lang="sr-Latn-RS">
                <a:ea typeface="+mn-lt"/>
                <a:cs typeface="+mn-lt"/>
              </a:rPr>
              <a:t>funkcije, koja prikazuje dodatnu statistiku, gde je važna stavka </a:t>
            </a:r>
            <a:r>
              <a:rPr lang="sr-Latn-RS" i="1" err="1">
                <a:ea typeface="+mn-lt"/>
                <a:cs typeface="+mn-lt"/>
              </a:rPr>
              <a:t>executionTimeMills</a:t>
            </a:r>
            <a:r>
              <a:rPr lang="sr-Latn-RS">
                <a:ea typeface="+mn-lt"/>
                <a:cs typeface="+mn-lt"/>
              </a:rPr>
              <a:t>. 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Bitno je obratiti pažnju na sledeći faktor -  u ovom slučaju za pretragu nije korišćen indeks, kao i to da kolekcija sadrži samo tri dokumenta. Vreme za izvršenje ovog upita je 1ms.</a:t>
            </a:r>
            <a:endParaRPr lang="en-US">
              <a:ea typeface="+mn-lt"/>
              <a:cs typeface="+mn-lt"/>
            </a:endParaRPr>
          </a:p>
          <a:p>
            <a:pPr marL="344170" indent="-344170"/>
            <a:endParaRPr lang="en-US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02B1BB-4CEE-4E48-9C52-B59676D5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27" y="1606083"/>
            <a:ext cx="4377368" cy="4977041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4338716-8E99-4765-AFDB-13D2FCD0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71A-9623-4B1E-9111-0628662B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46" y="808056"/>
            <a:ext cx="3404693" cy="1077229"/>
          </a:xfrm>
        </p:spPr>
        <p:txBody>
          <a:bodyPr>
            <a:normAutofit fontScale="90000"/>
          </a:bodyPr>
          <a:lstStyle/>
          <a:p>
            <a:r>
              <a:rPr lang="sr-Latn-RS" sz="3000" i="1">
                <a:ea typeface="+mj-lt"/>
                <a:cs typeface="+mj-lt"/>
              </a:rPr>
              <a:t>Pretraživanje pomoću find funkcije uz dodatni prikaz statistika performansi</a:t>
            </a:r>
            <a:endParaRPr lang="en-US" sz="3000">
              <a:cs typeface="Arial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676A19A-399A-4228-ACC6-C8CBD25F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98" y="78261"/>
            <a:ext cx="4292379" cy="6641876"/>
          </a:xfrm>
        </p:spPr>
      </p:pic>
      <p:pic>
        <p:nvPicPr>
          <p:cNvPr id="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3BF2B96-FE47-4C20-ABC0-73059F214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BE0A007-3341-4BE6-AD03-AFBAEABB6AD9}"/>
              </a:ext>
            </a:extLst>
          </p:cNvPr>
          <p:cNvSpPr/>
          <p:nvPr/>
        </p:nvSpPr>
        <p:spPr>
          <a:xfrm>
            <a:off x="4598733" y="3202558"/>
            <a:ext cx="365125" cy="174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E756448-9B14-49A2-AADE-118E70B12947}"/>
              </a:ext>
            </a:extLst>
          </p:cNvPr>
          <p:cNvSpPr/>
          <p:nvPr/>
        </p:nvSpPr>
        <p:spPr>
          <a:xfrm>
            <a:off x="4535234" y="4551932"/>
            <a:ext cx="3651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71A-9623-4B1E-9111-0628662B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60" y="808056"/>
            <a:ext cx="8316379" cy="1077229"/>
          </a:xfrm>
        </p:spPr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Dodavanje se vrši izvršavanjem datog dela koda</a:t>
            </a:r>
            <a:endParaRPr lang="en-US" sz="300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564D-C1FB-4E10-9F9A-58F17FED9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756" y="2061297"/>
            <a:ext cx="3389794" cy="3997828"/>
          </a:xfrm>
        </p:spPr>
        <p:txBody>
          <a:bodyPr/>
          <a:lstStyle/>
          <a:p>
            <a:pPr marL="344170" indent="-344170"/>
            <a:r>
              <a:rPr lang="sr-Latn-RS">
                <a:ea typeface="+mn-lt"/>
                <a:cs typeface="+mn-lt"/>
              </a:rPr>
              <a:t>Obzirom da u prethodnom primeru postoje samo tri dokumenta, poređenja radi, u kolekciju </a:t>
            </a:r>
            <a:r>
              <a:rPr lang="sr-Latn-RS" i="1">
                <a:ea typeface="+mn-lt"/>
                <a:cs typeface="+mn-lt"/>
              </a:rPr>
              <a:t>Review </a:t>
            </a:r>
            <a:r>
              <a:rPr lang="sr-Latn-RS">
                <a:ea typeface="+mn-lt"/>
                <a:cs typeface="+mn-lt"/>
              </a:rPr>
              <a:t>biće uneto 3 miliona dokumenata. Kreirana je skripta kojom se popunjavaju dokumenti.</a:t>
            </a:r>
            <a:endParaRPr lang="en-US">
              <a:cs typeface="Arial" panose="020B0604020202020204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83B4C21-67CD-4447-B4F4-C07AB905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13" y="2170466"/>
            <a:ext cx="5488236" cy="3949260"/>
          </a:xfrm>
          <a:prstGeom prst="rect">
            <a:avLst/>
          </a:prstGeom>
        </p:spPr>
      </p:pic>
      <p:pic>
        <p:nvPicPr>
          <p:cNvPr id="4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F61D8DF-10AC-4753-BB57-9C4A8101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F2AF-6EF9-465C-A56B-7823E73C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736" y="808056"/>
            <a:ext cx="8114403" cy="1077229"/>
          </a:xfrm>
        </p:spPr>
        <p:txBody>
          <a:bodyPr>
            <a:normAutofit/>
          </a:bodyPr>
          <a:lstStyle/>
          <a:p>
            <a:r>
              <a:rPr lang="sr-Latn-RS" sz="3000" i="1">
                <a:ea typeface="+mj-lt"/>
                <a:cs typeface="+mj-lt"/>
              </a:rPr>
              <a:t>Izgled kolekcije Review nakon dodatih tri miliona dokumenata</a:t>
            </a:r>
            <a:endParaRPr lang="en-US" sz="3000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E503BFE-5308-42BC-AA44-3A244338F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200" y="1712430"/>
            <a:ext cx="7308662" cy="4658840"/>
          </a:xfr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F4AEABA-926B-4DBE-BC81-4017FBB2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1B39-96DE-4D19-84BF-906E492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14" y="27695"/>
            <a:ext cx="9142645" cy="1077229"/>
          </a:xfrm>
        </p:spPr>
        <p:txBody>
          <a:bodyPr>
            <a:normAutofit/>
          </a:bodyPr>
          <a:lstStyle/>
          <a:p>
            <a:r>
              <a:rPr lang="sr-Latn-RS" sz="2600" i="1">
                <a:ea typeface="+mj-lt"/>
                <a:cs typeface="+mj-lt"/>
              </a:rPr>
              <a:t>Pretraga izvršavanjem upita pomoću </a:t>
            </a:r>
            <a:r>
              <a:rPr lang="sr-Latn-RS" sz="2600" i="1" err="1">
                <a:ea typeface="+mj-lt"/>
                <a:cs typeface="+mj-lt"/>
              </a:rPr>
              <a:t>find</a:t>
            </a:r>
            <a:r>
              <a:rPr lang="sr-Latn-RS" sz="2600" i="1">
                <a:ea typeface="+mj-lt"/>
                <a:cs typeface="+mj-lt"/>
              </a:rPr>
              <a:t> i </a:t>
            </a:r>
            <a:r>
              <a:rPr lang="sr-Latn-RS" sz="2600" i="1" err="1">
                <a:ea typeface="+mj-lt"/>
                <a:cs typeface="+mj-lt"/>
              </a:rPr>
              <a:t>pretty</a:t>
            </a:r>
            <a:r>
              <a:rPr lang="sr-Latn-RS" sz="2600" i="1">
                <a:ea typeface="+mj-lt"/>
                <a:cs typeface="+mj-lt"/>
              </a:rPr>
              <a:t> (levo), </a:t>
            </a:r>
            <a:br>
              <a:rPr lang="sr-Latn-RS" sz="2600" i="1">
                <a:ea typeface="+mj-lt"/>
                <a:cs typeface="+mj-lt"/>
              </a:rPr>
            </a:br>
            <a:r>
              <a:rPr lang="sr-Latn-RS" sz="2600" i="1" err="1">
                <a:ea typeface="+mj-lt"/>
                <a:cs typeface="+mj-lt"/>
              </a:rPr>
              <a:t>find</a:t>
            </a:r>
            <a:r>
              <a:rPr lang="sr-Latn-RS" sz="2600" i="1">
                <a:ea typeface="+mj-lt"/>
                <a:cs typeface="+mj-lt"/>
              </a:rPr>
              <a:t> i </a:t>
            </a:r>
            <a:r>
              <a:rPr lang="sr-Latn-RS" sz="2600" i="1" err="1">
                <a:ea typeface="+mj-lt"/>
                <a:cs typeface="+mj-lt"/>
              </a:rPr>
              <a:t>explain</a:t>
            </a:r>
            <a:r>
              <a:rPr lang="sr-Latn-RS" sz="2600" i="1">
                <a:ea typeface="+mj-lt"/>
                <a:cs typeface="+mj-lt"/>
              </a:rPr>
              <a:t> metoda (desno)</a:t>
            </a:r>
            <a:endParaRPr lang="en-US" sz="26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E73EDB5-B160-460D-8AF6-F6A238AFB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299" y="796279"/>
            <a:ext cx="3409113" cy="596154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B3B2A3A-5C4E-4BA5-9224-AAFC45C77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36" y="802395"/>
            <a:ext cx="3887413" cy="5969306"/>
          </a:xfrm>
          <a:prstGeom prst="rect">
            <a:avLst/>
          </a:prstGeom>
        </p:spPr>
      </p:pic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C8FCBE9-7283-448D-B3BD-B03187F53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EB5510B5-3B24-4245-8A48-5E13E9EDCBFF}"/>
              </a:ext>
            </a:extLst>
          </p:cNvPr>
          <p:cNvSpPr/>
          <p:nvPr/>
        </p:nvSpPr>
        <p:spPr>
          <a:xfrm>
            <a:off x="6940296" y="4845620"/>
            <a:ext cx="365125" cy="174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63DF09F-E855-48CB-B0BE-DBFE087AB225}"/>
              </a:ext>
            </a:extLst>
          </p:cNvPr>
          <p:cNvSpPr/>
          <p:nvPr/>
        </p:nvSpPr>
        <p:spPr>
          <a:xfrm>
            <a:off x="6995858" y="3583558"/>
            <a:ext cx="365125" cy="174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F12C9A2-12F3-489A-8898-714DDAF4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457104-E371-4193-92E9-56875C696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B7510C7-4655-4B62-97DC-F4571EA20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943188D-609C-4873-87AF-58D69C99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C24B77-65C3-4206-B68F-037C8F50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71378-29A1-464D-AA65-9D7EBB94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4D162-8B84-4685-BE60-CB49B500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i="1">
                <a:cs typeface="Arial"/>
              </a:rPr>
              <a:t>Vremena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F8AC1F97-AB6F-4906-9249-DCC62DDF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sr-Latn-RS" sz="1600">
                <a:ea typeface="+mn-lt"/>
                <a:cs typeface="+mn-lt"/>
              </a:rPr>
              <a:t>Na sledećim slikama, poređenja radi, dati su rezultati izvršavanja istog upita. Ono što je uočljivo i bitno jeste da se vreme za obilazak 3 miliona dokumenata u kolekciji </a:t>
            </a:r>
            <a:r>
              <a:rPr lang="sr-Latn-RS" sz="1600" i="1">
                <a:ea typeface="+mn-lt"/>
                <a:cs typeface="+mn-lt"/>
              </a:rPr>
              <a:t>Review </a:t>
            </a:r>
            <a:r>
              <a:rPr lang="sr-Latn-RS" sz="1600">
                <a:ea typeface="+mn-lt"/>
                <a:cs typeface="+mn-lt"/>
              </a:rPr>
              <a:t>razlikuje prilikom svakog izvršenja istog upita.</a:t>
            </a:r>
            <a:endParaRPr lang="en-US" sz="1600">
              <a:ea typeface="+mn-lt"/>
              <a:cs typeface="+mn-lt"/>
            </a:endParaRPr>
          </a:p>
          <a:p>
            <a:pPr marL="344170" indent="-344170"/>
            <a:endParaRPr lang="en-US" sz="1600">
              <a:ea typeface="+mn-lt"/>
              <a:cs typeface="+mn-lt"/>
            </a:endParaRPr>
          </a:p>
          <a:p>
            <a:pPr marL="344170" indent="-344170"/>
            <a:endParaRPr lang="en-US" sz="1600">
              <a:ea typeface="+mn-lt"/>
              <a:cs typeface="+mn-lt"/>
            </a:endParaRPr>
          </a:p>
          <a:p>
            <a:pPr marL="344170" indent="-344170"/>
            <a:endParaRPr lang="en-US" sz="1600">
              <a:cs typeface="Arial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A764CAA-BD96-4B19-B310-8F2EFB2FEF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68" r="9934" b="1"/>
          <a:stretch/>
        </p:blipFill>
        <p:spPr>
          <a:xfrm>
            <a:off x="8403690" y="10"/>
            <a:ext cx="2984495" cy="34054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69BADE4-4B4A-4B43-B204-946DEB9219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86" r="8870" b="-5"/>
          <a:stretch/>
        </p:blipFill>
        <p:spPr>
          <a:xfrm>
            <a:off x="5434203" y="10"/>
            <a:ext cx="2957322" cy="3409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DE4A7F0-BF06-49E1-B3ED-098C78A70E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30" r="9760" b="6"/>
          <a:stretch/>
        </p:blipFill>
        <p:spPr>
          <a:xfrm>
            <a:off x="5434203" y="3421753"/>
            <a:ext cx="2957322" cy="34362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DF28AC9-8425-4757-807B-ADAA8EE466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91" r="10139" b="3"/>
          <a:stretch/>
        </p:blipFill>
        <p:spPr>
          <a:xfrm>
            <a:off x="8403690" y="3421753"/>
            <a:ext cx="2984495" cy="34362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C537A7E-D010-4EC2-9AAC-AB86BE7E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9439DC7-32B6-4D49-B2D1-D97B36C9F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F5C8-9A58-45BF-BCA0-559585B1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98" y="808056"/>
            <a:ext cx="8858041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3000" i="1">
                <a:ea typeface="+mj-lt"/>
                <a:cs typeface="+mj-lt"/>
              </a:rPr>
              <a:t>Kreiranje </a:t>
            </a:r>
            <a:r>
              <a:rPr lang="sr-Latn-RS" sz="3000" b="1" i="1">
                <a:ea typeface="+mj-lt"/>
                <a:cs typeface="+mj-lt"/>
              </a:rPr>
              <a:t>compound </a:t>
            </a:r>
            <a:r>
              <a:rPr lang="sr-Latn-RS" sz="3000" i="1">
                <a:ea typeface="+mj-lt"/>
                <a:cs typeface="+mj-lt"/>
              </a:rPr>
              <a:t>indeksa i provera da li je indeks kreiran u kolekciji Review</a:t>
            </a:r>
            <a:br>
              <a:rPr lang="sr-Latn-RS" sz="3000" i="1">
                <a:ea typeface="+mj-lt"/>
                <a:cs typeface="+mj-lt"/>
              </a:rPr>
            </a:br>
            <a:br>
              <a:rPr lang="sr-Latn-RS" sz="3000" i="1">
                <a:ea typeface="+mj-lt"/>
                <a:cs typeface="+mj-lt"/>
              </a:rPr>
            </a:br>
            <a:endParaRPr lang="sr-Latn-RS" sz="3000" i="1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62158DC-BF74-4BA5-A73B-2BEF0004E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758" y="2533571"/>
            <a:ext cx="4966197" cy="1428290"/>
          </a:xfr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BC4C27A-B0BE-4B2B-8F3B-59D62A890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45" y="4224449"/>
            <a:ext cx="9748092" cy="1071512"/>
          </a:xfrm>
          <a:prstGeom prst="rect">
            <a:avLst/>
          </a:prstGeom>
        </p:spPr>
      </p:pic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E58B555-A542-4790-B918-0DF5EC94D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FAEF8-DC6D-4AC8-9843-B95E0B91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sr-Latn-RS" sz="2000" i="1">
                <a:ea typeface="+mj-lt"/>
                <a:cs typeface="+mj-lt"/>
              </a:rPr>
              <a:t>Izvršavanje upita pretrage pomoću explain metode korišćenjem indeksa - prvi deo</a:t>
            </a:r>
            <a:endParaRPr lang="en-US" sz="200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17B6-1923-4E37-A59A-AC68E702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2767516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sr-Latn-RS" sz="1500">
                <a:ea typeface="+mn-lt"/>
                <a:cs typeface="+mn-lt"/>
              </a:rPr>
              <a:t>Zatim slede izvršenje upita korišćenjem indeksa. </a:t>
            </a:r>
            <a:endParaRPr lang="en-US" sz="15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sr-Latn-RS" sz="1500">
                <a:ea typeface="+mn-lt"/>
                <a:cs typeface="+mn-lt"/>
              </a:rPr>
              <a:t>Pretraga sa zadatim poljem </a:t>
            </a:r>
            <a:r>
              <a:rPr lang="sr-Latn-RS" sz="1500" i="1" err="1">
                <a:ea typeface="+mn-lt"/>
                <a:cs typeface="+mn-lt"/>
              </a:rPr>
              <a:t>number</a:t>
            </a:r>
            <a:r>
              <a:rPr lang="sr-Latn-RS" sz="1500" i="1">
                <a:ea typeface="+mn-lt"/>
                <a:cs typeface="+mn-lt"/>
              </a:rPr>
              <a:t> </a:t>
            </a:r>
            <a:r>
              <a:rPr lang="sr-Latn-RS" sz="1500">
                <a:ea typeface="+mn-lt"/>
                <a:cs typeface="+mn-lt"/>
              </a:rPr>
              <a:t>koje sadrži vrednost </a:t>
            </a:r>
            <a:r>
              <a:rPr lang="sr-Latn-RS" sz="1500" i="1">
                <a:ea typeface="+mn-lt"/>
                <a:cs typeface="+mn-lt"/>
              </a:rPr>
              <a:t>585534</a:t>
            </a:r>
            <a:r>
              <a:rPr lang="sr-Latn-RS" sz="1500">
                <a:ea typeface="+mn-lt"/>
                <a:cs typeface="+mn-lt"/>
              </a:rPr>
              <a:t>. </a:t>
            </a:r>
            <a:endParaRPr lang="en-US" sz="15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endParaRPr lang="en-US" sz="15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B9355EC-4082-4A70-9210-578FFE25A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274" y="753529"/>
            <a:ext cx="4444472" cy="525979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8D80CAB-507A-466F-979D-966650059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611FCA1-FB76-40DA-8CA2-8B3D3C4B8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82733" y="240467"/>
            <a:ext cx="5495925" cy="1362075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3835981-A53A-4DF2-A1EC-4EBD0C70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363" y="1752660"/>
            <a:ext cx="5386682" cy="145238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D619DA2-C242-4D2E-8CDE-08274633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881" y="3242092"/>
            <a:ext cx="3768605" cy="3534703"/>
          </a:xfrm>
          <a:prstGeom prst="rect">
            <a:avLst/>
          </a:prstGeom>
        </p:spPr>
      </p:pic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48DC11-4D34-469D-912B-0E5FB751482B}"/>
              </a:ext>
            </a:extLst>
          </p:cNvPr>
          <p:cNvSpPr txBox="1">
            <a:spLocks/>
          </p:cNvSpPr>
          <p:nvPr/>
        </p:nvSpPr>
        <p:spPr>
          <a:xfrm>
            <a:off x="694562" y="2348"/>
            <a:ext cx="4513239" cy="685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b="1">
                <a:cs typeface="Arial"/>
              </a:rPr>
              <a:t>Gusto </a:t>
            </a:r>
            <a:r>
              <a:rPr lang="en-US" b="1" err="1">
                <a:cs typeface="Arial"/>
              </a:rPr>
              <a:t>indeksiranje</a:t>
            </a:r>
            <a:r>
              <a:rPr lang="en-US" b="1">
                <a:cs typeface="Arial"/>
              </a:rPr>
              <a:t> </a:t>
            </a:r>
            <a:r>
              <a:rPr lang="en-US">
                <a:cs typeface="Arial"/>
              </a:rPr>
              <a:t>(</a:t>
            </a:r>
            <a:r>
              <a:rPr lang="en-US" i="1">
                <a:cs typeface="Arial"/>
              </a:rPr>
              <a:t>Dense</a:t>
            </a:r>
            <a:r>
              <a:rPr lang="en-US">
                <a:cs typeface="Arial"/>
              </a:rPr>
              <a:t>)</a:t>
            </a:r>
          </a:p>
          <a:p>
            <a:pPr marL="795020" lvl="1" indent="-337820"/>
            <a:r>
              <a:rPr lang="en-US" err="1">
                <a:cs typeface="Arial"/>
              </a:rPr>
              <a:t>Postoji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indeksni</a:t>
            </a:r>
            <a:r>
              <a:rPr lang="en-US">
                <a:cs typeface="Arial"/>
              </a:rPr>
              <a:t> </a:t>
            </a:r>
            <a:r>
              <a:rPr lang="en-US" b="1" err="1">
                <a:cs typeface="Arial"/>
              </a:rPr>
              <a:t>zapis</a:t>
            </a:r>
            <a:r>
              <a:rPr lang="en-US" b="1">
                <a:cs typeface="Arial"/>
              </a:rPr>
              <a:t> za </a:t>
            </a:r>
            <a:r>
              <a:rPr lang="en-US" b="1" err="1">
                <a:cs typeface="Arial"/>
              </a:rPr>
              <a:t>svaku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vrednost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ključa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Prednost</a:t>
            </a:r>
            <a:r>
              <a:rPr lang="en-US">
                <a:cs typeface="Arial"/>
              </a:rPr>
              <a:t> – </a:t>
            </a:r>
            <a:r>
              <a:rPr lang="en-US" err="1">
                <a:cs typeface="Arial"/>
              </a:rPr>
              <a:t>brzina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pretraživanja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Nedostatak</a:t>
            </a:r>
            <a:r>
              <a:rPr lang="en-US">
                <a:cs typeface="Arial"/>
              </a:rPr>
              <a:t> – </a:t>
            </a:r>
            <a:r>
              <a:rPr lang="en-US" err="1">
                <a:cs typeface="Arial"/>
              </a:rPr>
              <a:t>zahteva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više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prostora</a:t>
            </a:r>
            <a:r>
              <a:rPr lang="en-US">
                <a:cs typeface="Arial"/>
              </a:rPr>
              <a:t> za </a:t>
            </a:r>
            <a:r>
              <a:rPr lang="en-US" err="1">
                <a:cs typeface="Arial"/>
              </a:rPr>
              <a:t>indeksne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zapise</a:t>
            </a:r>
            <a:endParaRPr lang="en-US">
              <a:cs typeface="Arial"/>
            </a:endParaRPr>
          </a:p>
          <a:p>
            <a:pPr marL="344170" indent="-344170"/>
            <a:r>
              <a:rPr lang="en-US" b="1" err="1">
                <a:cs typeface="Arial"/>
              </a:rPr>
              <a:t>Retko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indeksiranje</a:t>
            </a:r>
            <a:r>
              <a:rPr lang="en-US" b="1">
                <a:cs typeface="Arial"/>
              </a:rPr>
              <a:t> </a:t>
            </a:r>
            <a:r>
              <a:rPr lang="en-US">
                <a:cs typeface="Arial"/>
              </a:rPr>
              <a:t>(</a:t>
            </a:r>
            <a:r>
              <a:rPr lang="en-US" i="1">
                <a:cs typeface="Arial"/>
              </a:rPr>
              <a:t>Sparse</a:t>
            </a:r>
            <a:r>
              <a:rPr lang="en-US">
                <a:cs typeface="Arial"/>
              </a:rPr>
              <a:t>)</a:t>
            </a:r>
          </a:p>
          <a:p>
            <a:pPr marL="795020" lvl="1" indent="-337820"/>
            <a:r>
              <a:rPr lang="en-US" err="1">
                <a:cs typeface="Arial"/>
              </a:rPr>
              <a:t>Zapisi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indeksa</a:t>
            </a:r>
            <a:r>
              <a:rPr lang="en-US">
                <a:cs typeface="Arial"/>
              </a:rPr>
              <a:t> </a:t>
            </a:r>
            <a:r>
              <a:rPr lang="en-US" b="1" err="1">
                <a:cs typeface="Arial"/>
              </a:rPr>
              <a:t>nisu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kreirani</a:t>
            </a:r>
            <a:r>
              <a:rPr lang="en-US" b="1">
                <a:cs typeface="Arial"/>
              </a:rPr>
              <a:t> za </a:t>
            </a:r>
            <a:r>
              <a:rPr lang="en-US" b="1" err="1">
                <a:cs typeface="Arial"/>
              </a:rPr>
              <a:t>svaku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vrednost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ključa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sadrže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ključ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pokazivač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Prvo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pristupa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zapisu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dolazi</a:t>
            </a:r>
            <a:r>
              <a:rPr lang="en-US">
                <a:cs typeface="Arial"/>
              </a:rPr>
              <a:t> do </a:t>
            </a:r>
            <a:r>
              <a:rPr lang="en-US" err="1">
                <a:cs typeface="Arial"/>
              </a:rPr>
              <a:t>stvarne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lokacije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ako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podaci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nisu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tamo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vrši</a:t>
            </a:r>
            <a:r>
              <a:rPr lang="en-US">
                <a:cs typeface="Arial"/>
              </a:rPr>
              <a:t> se </a:t>
            </a:r>
            <a:r>
              <a:rPr lang="en-US" err="1">
                <a:cs typeface="Arial"/>
              </a:rPr>
              <a:t>sekvencijalno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pretraživanje</a:t>
            </a:r>
            <a:endParaRPr lang="en-US">
              <a:cs typeface="Arial"/>
            </a:endParaRPr>
          </a:p>
          <a:p>
            <a:pPr marL="344170" indent="-344170"/>
            <a:r>
              <a:rPr lang="en-US" b="1" err="1">
                <a:cs typeface="Arial"/>
              </a:rPr>
              <a:t>Indeksiranje</a:t>
            </a:r>
            <a:r>
              <a:rPr lang="en-US" b="1">
                <a:cs typeface="Arial"/>
              </a:rPr>
              <a:t> u </a:t>
            </a:r>
            <a:r>
              <a:rPr lang="en-US" b="1" err="1">
                <a:cs typeface="Arial"/>
              </a:rPr>
              <a:t>više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nivoa</a:t>
            </a:r>
            <a:r>
              <a:rPr lang="en-US" b="1">
                <a:cs typeface="Arial"/>
              </a:rPr>
              <a:t> </a:t>
            </a:r>
            <a:r>
              <a:rPr lang="en-US" i="1">
                <a:cs typeface="Arial"/>
              </a:rPr>
              <a:t>(Multilevel)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Zapisi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sadrže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vrednost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ključa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pokazivače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podataka</a:t>
            </a:r>
            <a:endParaRPr lang="en-US">
              <a:cs typeface="Arial"/>
            </a:endParaRPr>
          </a:p>
          <a:p>
            <a:pPr marL="795020" lvl="1" indent="-337820"/>
            <a:r>
              <a:rPr lang="en-US">
                <a:cs typeface="Arial"/>
              </a:rPr>
              <a:t>Sa </a:t>
            </a:r>
            <a:r>
              <a:rPr lang="en-US" err="1">
                <a:cs typeface="Arial"/>
              </a:rPr>
              <a:t>porastom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veličine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baze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raste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veličina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indeksa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Više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pristupa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disku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ukoliko</a:t>
            </a:r>
            <a:r>
              <a:rPr lang="en-US">
                <a:cs typeface="Arial"/>
              </a:rPr>
              <a:t> je </a:t>
            </a:r>
            <a:r>
              <a:rPr lang="en-US" err="1">
                <a:cs typeface="Arial"/>
              </a:rPr>
              <a:t>indeks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jednom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nivou</a:t>
            </a:r>
            <a:endParaRPr lang="en-US">
              <a:cs typeface="Arial"/>
            </a:endParaRPr>
          </a:p>
          <a:p>
            <a:pPr marL="795020" lvl="1" indent="-337820"/>
            <a:r>
              <a:rPr lang="en-US" err="1">
                <a:cs typeface="Arial"/>
              </a:rPr>
              <a:t>Razbijanje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indeksa</a:t>
            </a:r>
            <a:r>
              <a:rPr lang="en-US">
                <a:cs typeface="Arial"/>
              </a:rPr>
              <a:t> u </a:t>
            </a:r>
            <a:r>
              <a:rPr lang="en-US" err="1">
                <a:cs typeface="Arial"/>
              </a:rPr>
              <a:t>nekoliko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manjih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indeksa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kako</a:t>
            </a:r>
            <a:r>
              <a:rPr lang="en-US">
                <a:cs typeface="Arial"/>
              </a:rPr>
              <a:t> bi se </a:t>
            </a:r>
            <a:r>
              <a:rPr lang="en-US" err="1">
                <a:cs typeface="Arial"/>
              </a:rPr>
              <a:t>najudaljeniji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nivo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smestio</a:t>
            </a:r>
            <a:r>
              <a:rPr lang="en-US">
                <a:cs typeface="Arial"/>
              </a:rPr>
              <a:t> u </a:t>
            </a:r>
            <a:r>
              <a:rPr lang="en-US" err="1">
                <a:cs typeface="Arial"/>
              </a:rPr>
              <a:t>jednom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bloku</a:t>
            </a:r>
          </a:p>
          <a:p>
            <a:pPr marL="0" indent="0" algn="ctr">
              <a:buNone/>
            </a:pPr>
            <a:r>
              <a:rPr lang="en-US" i="1" err="1">
                <a:cs typeface="Arial"/>
              </a:rPr>
              <a:t>Primarno</a:t>
            </a:r>
            <a:r>
              <a:rPr lang="en-US" i="1">
                <a:cs typeface="Arial"/>
              </a:rPr>
              <a:t> </a:t>
            </a:r>
            <a:r>
              <a:rPr lang="en-US" i="1" err="1">
                <a:cs typeface="Arial"/>
              </a:rPr>
              <a:t>indeksiranje</a:t>
            </a:r>
            <a:endParaRPr lang="en-US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587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1C851F-67D1-4A39-A0D0-31EF2203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532E30-DB31-48CF-BFD8-882FB9AB3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BA72F-836A-4824-AB9F-ED46122C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2FE9C-C853-4C04-B07A-6EB898B2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E33C4-6991-4D20-AB8E-F6CF7FD8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C4DCF-863D-44DE-B209-712EBB6B1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B752-9FF7-4CF1-81F1-45AA19FE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219067" cy="10772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sr-Latn-RS" sz="2100" i="1">
                <a:ea typeface="+mj-lt"/>
                <a:cs typeface="+mj-lt"/>
              </a:rPr>
              <a:t>Izvršavanje upita pretrage pomoću </a:t>
            </a:r>
            <a:r>
              <a:rPr lang="sr-Latn-RS" sz="2100" i="1" err="1">
                <a:ea typeface="+mj-lt"/>
                <a:cs typeface="+mj-lt"/>
              </a:rPr>
              <a:t>explain</a:t>
            </a:r>
            <a:r>
              <a:rPr lang="sr-Latn-RS" sz="2100" i="1">
                <a:ea typeface="+mj-lt"/>
                <a:cs typeface="+mj-lt"/>
              </a:rPr>
              <a:t> metode korišćenjem indeksa - drugi deo</a:t>
            </a:r>
            <a:endParaRPr lang="en-US" sz="2100">
              <a:cs typeface="Arial"/>
            </a:endParaRPr>
          </a:p>
          <a:p>
            <a:pPr algn="l"/>
            <a:endParaRPr lang="en-US" sz="2100" i="1">
              <a:ea typeface="+mj-lt"/>
              <a:cs typeface="+mj-lt"/>
            </a:endParaRPr>
          </a:p>
          <a:p>
            <a:pPr algn="l"/>
            <a:endParaRPr lang="en-US" sz="2100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63140DB-3FE9-41B8-91CD-3F2ACAB93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894" y="96347"/>
            <a:ext cx="3634290" cy="65925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F69FEA-89FD-43D0-942C-88271745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7491EF3-06B8-4B2E-9552-FED9B9DCF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EECC-5277-4171-9460-EB637F3D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4362953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sr-Latn-RS" sz="1500">
                <a:ea typeface="+mn-lt"/>
                <a:cs typeface="+mn-lt"/>
              </a:rPr>
              <a:t>Iz slika se može uočiti da je </a:t>
            </a:r>
            <a:r>
              <a:rPr lang="sr-Latn-RS" sz="1500" i="1" err="1">
                <a:ea typeface="+mn-lt"/>
                <a:cs typeface="+mn-lt"/>
              </a:rPr>
              <a:t>executionTimeMillsEstimate</a:t>
            </a:r>
            <a:r>
              <a:rPr lang="sr-Latn-RS" sz="1500" i="1">
                <a:ea typeface="+mn-lt"/>
                <a:cs typeface="+mn-lt"/>
              </a:rPr>
              <a:t> </a:t>
            </a:r>
            <a:r>
              <a:rPr lang="sr-Latn-RS" sz="1500">
                <a:ea typeface="+mn-lt"/>
                <a:cs typeface="+mn-lt"/>
              </a:rPr>
              <a:t>jednako nuli. </a:t>
            </a:r>
            <a:endParaRPr lang="en-US" sz="15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sr-Latn-RS" sz="1500">
                <a:ea typeface="+mn-lt"/>
                <a:cs typeface="+mn-lt"/>
              </a:rPr>
              <a:t>U kontekstu, ne može biti 0 milisekundi, ali je približno nuli. </a:t>
            </a:r>
            <a:endParaRPr lang="en-US" sz="15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sr-Latn-RS" sz="1500">
                <a:ea typeface="+mn-lt"/>
                <a:cs typeface="+mn-lt"/>
              </a:rPr>
              <a:t>Izvršavanjem istog upita par puta mogu da se dobiju slični rezultati koji su skoro ravni nuli. </a:t>
            </a:r>
            <a:endParaRPr lang="en-US" sz="15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sr-Latn-RS" sz="1800" b="1">
                <a:solidFill>
                  <a:srgbClr val="FF0000"/>
                </a:solidFill>
                <a:ea typeface="+mn-lt"/>
                <a:cs typeface="+mn-lt"/>
              </a:rPr>
              <a:t>Bez obzira na sve to, suština je da se izvršavanje upita odvija mnogo brže korišćenjem indeksa, što znatno poboljšava performanse!</a:t>
            </a:r>
            <a:endParaRPr lang="en-US" sz="1800" b="1">
              <a:solidFill>
                <a:srgbClr val="FF0000"/>
              </a:solidFill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endParaRPr lang="en-US" sz="1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0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404-2F1E-450C-A1EC-2FD1C18D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Arial"/>
              </a:rPr>
              <a:t>Hvala na pažnji!</a:t>
            </a:r>
            <a:br>
              <a:rPr lang="en-US">
                <a:cs typeface="Arial"/>
              </a:rPr>
            </a:br>
            <a:br>
              <a:rPr lang="en-US">
                <a:cs typeface="Arial"/>
              </a:rPr>
            </a:br>
            <a:r>
              <a:rPr lang="en-US">
                <a:cs typeface="Arial"/>
              </a:rPr>
              <a:t>Pitanja?</a:t>
            </a: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B44DD8C-2F7B-4D49-A98F-4234DDB9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3" name="Picture 3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9214B224-222F-4ECF-AAEC-D24D4BED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948" y="2610780"/>
            <a:ext cx="4085708" cy="2596125"/>
          </a:xfr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253F6C4-012C-42AE-937A-ADDD5751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12" y="242462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pic>
        <p:nvPicPr>
          <p:cNvPr id="11" name="Picture 12" descr="Diagram, table&#10;&#10;Description automatically generated">
            <a:extLst>
              <a:ext uri="{FF2B5EF4-FFF2-40B4-BE49-F238E27FC236}">
                <a16:creationId xmlns:a16="http://schemas.microsoft.com/office/drawing/2014/main" id="{24359454-CE51-4F17-97A5-F7A8FCA5F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9471" y="1261894"/>
            <a:ext cx="6168054" cy="4534050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612335"/>
            <a:ext cx="4259355" cy="6248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600">
                <a:cs typeface="Arial"/>
              </a:rPr>
              <a:t>Da bi se </a:t>
            </a:r>
            <a:r>
              <a:rPr lang="en-US" sz="1600" err="1">
                <a:cs typeface="Arial"/>
              </a:rPr>
              <a:t>smanjila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veličina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mapiranja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uvodi</a:t>
            </a:r>
            <a:r>
              <a:rPr lang="en-US" sz="1600" b="1">
                <a:cs typeface="Arial"/>
              </a:rPr>
              <a:t> se </a:t>
            </a:r>
            <a:r>
              <a:rPr lang="en-US" sz="1600" b="1" err="1">
                <a:cs typeface="Arial"/>
              </a:rPr>
              <a:t>drugi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nivo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indeksiranja</a:t>
            </a:r>
            <a:endParaRPr lang="en-US" sz="1600" b="1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Bira se </a:t>
            </a:r>
            <a:r>
              <a:rPr lang="en-US" sz="1600" b="1" err="1">
                <a:cs typeface="Arial"/>
              </a:rPr>
              <a:t>veliki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raspon</a:t>
            </a:r>
            <a:r>
              <a:rPr lang="en-US" sz="1600">
                <a:cs typeface="Arial"/>
              </a:rPr>
              <a:t> za </a:t>
            </a:r>
            <a:r>
              <a:rPr lang="en-US" sz="1600" err="1">
                <a:cs typeface="Arial"/>
              </a:rPr>
              <a:t>kolone</a:t>
            </a:r>
            <a:r>
              <a:rPr lang="en-US" sz="1600">
                <a:cs typeface="Arial"/>
              </a:rPr>
              <a:t> u </a:t>
            </a:r>
            <a:r>
              <a:rPr lang="en-US" sz="1600" err="1">
                <a:cs typeface="Arial"/>
              </a:rPr>
              <a:t>početku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tako</a:t>
            </a:r>
            <a:r>
              <a:rPr lang="en-US" sz="1600">
                <a:cs typeface="Arial"/>
              </a:rPr>
              <a:t> da </a:t>
            </a:r>
            <a:r>
              <a:rPr lang="en-US" sz="1600" err="1">
                <a:cs typeface="Arial"/>
              </a:rPr>
              <a:t>veličina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mapiranja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prvog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nivoa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postaje</a:t>
            </a:r>
            <a:r>
              <a:rPr lang="en-US" sz="1600">
                <a:cs typeface="Arial"/>
              </a:rPr>
              <a:t> mala, a </a:t>
            </a:r>
            <a:r>
              <a:rPr lang="en-US" sz="1600" err="1">
                <a:cs typeface="Arial"/>
              </a:rPr>
              <a:t>svaki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opseg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dalje</a:t>
            </a:r>
            <a:r>
              <a:rPr lang="en-US" sz="1600">
                <a:cs typeface="Arial"/>
              </a:rPr>
              <a:t> se deli </a:t>
            </a:r>
            <a:r>
              <a:rPr lang="en-US" sz="1600" b="1" err="1">
                <a:cs typeface="Arial"/>
              </a:rPr>
              <a:t>na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manje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opsege</a:t>
            </a:r>
            <a:endParaRPr lang="en-US" sz="1600" b="1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Može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biti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generisan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iz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polja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koje</a:t>
            </a:r>
            <a:r>
              <a:rPr lang="en-US" sz="1600">
                <a:cs typeface="Arial"/>
              </a:rPr>
              <a:t> je </a:t>
            </a:r>
            <a:r>
              <a:rPr lang="en-US" sz="1600" err="1">
                <a:cs typeface="Arial"/>
              </a:rPr>
              <a:t>ključ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kandidata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ima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jedinstvenu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vrednost</a:t>
            </a:r>
            <a:r>
              <a:rPr lang="en-US" sz="1600">
                <a:cs typeface="Arial"/>
              </a:rPr>
              <a:t> u </a:t>
            </a:r>
            <a:r>
              <a:rPr lang="en-US" sz="1600" err="1">
                <a:cs typeface="Arial"/>
              </a:rPr>
              <a:t>svakom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zapisu</a:t>
            </a:r>
            <a:r>
              <a:rPr lang="en-US" sz="1600">
                <a:cs typeface="Arial"/>
              </a:rPr>
              <a:t>, </a:t>
            </a:r>
            <a:r>
              <a:rPr lang="en-US" sz="1600" err="1">
                <a:cs typeface="Arial"/>
              </a:rPr>
              <a:t>ili</a:t>
            </a:r>
            <a:r>
              <a:rPr lang="en-US" sz="1600">
                <a:cs typeface="Arial"/>
              </a:rPr>
              <a:t> polje </a:t>
            </a:r>
            <a:r>
              <a:rPr lang="en-US" sz="1600" err="1">
                <a:cs typeface="Arial"/>
              </a:rPr>
              <a:t>koje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nije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ključ</a:t>
            </a:r>
            <a:r>
              <a:rPr lang="en-US" sz="1600">
                <a:cs typeface="Arial"/>
              </a:rPr>
              <a:t> sa </a:t>
            </a:r>
            <a:r>
              <a:rPr lang="en-US" sz="1600" err="1">
                <a:cs typeface="Arial"/>
              </a:rPr>
              <a:t>dupliciranim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vrednostima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Nivoi</a:t>
            </a:r>
            <a:r>
              <a:rPr lang="en-US" sz="1600">
                <a:cs typeface="Arial"/>
              </a:rPr>
              <a:t>:</a:t>
            </a:r>
          </a:p>
          <a:p>
            <a:pPr marL="795020" lvl="1" indent="-337820"/>
            <a:r>
              <a:rPr lang="en-US" sz="1400">
                <a:cs typeface="Arial"/>
              </a:rPr>
              <a:t>Prvi </a:t>
            </a:r>
            <a:r>
              <a:rPr lang="en-US" sz="1400" err="1">
                <a:cs typeface="Arial"/>
              </a:rPr>
              <a:t>nivo</a:t>
            </a:r>
            <a:r>
              <a:rPr lang="en-US" sz="1400">
                <a:cs typeface="Arial"/>
              </a:rPr>
              <a:t> – </a:t>
            </a:r>
            <a:r>
              <a:rPr lang="en-US" sz="1400" err="1">
                <a:cs typeface="Arial"/>
              </a:rPr>
              <a:t>primarna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memorija</a:t>
            </a:r>
            <a:r>
              <a:rPr lang="en-US" sz="1400">
                <a:cs typeface="Arial"/>
              </a:rPr>
              <a:t> (</a:t>
            </a:r>
            <a:r>
              <a:rPr lang="en-US" sz="1400" i="1">
                <a:cs typeface="Arial"/>
              </a:rPr>
              <a:t>RAM</a:t>
            </a:r>
            <a:r>
              <a:rPr lang="en-US" sz="1400">
                <a:cs typeface="Arial"/>
              </a:rPr>
              <a:t>)</a:t>
            </a:r>
          </a:p>
          <a:p>
            <a:pPr marL="795020" lvl="1" indent="-337820"/>
            <a:r>
              <a:rPr lang="en-US" sz="1400">
                <a:cs typeface="Arial"/>
              </a:rPr>
              <a:t>Drugi </a:t>
            </a:r>
            <a:r>
              <a:rPr lang="en-US" sz="1400" err="1">
                <a:cs typeface="Arial"/>
              </a:rPr>
              <a:t>nivo</a:t>
            </a:r>
            <a:r>
              <a:rPr lang="en-US" sz="1400">
                <a:cs typeface="Arial"/>
              </a:rPr>
              <a:t> – </a:t>
            </a:r>
            <a:r>
              <a:rPr lang="en-US" sz="1400" err="1">
                <a:cs typeface="Arial"/>
              </a:rPr>
              <a:t>sekundarna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memorija</a:t>
            </a:r>
            <a:r>
              <a:rPr lang="en-US" sz="1400">
                <a:cs typeface="Arial"/>
              </a:rPr>
              <a:t> (</a:t>
            </a:r>
            <a:r>
              <a:rPr lang="en-US" sz="1400" i="1">
                <a:cs typeface="Arial"/>
              </a:rPr>
              <a:t>Hard Disk</a:t>
            </a:r>
            <a:r>
              <a:rPr lang="en-US" sz="1400">
                <a:cs typeface="Arial"/>
              </a:rPr>
              <a:t>)</a:t>
            </a:r>
          </a:p>
          <a:p>
            <a:pPr marL="344170" indent="-344170"/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400" i="1" err="1">
                <a:cs typeface="Arial"/>
              </a:rPr>
              <a:t>Sekundarno</a:t>
            </a:r>
            <a:r>
              <a:rPr lang="en-US" sz="1400" i="1">
                <a:cs typeface="Arial"/>
              </a:rPr>
              <a:t> </a:t>
            </a:r>
            <a:r>
              <a:rPr lang="en-US" sz="1400" i="1" err="1">
                <a:cs typeface="Arial"/>
              </a:rPr>
              <a:t>indeksiranje</a:t>
            </a:r>
            <a:endParaRPr lang="en-US" sz="1400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89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895007"/>
            <a:ext cx="4259355" cy="596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600" err="1">
                <a:cs typeface="Arial"/>
              </a:rPr>
              <a:t>Definisano</a:t>
            </a:r>
            <a:r>
              <a:rPr lang="en-US" sz="1600">
                <a:cs typeface="Arial"/>
              </a:rPr>
              <a:t> je </a:t>
            </a:r>
            <a:r>
              <a:rPr lang="en-US" sz="1600" err="1">
                <a:cs typeface="Arial"/>
              </a:rPr>
              <a:t>na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uređenoj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datoteci</a:t>
            </a:r>
            <a:r>
              <a:rPr lang="en-US" sz="1600" b="1">
                <a:cs typeface="Arial"/>
              </a:rPr>
              <a:t> </a:t>
            </a:r>
            <a:r>
              <a:rPr lang="en-US" sz="1600">
                <a:cs typeface="Arial"/>
              </a:rPr>
              <a:t>sa </a:t>
            </a:r>
            <a:r>
              <a:rPr lang="en-US" sz="1600" err="1">
                <a:cs typeface="Arial"/>
              </a:rPr>
              <a:t>podacima</a:t>
            </a:r>
            <a:r>
              <a:rPr lang="en-US" sz="1600">
                <a:cs typeface="Arial"/>
              </a:rPr>
              <a:t>, </a:t>
            </a:r>
            <a:r>
              <a:rPr lang="en-US" sz="1600" err="1">
                <a:ea typeface="+mn-lt"/>
                <a:cs typeface="+mn-lt"/>
              </a:rPr>
              <a:t>pri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čemu</a:t>
            </a:r>
            <a:r>
              <a:rPr lang="en-US" sz="1600">
                <a:ea typeface="+mn-lt"/>
                <a:cs typeface="+mn-lt"/>
              </a:rPr>
              <a:t> je </a:t>
            </a:r>
            <a:r>
              <a:rPr lang="en-US" sz="1600" err="1">
                <a:ea typeface="+mn-lt"/>
                <a:cs typeface="+mn-lt"/>
              </a:rPr>
              <a:t>ona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uređena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>
                <a:ea typeface="+mn-lt"/>
                <a:cs typeface="+mn-lt"/>
              </a:rPr>
              <a:t> ne-</a:t>
            </a:r>
            <a:r>
              <a:rPr lang="en-US" sz="1600" err="1">
                <a:ea typeface="+mn-lt"/>
                <a:cs typeface="+mn-lt"/>
              </a:rPr>
              <a:t>ključnom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polju</a:t>
            </a:r>
            <a:endParaRPr lang="en-US" sz="1600" err="1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Grupisanje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nad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kolonama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koje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nisu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primarni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ključ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</a:t>
            </a:r>
            <a:r>
              <a:rPr lang="en-US" sz="1600">
                <a:cs typeface="Arial"/>
              </a:rPr>
              <a:t> </a:t>
            </a:r>
            <a:r>
              <a:rPr lang="en-US" sz="1600" b="1" err="1">
                <a:cs typeface="Arial"/>
              </a:rPr>
              <a:t>nisu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jedinstvene</a:t>
            </a:r>
            <a:r>
              <a:rPr lang="en-US" sz="1600">
                <a:cs typeface="Arial"/>
              </a:rPr>
              <a:t> za </a:t>
            </a:r>
            <a:r>
              <a:rPr lang="en-US" sz="1600" err="1">
                <a:cs typeface="Arial"/>
              </a:rPr>
              <a:t>svaki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zapis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 b="1" err="1">
                <a:cs typeface="Arial"/>
              </a:rPr>
              <a:t>Grupisanje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dve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ili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više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kolona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kako</a:t>
            </a:r>
            <a:r>
              <a:rPr lang="en-US" sz="1600">
                <a:cs typeface="Arial"/>
              </a:rPr>
              <a:t> bi se </a:t>
            </a:r>
            <a:r>
              <a:rPr lang="en-US" sz="1600" err="1">
                <a:cs typeface="Arial"/>
              </a:rPr>
              <a:t>dobila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jedinstvena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vrednost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kreirao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indeks</a:t>
            </a:r>
            <a:r>
              <a:rPr lang="en-US" sz="1600">
                <a:cs typeface="Arial"/>
              </a:rPr>
              <a:t> od </a:t>
            </a:r>
            <a:r>
              <a:rPr lang="en-US" sz="1600" err="1">
                <a:cs typeface="Arial"/>
              </a:rPr>
              <a:t>njih</a:t>
            </a:r>
            <a:endParaRPr lang="en-US" err="1"/>
          </a:p>
          <a:p>
            <a:pPr marL="344170" indent="-344170"/>
            <a:r>
              <a:rPr lang="en-US" sz="1600" err="1">
                <a:cs typeface="Arial"/>
              </a:rPr>
              <a:t>Grupišu</a:t>
            </a:r>
            <a:r>
              <a:rPr lang="en-US" sz="1600">
                <a:cs typeface="Arial"/>
              </a:rPr>
              <a:t> se </a:t>
            </a:r>
            <a:r>
              <a:rPr lang="en-US" sz="1600" b="1" err="1">
                <a:cs typeface="Arial"/>
              </a:rPr>
              <a:t>zapisi</a:t>
            </a:r>
            <a:r>
              <a:rPr lang="en-US" sz="1600" b="1">
                <a:cs typeface="Arial"/>
              </a:rPr>
              <a:t> koji </a:t>
            </a:r>
            <a:r>
              <a:rPr lang="en-US" sz="1600" b="1" err="1">
                <a:cs typeface="Arial"/>
              </a:rPr>
              <a:t>imaju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slične</a:t>
            </a:r>
            <a:r>
              <a:rPr lang="en-US" sz="1600" b="1">
                <a:cs typeface="Arial"/>
              </a:rPr>
              <a:t> </a:t>
            </a:r>
            <a:r>
              <a:rPr lang="en-US" sz="1600" b="1" err="1">
                <a:cs typeface="Arial"/>
              </a:rPr>
              <a:t>karakteristike</a:t>
            </a:r>
            <a:r>
              <a:rPr lang="en-US" sz="1600">
                <a:cs typeface="Arial"/>
              </a:rPr>
              <a:t> – </a:t>
            </a:r>
            <a:r>
              <a:rPr lang="en-US" sz="1600" err="1">
                <a:cs typeface="Arial"/>
              </a:rPr>
              <a:t>indeks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klastera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Primeri</a:t>
            </a:r>
            <a:r>
              <a:rPr lang="en-US" sz="1600">
                <a:cs typeface="Arial"/>
              </a:rPr>
              <a:t>:</a:t>
            </a:r>
          </a:p>
          <a:p>
            <a:pPr marL="795020" lvl="1" indent="-337820"/>
            <a:r>
              <a:rPr lang="en-US" sz="1400">
                <a:cs typeface="Arial"/>
              </a:rPr>
              <a:t>Jedan disk </a:t>
            </a:r>
            <a:r>
              <a:rPr lang="en-US" sz="1400" err="1">
                <a:cs typeface="Arial"/>
              </a:rPr>
              <a:t>blok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deljen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zapisima</a:t>
            </a:r>
            <a:r>
              <a:rPr lang="en-US" sz="1400">
                <a:cs typeface="Arial"/>
              </a:rPr>
              <a:t> koji </a:t>
            </a:r>
            <a:r>
              <a:rPr lang="en-US" sz="1400" err="1">
                <a:cs typeface="Arial"/>
              </a:rPr>
              <a:t>pripadaju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različitim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klasterima</a:t>
            </a:r>
            <a:endParaRPr lang="en-US" sz="1400">
              <a:cs typeface="Arial"/>
            </a:endParaRPr>
          </a:p>
          <a:p>
            <a:pPr marL="795020" lvl="1" indent="-337820"/>
            <a:r>
              <a:rPr lang="en-US" sz="1400" err="1">
                <a:cs typeface="Arial"/>
              </a:rPr>
              <a:t>Poseban</a:t>
            </a:r>
            <a:r>
              <a:rPr lang="en-US" sz="1400">
                <a:cs typeface="Arial"/>
              </a:rPr>
              <a:t> disk </a:t>
            </a:r>
            <a:r>
              <a:rPr lang="en-US" sz="1400" err="1">
                <a:cs typeface="Arial"/>
              </a:rPr>
              <a:t>blok</a:t>
            </a:r>
            <a:r>
              <a:rPr lang="en-US" sz="1400">
                <a:cs typeface="Arial"/>
              </a:rPr>
              <a:t> za </a:t>
            </a:r>
            <a:r>
              <a:rPr lang="en-US" sz="1400" err="1">
                <a:cs typeface="Arial"/>
              </a:rPr>
              <a:t>odvojeni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klaster</a:t>
            </a:r>
            <a:r>
              <a:rPr lang="en-US" sz="1400">
                <a:cs typeface="Arial"/>
              </a:rPr>
              <a:t> – </a:t>
            </a:r>
            <a:r>
              <a:rPr lang="en-US" sz="1400" err="1">
                <a:cs typeface="Arial"/>
              </a:rPr>
              <a:t>bolja</a:t>
            </a:r>
            <a:r>
              <a:rPr lang="en-US" sz="1400">
                <a:cs typeface="Arial"/>
              </a:rPr>
              <a:t> </a:t>
            </a:r>
            <a:r>
              <a:rPr lang="en-US" sz="1400" err="1">
                <a:cs typeface="Arial"/>
              </a:rPr>
              <a:t>tehnika</a:t>
            </a: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0" indent="0" algn="ctr">
              <a:buNone/>
            </a:pPr>
            <a:r>
              <a:rPr lang="en-US" sz="1400" i="1" err="1">
                <a:cs typeface="Arial"/>
              </a:rPr>
              <a:t>Grupisano</a:t>
            </a:r>
            <a:r>
              <a:rPr lang="en-US" sz="1400" i="1">
                <a:cs typeface="Arial"/>
              </a:rPr>
              <a:t> </a:t>
            </a:r>
            <a:r>
              <a:rPr lang="en-US" sz="1400" i="1" err="1">
                <a:cs typeface="Arial"/>
              </a:rPr>
              <a:t>indeksiranje</a:t>
            </a:r>
            <a:endParaRPr lang="en-US" sz="1400" i="1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  <a:p>
            <a:pPr marL="344170" indent="-344170"/>
            <a:endParaRPr lang="en-US" sz="1300">
              <a:cs typeface="Arial"/>
            </a:endParaRP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3B37ED-B9EB-4D8C-A83F-321511EB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98580" y="1059437"/>
            <a:ext cx="3708020" cy="4200284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F5F9CB3-EE1F-49DC-9689-8E0F60032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1363" y="1328224"/>
            <a:ext cx="3317978" cy="39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1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76804-7F1D-459F-B0A5-D6E6382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r>
              <a:rPr lang="en-US" sz="3000">
                <a:ea typeface="+mj-lt"/>
                <a:cs typeface="+mj-lt"/>
              </a:rPr>
              <a:t>B+ stabla</a:t>
            </a:r>
          </a:p>
          <a:p>
            <a:pPr algn="l"/>
            <a:endParaRPr lang="en-US" sz="3000">
              <a:solidFill>
                <a:srgbClr val="1F2D29"/>
              </a:solidFill>
              <a:cs typeface="Arial"/>
            </a:endParaRPr>
          </a:p>
        </p:txBody>
      </p:sp>
      <p:pic>
        <p:nvPicPr>
          <p:cNvPr id="29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92758EE-21EB-49FF-9202-9BBB9531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CF196-5FA1-48B0-A6B7-A953FC36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863" y="2135852"/>
            <a:ext cx="7796540" cy="3997828"/>
          </a:xfrm>
        </p:spPr>
        <p:txBody>
          <a:bodyPr/>
          <a:lstStyle/>
          <a:p>
            <a:pPr marL="344170" indent="-344170"/>
            <a:r>
              <a:rPr lang="sr-Latn-RS">
                <a:ea typeface="+mn-lt"/>
                <a:cs typeface="+mn-lt"/>
              </a:rPr>
              <a:t>Uravnoteženo binarno stablo pretrage koje prati format indeksa na više nivoa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Čvor listova B+ stabla označava stvarne pokazivače podataka. B+ stablo osigurava da svi čvorovi listova ostanu na istoj visini, tako da su uravnoteženi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sr-Latn-RS">
                <a:ea typeface="+mn-lt"/>
                <a:cs typeface="+mn-lt"/>
              </a:rPr>
              <a:t>Pored toga, čvorovi lista su povezani </a:t>
            </a:r>
            <a:r>
              <a:rPr lang="sr-Latn-RS" err="1">
                <a:ea typeface="+mn-lt"/>
                <a:cs typeface="+mn-lt"/>
              </a:rPr>
              <a:t>pomoću</a:t>
            </a:r>
            <a:r>
              <a:rPr lang="sr-Latn-RS">
                <a:ea typeface="+mn-lt"/>
                <a:cs typeface="+mn-lt"/>
              </a:rPr>
              <a:t> liste veza; stoga, B+ stablo može podržavati nasumični pristup kao i sekvencijalni pristup</a:t>
            </a:r>
            <a:endParaRPr lang="en-US">
              <a:cs typeface="Arial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947C3C7-BE30-4E78-AA51-9AA999E03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390" y="774056"/>
            <a:ext cx="4097866" cy="10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4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7B6BF5-5972-415E-B3FC-C6922AA0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53" y="244033"/>
            <a:ext cx="727277" cy="73692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ACAEB6-0215-4735-945F-A260945DE0D0}"/>
              </a:ext>
            </a:extLst>
          </p:cNvPr>
          <p:cNvSpPr txBox="1">
            <a:spLocks/>
          </p:cNvSpPr>
          <p:nvPr/>
        </p:nvSpPr>
        <p:spPr>
          <a:xfrm>
            <a:off x="647525" y="1431229"/>
            <a:ext cx="4259355" cy="542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800">
                <a:cs typeface="Arial"/>
              </a:rPr>
              <a:t>Pretraga elemenata</a:t>
            </a:r>
          </a:p>
          <a:p>
            <a:pPr marL="344170" indent="-344170"/>
            <a:r>
              <a:rPr lang="en-US" sz="1800">
                <a:cs typeface="Arial"/>
              </a:rPr>
              <a:t>Dodavanje elemenata</a:t>
            </a:r>
          </a:p>
          <a:p>
            <a:pPr marL="344170" indent="-344170"/>
            <a:r>
              <a:rPr lang="en-US" sz="1800">
                <a:cs typeface="Arial"/>
              </a:rPr>
              <a:t>Stanje nakon dodatog elementa</a:t>
            </a:r>
          </a:p>
          <a:p>
            <a:pPr marL="344170" indent="-344170"/>
            <a:r>
              <a:rPr lang="en-US" sz="1800">
                <a:cs typeface="Arial"/>
              </a:rPr>
              <a:t>Uklanjanje elemenata</a:t>
            </a:r>
          </a:p>
          <a:p>
            <a:pPr marL="344170" indent="-344170"/>
            <a:endParaRPr lang="en-US" sz="1600">
              <a:cs typeface="Arial"/>
            </a:endParaRPr>
          </a:p>
          <a:p>
            <a:pPr marL="344170" indent="-344170"/>
            <a:endParaRPr lang="en-US" sz="1600">
              <a:cs typeface="Arial"/>
            </a:endParaRPr>
          </a:p>
          <a:p>
            <a:pPr marL="0" indent="0" algn="ctr">
              <a:buNone/>
            </a:pPr>
            <a:endParaRPr lang="en-US" sz="1300" i="1">
              <a:cs typeface="Arial"/>
            </a:endParaRPr>
          </a:p>
          <a:p>
            <a:pPr marL="0" indent="0" algn="ctr">
              <a:buNone/>
            </a:pPr>
            <a:r>
              <a:rPr lang="en-US" sz="1400" i="1">
                <a:cs typeface="Arial"/>
              </a:rPr>
              <a:t>B+ stabla</a:t>
            </a:r>
          </a:p>
        </p:txBody>
      </p:sp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0ABE81E8-BCB4-4603-BE8D-FA96FFAB2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43800" y="360092"/>
            <a:ext cx="5683250" cy="1182394"/>
          </a:xfrm>
        </p:spPr>
      </p:pic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5B9B0A04-0C90-46B4-9249-D3C53D03E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252" y="1955343"/>
            <a:ext cx="5480755" cy="1639683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0434DE7A-4E65-4B2A-9E50-19A37B220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846" y="3756742"/>
            <a:ext cx="5123273" cy="1592886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EEED0D6B-57D8-443B-908F-97525BA72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363" y="5441990"/>
            <a:ext cx="5029200" cy="10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2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51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Madison</vt:lpstr>
      <vt:lpstr>Skladištenje i indeksiranje; Procesiranje upita i optimizacija kod MongoDB-a</vt:lpstr>
      <vt:lpstr>Sadržaj - Teorijski deo</vt:lpstr>
      <vt:lpstr>Sadržaj - MongoDB </vt:lpstr>
      <vt:lpstr>Struktura indeksa i metode indeksiranja </vt:lpstr>
      <vt:lpstr>PowerPoint Presentation</vt:lpstr>
      <vt:lpstr>PowerPoint Presentation</vt:lpstr>
      <vt:lpstr>PowerPoint Presentation</vt:lpstr>
      <vt:lpstr>B+ stabla </vt:lpstr>
      <vt:lpstr>PowerPoint Presentation</vt:lpstr>
      <vt:lpstr>Tehnologija</vt:lpstr>
      <vt:lpstr>Indeksiranje i vrste indeksa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Agregacija</vt:lpstr>
      <vt:lpstr>PowerPoint Presentation</vt:lpstr>
      <vt:lpstr>Optimizacija performansi</vt:lpstr>
      <vt:lpstr>Optimizacija performansi</vt:lpstr>
      <vt:lpstr>PowerPoint Presentation</vt:lpstr>
      <vt:lpstr>Tehnike optimizacije dizajna šeme </vt:lpstr>
      <vt:lpstr>PowerPoint Presentation</vt:lpstr>
      <vt:lpstr>PowerPoint Presentation</vt:lpstr>
      <vt:lpstr>PowerPoint Presentation</vt:lpstr>
      <vt:lpstr>Postavljanje baze i pregled kolekcija</vt:lpstr>
      <vt:lpstr>Dodavanje dokumenta u kolekciju Wine</vt:lpstr>
      <vt:lpstr>Ažuriranje dokumenta u kolekciji Wine</vt:lpstr>
      <vt:lpstr>Jednostavan upit primenom filter opcije nad kolekcijom Wine</vt:lpstr>
      <vt:lpstr>Složeni upit primenom filter, project i sort opcija nad kolekcijom Wine</vt:lpstr>
      <vt:lpstr>Pregled kolekcije WineType</vt:lpstr>
      <vt:lpstr>Dodavanje unique indeksa u kolekciju WineType</vt:lpstr>
      <vt:lpstr>Izlistinani indeksi u kolekciji WineType (levo) Indeksi u kolekciji Wine pre dodavanja novog indeksa (desno)</vt:lpstr>
      <vt:lpstr>Indeksi u kolekciji Wine pre dodavanja novog indeksa</vt:lpstr>
      <vt:lpstr>Dodavanje compound indeksa u kolekciji Wine (levo) Indeksi u kolekciji Wine nakon dodavanja novog indeksa (desno)</vt:lpstr>
      <vt:lpstr>Indeksi u kolekciji Wine nakon dodavanja novog indeksa</vt:lpstr>
      <vt:lpstr>Operacija kojom se izlistavaju svi indeksi u bazi i rezultati</vt:lpstr>
      <vt:lpstr>Pretraživanje pomoću find funkcije</vt:lpstr>
      <vt:lpstr>Pretraživanje pomoću find funkcije uz dodatni prikaz statistika performansi</vt:lpstr>
      <vt:lpstr>Dodavanje se vrši izvršavanjem datog dela koda</vt:lpstr>
      <vt:lpstr>Izgled kolekcije Review nakon dodatih tri miliona dokumenata</vt:lpstr>
      <vt:lpstr>Pretraga izvršavanjem upita pomoću find i pretty (levo),  find i explain metoda (desno)</vt:lpstr>
      <vt:lpstr>Vremena</vt:lpstr>
      <vt:lpstr>Kreiranje compound indeksa i provera da li je indeks kreiran u kolekciji Review  </vt:lpstr>
      <vt:lpstr>Izvršavanje upita pretrage pomoću explain metode korišćenjem indeksa - prvi deo</vt:lpstr>
      <vt:lpstr>Izvršavanje upita pretrage pomoću explain metode korišćenjem indeksa - drugi deo  </vt:lpstr>
      <vt:lpstr>Hvala na pažnji!  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modified xsi:type="dcterms:W3CDTF">2021-04-21T22:32:21Z</dcterms:modified>
</cp:coreProperties>
</file>