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9" r:id="rId8"/>
    <p:sldMasterId id="2147483671" r:id="rId9"/>
    <p:sldMasterId id="2147483673" r:id="rId10"/>
    <p:sldMasterId id="2147483675" r:id="rId11"/>
    <p:sldMasterId id="2147483677" r:id="rId12"/>
    <p:sldMasterId id="2147483679" r:id="rId13"/>
    <p:sldMasterId id="2147483681" r:id="rId14"/>
  </p:sldMasterIdLst>
  <p:notesMasterIdLst>
    <p:notesMasterId r:id="rId22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dt" idx="4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ftr" idx="4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4" name="PlaceHolder 6"/>
          <p:cNvSpPr>
            <a:spLocks noGrp="1"/>
          </p:cNvSpPr>
          <p:nvPr>
            <p:ph type="sldNum" idx="4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F0FE9BB-B02D-4AD0-8D1D-DE7C1A4F9608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8FDC68-93E1-42E7-A3F7-45432B9AD028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2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3B30B15-4019-4064-A813-46733A5995CF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3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AFFE562-32A5-44F7-8EC3-E25BDF8C05B6}" type="slidenum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A2E96F1-1605-40DA-AB26-F39E4ABA9B6B}" type="slidenum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FB01DC-C93B-4E46-B1C6-85A75B3EF3F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D0D0663-4479-42F2-82F6-EB5B9CDB95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55E1A419-F66F-4894-A2C9-FC54FE451BB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A25AC9C-836D-4887-A980-6AB9ED7AE26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42DE3C6-D13D-4322-A133-557D85B2E1C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6A5EC11-E8C7-42E0-AFEE-2F829BDF227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ED9359A-523E-44B2-A69C-C11A2C9D7CE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72E685AD-CA64-402B-8A9B-884E10DFE5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CF8F0BA4-4515-4775-8FDD-9200E000EE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3C89C639-AD7F-4F86-BE67-C3B654F654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42080C0F-6F6B-4B04-8B11-05DF047EAB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4CC60F-E7D0-4C6F-B01E-E0A2C892B4B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EB23B931-313D-49A1-B64F-5B234CE960D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58538BE4-1FAD-4728-81AC-BBB8BF5218F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2708B5A-9C53-49D9-BC5C-0551FA56F0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671810-87BB-47EC-98D7-AD6A2E4F3E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C65B5F5-B40D-45ED-AAEE-B9F05FD61A3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AD1361A-1B19-40AF-B336-9AA042D1AE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4277D2F-409E-432A-951F-81B016358A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76ECC07-FE7E-4675-A552-F79D59A1E6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0335F47-CD3B-4DE2-96B3-47E6462362C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C8A0803-6424-4BDB-9B90-5568FCF2C353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28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29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E0FAB61-BEDD-4721-885E-0F01A78CD2E4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30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ftr" idx="3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3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669BADC-BC0A-4502-BD5A-7528AC4877A3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3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3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BFEC2F1-7AA9-44C3-855A-37826F1CBB93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ftr" idx="3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637D4B8-4915-4394-B06D-FFED18201EC1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ftr" idx="4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4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72040BA-25D8-4118-81B6-C311D40000C1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4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72B629F-B259-430A-8151-CD0437D69609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DD29BCD-942B-43ED-B199-B810654EFC64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ftr" idx="1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1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8777D50-4290-4758-A403-9BB8AC744645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1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ftr" idx="13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50FCF18-581D-4E32-9F4D-2C3919894C8A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5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ftr" idx="16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17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1A0FA95-62D4-4339-8903-C82B67CD23D5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18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ftr" idx="19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2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87B3965-E1DC-4C43-B47C-AA0FBCE1E096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2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2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3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A9628B7-AFF9-4029-B650-F05BFA4CF26A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4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 idx="25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2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D0BDF5C-9769-4E65-A898-E7388B54540A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 idx="27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strong.com/article/40808-body-mass-index%20advantages" TargetMode="External"/><Relationship Id="rId2" Type="http://schemas.openxmlformats.org/officeDocument/2006/relationships/hyperlink" Target="http://www.epsport.idv.tw/blo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328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76" name="Freeform: Shap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6680" y="851400"/>
            <a:ext cx="4637880" cy="5154120"/>
          </a:xfrm>
          <a:custGeom>
            <a:avLst/>
            <a:gdLst>
              <a:gd name="textAreaLeft" fmla="*/ 0 w 4637880"/>
              <a:gd name="textAreaRight" fmla="*/ 4638600 w 4637880"/>
              <a:gd name="textAreaTop" fmla="*/ 0 h 5154120"/>
              <a:gd name="textAreaBottom" fmla="*/ 5154840 h 5154120"/>
            </a:gdLst>
            <a:ahLst/>
            <a:cxnLst/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245600" y="648720"/>
            <a:ext cx="8533800" cy="1751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u="none" strike="noStrik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TITLE PAGE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331200" y="-526680"/>
            <a:ext cx="10362600" cy="2075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chemeClr val="dk2"/>
                </a:solidFill>
                <a:uFillTx/>
                <a:latin typeface="Garamond"/>
                <a:ea typeface="ＭＳ Ｐゴシック"/>
              </a:rPr>
              <a:t>SPARKATHON 2025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Box 9"/>
          <p:cNvSpPr/>
          <p:nvPr/>
        </p:nvSpPr>
        <p:spPr>
          <a:xfrm>
            <a:off x="331199" y="2076480"/>
            <a:ext cx="12658659" cy="32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Statement ID – PEC0019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Statement Title- SMART BMI INDICATOR FOR HEALTH SENSOR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PS Category- Hardware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Team Name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ＭＳ Ｐゴシック"/>
              </a:rPr>
              <a:t>– TECH WARRIORS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Oval 9">
            <a:extLst>
              <a:ext uri="{FF2B5EF4-FFF2-40B4-BE49-F238E27FC236}">
                <a16:creationId xmlns:a16="http://schemas.microsoft.com/office/drawing/2014/main" id="{8537D4E8-34DB-E3E6-0C2F-4F118574F4A9}"/>
              </a:ext>
            </a:extLst>
          </p:cNvPr>
          <p:cNvSpPr/>
          <p:nvPr/>
        </p:nvSpPr>
        <p:spPr>
          <a:xfrm>
            <a:off x="329759" y="252360"/>
            <a:ext cx="1538369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Tech</a:t>
            </a:r>
            <a:b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Warriors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2880" y="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BMI MANAGEMENT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8"/>
          <p:cNvSpPr/>
          <p:nvPr/>
        </p:nvSpPr>
        <p:spPr>
          <a:xfrm>
            <a:off x="182880" y="1059120"/>
            <a:ext cx="6390966" cy="9847396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en-US" sz="3200" b="1" u="sng" strike="noStrike" dirty="0">
                <a:solidFill>
                  <a:schemeClr val="dk2"/>
                </a:solidFill>
                <a:uFillTx/>
                <a:latin typeface="Arial"/>
                <a:ea typeface="ＭＳ Ｐゴシック"/>
              </a:rPr>
              <a:t>Proposed Solution</a:t>
            </a:r>
            <a:endParaRPr lang="en-US" sz="32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endParaRPr lang="en-US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Detailed explanation of the proposed solution</a:t>
            </a: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u="none" strike="noStrike" dirty="0">
              <a:solidFill>
                <a:schemeClr val="dk1"/>
              </a:solidFill>
              <a:uFillTx/>
              <a:latin typeface="Arial"/>
              <a:ea typeface="ＭＳ Ｐゴシック"/>
            </a:endParaRPr>
          </a:p>
          <a:p>
            <a:pPr algn="just">
              <a:buNone/>
            </a:pPr>
            <a:r>
              <a:rPr lang="en-US" sz="1600" dirty="0"/>
              <a:t>Our project, </a:t>
            </a:r>
            <a:r>
              <a:rPr lang="en-US" sz="1600" b="1" dirty="0" err="1">
                <a:solidFill>
                  <a:srgbClr val="C00000"/>
                </a:solidFill>
              </a:rPr>
              <a:t>BioFit</a:t>
            </a:r>
            <a:r>
              <a:rPr lang="en-US" sz="1600" b="1" dirty="0">
                <a:solidFill>
                  <a:srgbClr val="C00000"/>
                </a:solidFill>
              </a:rPr>
              <a:t> Smart BMI Tracker</a:t>
            </a:r>
            <a:r>
              <a:rPr lang="en-US" sz="1600" dirty="0"/>
              <a:t>, addresses the inefficiencies in traditional BMI measurement, which rely on manual input and are prone to errors. </a:t>
            </a:r>
          </a:p>
          <a:p>
            <a:pPr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AI-enhanced load cells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for precise weight measurement.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Ultrasonic, infrared, and LiDAR sensor fusion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for accurate height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7030A0"/>
                </a:solidFill>
              </a:rPr>
              <a:t>Real-time BMI calculation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with AI-driven error correction.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Machine learning analysis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for BMI trend tracking and health risk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7030A0"/>
                </a:solidFill>
              </a:rPr>
              <a:t>IoT integration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for seamless syncing with fitness apps and smartwatches.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AI-powered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personalized health recommendations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/>
              <a:t>for diet and exercise.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User-friendly LCD</a:t>
            </a:r>
            <a:r>
              <a:rPr lang="en-US" sz="1600" b="1" dirty="0"/>
              <a:t> </a:t>
            </a:r>
            <a:r>
              <a:rPr lang="en-US" sz="1600" dirty="0"/>
              <a:t>and</a:t>
            </a:r>
            <a:r>
              <a:rPr lang="en-US" sz="1600" b="1" dirty="0">
                <a:solidFill>
                  <a:srgbClr val="C00000"/>
                </a:solidFill>
              </a:rPr>
              <a:t> mobile app interface</a:t>
            </a:r>
            <a:r>
              <a:rPr lang="en-US" sz="1600" dirty="0"/>
              <a:t> with voice feedback. </a:t>
            </a: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u="none" strike="noStrike" dirty="0">
              <a:solidFill>
                <a:schemeClr val="dk1"/>
              </a:solidFill>
              <a:uFillTx/>
              <a:latin typeface="Arial"/>
              <a:ea typeface="ＭＳ Ｐゴシック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Arial"/>
              <a:ea typeface="ＭＳ Ｐゴシック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u="none" strike="noStrike" dirty="0">
              <a:solidFill>
                <a:schemeClr val="dk1"/>
              </a:solidFill>
              <a:uFillTx/>
              <a:latin typeface="Arial"/>
              <a:ea typeface="ＭＳ Ｐゴシック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Arial"/>
              <a:ea typeface="ＭＳ Ｐゴシック"/>
            </a:endParaRPr>
          </a:p>
          <a:p>
            <a:pPr algn="just" defTabSz="457200">
              <a:lnSpc>
                <a:spcPct val="100000"/>
              </a:lnSpc>
              <a:buClr>
                <a:srgbClr val="000000"/>
              </a:buClr>
            </a:pPr>
            <a:endParaRPr lang="en-US" sz="2800" b="0" u="none" strike="noStrike" dirty="0">
              <a:solidFill>
                <a:schemeClr val="dk1"/>
              </a:solidFill>
              <a:uFillTx/>
              <a:latin typeface="Arial"/>
              <a:ea typeface="ＭＳ Ｐゴシック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Arial"/>
              <a:ea typeface="ＭＳ Ｐゴシック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u="none" strike="noStrike" dirty="0">
              <a:solidFill>
                <a:schemeClr val="dk1"/>
              </a:solidFill>
              <a:uFillTx/>
              <a:latin typeface="Arial"/>
              <a:ea typeface="ＭＳ Ｐゴシック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Arial"/>
              <a:ea typeface="ＭＳ Ｐゴシック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u="none" strike="noStrike" dirty="0">
              <a:solidFill>
                <a:schemeClr val="dk1"/>
              </a:solidFill>
              <a:uFillTx/>
              <a:latin typeface="Arial"/>
              <a:ea typeface="ＭＳ Ｐゴシック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Innovation and uniqueness of the solution 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4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BB81EE1-9561-4AA0-9C5E-F37EE7ACB611}" type="slidenum">
              <a: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rPr>
              <a:t>2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47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lt1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73900F-6D2B-B590-78B8-BBBAD2F6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671" y="1935092"/>
            <a:ext cx="55355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Eliminates manual errors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weight sensors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LiDAR-ultrasonic height measurement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Real-time BMI calculation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AI-driven accuracy correction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predicts health risks from BMI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IoT integration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syncs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fitness apps and smartwatches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LCD and mobile app display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easy tracking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FE993-5B46-3F5E-E648-C48AFDB0073A}"/>
              </a:ext>
            </a:extLst>
          </p:cNvPr>
          <p:cNvSpPr txBox="1"/>
          <p:nvPr/>
        </p:nvSpPr>
        <p:spPr>
          <a:xfrm>
            <a:off x="6491749" y="1449356"/>
            <a:ext cx="6189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How it addresses the problem: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8194F-6FB5-5946-943C-117950CA2922}"/>
              </a:ext>
            </a:extLst>
          </p:cNvPr>
          <p:cNvSpPr txBox="1"/>
          <p:nvPr/>
        </p:nvSpPr>
        <p:spPr>
          <a:xfrm>
            <a:off x="6432018" y="3890922"/>
            <a:ext cx="6390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Innovation and uniqueness of the solution: 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6756572-8BB0-992F-9C46-17DAE7B1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671" y="4358209"/>
            <a:ext cx="540774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AI-Enhanced Accuracy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load cells &amp; LiDAR-ultrasonic fusion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precise weight and height measurement.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Real-Time BMI &amp; Trend 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AI-driven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error correction and health risk prediction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IoT &amp; Smartwatch Sync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Seamless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fitness app integration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continuous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Voice-Assisted 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LCD &amp; mobile 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AI-driven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Oval 9">
            <a:extLst>
              <a:ext uri="{FF2B5EF4-FFF2-40B4-BE49-F238E27FC236}">
                <a16:creationId xmlns:a16="http://schemas.microsoft.com/office/drawing/2014/main" id="{54C60D44-45DB-04E6-5AD4-5832DAF6B493}"/>
              </a:ext>
            </a:extLst>
          </p:cNvPr>
          <p:cNvSpPr/>
          <p:nvPr/>
        </p:nvSpPr>
        <p:spPr>
          <a:xfrm>
            <a:off x="329759" y="252360"/>
            <a:ext cx="1538369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Tech</a:t>
            </a:r>
            <a:b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Warriors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TECHNICAL APPROACH</a:t>
            </a:r>
            <a:endParaRPr lang="en-U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4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CF93110-3847-4A74-89DF-849BB814C56A}" type="slidenum">
              <a: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rPr>
              <a:t>3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49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lt1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Oval 10"/>
          <p:cNvSpPr/>
          <p:nvPr/>
        </p:nvSpPr>
        <p:spPr>
          <a:xfrm>
            <a:off x="329760" y="25236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Your Team Name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30FA81DB-C65F-9663-C79F-03CD23EC84F4}"/>
              </a:ext>
            </a:extLst>
          </p:cNvPr>
          <p:cNvSpPr/>
          <p:nvPr/>
        </p:nvSpPr>
        <p:spPr>
          <a:xfrm>
            <a:off x="329760" y="1514168"/>
            <a:ext cx="2334782" cy="4404851"/>
          </a:xfrm>
          <a:prstGeom prst="round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97235A-AE12-94DC-F40E-884042DFD217}"/>
              </a:ext>
            </a:extLst>
          </p:cNvPr>
          <p:cNvSpPr/>
          <p:nvPr/>
        </p:nvSpPr>
        <p:spPr>
          <a:xfrm>
            <a:off x="2871019" y="1514168"/>
            <a:ext cx="9202994" cy="4542503"/>
          </a:xfrm>
          <a:prstGeom prst="round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9AEEE-20AD-5076-FBA9-3AC687ABB4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33" y="1812514"/>
            <a:ext cx="1435510" cy="1435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979CB-E073-3EFD-2E07-92068BC575DD}"/>
              </a:ext>
            </a:extLst>
          </p:cNvPr>
          <p:cNvSpPr txBox="1"/>
          <p:nvPr/>
        </p:nvSpPr>
        <p:spPr>
          <a:xfrm>
            <a:off x="2888346" y="3248024"/>
            <a:ext cx="16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867E9-6CD7-B257-DF28-939F0E2DFE1A}"/>
              </a:ext>
            </a:extLst>
          </p:cNvPr>
          <p:cNvCxnSpPr/>
          <p:nvPr/>
        </p:nvCxnSpPr>
        <p:spPr>
          <a:xfrm>
            <a:off x="4235365" y="2530269"/>
            <a:ext cx="10243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71D7F0-C931-F04F-89D1-4AFCF08B7E30}"/>
              </a:ext>
            </a:extLst>
          </p:cNvPr>
          <p:cNvCxnSpPr/>
          <p:nvPr/>
        </p:nvCxnSpPr>
        <p:spPr>
          <a:xfrm>
            <a:off x="6960316" y="2530268"/>
            <a:ext cx="10243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A2711-9658-32D1-49C5-91D3173377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56" y="1990266"/>
            <a:ext cx="1471128" cy="10800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1AF206-2F2F-CD29-F392-D61F8F5C3663}"/>
              </a:ext>
            </a:extLst>
          </p:cNvPr>
          <p:cNvSpPr txBox="1"/>
          <p:nvPr/>
        </p:nvSpPr>
        <p:spPr>
          <a:xfrm>
            <a:off x="5159600" y="2990689"/>
            <a:ext cx="16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Measurement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6956F1-674F-51D6-DE49-B3AB7942F9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97" y="1625541"/>
            <a:ext cx="1803459" cy="1803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5F64E5-A7AD-7A95-DC82-4C1293D981AE}"/>
              </a:ext>
            </a:extLst>
          </p:cNvPr>
          <p:cNvSpPr txBox="1"/>
          <p:nvPr/>
        </p:nvSpPr>
        <p:spPr>
          <a:xfrm>
            <a:off x="7781064" y="2983481"/>
            <a:ext cx="16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 Management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92B4C3-2232-2469-F62F-7CC3CF79F171}"/>
              </a:ext>
            </a:extLst>
          </p:cNvPr>
          <p:cNvCxnSpPr/>
          <p:nvPr/>
        </p:nvCxnSpPr>
        <p:spPr>
          <a:xfrm>
            <a:off x="9354225" y="2527270"/>
            <a:ext cx="10243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71685E8-F3A3-82D6-A9F5-C2C4FF421B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28" y="1666827"/>
            <a:ext cx="1561803" cy="15618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63AD1F-B501-6C3D-65EF-AA8E73090EBA}"/>
              </a:ext>
            </a:extLst>
          </p:cNvPr>
          <p:cNvSpPr txBox="1"/>
          <p:nvPr/>
        </p:nvSpPr>
        <p:spPr>
          <a:xfrm>
            <a:off x="10292847" y="3106164"/>
            <a:ext cx="16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time BMI Calculation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19DE0-BF88-3F8B-B64F-56A074BFFA27}"/>
              </a:ext>
            </a:extLst>
          </p:cNvPr>
          <p:cNvCxnSpPr>
            <a:cxnSpLocks/>
          </p:cNvCxnSpPr>
          <p:nvPr/>
        </p:nvCxnSpPr>
        <p:spPr>
          <a:xfrm>
            <a:off x="11183429" y="3752495"/>
            <a:ext cx="0" cy="6784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A7AD3B5-837D-62AA-6C7E-34FC9534A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60" y="4231839"/>
            <a:ext cx="1966843" cy="13112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91D18C-B805-D57C-FFD3-392A4DB7FF94}"/>
              </a:ext>
            </a:extLst>
          </p:cNvPr>
          <p:cNvSpPr txBox="1"/>
          <p:nvPr/>
        </p:nvSpPr>
        <p:spPr>
          <a:xfrm>
            <a:off x="10292847" y="5242573"/>
            <a:ext cx="16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BMI Categorization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1B22F-BA48-415B-9263-DA22E0D403AB}"/>
              </a:ext>
            </a:extLst>
          </p:cNvPr>
          <p:cNvCxnSpPr>
            <a:cxnSpLocks/>
          </p:cNvCxnSpPr>
          <p:nvPr/>
        </p:nvCxnSpPr>
        <p:spPr>
          <a:xfrm flipH="1">
            <a:off x="9237106" y="4913489"/>
            <a:ext cx="1055741" cy="310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71A0A17-AD42-B18A-8C26-873C06B632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64" y="4016715"/>
            <a:ext cx="1861829" cy="16478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659E1A-2335-4423-3736-354555376404}"/>
              </a:ext>
            </a:extLst>
          </p:cNvPr>
          <p:cNvSpPr txBox="1"/>
          <p:nvPr/>
        </p:nvSpPr>
        <p:spPr>
          <a:xfrm>
            <a:off x="7881172" y="5376621"/>
            <a:ext cx="16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 Risk Prediction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BC124E-BCC9-68D2-2902-E58B38AA6356}"/>
              </a:ext>
            </a:extLst>
          </p:cNvPr>
          <p:cNvCxnSpPr>
            <a:cxnSpLocks/>
          </p:cNvCxnSpPr>
          <p:nvPr/>
        </p:nvCxnSpPr>
        <p:spPr>
          <a:xfrm flipH="1">
            <a:off x="6994860" y="4897971"/>
            <a:ext cx="1055741" cy="310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54C8313-A0F0-0195-C952-C5F7A9CA8D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09" y="4358313"/>
            <a:ext cx="1177719" cy="117771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5F89BF4-9367-FC80-8444-781F25728512}"/>
              </a:ext>
            </a:extLst>
          </p:cNvPr>
          <p:cNvSpPr txBox="1"/>
          <p:nvPr/>
        </p:nvSpPr>
        <p:spPr>
          <a:xfrm>
            <a:off x="5547904" y="5384324"/>
            <a:ext cx="16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Display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92B134-6240-DABD-FF8B-AA7F8C5E5BF3}"/>
              </a:ext>
            </a:extLst>
          </p:cNvPr>
          <p:cNvCxnSpPr>
            <a:cxnSpLocks/>
          </p:cNvCxnSpPr>
          <p:nvPr/>
        </p:nvCxnSpPr>
        <p:spPr>
          <a:xfrm flipH="1">
            <a:off x="4492032" y="4929006"/>
            <a:ext cx="1055741" cy="310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22E9138-A61F-E06A-68C5-F4F3B758A9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07" y="4264125"/>
            <a:ext cx="912279" cy="9122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B1C5C28-669B-FDB7-11E8-FF2793C672AF}"/>
              </a:ext>
            </a:extLst>
          </p:cNvPr>
          <p:cNvSpPr txBox="1"/>
          <p:nvPr/>
        </p:nvSpPr>
        <p:spPr>
          <a:xfrm>
            <a:off x="2962584" y="5274246"/>
            <a:ext cx="16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IOT Sync</a:t>
            </a:r>
            <a:endParaRPr lang="en-IN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56C74F3-AF36-D3DC-B941-F49567C4690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50" y="1990266"/>
            <a:ext cx="1073064" cy="12071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34E53D7-FF28-22AA-5483-53D301ACDA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9" y="3313854"/>
            <a:ext cx="2777548" cy="104929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FF3D3D-7D09-6C69-8D91-5535F7336B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8" y="3923320"/>
            <a:ext cx="1846369" cy="1846369"/>
          </a:xfrm>
          <a:prstGeom prst="rect">
            <a:avLst/>
          </a:prstGeom>
        </p:spPr>
      </p:pic>
      <p:sp>
        <p:nvSpPr>
          <p:cNvPr id="4" name="Oval 9">
            <a:extLst>
              <a:ext uri="{FF2B5EF4-FFF2-40B4-BE49-F238E27FC236}">
                <a16:creationId xmlns:a16="http://schemas.microsoft.com/office/drawing/2014/main" id="{2B833F39-0456-8AA5-3A93-842B533C662A}"/>
              </a:ext>
            </a:extLst>
          </p:cNvPr>
          <p:cNvSpPr/>
          <p:nvPr/>
        </p:nvSpPr>
        <p:spPr>
          <a:xfrm>
            <a:off x="329759" y="252360"/>
            <a:ext cx="1538369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Tech</a:t>
            </a:r>
            <a:b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Warriors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FEASIBILITY AND VIABILITY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5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AD1B9C1-8184-4451-A719-23987A1A9FE8}" type="slidenum">
              <a: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51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Oval 11"/>
          <p:cNvSpPr/>
          <p:nvPr/>
        </p:nvSpPr>
        <p:spPr>
          <a:xfrm>
            <a:off x="329760" y="25236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Your Team Name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CEBB70-E8BE-A781-6935-725081042437}"/>
              </a:ext>
            </a:extLst>
          </p:cNvPr>
          <p:cNvSpPr/>
          <p:nvPr/>
        </p:nvSpPr>
        <p:spPr>
          <a:xfrm>
            <a:off x="6025256" y="1605806"/>
            <a:ext cx="5024838" cy="35309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rial"/>
              </a:rPr>
              <a:t> 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91E343-BCDE-5ADD-531F-F2216F9F4E49}"/>
              </a:ext>
            </a:extLst>
          </p:cNvPr>
          <p:cNvSpPr/>
          <p:nvPr/>
        </p:nvSpPr>
        <p:spPr>
          <a:xfrm>
            <a:off x="609480" y="1663515"/>
            <a:ext cx="5024838" cy="35309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B734F-D914-BB00-E3EF-6202275B8B51}"/>
              </a:ext>
            </a:extLst>
          </p:cNvPr>
          <p:cNvSpPr txBox="1"/>
          <p:nvPr/>
        </p:nvSpPr>
        <p:spPr>
          <a:xfrm>
            <a:off x="860612" y="1663516"/>
            <a:ext cx="4348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+mj-lt"/>
              </a:rPr>
              <a:t>Technical Feasibility:-</a:t>
            </a:r>
          </a:p>
          <a:p>
            <a:r>
              <a:rPr lang="en-GB" dirty="0">
                <a:latin typeface="+mj-lt"/>
              </a:rPr>
              <a:t>                      Sensor Accuracy – AI-enhanced load cells &amp; LiDAR-ultrasonic fusion provide high precision. IoT &amp; Cloud Integration – Wi-Fi, Bluetooth, and MQTT ensure real-time data sync. AI &amp; Machine Learning – Edge computing (TensorFlow Lite, Edge Impulse) enables on-device analysis. Data Security – Blockchain encryption ensures privacy and integrity.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587A4-A71C-184F-9ABD-E628FF1C23D4}"/>
              </a:ext>
            </a:extLst>
          </p:cNvPr>
          <p:cNvSpPr txBox="1"/>
          <p:nvPr/>
        </p:nvSpPr>
        <p:spPr>
          <a:xfrm>
            <a:off x="6347013" y="1922929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Market Feasibility:-</a:t>
            </a:r>
          </a:p>
          <a:p>
            <a:r>
              <a:rPr lang="en-GB" dirty="0"/>
              <a:t>                  Growing Health Awareness – Increased demand for smart health monitoring solutions  .Fitness Tech Adoption – Users prefer wearable and connected fitness devices .Integration with Smart Devices – Compatible with fitness apps &amp; smartwatches, improving user adoption.</a:t>
            </a:r>
          </a:p>
        </p:txBody>
      </p:sp>
      <p:sp>
        <p:nvSpPr>
          <p:cNvPr id="2" name="Oval 9">
            <a:extLst>
              <a:ext uri="{FF2B5EF4-FFF2-40B4-BE49-F238E27FC236}">
                <a16:creationId xmlns:a16="http://schemas.microsoft.com/office/drawing/2014/main" id="{8021851B-64FC-6970-8642-4CBE669B2AD6}"/>
              </a:ext>
            </a:extLst>
          </p:cNvPr>
          <p:cNvSpPr/>
          <p:nvPr/>
        </p:nvSpPr>
        <p:spPr>
          <a:xfrm>
            <a:off x="329759" y="252360"/>
            <a:ext cx="1538369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Tech</a:t>
            </a:r>
            <a:b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Warriors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IMPACT AND BENEFITS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5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1538E23-08A1-4B4C-AE24-D0163FE4DCF0}" type="slidenum">
              <a: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t>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53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Oval 11"/>
          <p:cNvSpPr/>
          <p:nvPr/>
        </p:nvSpPr>
        <p:spPr>
          <a:xfrm>
            <a:off x="329760" y="25236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Your Team Name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30F942-8BD1-2830-766D-84A00BF50583}"/>
              </a:ext>
            </a:extLst>
          </p:cNvPr>
          <p:cNvSpPr/>
          <p:nvPr/>
        </p:nvSpPr>
        <p:spPr>
          <a:xfrm>
            <a:off x="329760" y="1546412"/>
            <a:ext cx="3361765" cy="42627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C3C37-4889-82FC-008A-8BDFE012A7E1}"/>
              </a:ext>
            </a:extLst>
          </p:cNvPr>
          <p:cNvSpPr/>
          <p:nvPr/>
        </p:nvSpPr>
        <p:spPr>
          <a:xfrm>
            <a:off x="4274777" y="1546408"/>
            <a:ext cx="3361765" cy="42627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F7857F-6FD4-0414-30F2-277573BCB689}"/>
              </a:ext>
            </a:extLst>
          </p:cNvPr>
          <p:cNvSpPr/>
          <p:nvPr/>
        </p:nvSpPr>
        <p:spPr>
          <a:xfrm>
            <a:off x="8219795" y="1546408"/>
            <a:ext cx="3361765" cy="426271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A0830-8D30-AFE6-4F98-C833960D444C}"/>
              </a:ext>
            </a:extLst>
          </p:cNvPr>
          <p:cNvSpPr txBox="1"/>
          <p:nvPr/>
        </p:nvSpPr>
        <p:spPr>
          <a:xfrm>
            <a:off x="457200" y="1734672"/>
            <a:ext cx="3119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latin typeface="Abadi" panose="020B0604020104020204" pitchFamily="34" charset="0"/>
              </a:rPr>
              <a:t>Social Benefits</a:t>
            </a:r>
            <a:r>
              <a:rPr lang="en-GB" dirty="0"/>
              <a:t>:-                             </a:t>
            </a:r>
          </a:p>
          <a:p>
            <a:r>
              <a:rPr lang="en-GB" dirty="0"/>
              <a:t>              Promotes Preventive Healthcare – Early detection of obesity, undernutrition, &amp; health risks. Encourages Healthy Lifestyle – Personalized fitness &amp; diet recommendations. Increases Accessibility – Makes BMI tracking easy &amp; automated, reducing manual errors.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78A3E-FEE0-DFAC-852A-BE52B37D5570}"/>
              </a:ext>
            </a:extLst>
          </p:cNvPr>
          <p:cNvSpPr txBox="1"/>
          <p:nvPr/>
        </p:nvSpPr>
        <p:spPr>
          <a:xfrm>
            <a:off x="4370293" y="1734672"/>
            <a:ext cx="31466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2. Economic Benefits:-</a:t>
            </a:r>
          </a:p>
          <a:p>
            <a:r>
              <a:rPr lang="en-GB" dirty="0"/>
              <a:t>               Reduces Healthcare Costs – Early monitoring helps prevent expensive chronic illnesses . Boosts the Fitness Tech Industry – Drives growth in IoT-based health solutions. Improves Workplace Productivity – Healthier employees result in fewer sick days &amp; higher efficiency.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A1429-AC64-9021-3967-AFC7F789C879}"/>
              </a:ext>
            </a:extLst>
          </p:cNvPr>
          <p:cNvSpPr txBox="1"/>
          <p:nvPr/>
        </p:nvSpPr>
        <p:spPr>
          <a:xfrm>
            <a:off x="8377517" y="1734671"/>
            <a:ext cx="3039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3. Environmental Benefits:-</a:t>
            </a:r>
            <a:r>
              <a:rPr lang="en-GB" dirty="0"/>
              <a:t>                                                                                                Reduces Paper Usage – Digital  records eliminate the need for manual health logs. Energy-Efficient Design – Low-power IoT components reduce energy consumption. Promotes Sustainable Health Practices – Encourages preventive care over excessive medical treatments.  </a:t>
            </a: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60986D0D-7324-F9B3-ABF3-A2F4CDABB57E}"/>
              </a:ext>
            </a:extLst>
          </p:cNvPr>
          <p:cNvSpPr/>
          <p:nvPr/>
        </p:nvSpPr>
        <p:spPr>
          <a:xfrm>
            <a:off x="329759" y="252360"/>
            <a:ext cx="1538369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Tech</a:t>
            </a:r>
            <a:b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Warriors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ED66-4A6C-10BB-D320-15FA9BB0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BLOCK DIAGRAM :-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0B9A5-0718-CEF9-9020-75180FDED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806245"/>
            <a:ext cx="7992590" cy="5785496"/>
          </a:xfrm>
          <a:prstGeom prst="rect">
            <a:avLst/>
          </a:prstGeom>
        </p:spPr>
      </p:pic>
      <p:sp>
        <p:nvSpPr>
          <p:cNvPr id="5" name="Oval 9">
            <a:extLst>
              <a:ext uri="{FF2B5EF4-FFF2-40B4-BE49-F238E27FC236}">
                <a16:creationId xmlns:a16="http://schemas.microsoft.com/office/drawing/2014/main" id="{67674DD7-A756-9256-CFF1-FE44115D5F36}"/>
              </a:ext>
            </a:extLst>
          </p:cNvPr>
          <p:cNvSpPr/>
          <p:nvPr/>
        </p:nvSpPr>
        <p:spPr>
          <a:xfrm>
            <a:off x="78658" y="120240"/>
            <a:ext cx="1538369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Tech</a:t>
            </a:r>
            <a:b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ＭＳ Ｐゴシック"/>
              </a:rPr>
              <a:t>Warriors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D60-A16D-B894-D4C6-6D58C905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REFERANCE 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5922E-3AF2-FCFF-012B-9701E937AB97}"/>
              </a:ext>
            </a:extLst>
          </p:cNvPr>
          <p:cNvSpPr txBox="1"/>
          <p:nvPr/>
        </p:nvSpPr>
        <p:spPr>
          <a:xfrm>
            <a:off x="383458" y="590722"/>
            <a:ext cx="101173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- References  Rajeswari P. (2014). Glimpse on Body Mass Index. Volume 3, Issue 4, 2014.</a:t>
            </a:r>
          </a:p>
          <a:p>
            <a:pPr marL="285750" indent="-285750">
              <a:buFontTx/>
              <a:buChar char="-"/>
            </a:pPr>
            <a:r>
              <a:rPr lang="en-IN" dirty="0"/>
              <a:t>Retrieved from International Journal of Medical and Applied Science. Website: www.earthjournals.org  </a:t>
            </a:r>
            <a:r>
              <a:rPr lang="en-IN" dirty="0" err="1"/>
              <a:t>Sun,J</a:t>
            </a:r>
            <a:r>
              <a:rPr lang="en-IN" dirty="0"/>
              <a:t>.(2007). </a:t>
            </a:r>
          </a:p>
          <a:p>
            <a:pPr marL="285750" indent="-285750">
              <a:buFontTx/>
              <a:buChar char="-"/>
            </a:pPr>
            <a:r>
              <a:rPr lang="en-IN" dirty="0"/>
              <a:t>The History of BMI. Retrieved from: </a:t>
            </a:r>
            <a:r>
              <a:rPr lang="en-IN" dirty="0">
                <a:hlinkClick r:id="rId2"/>
              </a:rPr>
              <a:t>http://www.epsport.idv.tw/blog </a:t>
            </a:r>
            <a:r>
              <a:rPr lang="en-IN" dirty="0"/>
              <a:t> </a:t>
            </a:r>
            <a:r>
              <a:rPr lang="en-IN" dirty="0" err="1"/>
              <a:t>BodyMassIndex.Wikipedia</a:t>
            </a:r>
            <a:r>
              <a:rPr lang="en-IN" dirty="0"/>
              <a:t>. Retrieved from: https://en.wikipedia.org/wiki/Body_mass_index  Dinsdale, B. (2011).</a:t>
            </a:r>
          </a:p>
          <a:p>
            <a:pPr marL="285750" indent="-285750">
              <a:buFontTx/>
              <a:buChar char="-"/>
            </a:pPr>
            <a:r>
              <a:rPr lang="en-IN" dirty="0"/>
              <a:t> A Simple Guide in Classifying Body Mass Index in Children. Changing Lifestyle, 2nd Ed., Pg. 169-170.  Body Mass Index: Advantages and Disadvantages. </a:t>
            </a:r>
          </a:p>
          <a:p>
            <a:pPr marL="285750" indent="-285750">
              <a:buFontTx/>
              <a:buChar char="-"/>
            </a:pPr>
            <a:r>
              <a:rPr lang="en-IN" dirty="0"/>
              <a:t>Retrieved from: </a:t>
            </a:r>
            <a:r>
              <a:rPr lang="en-IN" dirty="0">
                <a:hlinkClick r:id="rId3"/>
              </a:rPr>
              <a:t>http://www.livestrong.com/article/40808-body-mass-index advantages </a:t>
            </a:r>
            <a:r>
              <a:rPr lang="en-IN" dirty="0"/>
              <a:t> </a:t>
            </a:r>
            <a:r>
              <a:rPr lang="en-IN" dirty="0" err="1"/>
              <a:t>Lustig,J</a:t>
            </a:r>
            <a:r>
              <a:rPr lang="en-IN" dirty="0"/>
              <a:t>. (2011). </a:t>
            </a:r>
          </a:p>
          <a:p>
            <a:pPr marL="285750" indent="-285750">
              <a:buFontTx/>
              <a:buChar char="-"/>
            </a:pPr>
            <a:r>
              <a:rPr lang="en-IN" dirty="0"/>
              <a:t>Wellness and Fitness of a Child. Wellness and Fitness, 3rd Edition, Pg. 165-167.  O’Brien(1995). ABC of Hypertension, BMJ Publishing Group, London, Pg. 1-34.  </a:t>
            </a:r>
            <a:r>
              <a:rPr lang="en-IN" dirty="0" err="1"/>
              <a:t>Bray,J.,&amp;Gray</a:t>
            </a:r>
            <a:r>
              <a:rPr lang="en-IN" dirty="0"/>
              <a:t>, S. (1988).</a:t>
            </a:r>
          </a:p>
          <a:p>
            <a:pPr marL="285750" indent="-285750">
              <a:buFontTx/>
              <a:buChar char="-"/>
            </a:pPr>
            <a:r>
              <a:rPr lang="en-IN" dirty="0"/>
              <a:t> Gain Weight. Western Journal of Medicine, Vol. 2, No. 1, May 1998.  </a:t>
            </a:r>
            <a:r>
              <a:rPr lang="en-IN" dirty="0" err="1"/>
              <a:t>Harper,F</a:t>
            </a:r>
            <a:r>
              <a:rPr lang="en-IN" dirty="0"/>
              <a:t>. (2012). BMI Calculator with LCD Display, Version 2, No. 3, October 2012.  </a:t>
            </a:r>
          </a:p>
          <a:p>
            <a:pPr marL="285750" indent="-285750">
              <a:buFontTx/>
              <a:buChar char="-"/>
            </a:pPr>
            <a:r>
              <a:rPr lang="en-IN" dirty="0" err="1"/>
              <a:t>Clark,S</a:t>
            </a:r>
            <a:r>
              <a:rPr lang="en-IN" dirty="0"/>
              <a:t>. (2014). Nutrient Prices and Other Socio-Economic and Health Determinants of the Body Mass Index of Canadians, Vol. 20, No. 3, August 2014</a:t>
            </a:r>
          </a:p>
        </p:txBody>
      </p:sp>
    </p:spTree>
    <p:extLst>
      <p:ext uri="{BB962C8B-B14F-4D97-AF65-F5344CB8AC3E}">
        <p14:creationId xmlns:p14="http://schemas.microsoft.com/office/powerpoint/2010/main" val="14534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7770</TotalTime>
  <Words>859</Words>
  <Application>Microsoft Office PowerPoint</Application>
  <PresentationFormat>Widescreen</PresentationFormat>
  <Paragraphs>108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7</vt:i4>
      </vt:variant>
    </vt:vector>
  </HeadingPairs>
  <TitlesOfParts>
    <vt:vector size="29" baseType="lpstr">
      <vt:lpstr>Abadi</vt:lpstr>
      <vt:lpstr>Arial</vt:lpstr>
      <vt:lpstr>Calibri</vt:lpstr>
      <vt:lpstr>Garamond</vt:lpstr>
      <vt:lpstr>Symbol</vt:lpstr>
      <vt:lpstr>Times New Roman</vt:lpstr>
      <vt:lpstr>TradeGothic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SPARKATHON 2025</vt:lpstr>
      <vt:lpstr> SMART BMI MANAGEMENT</vt:lpstr>
      <vt:lpstr>TECHNICAL APPROACH</vt:lpstr>
      <vt:lpstr>FEASIBILITY AND VIABILITY</vt:lpstr>
      <vt:lpstr>IMPACT AND BENEFITS</vt:lpstr>
      <vt:lpstr>           BLOCK DIAGRAM :-</vt:lpstr>
      <vt:lpstr>   REFERANCE :-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dc:description/>
  <cp:lastModifiedBy>SANTHOSH KANNA</cp:lastModifiedBy>
  <cp:revision>153</cp:revision>
  <dcterms:created xsi:type="dcterms:W3CDTF">2013-12-12T18:46:50Z</dcterms:created>
  <dcterms:modified xsi:type="dcterms:W3CDTF">2025-03-21T05:42:21Z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