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sldIdLst>
    <p:sldId id="256" r:id="rId3"/>
    <p:sldId id="257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294" autoAdjust="0"/>
    <p:restoredTop sz="94660"/>
  </p:normalViewPr>
  <p:slideViewPr>
    <p:cSldViewPr>
      <p:cViewPr varScale="1">
        <p:scale>
          <a:sx n="73" d="100"/>
          <a:sy n="73" d="100"/>
        </p:scale>
        <p:origin x="-612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dt" idx="4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ftr" idx="4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4" name="PlaceHolder 6"/>
          <p:cNvSpPr>
            <a:spLocks noGrp="1"/>
          </p:cNvSpPr>
          <p:nvPr>
            <p:ph type="sldNum" idx="4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F0FE9BB-B02D-4AD0-8D1D-DE7C1A4F9608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pPr indent="0" algn="r">
                <a:buNone/>
              </a:p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8FDC68-93E1-42E7-A3F7-45432B9AD028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2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3B30B15-4019-4064-A813-46733A5995CF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3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AFFE562-32A5-44F7-8EC3-E25BDF8C05B6}" type="slidenum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A2E96F1-1605-40DA-AB26-F39E4ABA9B6B}" type="slidenum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4413" cy="3429000"/>
          </a:xfrm>
          <a:prstGeom prst="rect">
            <a:avLst/>
          </a:prstGeom>
          <a:ln w="0">
            <a:noFill/>
          </a:ln>
        </p:spPr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1942133-31FE-4A74-B0ED-3E3072D1D861}" type="slidenum">
              <a:rPr lang="en-US" sz="1200" b="0" u="none" strike="noStrike">
                <a:solidFill>
                  <a:srgbClr val="000000"/>
                </a:solidFill>
                <a:uFillTx/>
                <a:latin typeface="Calibri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6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BFB01DC-C93B-4E46-B1C6-85A75B3EF3FC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4277D2F-409E-432A-951F-81B016358AB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095480"/>
            <a:ext cx="53542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76ECC07-FE7E-4675-A552-F79D59A1E6A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0335F47-CD3B-4DE2-96B3-47E6462362C0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D0D0663-4479-42F2-82F6-EB5B9CDB952C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55E1A419-F66F-4894-A2C9-FC54FE451BB0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A25AC9C-836D-4887-A980-6AB9ED7AE262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42DE3C6-D13D-4322-A133-557D85B2E1C5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6A5EC11-E8C7-42E0-AFEE-2F829BDF2270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C8A0803-6424-4BDB-9B90-5568FCF2C353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095480"/>
            <a:ext cx="10972080" cy="502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ftr" idx="19"/>
          </p:nvPr>
        </p:nvSpPr>
        <p:spPr>
          <a:xfrm>
            <a:off x="4165560" y="6356520"/>
            <a:ext cx="385992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TradeGothic"/>
              </a:rPr>
              <a:t>&lt;footer&gt;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20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87B3965-E1DC-4C43-B47C-AA0FBCE1E096}" type="slidenum">
              <a:rPr lang="en-US" sz="1200" b="0" u="none" strike="noStrike">
                <a:solidFill>
                  <a:srgbClr val="898989"/>
                </a:solidFill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21"/>
          </p:nvPr>
        </p:nvSpPr>
        <p:spPr>
          <a:xfrm>
            <a:off x="60948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24">
            <a:extLst>
              <a:ext uri="{C183D7F6-B498-43B3-948B-1728B52AA6E4}">
                <adec:decorative xmlns="" xmlns:p14="http://schemas.microsoft.com/office/powerpoint/2010/main" xmlns:p15="http://schemas.microsoft.com/office/powerpoint/2012/main" xmlns:mc="http://schemas.openxmlformats.org/markup-compatibility/2006" xmlns:adec="http://schemas.microsoft.com/office/drawing/2017/decorative" val="1"/>
              </a:ext>
            </a:extLst>
          </p:cNvPr>
          <p:cNvSpPr/>
          <p:nvPr/>
        </p:nvSpPr>
        <p:spPr>
          <a:xfrm>
            <a:off x="1523880" y="0"/>
            <a:ext cx="914328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76" name="Freeform: Shape 26">
            <a:extLst>
              <a:ext uri="{C183D7F6-B498-43B3-948B-1728B52AA6E4}">
                <adec:decorative xmlns="" xmlns:p14="http://schemas.microsoft.com/office/powerpoint/2010/main" xmlns:p15="http://schemas.microsoft.com/office/powerpoint/2012/main" xmlns:mc="http://schemas.openxmlformats.org/markup-compatibility/2006" xmlns:adec="http://schemas.microsoft.com/office/drawing/2017/decorative" val="1"/>
              </a:ext>
            </a:extLst>
          </p:cNvPr>
          <p:cNvSpPr/>
          <p:nvPr/>
        </p:nvSpPr>
        <p:spPr>
          <a:xfrm>
            <a:off x="5656680" y="851400"/>
            <a:ext cx="4637880" cy="5154120"/>
          </a:xfrm>
          <a:custGeom>
            <a:avLst/>
            <a:gdLst>
              <a:gd name="textAreaLeft" fmla="*/ 0 w 4637880"/>
              <a:gd name="textAreaRight" fmla="*/ 4638600 w 4637880"/>
              <a:gd name="textAreaTop" fmla="*/ 0 h 5154120"/>
              <a:gd name="textAreaBottom" fmla="*/ 5154840 h 5154120"/>
            </a:gdLst>
            <a:ahLst/>
            <a:cxnLst/>
            <a:rect l="textAreaLeft" t="textAreaTop" r="textAreaRight" b="textAreaBottom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1245600" y="648720"/>
            <a:ext cx="8533800" cy="1751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t">
            <a:noAutofit/>
          </a:bodyPr>
          <a:lstStyle/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4572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u="none" strike="noStrike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TITLE PAGE</a:t>
            </a: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title"/>
          </p:nvPr>
        </p:nvSpPr>
        <p:spPr>
          <a:xfrm>
            <a:off x="331200" y="-526680"/>
            <a:ext cx="10362600" cy="207576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u="none" strike="noStrike" dirty="0">
                <a:solidFill>
                  <a:schemeClr val="dk2"/>
                </a:solidFill>
                <a:uFillTx/>
                <a:latin typeface="Garamond"/>
                <a:ea typeface="ＭＳ Ｐゴシック"/>
              </a:rPr>
              <a:t>SPARKATHON 2025</a:t>
            </a:r>
            <a:endParaRPr lang="en-US" sz="4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TextBox 9"/>
          <p:cNvSpPr/>
          <p:nvPr/>
        </p:nvSpPr>
        <p:spPr>
          <a:xfrm>
            <a:off x="331200" y="2076480"/>
            <a:ext cx="11551278" cy="332253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endParaRPr lang="en-US" sz="1800" b="0" u="none" strike="noStrike" dirty="0" smtClean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 smtClean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</a:t>
            </a: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Statement ID </a:t>
            </a:r>
            <a:r>
              <a:rPr lang="en-US" sz="2400" b="1" u="none" strike="noStrike" dirty="0" smtClean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–PEC0017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 smtClean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Problem </a:t>
            </a: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Statement </a:t>
            </a:r>
            <a:r>
              <a:rPr lang="en-US" sz="2400" b="1" u="none" strike="noStrike" dirty="0" smtClean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Title-SOLAR POWERED SMART MOBILE CHARGER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 smtClean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PS </a:t>
            </a:r>
            <a:r>
              <a:rPr lang="en-US" sz="2400" b="1" u="none" strike="noStrike" dirty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Category- </a:t>
            </a:r>
            <a:r>
              <a:rPr lang="en-US" sz="2400" b="1" u="none" strike="noStrike" dirty="0" smtClean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Hardware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457200">
              <a:lnSpc>
                <a:spcPct val="2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1" u="none" strike="noStrike" dirty="0" smtClean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Team </a:t>
            </a:r>
            <a:r>
              <a:rPr lang="en-US" sz="2400" b="1" u="none" strike="noStrike" smtClean="0">
                <a:solidFill>
                  <a:schemeClr val="dk1"/>
                </a:solidFill>
                <a:uFillTx/>
                <a:latin typeface="Arial"/>
                <a:ea typeface="ＭＳ Ｐゴシック"/>
              </a:rPr>
              <a:t>Name:NEXON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8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82880" y="0"/>
            <a:ext cx="10972080" cy="785794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sz="3600"/>
              <a:t/>
            </a:r>
            <a:br>
              <a:rPr sz="3600"/>
            </a:br>
            <a:r>
              <a:rPr lang="en-US" sz="3600" b="1" dirty="0" smtClean="0">
                <a:solidFill>
                  <a:schemeClr val="dk1"/>
                </a:solidFill>
                <a:latin typeface="+mn-lt"/>
              </a:rPr>
              <a:t>SOLAR  POWERED  SMART  MOBILE  CHARGER</a:t>
            </a:r>
            <a:r>
              <a:rPr lang="en-US" sz="3600" b="1" dirty="0" smtClean="0">
                <a:solidFill>
                  <a:schemeClr val="dk1"/>
                </a:solidFill>
                <a:latin typeface="Rockwell Extra Bold" pitchFamily="18" charset="0"/>
              </a:rPr>
              <a:t/>
            </a:r>
            <a:br>
              <a:rPr lang="en-US" sz="3600" b="1" dirty="0" smtClean="0">
                <a:solidFill>
                  <a:schemeClr val="dk1"/>
                </a:solidFill>
                <a:latin typeface="Rockwell Extra Bold" pitchFamily="18" charset="0"/>
              </a:rPr>
            </a:b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8"/>
          <p:cNvSpPr/>
          <p:nvPr/>
        </p:nvSpPr>
        <p:spPr>
          <a:xfrm>
            <a:off x="600" y="1142984"/>
            <a:ext cx="12191400" cy="6061744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r>
              <a:rPr lang="en-US" sz="3200" b="1" u="sng" strike="noStrike" dirty="0" smtClean="0">
                <a:solidFill>
                  <a:schemeClr val="dk2"/>
                </a:solidFill>
                <a:uFillTx/>
                <a:latin typeface="Arial"/>
                <a:ea typeface="ＭＳ Ｐゴシック"/>
              </a:rPr>
              <a:t>                                Proposed Solution:</a:t>
            </a: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r>
              <a:rPr lang="en-US" sz="3200" b="1" u="sng" dirty="0" smtClean="0">
                <a:solidFill>
                  <a:schemeClr val="dk2"/>
                </a:solidFill>
                <a:latin typeface="Arial"/>
                <a:ea typeface="ＭＳ Ｐゴシック"/>
              </a:rPr>
              <a:t>Our solution:</a:t>
            </a:r>
            <a:endParaRPr lang="en-US" sz="3200" b="1" u="sng" strike="noStrike" dirty="0" smtClean="0">
              <a:solidFill>
                <a:schemeClr val="dk2"/>
              </a:solidFill>
              <a:uFillTx/>
              <a:latin typeface="Arial"/>
              <a:ea typeface="ＭＳ Ｐゴシック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pitchFamily="2" charset="2"/>
              <a:buChar char="Ø"/>
            </a:pPr>
            <a:r>
              <a:rPr lang="en-US" sz="2000" b="1" dirty="0" smtClean="0"/>
              <a:t>We propose a Solar-Powered Smart Mobile Charger that integrates solar energy harvesting, power management, and smart monitoring to provide an efficient, portable, and user-friendly charging solution.</a:t>
            </a: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endParaRPr lang="en-US" sz="2000" b="1" dirty="0" smtClean="0"/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  <a:buFont typeface="Wingdings" pitchFamily="2" charset="2"/>
              <a:buChar char="Ø"/>
            </a:pPr>
            <a:r>
              <a:rPr lang="en-US" sz="2000" b="1" dirty="0" smtClean="0"/>
              <a:t>The key features in solar powered smart mobile charger are:</a:t>
            </a: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r>
              <a:rPr lang="en-US" sz="2000" b="1" dirty="0" smtClean="0">
                <a:solidFill>
                  <a:srgbClr val="FF0000"/>
                </a:solidFill>
              </a:rPr>
              <a:t>                            </a:t>
            </a:r>
            <a:r>
              <a:rPr lang="en-US" sz="2000" b="1" u="sng" dirty="0" smtClean="0"/>
              <a:t>Solar-Powered Charging </a:t>
            </a:r>
            <a:r>
              <a:rPr lang="en-US" sz="2000" b="1" u="sng" dirty="0" smtClean="0"/>
              <a:t>System</a:t>
            </a:r>
            <a:r>
              <a:rPr lang="en-US" sz="2000" b="1" u="sng" dirty="0" smtClean="0">
                <a:solidFill>
                  <a:srgbClr val="FF0000"/>
                </a:solidFill>
              </a:rPr>
              <a:t>:</a:t>
            </a:r>
            <a:r>
              <a:rPr lang="en-US" sz="2000" dirty="0" smtClean="0"/>
              <a:t> </a:t>
            </a:r>
            <a:r>
              <a:rPr lang="en-US" sz="2000" b="1" dirty="0" smtClean="0"/>
              <a:t>High-efficiency </a:t>
            </a:r>
            <a:r>
              <a:rPr lang="en-US" sz="2000" b="1" dirty="0" smtClean="0"/>
              <a:t>solar panel</a:t>
            </a:r>
            <a:r>
              <a:rPr lang="en-US" sz="2000" dirty="0" smtClean="0"/>
              <a:t> to convert sunlight into </a:t>
            </a:r>
            <a:r>
              <a:rPr lang="en-US" sz="2000" dirty="0" err="1" smtClean="0"/>
              <a:t>electricalenergy</a:t>
            </a:r>
            <a:r>
              <a:rPr lang="en-US" sz="2000" dirty="0" smtClean="0"/>
              <a:t> </a:t>
            </a:r>
            <a:r>
              <a:rPr lang="en-US" sz="2000" dirty="0" smtClean="0"/>
              <a:t>.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r>
              <a:rPr lang="en-US" sz="2000" b="1" dirty="0" smtClean="0">
                <a:solidFill>
                  <a:srgbClr val="FF0000"/>
                </a:solidFill>
              </a:rPr>
              <a:t>                            </a:t>
            </a:r>
            <a:r>
              <a:rPr lang="en-US" sz="2000" b="1" u="sng" dirty="0" smtClean="0"/>
              <a:t>Smart Charging &amp; Power </a:t>
            </a:r>
            <a:r>
              <a:rPr lang="en-US" sz="2000" b="1" u="sng" dirty="0" smtClean="0"/>
              <a:t>Management</a:t>
            </a:r>
            <a:r>
              <a:rPr lang="en-US" sz="2000" b="1" dirty="0" smtClean="0"/>
              <a:t> </a:t>
            </a:r>
            <a:r>
              <a:rPr lang="en-US" sz="2000" b="1" dirty="0" smtClean="0"/>
              <a:t>Fast-charging support (QC 3.0, PD - Power Delivery)</a:t>
            </a:r>
            <a:r>
              <a:rPr lang="en-US" sz="2000" dirty="0" smtClean="0"/>
              <a:t> </a:t>
            </a:r>
            <a:r>
              <a:rPr lang="en-US" sz="2000" dirty="0" smtClean="0"/>
              <a:t>for various </a:t>
            </a:r>
            <a:r>
              <a:rPr lang="en-US" sz="2000" dirty="0" smtClean="0"/>
              <a:t>mobile devices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endParaRPr lang="en-US" sz="2400" b="1" dirty="0" smtClean="0">
              <a:solidFill>
                <a:srgbClr val="FF0000"/>
              </a:solidFill>
              <a:latin typeface="+mj-lt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r>
              <a:rPr lang="en-US" sz="2000" b="1" dirty="0" smtClean="0"/>
              <a:t>                             </a:t>
            </a:r>
            <a:r>
              <a:rPr lang="en-US" sz="2000" b="1" u="sng" dirty="0" err="1" smtClean="0"/>
              <a:t>IoT</a:t>
            </a:r>
            <a:r>
              <a:rPr lang="en-US" sz="2000" b="1" u="sng" dirty="0" smtClean="0"/>
              <a:t>-Based Smart Features: </a:t>
            </a:r>
            <a:r>
              <a:rPr lang="en-US" sz="2000" b="1" dirty="0" smtClean="0"/>
              <a:t>Mobile App &amp; </a:t>
            </a:r>
            <a:r>
              <a:rPr lang="en-US" sz="2000" b="1" dirty="0" err="1" smtClean="0"/>
              <a:t>IoT</a:t>
            </a:r>
            <a:r>
              <a:rPr lang="en-US" sz="2000" b="1" dirty="0" smtClean="0"/>
              <a:t> Dashboard</a:t>
            </a:r>
            <a:r>
              <a:rPr lang="en-US" sz="2000" dirty="0" smtClean="0"/>
              <a:t> for real-time monitoring of charge levels, solar efficiency, and usage statistics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endParaRPr lang="en-US" sz="2000" b="1" dirty="0" smtClean="0">
              <a:solidFill>
                <a:srgbClr val="FF0000"/>
              </a:solidFill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r>
              <a:rPr lang="en-US" sz="2000" b="1" dirty="0" smtClean="0">
                <a:solidFill>
                  <a:srgbClr val="FF0000"/>
                </a:solidFill>
              </a:rPr>
              <a:t>                             </a:t>
            </a:r>
            <a:r>
              <a:rPr lang="en-US" sz="2000" b="1" u="sng" dirty="0" smtClean="0"/>
              <a:t>Sustainability &amp; Portability</a:t>
            </a:r>
            <a:r>
              <a:rPr lang="en-US" sz="2000" b="1" dirty="0" smtClean="0"/>
              <a:t>: Eco-friendly materials</a:t>
            </a:r>
            <a:r>
              <a:rPr lang="en-US" sz="2000" dirty="0" smtClean="0"/>
              <a:t> with a foldable, compact, and lightweight design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pPr marL="343080" indent="-343080" defTabSz="457200">
              <a:lnSpc>
                <a:spcPct val="100000"/>
              </a:lnSpc>
              <a:buClr>
                <a:srgbClr val="1F497D"/>
              </a:buClr>
            </a:pPr>
            <a:endParaRPr lang="en-US" sz="4000" b="1" u="none" strike="noStrike" dirty="0" smtClean="0">
              <a:solidFill>
                <a:srgbClr val="000000"/>
              </a:solidFill>
              <a:uFillTx/>
              <a:latin typeface="Arial Black" pitchFamily="34" charset="0"/>
            </a:endParaRPr>
          </a:p>
          <a:p>
            <a:pPr defTabSz="457200">
              <a:lnSpc>
                <a:spcPct val="100000"/>
              </a:lnSpc>
            </a:pPr>
            <a:endParaRPr lang="en-US" sz="2000" b="0" u="none" strike="noStrike" dirty="0" smtClean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46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BB81EE1-9561-4AA0-9C5E-F37EE7ACB611}" type="slidenum">
              <a: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2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47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lt1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96462" y="642918"/>
            <a:ext cx="2595538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endParaRPr lang="en-US" sz="1800" b="0" u="none" strike="noStrike">
              <a:solidFill>
                <a:schemeClr val="accent2">
                  <a:lumMod val="75000"/>
                </a:schemeClr>
              </a:solidFill>
              <a:uFillTx/>
              <a:latin typeface="Calibri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1047628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dirty="0" smtClean="0">
                <a:solidFill>
                  <a:schemeClr val="dk1"/>
                </a:solidFill>
                <a:uFillTx/>
                <a:latin typeface="+mn-lt"/>
                <a:ea typeface="ＭＳ Ｐゴシック"/>
              </a:rPr>
              <a:t>TECHNICAL</a:t>
            </a:r>
            <a:r>
              <a:rPr lang="en-US" sz="3600" b="1" u="none" strike="noStrike" dirty="0" smtClean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  </a:t>
            </a:r>
            <a:r>
              <a:rPr lang="en-US" sz="3600" b="1" u="none" strike="noStrike" dirty="0" smtClean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APPROACH: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48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CF93110-3847-4A74-89DF-849BB814C56A}" type="slidenum">
              <a:rPr lang="en-US" sz="1200" b="1" u="none" strike="noStrike">
                <a:solidFill>
                  <a:schemeClr val="lt1"/>
                </a:solidFill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3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ftr" idx="49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lt1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lt1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1" name="Oval 10"/>
          <p:cNvSpPr/>
          <p:nvPr/>
        </p:nvSpPr>
        <p:spPr>
          <a:xfrm>
            <a:off x="0" y="0"/>
            <a:ext cx="1738282" cy="806760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ＭＳ Ｐゴシック"/>
              </a:rPr>
              <a:t>NEXON</a:t>
            </a:r>
          </a:p>
          <a:p>
            <a:pPr algn="ctr" defTabSz="457200"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8084" y="928670"/>
            <a:ext cx="115967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endParaRPr lang="en-US" b="1" dirty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38084" y="1285860"/>
            <a:ext cx="119539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u="sng" dirty="0" smtClean="0">
                <a:latin typeface="+mj-lt"/>
              </a:rPr>
              <a:t>Solar Panel &amp; Battery</a:t>
            </a:r>
            <a:r>
              <a:rPr lang="en-US" sz="2400" b="1" dirty="0" smtClean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The solar panel converts sunlight into electrical energy, which is stored in a </a:t>
            </a:r>
            <a:r>
              <a:rPr lang="en-US" sz="2400" b="1" dirty="0" smtClean="0">
                <a:latin typeface="+mj-lt"/>
              </a:rPr>
              <a:t>7.4W battery</a:t>
            </a:r>
            <a:r>
              <a:rPr lang="en-US" sz="2400" dirty="0" smtClean="0">
                <a:latin typeface="+mj-lt"/>
              </a:rPr>
              <a:t> for continuous power supply</a:t>
            </a:r>
            <a:r>
              <a:rPr lang="en-US" sz="2400" dirty="0" smtClean="0">
                <a:latin typeface="+mj-lt"/>
              </a:rPr>
              <a:t>.</a:t>
            </a:r>
          </a:p>
          <a:p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+mj-lt"/>
            </a:endParaRPr>
          </a:p>
          <a:p>
            <a:endParaRPr lang="en-US" sz="24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522" y="2214554"/>
            <a:ext cx="115729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u="sng" dirty="0" smtClean="0">
                <a:latin typeface="+mj-lt"/>
              </a:rPr>
              <a:t>Buck-Boost Converter &amp; Power Module</a:t>
            </a:r>
            <a:r>
              <a:rPr lang="en-US" sz="2400" b="1" dirty="0" smtClean="0">
                <a:latin typeface="+mj-lt"/>
              </a:rPr>
              <a:t>:</a:t>
            </a:r>
            <a:r>
              <a:rPr lang="en-US" sz="2400" dirty="0" smtClean="0">
                <a:latin typeface="+mj-lt"/>
              </a:rPr>
              <a:t> The </a:t>
            </a:r>
            <a:r>
              <a:rPr lang="en-US" sz="2400" b="1" dirty="0" smtClean="0">
                <a:latin typeface="+mj-lt"/>
              </a:rPr>
              <a:t>buck-boost converter</a:t>
            </a:r>
            <a:r>
              <a:rPr lang="en-US" sz="2400" dirty="0" smtClean="0">
                <a:latin typeface="+mj-lt"/>
              </a:rPr>
              <a:t> regulates voltage to ensure a stable output, while the </a:t>
            </a:r>
            <a:r>
              <a:rPr lang="en-US" sz="2400" b="1" dirty="0" smtClean="0">
                <a:latin typeface="+mj-lt"/>
              </a:rPr>
              <a:t>power module</a:t>
            </a:r>
            <a:r>
              <a:rPr lang="en-US" sz="2400" dirty="0" smtClean="0">
                <a:latin typeface="+mj-lt"/>
              </a:rPr>
              <a:t> manages power distribution to connected devices</a:t>
            </a:r>
            <a:r>
              <a:rPr lang="en-US" sz="2400" dirty="0" smtClean="0">
                <a:latin typeface="+mj-lt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sz="2400" b="1" u="sng" dirty="0" smtClean="0"/>
              <a:t>Two-Way </a:t>
            </a:r>
            <a:r>
              <a:rPr lang="en-US" sz="2400" b="1" u="sng" dirty="0" err="1" smtClean="0"/>
              <a:t>Switch</a:t>
            </a:r>
            <a:r>
              <a:rPr lang="en-US" sz="2400" b="1" u="sng" dirty="0" err="1" smtClean="0"/>
              <a:t>:</a:t>
            </a:r>
            <a:r>
              <a:rPr lang="en-US" sz="2400" b="1" dirty="0" err="1" smtClean="0"/>
              <a:t>Diode</a:t>
            </a:r>
            <a:r>
              <a:rPr lang="en-US" sz="2400" b="1" dirty="0" smtClean="0"/>
              <a:t> </a:t>
            </a:r>
            <a:r>
              <a:rPr lang="en-US" sz="2400" b="1" dirty="0" smtClean="0"/>
              <a:t>&amp; LED:</a:t>
            </a:r>
            <a:r>
              <a:rPr lang="en-US" sz="2400" dirty="0" smtClean="0"/>
              <a:t> The </a:t>
            </a:r>
            <a:r>
              <a:rPr lang="en-US" sz="2400" b="1" dirty="0" smtClean="0"/>
              <a:t>two-way switch</a:t>
            </a:r>
            <a:r>
              <a:rPr lang="en-US" sz="2400" dirty="0" smtClean="0"/>
              <a:t> allows selection between solar and battery </a:t>
            </a:r>
            <a:r>
              <a:rPr lang="en-US" sz="2400" dirty="0" smtClean="0"/>
              <a:t>power.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b="1" u="sng" dirty="0" smtClean="0"/>
              <a:t>Diode </a:t>
            </a:r>
            <a:r>
              <a:rPr lang="en-US" sz="2400" b="1" u="sng" dirty="0" smtClean="0"/>
              <a:t>&amp; LED </a:t>
            </a:r>
            <a:r>
              <a:rPr lang="en-US" sz="2400" b="1" dirty="0" smtClean="0"/>
              <a:t>:T</a:t>
            </a:r>
            <a:r>
              <a:rPr lang="en-US" sz="2400" dirty="0" smtClean="0"/>
              <a:t>he </a:t>
            </a:r>
            <a:r>
              <a:rPr lang="en-US" sz="2400" b="1" dirty="0" smtClean="0"/>
              <a:t>diode</a:t>
            </a:r>
            <a:r>
              <a:rPr lang="en-US" sz="2400" dirty="0" smtClean="0"/>
              <a:t> ensures unidirectional current flow (preventing backflow), and the </a:t>
            </a:r>
            <a:r>
              <a:rPr lang="en-US" sz="2400" b="1" dirty="0" smtClean="0"/>
              <a:t>LED</a:t>
            </a:r>
            <a:r>
              <a:rPr lang="en-US" sz="2400" dirty="0" smtClean="0"/>
              <a:t> acts as an indicator for power status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b="1" u="sng" dirty="0" err="1" smtClean="0">
                <a:latin typeface="+mj-lt"/>
              </a:rPr>
              <a:t>Wiring</a:t>
            </a:r>
            <a:r>
              <a:rPr lang="en-US" sz="2400" b="1" dirty="0" err="1" smtClean="0">
                <a:latin typeface="+mj-lt"/>
              </a:rPr>
              <a:t>:</a:t>
            </a:r>
            <a:r>
              <a:rPr lang="en-US" sz="2400" b="1" dirty="0" err="1" smtClean="0">
                <a:latin typeface="+mj-lt"/>
              </a:rPr>
              <a:t>wires</a:t>
            </a:r>
            <a:r>
              <a:rPr lang="en-US" sz="2400" b="1" dirty="0" smtClean="0">
                <a:latin typeface="+mj-lt"/>
              </a:rPr>
              <a:t> provide electrical connectivity between all components, ensuring efficient power transfer with minimal loss.</a:t>
            </a:r>
            <a:endParaRPr lang="en-US" sz="2400" b="1" dirty="0" smtClean="0">
              <a:latin typeface="+mj-lt"/>
            </a:endParaRPr>
          </a:p>
          <a:p>
            <a:endParaRPr lang="en-US" sz="2400" dirty="0" smtClean="0"/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+mj-lt"/>
            </a:endParaRPr>
          </a:p>
          <a:p>
            <a:endParaRPr lang="en-US" sz="2400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94" name="TextBox 8"/>
          <p:cNvSpPr/>
          <p:nvPr/>
        </p:nvSpPr>
        <p:spPr>
          <a:xfrm>
            <a:off x="666712" y="1000108"/>
            <a:ext cx="8572560" cy="952653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endParaRPr lang="en-US" sz="2800" dirty="0" smtClean="0"/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-47520"/>
            <a:ext cx="10972080" cy="761876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FEASIBILITY AND VIABILITY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ftr" idx="19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Oval 11"/>
          <p:cNvSpPr/>
          <p:nvPr/>
        </p:nvSpPr>
        <p:spPr>
          <a:xfrm>
            <a:off x="0" y="0"/>
            <a:ext cx="1881158" cy="844782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u="none" strike="noStrike" dirty="0" smtClean="0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NEXON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2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AD1B9C1-8184-4451-A719-23987A1A9FE8}" type="slidenum">
              <a: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4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398" y="857232"/>
            <a:ext cx="685804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pPr marL="457200" indent="-457200">
              <a:buFont typeface="Wingdings" pitchFamily="2" charset="2"/>
              <a:buChar char="v"/>
            </a:pPr>
            <a:r>
              <a:rPr lang="en-US" b="1" u="sng" dirty="0" smtClean="0">
                <a:latin typeface="+mj-lt"/>
              </a:rPr>
              <a:t>Technical Feasibility:</a:t>
            </a:r>
            <a:endParaRPr lang="en-US" b="1" u="sng" dirty="0" smtClean="0"/>
          </a:p>
          <a:p>
            <a:pPr marL="457200" indent="-457200">
              <a:buFont typeface="+mj-lt"/>
              <a:buAutoNum type="alphaLcPeriod"/>
            </a:pPr>
            <a:r>
              <a:rPr lang="en-US" b="1" dirty="0" smtClean="0"/>
              <a:t>Performance Reliability</a:t>
            </a:r>
            <a:r>
              <a:rPr lang="en-US" dirty="0" smtClean="0"/>
              <a:t>: The buck-boost converter   ensures stable voltage, while the diode prevents backflow, ensuring safe operation.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 smtClean="0"/>
              <a:t> Scalability</a:t>
            </a:r>
            <a:r>
              <a:rPr lang="en-US" dirty="0" smtClean="0"/>
              <a:t>: Can be enhanced with larger batteries or higher-efficiency solar panels for better performance.    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b="1" u="sng" dirty="0" smtClean="0"/>
              <a:t>Operational </a:t>
            </a:r>
            <a:r>
              <a:rPr lang="en-US" b="1" u="sng" dirty="0" smtClean="0"/>
              <a:t>Feasibility</a:t>
            </a:r>
            <a:r>
              <a:rPr lang="en-US" b="1" u="sng" dirty="0" smtClean="0">
                <a:latin typeface="+mj-lt"/>
              </a:rPr>
              <a:t> :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 smtClean="0"/>
              <a:t>User-Friendly</a:t>
            </a:r>
            <a:r>
              <a:rPr lang="en-US" dirty="0" smtClean="0"/>
              <a:t>: Simple switching mechanism and LED indicators make it easy to use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 smtClean="0"/>
              <a:t>Portability</a:t>
            </a:r>
            <a:r>
              <a:rPr lang="en-US" dirty="0" smtClean="0"/>
              <a:t>: Lightweight and compact, making it ideal for travel and outdoor use</a:t>
            </a:r>
            <a:r>
              <a:rPr lang="en-US" dirty="0" smtClean="0"/>
              <a:t>.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en-US" b="1" u="sng" dirty="0" smtClean="0"/>
              <a:t>Economic Feasibility: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 smtClean="0"/>
              <a:t>Affordable Components</a:t>
            </a:r>
            <a:r>
              <a:rPr lang="en-US" dirty="0" smtClean="0"/>
              <a:t>: The project uses cost-effective components, making it budget-friendly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lphaLcPeriod"/>
            </a:pPr>
            <a:r>
              <a:rPr lang="en-US" b="1" dirty="0" smtClean="0"/>
              <a:t>Low Operational Cost</a:t>
            </a:r>
            <a:r>
              <a:rPr lang="en-US" dirty="0" smtClean="0"/>
              <a:t>: Once installed, there are minimal costs as solar energy is free.</a:t>
            </a:r>
            <a:endParaRPr lang="en-US" b="1" dirty="0" smtClean="0"/>
          </a:p>
          <a:p>
            <a:pPr marL="457200" indent="-457200">
              <a:buFont typeface="+mj-lt"/>
              <a:buAutoNum type="alphaLcPeriod"/>
            </a:pPr>
            <a:endParaRPr lang="en-US" dirty="0" smtClean="0"/>
          </a:p>
          <a:p>
            <a:pPr marL="457200" indent="-457200"/>
            <a:endParaRPr lang="en-US" sz="2400" b="1" dirty="0" smtClean="0">
              <a:latin typeface="+mj-lt"/>
            </a:endParaRPr>
          </a:p>
          <a:p>
            <a:pPr marL="457200" indent="-457200"/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       </a:t>
            </a:r>
            <a:endParaRPr lang="en-US" sz="2400" b="1" dirty="0">
              <a:latin typeface="+mj-lt"/>
            </a:endParaRPr>
          </a:p>
        </p:txBody>
      </p:sp>
      <p:sp>
        <p:nvSpPr>
          <p:cNvPr id="8198" name="AutoShape 6" descr="Outpu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00" name="AutoShape 8" descr="Outpu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222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24760" y="857232"/>
            <a:ext cx="4500594" cy="47339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dirty="0" smtClean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IMPACT </a:t>
            </a:r>
            <a:r>
              <a:rPr lang="en-US" sz="3600" b="1" u="none" strike="noStrike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AND BENEFITS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ftr" idx="19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Oval 11"/>
          <p:cNvSpPr/>
          <p:nvPr/>
        </p:nvSpPr>
        <p:spPr>
          <a:xfrm>
            <a:off x="329760" y="0"/>
            <a:ext cx="1479960" cy="857232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u="none" strike="noStrike" dirty="0" smtClean="0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NEXON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0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1538E23-08A1-4B4C-AE24-D0163FE4DCF0}" type="slidenum">
              <a: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5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46" name="AutoShape 2" descr="C:\Users\USER\AppData\Local\Temp\{5AACF829-88D2-4D39-B75A-CC07C911DF74}.tmp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7" name="Picture 1"/>
          <p:cNvPicPr>
            <a:picLocks noGrp="1" noChangeAspect="1" noChangeArrowheads="1"/>
          </p:cNvPicPr>
          <p:nvPr>
            <p:ph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3836" y="1214422"/>
            <a:ext cx="6215106" cy="450059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14" name="Rectangle 13"/>
          <p:cNvSpPr/>
          <p:nvPr/>
        </p:nvSpPr>
        <p:spPr>
          <a:xfrm>
            <a:off x="7381884" y="1142984"/>
            <a:ext cx="4071966" cy="643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b="1" u="sng" dirty="0" smtClean="0">
                <a:latin typeface="+mj-lt"/>
              </a:rPr>
              <a:t>Environmental </a:t>
            </a:r>
            <a:r>
              <a:rPr lang="en-US" b="1" u="sng" dirty="0" smtClean="0">
                <a:latin typeface="+mj-lt"/>
              </a:rPr>
              <a:t>Impact </a:t>
            </a:r>
            <a:r>
              <a:rPr lang="en-US" b="1" u="sng" dirty="0" smtClean="0">
                <a:latin typeface="+mj-lt"/>
              </a:rPr>
              <a:t>:</a:t>
            </a:r>
            <a:endParaRPr lang="en-US" b="1" u="sng" dirty="0" smtClean="0">
              <a:latin typeface="+mj-lt"/>
            </a:endParaRPr>
          </a:p>
          <a:p>
            <a:r>
              <a:rPr lang="en-US" sz="1400" b="1" dirty="0" smtClean="0">
                <a:latin typeface="+mj-lt"/>
              </a:rPr>
              <a:t>Reduces Carbon Footprint: Uses renewable solar energy, reducing dependency on fossil fuels.</a:t>
            </a:r>
          </a:p>
          <a:p>
            <a:r>
              <a:rPr lang="en-US" sz="1400" b="1" dirty="0" smtClean="0">
                <a:latin typeface="+mj-lt"/>
              </a:rPr>
              <a:t>Minimizes E-Waste: Extends battery life and reduces the need for disposable chargers and power banks</a:t>
            </a:r>
            <a:r>
              <a:rPr lang="en-US" sz="1400" b="1" dirty="0" smtClean="0">
                <a:latin typeface="+mj-lt"/>
              </a:rPr>
              <a:t>.</a:t>
            </a:r>
          </a:p>
          <a:p>
            <a:endParaRPr lang="en-US" sz="1400" b="1" dirty="0" smtClean="0">
              <a:latin typeface="+mj-lt"/>
            </a:endParaRPr>
          </a:p>
          <a:p>
            <a:pPr>
              <a:buFont typeface="Wingdings" pitchFamily="2" charset="2"/>
              <a:buChar char="v"/>
            </a:pPr>
            <a:r>
              <a:rPr lang="en-US" b="1" u="sng" dirty="0" smtClean="0"/>
              <a:t>Social Impact </a:t>
            </a:r>
            <a:r>
              <a:rPr lang="en-US" sz="1400" b="1" u="sng" dirty="0" smtClean="0"/>
              <a:t>:</a:t>
            </a:r>
          </a:p>
          <a:p>
            <a:r>
              <a:rPr lang="en-US" sz="1400" b="1" dirty="0" smtClean="0"/>
              <a:t>Empowers Rural Areas</a:t>
            </a:r>
            <a:r>
              <a:rPr lang="en-US" sz="1400" dirty="0" smtClean="0"/>
              <a:t>: Provides power in remote locations with limited electricity access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b="1" u="sng" dirty="0" smtClean="0"/>
              <a:t>Cost-Effective Solution </a:t>
            </a:r>
            <a:r>
              <a:rPr lang="en-US" b="1" dirty="0" smtClean="0"/>
              <a:t>:</a:t>
            </a:r>
            <a:endParaRPr lang="en-US" b="1" dirty="0" smtClean="0"/>
          </a:p>
          <a:p>
            <a:r>
              <a:rPr lang="en-US" sz="1400" dirty="0" smtClean="0"/>
              <a:t>Requires minimal maintenance</a:t>
            </a:r>
            <a:r>
              <a:rPr lang="en-US" sz="1400" dirty="0" smtClean="0"/>
              <a:t>.</a:t>
            </a:r>
          </a:p>
          <a:p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b="1" u="sng" dirty="0" smtClean="0"/>
              <a:t>Reliable &amp; Portable </a:t>
            </a:r>
            <a:r>
              <a:rPr lang="en-US" sz="1400" b="1" dirty="0" smtClean="0"/>
              <a:t>:</a:t>
            </a:r>
            <a:endParaRPr lang="en-US" sz="1400" b="1" dirty="0" smtClean="0"/>
          </a:p>
          <a:p>
            <a:r>
              <a:rPr lang="en-US" sz="1400" dirty="0" smtClean="0"/>
              <a:t>Lightweight and compact, making it easy to carry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Energy Independence </a:t>
            </a:r>
            <a:r>
              <a:rPr lang="en-US" sz="1400" b="1" dirty="0" smtClean="0"/>
              <a:t>:</a:t>
            </a:r>
            <a:endParaRPr lang="en-US" sz="1400" b="1" dirty="0" smtClean="0"/>
          </a:p>
          <a:p>
            <a:r>
              <a:rPr lang="en-US" sz="1400" dirty="0" smtClean="0"/>
              <a:t>Charges devices anywhere, without relying on grid electricity.</a:t>
            </a:r>
          </a:p>
          <a:p>
            <a:r>
              <a:rPr lang="en-US" sz="1400" dirty="0" smtClean="0"/>
              <a:t>Useful for outdoor enthusiasts, travelers, and campers.</a:t>
            </a:r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endParaRPr lang="en-US" sz="1400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9"/>
          <p:cNvSpPr/>
          <p:nvPr/>
        </p:nvSpPr>
        <p:spPr>
          <a:xfrm>
            <a:off x="0" y="6354720"/>
            <a:ext cx="12191400" cy="502560"/>
          </a:xfrm>
          <a:prstGeom prst="rect">
            <a:avLst/>
          </a:prstGeom>
          <a:solidFill>
            <a:srgbClr val="0070C0"/>
          </a:solidFill>
          <a:ln w="9525">
            <a:noFill/>
          </a:ln>
          <a:effectLst>
            <a:outerShdw dist="23040" dir="5400000" rotWithShape="0">
              <a:srgbClr val="80808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953735"/>
              </a:solidFill>
              <a:uFillTx/>
              <a:latin typeface="Calibri"/>
              <a:ea typeface="ＭＳ Ｐゴシック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3968" y="-357214"/>
            <a:ext cx="9914716" cy="1142280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numCol="1" spcCol="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u="none" strike="noStrike" dirty="0">
                <a:solidFill>
                  <a:schemeClr val="dk1"/>
                </a:solidFill>
                <a:uFillTx/>
                <a:latin typeface="Times New Roman"/>
                <a:ea typeface="ＭＳ Ｐゴシック"/>
              </a:rPr>
              <a:t>RESEARCH  AND REFERENCES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609480" y="2795400"/>
            <a:ext cx="9384480" cy="521766"/>
          </a:xfrm>
          <a:prstGeom prst="rect">
            <a:avLst/>
          </a:prstGeom>
          <a:noFill/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54"/>
          </p:nvPr>
        </p:nvSpPr>
        <p:spPr>
          <a:xfrm>
            <a:off x="8737560" y="6356520"/>
            <a:ext cx="2844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1296218-004B-4FD9-A9F7-1B886EE239B7}" type="slidenum">
              <a:rPr lang="en-US" sz="1200" b="1" u="none" strike="noStrike">
                <a:solidFill>
                  <a:srgbClr val="FFFFFF"/>
                </a:solidFill>
                <a:uFillTx/>
                <a:latin typeface="TradeGothic"/>
                <a:ea typeface="ＭＳ Ｐゴシック"/>
              </a:rPr>
              <a:pPr indent="0" algn="r" defTabSz="457200">
                <a:lnSpc>
                  <a:spcPct val="100000"/>
                </a:lnSpc>
                <a:buNone/>
                <a:tabLst>
                  <a:tab pos="0" algn="l"/>
                </a:tabLst>
              </a:pPr>
              <a:t>6</a:t>
            </a:fld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ftr" idx="55"/>
          </p:nvPr>
        </p:nvSpPr>
        <p:spPr>
          <a:xfrm>
            <a:off x="4648320" y="6356520"/>
            <a:ext cx="32032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FFFFFF"/>
                </a:solidFill>
                <a:uFillTx/>
                <a:latin typeface="Trade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FFFFFF"/>
                </a:solidFill>
                <a:uFillTx/>
                <a:latin typeface="TradeGothic"/>
              </a:rPr>
              <a:t>Sparkathon Idea submission- Template</a:t>
            </a:r>
            <a:endParaRPr lang="en-U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Oval 8"/>
          <p:cNvSpPr/>
          <p:nvPr/>
        </p:nvSpPr>
        <p:spPr>
          <a:xfrm>
            <a:off x="329760" y="0"/>
            <a:ext cx="1251000" cy="714356"/>
          </a:xfrm>
          <a:prstGeom prst="ellipse">
            <a:avLst/>
          </a:prstGeom>
          <a:solidFill>
            <a:srgbClr val="FFFFFF"/>
          </a:solidFill>
          <a:ln>
            <a:solidFill>
              <a:srgbClr val="8064A2"/>
            </a:solidFill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US" sz="1800" b="0" u="none" strike="noStrike" dirty="0" smtClean="0">
                <a:solidFill>
                  <a:schemeClr val="dk1"/>
                </a:solidFill>
                <a:uFillTx/>
                <a:latin typeface="Calibri"/>
                <a:ea typeface="ＭＳ Ｐゴシック"/>
              </a:rPr>
              <a:t>NEXON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0" name="AutoShape 2" descr="Outpu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C:\Users\USER\Desktop\image for sparkhackathon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084" y="785794"/>
            <a:ext cx="5857916" cy="2643205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6667504" y="1142985"/>
            <a:ext cx="4286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[1] </a:t>
            </a:r>
            <a:r>
              <a:rPr lang="en-US" dirty="0" smtClean="0"/>
              <a:t>T. Voigt, H. </a:t>
            </a:r>
            <a:r>
              <a:rPr lang="en-US" dirty="0" err="1" smtClean="0"/>
              <a:t>Ritter,and</a:t>
            </a:r>
            <a:r>
              <a:rPr lang="en-US" dirty="0" smtClean="0"/>
              <a:t> J. Schiller, “Utilizing solar power in wireless sensor networks”, Proc. IEEE Conference on Local Computer Networks, 2003. </a:t>
            </a:r>
            <a:endParaRPr lang="en-US" dirty="0" smtClean="0"/>
          </a:p>
          <a:p>
            <a:r>
              <a:rPr lang="en-US" dirty="0" smtClean="0"/>
              <a:t>[2] Ferro Solutions. “VEH-360: Evaluation Power System Specifications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[3] </a:t>
            </a:r>
            <a:r>
              <a:rPr lang="en-US" dirty="0" smtClean="0"/>
              <a:t>C. Park and P. Chou , “Power utility maximization for multiple-supply systems by a load-matching switch”, Proc. ACM/IEEE International Symposium on </a:t>
            </a:r>
            <a:r>
              <a:rPr lang="en-US" dirty="0" err="1" smtClean="0"/>
              <a:t>Losw</a:t>
            </a:r>
            <a:r>
              <a:rPr lang="en-US" dirty="0" smtClean="0"/>
              <a:t> Power Electronics and Design, pp. 168–173, 2004</a:t>
            </a:r>
            <a:r>
              <a:rPr lang="en-US" dirty="0" smtClean="0"/>
              <a:t>.</a:t>
            </a:r>
          </a:p>
          <a:p>
            <a:r>
              <a:rPr lang="en-US" dirty="0" smtClean="0"/>
              <a:t>[4] </a:t>
            </a:r>
            <a:r>
              <a:rPr lang="en-US" dirty="0" err="1" smtClean="0"/>
              <a:t>Esram</a:t>
            </a:r>
            <a:r>
              <a:rPr lang="en-US" dirty="0" smtClean="0"/>
              <a:t>, T. a. (2007). Comparison of Photovoltaic Array Maximum Power Point Tracking Techniques. IEEE </a:t>
            </a:r>
            <a:r>
              <a:rPr lang="en-US" dirty="0" err="1" smtClean="0"/>
              <a:t>Transactinos</a:t>
            </a:r>
            <a:r>
              <a:rPr lang="en-US" dirty="0" smtClean="0"/>
              <a:t> on Energy Conversion , 22 (2), 439-449</a:t>
            </a:r>
            <a:r>
              <a:rPr lang="en-US" dirty="0" smtClean="0"/>
              <a:t>.</a:t>
            </a:r>
          </a:p>
          <a:p>
            <a:r>
              <a:rPr lang="en-US" dirty="0" smtClean="0"/>
              <a:t>[</a:t>
            </a:r>
            <a:r>
              <a:rPr lang="en-US" dirty="0" smtClean="0"/>
              <a:t>5</a:t>
            </a:r>
            <a:r>
              <a:rPr lang="en-US" dirty="0" smtClean="0"/>
              <a:t>] </a:t>
            </a:r>
            <a:r>
              <a:rPr lang="en-US" dirty="0" smtClean="0"/>
              <a:t>www.edutalks.org</a:t>
            </a:r>
            <a:endParaRPr lang="en-US" dirty="0"/>
          </a:p>
        </p:txBody>
      </p:sp>
      <p:sp>
        <p:nvSpPr>
          <p:cNvPr id="2054" name="AutoShape 6" descr="simulation done in proteas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simulation done in proteas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simulation done in proteas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simulation done in proteas softwa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AutoShape 14" descr="blob:https://web.whatsapp.com/cdd9422a-ce1d-4f17-b45d-a14848171db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AutoShape 16" descr="blob:https://web.whatsapp.com/cdd9422a-ce1d-4f17-b45d-a14848171db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AutoShape 18" descr="blob:https://web.whatsapp.com/cdd9422a-ce1d-4f17-b45d-a14848171db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8084" y="3714752"/>
            <a:ext cx="628654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8065</TotalTime>
  <Words>631</Words>
  <Application>LibreOffice/24.8.5.2$Linux_X86_64 LibreOffice_project/27b361b745d0ea8f99bc93dfcb7a39098dfa5fff</Application>
  <PresentationFormat>Custom</PresentationFormat>
  <Paragraphs>98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Office Theme</vt:lpstr>
      <vt:lpstr>SPARKATHON 2025</vt:lpstr>
      <vt:lpstr> SOLAR  POWERED  SMART  MOBILE  CHARGER </vt:lpstr>
      <vt:lpstr>TECHNICAL  APPROACH: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USER</cp:lastModifiedBy>
  <cp:revision>179</cp:revision>
  <dcterms:created xsi:type="dcterms:W3CDTF">2013-12-12T18:46:50Z</dcterms:created>
  <dcterms:modified xsi:type="dcterms:W3CDTF">2025-03-16T08:08:20Z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7</vt:i4>
  </property>
</Properties>
</file>