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CFF"/>
    <a:srgbClr val="84DAEC"/>
    <a:srgbClr val="1D70E3"/>
    <a:srgbClr val="B9C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dirty="0">
                <a:solidFill>
                  <a:schemeClr val="tx1"/>
                </a:solidFill>
              </a:rPr>
              <a:t>Music</a:t>
            </a:r>
            <a:r>
              <a:rPr lang="en-US" sz="1300" baseline="0" dirty="0">
                <a:solidFill>
                  <a:schemeClr val="tx1"/>
                </a:solidFill>
              </a:rPr>
              <a:t> Revenue Impact(in 2023)</a:t>
            </a:r>
            <a:endParaRPr lang="en-US" sz="13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8872663948352023"/>
          <c:y val="8.47977131770481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405198776758401E-2"/>
          <c:y val="0.1361295548062039"/>
          <c:w val="0.91144167813265553"/>
          <c:h val="0.6516747759334621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Loss(in %)</c:v>
                </c:pt>
              </c:strCache>
            </c:strRef>
          </c:tx>
          <c:spPr>
            <a:solidFill>
              <a:srgbClr val="1D70E3"/>
            </a:solidFill>
            <a:ln>
              <a:noFill/>
            </a:ln>
          </c:spPr>
          <c:dPt>
            <c:idx val="0"/>
            <c:bubble3D val="0"/>
            <c:spPr>
              <a:solidFill>
                <a:srgbClr val="84DAEC"/>
              </a:solidFill>
              <a:ln w="19050">
                <a:noFill/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8A17-42BB-8A06-A81C77938D03}"/>
              </c:ext>
            </c:extLst>
          </c:dPt>
          <c:dPt>
            <c:idx val="1"/>
            <c:bubble3D val="0"/>
            <c:spPr>
              <a:solidFill>
                <a:srgbClr val="1D70E3"/>
              </a:solidFill>
              <a:ln w="19050">
                <a:noFill/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A17-42BB-8A06-A81C77938D03}"/>
              </c:ext>
            </c:extLst>
          </c:dPt>
          <c:dPt>
            <c:idx val="2"/>
            <c:bubble3D val="0"/>
            <c:spPr>
              <a:solidFill>
                <a:srgbClr val="1D70E3"/>
              </a:solidFill>
              <a:ln w="19050">
                <a:noFill/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A17-42BB-8A06-A81C77938D03}"/>
              </c:ext>
            </c:extLst>
          </c:dPt>
          <c:dPt>
            <c:idx val="3"/>
            <c:bubble3D val="0"/>
            <c:spPr>
              <a:solidFill>
                <a:srgbClr val="1D70E3"/>
              </a:solidFill>
              <a:ln w="19050">
                <a:noFill/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8A17-42BB-8A06-A81C77938D03}"/>
              </c:ext>
            </c:extLst>
          </c:dPt>
          <c:dLbls>
            <c:dLbl>
              <c:idx val="0"/>
              <c:layout>
                <c:manualLayout>
                  <c:x val="-0.1119287291879035"/>
                  <c:y val="-3.5789627937061974E-2"/>
                </c:manualLayout>
              </c:layout>
              <c:tx>
                <c:rich>
                  <a:bodyPr rot="0" spcFirstLastPara="1" vertOverflow="clip" horzOverflow="clip" vert="horz" wrap="none" lIns="72000" tIns="19050" rIns="38100" bIns="19050" anchor="ctr" anchorCtr="1">
                    <a:no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D9D71826-A976-492A-8672-429991192337}" type="CATEGORYNAME">
                      <a:rPr lang="en-US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 Profit</a:t>
                    </a:r>
                    <a:r>
                      <a:rPr lang="en-US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
</a:t>
                    </a:r>
                    <a:fld id="{B8746EDC-D570-4CC7-80AB-7F792CD26314}" type="PERCENTAGE">
                      <a:rPr lang="en-US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endParaRPr>
                  </a:p>
                </c:rich>
              </c:tx>
              <c:spPr>
                <a:xfrm>
                  <a:off x="1393295" y="1225347"/>
                  <a:ext cx="932529" cy="474503"/>
                </a:xfrm>
                <a:noFill/>
                <a:ln w="12700" cap="flat" cmpd="sng" algn="ctr">
                  <a:noFill/>
                  <a:round/>
                </a:ln>
                <a:effectLst/>
              </c:spPr>
              <c:txPr>
                <a:bodyPr rot="0" spcFirstLastPara="1" vertOverflow="clip" horzOverflow="clip" vert="horz" wrap="none" lIns="72000" tIns="19050" rIns="38100" bIns="19050" anchor="ctr" anchorCtr="1">
                  <a:no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dk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8211"/>
                        <a:gd name="adj2" fmla="val 13708"/>
                      </a:avLst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1"/>
                      </a:solidFill>
                      <a:round/>
                    </a:ln>
                  </c15:spPr>
                  <c15:layout>
                    <c:manualLayout>
                      <c:w val="0.42305003397893304"/>
                      <c:h val="0.1699478522410539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A17-42BB-8A06-A81C77938D03}"/>
                </c:ext>
              </c:extLst>
            </c:dLbl>
            <c:dLbl>
              <c:idx val="1"/>
              <c:layout>
                <c:manualLayout>
                  <c:x val="8.6306489976214748E-2"/>
                  <c:y val="8.6316161495267121E-2"/>
                </c:manualLayout>
              </c:layout>
              <c:tx>
                <c:rich>
                  <a:bodyPr rot="0" spcFirstLastPara="1" vertOverflow="overflow" horzOverflow="overflow" vert="horz" wrap="none" lIns="72000" tIns="19050" rIns="38100" bIns="19050" anchor="ctr" anchorCtr="1">
                    <a:no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0BE1469B-8AC8-47F9-8BD7-CB0EA591220B}" type="CATEGORYNAME">
                      <a:rPr lang="en-US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 Loss</a:t>
                    </a:r>
                    <a:r>
                      <a:rPr lang="en-US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t>
</a:t>
                    </a:r>
                    <a:fld id="{1BAFDA1B-8782-4B95-BE9B-6086B5DA3986}" type="PERCENTAGE">
                      <a:rPr lang="en-US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baseline="0" dirty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endParaRPr>
                  </a:p>
                </c:rich>
              </c:tx>
              <c:spPr>
                <a:noFill/>
                <a:ln w="12700" cap="flat" cmpd="sng" algn="ctr">
                  <a:noFill/>
                  <a:round/>
                </a:ln>
                <a:effectLst/>
              </c:spPr>
              <c:txPr>
                <a:bodyPr rot="0" spcFirstLastPara="1" vertOverflow="overflow" horzOverflow="overflow" vert="horz" wrap="none" lIns="72000" tIns="19050" rIns="38100" bIns="19050" anchor="ctr" anchorCtr="1">
                  <a:no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dk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1"/>
                      </a:solidFill>
                      <a:round/>
                    </a:ln>
                  </c15:spPr>
                  <c15:layout>
                    <c:manualLayout>
                      <c:w val="0.37268221202854229"/>
                      <c:h val="0.1776007654570910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A17-42BB-8A06-A81C77938D03}"/>
                </c:ext>
              </c:extLst>
            </c:dLbl>
            <c:dLbl>
              <c:idx val="2"/>
              <c:spPr>
                <a:solidFill>
                  <a:srgbClr val="FFFFFF">
                    <a:alpha val="90000"/>
                  </a:srgbClr>
                </a:solidFill>
                <a:ln w="12700" cap="flat" cmpd="sng" algn="ctr">
                  <a:noFill/>
                  <a:round/>
                </a:ln>
                <a:effectLst>
                  <a:outerShdw blurRad="50800" dist="38100" dir="2700000" algn="tl" rotWithShape="0">
                    <a:srgbClr val="4285F4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none" lIns="720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1"/>
                      </a:solidFill>
                      <a:round/>
                    </a:ln>
                  </c15:spPr>
                </c:ext>
                <c:ext xmlns:c16="http://schemas.microsoft.com/office/drawing/2014/chart" uri="{C3380CC4-5D6E-409C-BE32-E72D297353CC}">
                  <c16:uniqueId val="{00000003-8A17-42BB-8A06-A81C77938D03}"/>
                </c:ext>
              </c:extLst>
            </c:dLbl>
            <c:dLbl>
              <c:idx val="3"/>
              <c:spPr>
                <a:solidFill>
                  <a:srgbClr val="FFFFFF">
                    <a:alpha val="90000"/>
                  </a:srgbClr>
                </a:solidFill>
                <a:ln w="12700" cap="flat" cmpd="sng" algn="ctr">
                  <a:noFill/>
                  <a:round/>
                </a:ln>
                <a:effectLst>
                  <a:outerShdw blurRad="50800" dist="38100" dir="2700000" algn="tl" rotWithShape="0">
                    <a:srgbClr val="4285F4">
                      <a:lumMod val="75000"/>
                      <a:alpha val="40000"/>
                    </a:srgbClr>
                  </a:outerShdw>
                </a:effectLst>
              </c:spPr>
              <c:txPr>
                <a:bodyPr rot="0" spcFirstLastPara="1" vertOverflow="clip" horzOverflow="clip" vert="horz" wrap="none" lIns="720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1"/>
                      </a:solidFill>
                      <a:round/>
                    </a:ln>
                  </c15:spPr>
                </c:ext>
                <c:ext xmlns:c16="http://schemas.microsoft.com/office/drawing/2014/chart" uri="{C3380CC4-5D6E-409C-BE32-E72D297353CC}">
                  <c16:uniqueId val="{00000004-8A17-42BB-8A06-A81C77938D03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noFill/>
                <a:round/>
              </a:ln>
              <a:effectLst>
                <a:outerShdw blurRad="50800" dist="38100" dir="2700000" algn="tl" rotWithShape="0">
                  <a:srgbClr val="4285F4">
                    <a:lumMod val="75000"/>
                    <a:alpha val="40000"/>
                  </a:srgbClr>
                </a:outerShdw>
              </a:effectLst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solidFill>
                    <a:schemeClr val="lt1">
                      <a:alpha val="90000"/>
                    </a:schemeClr>
                  </a:solidFill>
                  <a:ln w="12700" cap="flat" cmpd="sng" algn="ctr">
                    <a:solidFill>
                      <a:schemeClr val="accent1"/>
                    </a:solidFill>
                    <a:round/>
                  </a:ln>
                </c15:spPr>
              </c:ext>
            </c:extLst>
          </c:dLbls>
          <c:cat>
            <c:strRef>
              <c:f>Sheet1!$A$2:$A$5</c:f>
              <c:strCache>
                <c:ptCount val="2"/>
                <c:pt idx="0">
                  <c:v>Legal</c:v>
                </c:pt>
                <c:pt idx="1">
                  <c:v>Pirated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17-42BB-8A06-A81C77938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EFFFA-B0BE-443D-B87B-DDDDCA7D3A33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</dgm:pt>
    <dgm:pt modelId="{A9933A28-7395-4F69-9B64-E914E8E28C5B}">
      <dgm:prSet phldrT="[Text]"/>
      <dgm:spPr/>
      <dgm:t>
        <a:bodyPr/>
        <a:lstStyle/>
        <a:p>
          <a:r>
            <a:rPr lang="en-IN" b="1" i="0" dirty="0"/>
            <a:t>Finalize Scope &amp; Requirements</a:t>
          </a:r>
          <a:endParaRPr lang="en-IN" dirty="0"/>
        </a:p>
      </dgm:t>
    </dgm:pt>
    <dgm:pt modelId="{B5B5041D-5889-4D68-BA6E-F15629EE4A0A}" type="parTrans" cxnId="{A8004174-3815-44B7-B377-D40162C1605A}">
      <dgm:prSet/>
      <dgm:spPr/>
      <dgm:t>
        <a:bodyPr/>
        <a:lstStyle/>
        <a:p>
          <a:endParaRPr lang="en-IN"/>
        </a:p>
      </dgm:t>
    </dgm:pt>
    <dgm:pt modelId="{1339F010-59B3-4448-B7EF-F9EB8F8D9EEC}" type="sibTrans" cxnId="{A8004174-3815-44B7-B377-D40162C1605A}">
      <dgm:prSet/>
      <dgm:spPr/>
      <dgm:t>
        <a:bodyPr/>
        <a:lstStyle/>
        <a:p>
          <a:endParaRPr lang="en-IN"/>
        </a:p>
      </dgm:t>
    </dgm:pt>
    <dgm:pt modelId="{CBAF5EED-E077-486F-ABD8-B23B72B09AD6}">
      <dgm:prSet phldrT="[Text]"/>
      <dgm:spPr/>
      <dgm:t>
        <a:bodyPr/>
        <a:lstStyle/>
        <a:p>
          <a:r>
            <a:rPr lang="en-IN" b="1" i="0" dirty="0"/>
            <a:t>System Design &amp; Prototype</a:t>
          </a:r>
          <a:endParaRPr lang="en-IN" dirty="0"/>
        </a:p>
      </dgm:t>
    </dgm:pt>
    <dgm:pt modelId="{D15EE3EA-0DCB-4CEA-9233-6DBB10C40B31}" type="parTrans" cxnId="{1A210E06-784B-43F4-AA89-12901FB101C7}">
      <dgm:prSet/>
      <dgm:spPr/>
      <dgm:t>
        <a:bodyPr/>
        <a:lstStyle/>
        <a:p>
          <a:endParaRPr lang="en-IN"/>
        </a:p>
      </dgm:t>
    </dgm:pt>
    <dgm:pt modelId="{FF045D31-E957-42CB-BAA3-C5C52B3E4CC6}" type="sibTrans" cxnId="{1A210E06-784B-43F4-AA89-12901FB101C7}">
      <dgm:prSet/>
      <dgm:spPr/>
      <dgm:t>
        <a:bodyPr/>
        <a:lstStyle/>
        <a:p>
          <a:endParaRPr lang="en-IN"/>
        </a:p>
      </dgm:t>
    </dgm:pt>
    <dgm:pt modelId="{BCDC2071-21FE-4DDB-B3B8-D69DD4090EB7}">
      <dgm:prSet phldrT="[Text]"/>
      <dgm:spPr/>
      <dgm:t>
        <a:bodyPr/>
        <a:lstStyle/>
        <a:p>
          <a:r>
            <a:rPr lang="en-IN" b="1" i="0" dirty="0">
              <a:ln>
                <a:noFill/>
              </a:ln>
            </a:rPr>
            <a:t>Develop</a:t>
          </a:r>
          <a:r>
            <a:rPr lang="en-IN" b="1" i="0" dirty="0"/>
            <a:t> Core Features &amp; Test</a:t>
          </a:r>
          <a:endParaRPr lang="en-IN" dirty="0"/>
        </a:p>
      </dgm:t>
    </dgm:pt>
    <dgm:pt modelId="{32744AB4-3FAE-4748-BC74-AD214A34C8B7}" type="parTrans" cxnId="{380CB2F8-1CEA-4AF4-AD65-A08DF5E474F4}">
      <dgm:prSet/>
      <dgm:spPr/>
      <dgm:t>
        <a:bodyPr/>
        <a:lstStyle/>
        <a:p>
          <a:endParaRPr lang="en-IN"/>
        </a:p>
      </dgm:t>
    </dgm:pt>
    <dgm:pt modelId="{DDA1C66A-A34C-48FB-B969-7B8CE19ACEAD}" type="sibTrans" cxnId="{380CB2F8-1CEA-4AF4-AD65-A08DF5E474F4}">
      <dgm:prSet/>
      <dgm:spPr/>
      <dgm:t>
        <a:bodyPr/>
        <a:lstStyle/>
        <a:p>
          <a:endParaRPr lang="en-IN"/>
        </a:p>
      </dgm:t>
    </dgm:pt>
    <dgm:pt modelId="{BE909C2B-6E33-45C9-9311-880528F4EA87}">
      <dgm:prSet phldrT="[Text]"/>
      <dgm:spPr/>
      <dgm:t>
        <a:bodyPr/>
        <a:lstStyle/>
        <a:p>
          <a:r>
            <a:rPr lang="en-IN" b="1" i="0" dirty="0"/>
            <a:t>Deploy &amp; Train Users</a:t>
          </a:r>
          <a:endParaRPr lang="en-IN" dirty="0"/>
        </a:p>
      </dgm:t>
    </dgm:pt>
    <dgm:pt modelId="{5ACEF0AD-8D41-476E-88F8-F6D8968AE1AF}" type="parTrans" cxnId="{CEB361E0-D127-4844-B4E6-E9F939A4797E}">
      <dgm:prSet/>
      <dgm:spPr/>
      <dgm:t>
        <a:bodyPr/>
        <a:lstStyle/>
        <a:p>
          <a:endParaRPr lang="en-IN"/>
        </a:p>
      </dgm:t>
    </dgm:pt>
    <dgm:pt modelId="{B11ABD85-8537-43F7-932A-3C464F293BD0}" type="sibTrans" cxnId="{CEB361E0-D127-4844-B4E6-E9F939A4797E}">
      <dgm:prSet/>
      <dgm:spPr/>
      <dgm:t>
        <a:bodyPr/>
        <a:lstStyle/>
        <a:p>
          <a:endParaRPr lang="en-IN"/>
        </a:p>
      </dgm:t>
    </dgm:pt>
    <dgm:pt modelId="{D310CDFD-14F6-47DC-9BCC-53CF4C59A767}">
      <dgm:prSet phldrT="[Text]"/>
      <dgm:spPr/>
      <dgm:t>
        <a:bodyPr/>
        <a:lstStyle/>
        <a:p>
          <a:r>
            <a:rPr lang="en-IN" b="1" i="0" dirty="0"/>
            <a:t>System Testing &amp; Bug Fixes</a:t>
          </a:r>
          <a:endParaRPr lang="en-IN" dirty="0"/>
        </a:p>
      </dgm:t>
    </dgm:pt>
    <dgm:pt modelId="{7B76F04C-1B77-40BC-84D1-F815BC8937BA}" type="parTrans" cxnId="{B6884C96-815D-4EBF-8612-B931EB277F49}">
      <dgm:prSet/>
      <dgm:spPr/>
      <dgm:t>
        <a:bodyPr/>
        <a:lstStyle/>
        <a:p>
          <a:endParaRPr lang="en-IN"/>
        </a:p>
      </dgm:t>
    </dgm:pt>
    <dgm:pt modelId="{33480AC8-3D41-4978-B170-CA3FE124B043}" type="sibTrans" cxnId="{B6884C96-815D-4EBF-8612-B931EB277F49}">
      <dgm:prSet/>
      <dgm:spPr/>
      <dgm:t>
        <a:bodyPr/>
        <a:lstStyle/>
        <a:p>
          <a:endParaRPr lang="en-IN"/>
        </a:p>
      </dgm:t>
    </dgm:pt>
    <dgm:pt modelId="{695CC321-7F98-4572-BC2F-A9618FE1C998}" type="pres">
      <dgm:prSet presAssocID="{E6FEFFFA-B0BE-443D-B87B-DDDDCA7D3A33}" presName="Name0" presStyleCnt="0">
        <dgm:presLayoutVars>
          <dgm:dir/>
          <dgm:resizeHandles val="exact"/>
        </dgm:presLayoutVars>
      </dgm:prSet>
      <dgm:spPr/>
    </dgm:pt>
    <dgm:pt modelId="{3C7D6F04-19C1-47C6-B29C-0E215770AD87}" type="pres">
      <dgm:prSet presAssocID="{E6FEFFFA-B0BE-443D-B87B-DDDDCA7D3A33}" presName="arrow" presStyleLbl="bgShp" presStyleIdx="0" presStyleCnt="1" custScaleY="128392"/>
      <dgm:spPr/>
    </dgm:pt>
    <dgm:pt modelId="{47B02E2D-F639-46F1-A19B-6D8DC5F2F278}" type="pres">
      <dgm:prSet presAssocID="{E6FEFFFA-B0BE-443D-B87B-DDDDCA7D3A33}" presName="points" presStyleCnt="0"/>
      <dgm:spPr/>
    </dgm:pt>
    <dgm:pt modelId="{2F115D44-D1D5-4FA6-A5B1-25C7C2355081}" type="pres">
      <dgm:prSet presAssocID="{A9933A28-7395-4F69-9B64-E914E8E28C5B}" presName="compositeA" presStyleCnt="0"/>
      <dgm:spPr/>
    </dgm:pt>
    <dgm:pt modelId="{C1BC915F-357F-4D8F-A92E-DAC44979BA54}" type="pres">
      <dgm:prSet presAssocID="{A9933A28-7395-4F69-9B64-E914E8E28C5B}" presName="textA" presStyleLbl="revTx" presStyleIdx="0" presStyleCnt="5">
        <dgm:presLayoutVars>
          <dgm:bulletEnabled val="1"/>
        </dgm:presLayoutVars>
      </dgm:prSet>
      <dgm:spPr/>
    </dgm:pt>
    <dgm:pt modelId="{CE583A64-8EF2-405F-8308-405800BB494E}" type="pres">
      <dgm:prSet presAssocID="{A9933A28-7395-4F69-9B64-E914E8E28C5B}" presName="circleA" presStyleLbl="node1" presStyleIdx="0" presStyleCnt="5"/>
      <dgm:spPr/>
    </dgm:pt>
    <dgm:pt modelId="{F273592B-4594-42AE-8DAC-4AE19525F8BA}" type="pres">
      <dgm:prSet presAssocID="{A9933A28-7395-4F69-9B64-E914E8E28C5B}" presName="spaceA" presStyleCnt="0"/>
      <dgm:spPr/>
    </dgm:pt>
    <dgm:pt modelId="{C4B7943C-19E6-4A5F-AC58-1E87F690E4CA}" type="pres">
      <dgm:prSet presAssocID="{1339F010-59B3-4448-B7EF-F9EB8F8D9EEC}" presName="space" presStyleCnt="0"/>
      <dgm:spPr/>
    </dgm:pt>
    <dgm:pt modelId="{20CC3A75-591C-41E1-8991-4B33CB4E2E47}" type="pres">
      <dgm:prSet presAssocID="{CBAF5EED-E077-486F-ABD8-B23B72B09AD6}" presName="compositeB" presStyleCnt="0"/>
      <dgm:spPr/>
    </dgm:pt>
    <dgm:pt modelId="{8D452EFE-6031-4696-8F20-8AAA47507B46}" type="pres">
      <dgm:prSet presAssocID="{CBAF5EED-E077-486F-ABD8-B23B72B09AD6}" presName="textB" presStyleLbl="revTx" presStyleIdx="1" presStyleCnt="5">
        <dgm:presLayoutVars>
          <dgm:bulletEnabled val="1"/>
        </dgm:presLayoutVars>
      </dgm:prSet>
      <dgm:spPr/>
    </dgm:pt>
    <dgm:pt modelId="{EEA45A55-0E5C-4964-9EE4-7DD5F232E8D0}" type="pres">
      <dgm:prSet presAssocID="{CBAF5EED-E077-486F-ABD8-B23B72B09AD6}" presName="circleB" presStyleLbl="node1" presStyleIdx="1" presStyleCnt="5"/>
      <dgm:spPr/>
    </dgm:pt>
    <dgm:pt modelId="{9B0C562C-1EB4-48DC-A5BE-61CD43B449B1}" type="pres">
      <dgm:prSet presAssocID="{CBAF5EED-E077-486F-ABD8-B23B72B09AD6}" presName="spaceB" presStyleCnt="0"/>
      <dgm:spPr/>
    </dgm:pt>
    <dgm:pt modelId="{4953D1E8-100B-4EA2-AD92-42709C26AB89}" type="pres">
      <dgm:prSet presAssocID="{FF045D31-E957-42CB-BAA3-C5C52B3E4CC6}" presName="space" presStyleCnt="0"/>
      <dgm:spPr/>
    </dgm:pt>
    <dgm:pt modelId="{44E89044-878C-47C6-BE18-F410E5490A5E}" type="pres">
      <dgm:prSet presAssocID="{BCDC2071-21FE-4DDB-B3B8-D69DD4090EB7}" presName="compositeA" presStyleCnt="0"/>
      <dgm:spPr/>
    </dgm:pt>
    <dgm:pt modelId="{223CE688-B91D-4859-8FB2-6474575B60F4}" type="pres">
      <dgm:prSet presAssocID="{BCDC2071-21FE-4DDB-B3B8-D69DD4090EB7}" presName="textA" presStyleLbl="revTx" presStyleIdx="2" presStyleCnt="5">
        <dgm:presLayoutVars>
          <dgm:bulletEnabled val="1"/>
        </dgm:presLayoutVars>
      </dgm:prSet>
      <dgm:spPr/>
    </dgm:pt>
    <dgm:pt modelId="{D272C0A2-EDB7-4662-901B-9A6A8ECB4349}" type="pres">
      <dgm:prSet presAssocID="{BCDC2071-21FE-4DDB-B3B8-D69DD4090EB7}" presName="circleA" presStyleLbl="node1" presStyleIdx="2" presStyleCnt="5"/>
      <dgm:spPr/>
    </dgm:pt>
    <dgm:pt modelId="{F657B8F4-41D9-4067-8291-D785B2CF3D78}" type="pres">
      <dgm:prSet presAssocID="{BCDC2071-21FE-4DDB-B3B8-D69DD4090EB7}" presName="spaceA" presStyleCnt="0"/>
      <dgm:spPr/>
    </dgm:pt>
    <dgm:pt modelId="{DCCF6179-46B3-463F-A0D8-A07E5DD9AA09}" type="pres">
      <dgm:prSet presAssocID="{DDA1C66A-A34C-48FB-B969-7B8CE19ACEAD}" presName="space" presStyleCnt="0"/>
      <dgm:spPr/>
    </dgm:pt>
    <dgm:pt modelId="{87B19C81-F6F2-4867-9C07-443AE999691F}" type="pres">
      <dgm:prSet presAssocID="{D310CDFD-14F6-47DC-9BCC-53CF4C59A767}" presName="compositeB" presStyleCnt="0"/>
      <dgm:spPr/>
    </dgm:pt>
    <dgm:pt modelId="{7C4A122A-EE5A-4FA3-B3BB-BB0906149E6C}" type="pres">
      <dgm:prSet presAssocID="{D310CDFD-14F6-47DC-9BCC-53CF4C59A767}" presName="textB" presStyleLbl="revTx" presStyleIdx="3" presStyleCnt="5">
        <dgm:presLayoutVars>
          <dgm:bulletEnabled val="1"/>
        </dgm:presLayoutVars>
      </dgm:prSet>
      <dgm:spPr/>
    </dgm:pt>
    <dgm:pt modelId="{5457AE54-A700-4C4A-8FF5-6D5ABFB6D5A6}" type="pres">
      <dgm:prSet presAssocID="{D310CDFD-14F6-47DC-9BCC-53CF4C59A767}" presName="circleB" presStyleLbl="node1" presStyleIdx="3" presStyleCnt="5"/>
      <dgm:spPr/>
    </dgm:pt>
    <dgm:pt modelId="{3871FBEB-CEDF-4955-8719-3196A757EF77}" type="pres">
      <dgm:prSet presAssocID="{D310CDFD-14F6-47DC-9BCC-53CF4C59A767}" presName="spaceB" presStyleCnt="0"/>
      <dgm:spPr/>
    </dgm:pt>
    <dgm:pt modelId="{CF4691E6-4199-49FF-9D7B-13EF62405937}" type="pres">
      <dgm:prSet presAssocID="{33480AC8-3D41-4978-B170-CA3FE124B043}" presName="space" presStyleCnt="0"/>
      <dgm:spPr/>
    </dgm:pt>
    <dgm:pt modelId="{EC0546B8-0B63-4847-BA09-FB0B0B65B7C9}" type="pres">
      <dgm:prSet presAssocID="{BE909C2B-6E33-45C9-9311-880528F4EA87}" presName="compositeA" presStyleCnt="0"/>
      <dgm:spPr/>
    </dgm:pt>
    <dgm:pt modelId="{AB6A46FE-F265-4265-A3BF-D1A226A7BDC5}" type="pres">
      <dgm:prSet presAssocID="{BE909C2B-6E33-45C9-9311-880528F4EA87}" presName="textA" presStyleLbl="revTx" presStyleIdx="4" presStyleCnt="5">
        <dgm:presLayoutVars>
          <dgm:bulletEnabled val="1"/>
        </dgm:presLayoutVars>
      </dgm:prSet>
      <dgm:spPr/>
    </dgm:pt>
    <dgm:pt modelId="{BDF2054E-5B06-476F-9914-A8469A875198}" type="pres">
      <dgm:prSet presAssocID="{BE909C2B-6E33-45C9-9311-880528F4EA87}" presName="circleA" presStyleLbl="node1" presStyleIdx="4" presStyleCnt="5"/>
      <dgm:spPr/>
    </dgm:pt>
    <dgm:pt modelId="{E674CB7A-91B0-4799-A5BA-235D72AF6F55}" type="pres">
      <dgm:prSet presAssocID="{BE909C2B-6E33-45C9-9311-880528F4EA87}" presName="spaceA" presStyleCnt="0"/>
      <dgm:spPr/>
    </dgm:pt>
  </dgm:ptLst>
  <dgm:cxnLst>
    <dgm:cxn modelId="{1A210E06-784B-43F4-AA89-12901FB101C7}" srcId="{E6FEFFFA-B0BE-443D-B87B-DDDDCA7D3A33}" destId="{CBAF5EED-E077-486F-ABD8-B23B72B09AD6}" srcOrd="1" destOrd="0" parTransId="{D15EE3EA-0DCB-4CEA-9233-6DBB10C40B31}" sibTransId="{FF045D31-E957-42CB-BAA3-C5C52B3E4CC6}"/>
    <dgm:cxn modelId="{A6749B23-240F-4B62-8E27-CF0524E5304A}" type="presOf" srcId="{D310CDFD-14F6-47DC-9BCC-53CF4C59A767}" destId="{7C4A122A-EE5A-4FA3-B3BB-BB0906149E6C}" srcOrd="0" destOrd="0" presId="urn:microsoft.com/office/officeart/2005/8/layout/hProcess11"/>
    <dgm:cxn modelId="{4A62DB5F-FF36-4FED-A66D-82FE9CEC84C4}" type="presOf" srcId="{BCDC2071-21FE-4DDB-B3B8-D69DD4090EB7}" destId="{223CE688-B91D-4859-8FB2-6474575B60F4}" srcOrd="0" destOrd="0" presId="urn:microsoft.com/office/officeart/2005/8/layout/hProcess11"/>
    <dgm:cxn modelId="{6B18F946-AFAA-4C0D-A97E-00FB5A18994C}" type="presOf" srcId="{A9933A28-7395-4F69-9B64-E914E8E28C5B}" destId="{C1BC915F-357F-4D8F-A92E-DAC44979BA54}" srcOrd="0" destOrd="0" presId="urn:microsoft.com/office/officeart/2005/8/layout/hProcess11"/>
    <dgm:cxn modelId="{A8004174-3815-44B7-B377-D40162C1605A}" srcId="{E6FEFFFA-B0BE-443D-B87B-DDDDCA7D3A33}" destId="{A9933A28-7395-4F69-9B64-E914E8E28C5B}" srcOrd="0" destOrd="0" parTransId="{B5B5041D-5889-4D68-BA6E-F15629EE4A0A}" sibTransId="{1339F010-59B3-4448-B7EF-F9EB8F8D9EEC}"/>
    <dgm:cxn modelId="{16C46458-0C07-4395-883E-9123C3A7D84C}" type="presOf" srcId="{CBAF5EED-E077-486F-ABD8-B23B72B09AD6}" destId="{8D452EFE-6031-4696-8F20-8AAA47507B46}" srcOrd="0" destOrd="0" presId="urn:microsoft.com/office/officeart/2005/8/layout/hProcess11"/>
    <dgm:cxn modelId="{B6884C96-815D-4EBF-8612-B931EB277F49}" srcId="{E6FEFFFA-B0BE-443D-B87B-DDDDCA7D3A33}" destId="{D310CDFD-14F6-47DC-9BCC-53CF4C59A767}" srcOrd="3" destOrd="0" parTransId="{7B76F04C-1B77-40BC-84D1-F815BC8937BA}" sibTransId="{33480AC8-3D41-4978-B170-CA3FE124B043}"/>
    <dgm:cxn modelId="{FD481EE0-D10F-43E2-9807-8C04A4737F72}" type="presOf" srcId="{E6FEFFFA-B0BE-443D-B87B-DDDDCA7D3A33}" destId="{695CC321-7F98-4572-BC2F-A9618FE1C998}" srcOrd="0" destOrd="0" presId="urn:microsoft.com/office/officeart/2005/8/layout/hProcess11"/>
    <dgm:cxn modelId="{CEB361E0-D127-4844-B4E6-E9F939A4797E}" srcId="{E6FEFFFA-B0BE-443D-B87B-DDDDCA7D3A33}" destId="{BE909C2B-6E33-45C9-9311-880528F4EA87}" srcOrd="4" destOrd="0" parTransId="{5ACEF0AD-8D41-476E-88F8-F6D8968AE1AF}" sibTransId="{B11ABD85-8537-43F7-932A-3C464F293BD0}"/>
    <dgm:cxn modelId="{14FBD6E4-6B9B-4793-AFEF-D32F76AAA45B}" type="presOf" srcId="{BE909C2B-6E33-45C9-9311-880528F4EA87}" destId="{AB6A46FE-F265-4265-A3BF-D1A226A7BDC5}" srcOrd="0" destOrd="0" presId="urn:microsoft.com/office/officeart/2005/8/layout/hProcess11"/>
    <dgm:cxn modelId="{380CB2F8-1CEA-4AF4-AD65-A08DF5E474F4}" srcId="{E6FEFFFA-B0BE-443D-B87B-DDDDCA7D3A33}" destId="{BCDC2071-21FE-4DDB-B3B8-D69DD4090EB7}" srcOrd="2" destOrd="0" parTransId="{32744AB4-3FAE-4748-BC74-AD214A34C8B7}" sibTransId="{DDA1C66A-A34C-48FB-B969-7B8CE19ACEAD}"/>
    <dgm:cxn modelId="{8062A9CA-0752-481D-B508-E9878310A596}" type="presParOf" srcId="{695CC321-7F98-4572-BC2F-A9618FE1C998}" destId="{3C7D6F04-19C1-47C6-B29C-0E215770AD87}" srcOrd="0" destOrd="0" presId="urn:microsoft.com/office/officeart/2005/8/layout/hProcess11"/>
    <dgm:cxn modelId="{59732334-6728-429B-B020-48D11F4FD14B}" type="presParOf" srcId="{695CC321-7F98-4572-BC2F-A9618FE1C998}" destId="{47B02E2D-F639-46F1-A19B-6D8DC5F2F278}" srcOrd="1" destOrd="0" presId="urn:microsoft.com/office/officeart/2005/8/layout/hProcess11"/>
    <dgm:cxn modelId="{3C22F7D9-B6E1-4ABA-8FC9-9DF378431EEC}" type="presParOf" srcId="{47B02E2D-F639-46F1-A19B-6D8DC5F2F278}" destId="{2F115D44-D1D5-4FA6-A5B1-25C7C2355081}" srcOrd="0" destOrd="0" presId="urn:microsoft.com/office/officeart/2005/8/layout/hProcess11"/>
    <dgm:cxn modelId="{2B508483-8497-41F8-AEDD-388A97835ABE}" type="presParOf" srcId="{2F115D44-D1D5-4FA6-A5B1-25C7C2355081}" destId="{C1BC915F-357F-4D8F-A92E-DAC44979BA54}" srcOrd="0" destOrd="0" presId="urn:microsoft.com/office/officeart/2005/8/layout/hProcess11"/>
    <dgm:cxn modelId="{3C5A443F-55FF-4F03-9671-627C2F045137}" type="presParOf" srcId="{2F115D44-D1D5-4FA6-A5B1-25C7C2355081}" destId="{CE583A64-8EF2-405F-8308-405800BB494E}" srcOrd="1" destOrd="0" presId="urn:microsoft.com/office/officeart/2005/8/layout/hProcess11"/>
    <dgm:cxn modelId="{E7EB11AD-1561-4D5A-935B-0425ED18B86D}" type="presParOf" srcId="{2F115D44-D1D5-4FA6-A5B1-25C7C2355081}" destId="{F273592B-4594-42AE-8DAC-4AE19525F8BA}" srcOrd="2" destOrd="0" presId="urn:microsoft.com/office/officeart/2005/8/layout/hProcess11"/>
    <dgm:cxn modelId="{B4B5E5F9-1B10-4031-831A-D542D4F7494E}" type="presParOf" srcId="{47B02E2D-F639-46F1-A19B-6D8DC5F2F278}" destId="{C4B7943C-19E6-4A5F-AC58-1E87F690E4CA}" srcOrd="1" destOrd="0" presId="urn:microsoft.com/office/officeart/2005/8/layout/hProcess11"/>
    <dgm:cxn modelId="{E5F1A2E5-42C1-40BE-9638-9A0DAFB97927}" type="presParOf" srcId="{47B02E2D-F639-46F1-A19B-6D8DC5F2F278}" destId="{20CC3A75-591C-41E1-8991-4B33CB4E2E47}" srcOrd="2" destOrd="0" presId="urn:microsoft.com/office/officeart/2005/8/layout/hProcess11"/>
    <dgm:cxn modelId="{31E033CC-DD54-4AF3-95EC-E63BE7E15B7C}" type="presParOf" srcId="{20CC3A75-591C-41E1-8991-4B33CB4E2E47}" destId="{8D452EFE-6031-4696-8F20-8AAA47507B46}" srcOrd="0" destOrd="0" presId="urn:microsoft.com/office/officeart/2005/8/layout/hProcess11"/>
    <dgm:cxn modelId="{D3B23827-6663-4AB6-B47B-63B021E9984A}" type="presParOf" srcId="{20CC3A75-591C-41E1-8991-4B33CB4E2E47}" destId="{EEA45A55-0E5C-4964-9EE4-7DD5F232E8D0}" srcOrd="1" destOrd="0" presId="urn:microsoft.com/office/officeart/2005/8/layout/hProcess11"/>
    <dgm:cxn modelId="{8132D01C-3107-4602-B74B-32AC30C75534}" type="presParOf" srcId="{20CC3A75-591C-41E1-8991-4B33CB4E2E47}" destId="{9B0C562C-1EB4-48DC-A5BE-61CD43B449B1}" srcOrd="2" destOrd="0" presId="urn:microsoft.com/office/officeart/2005/8/layout/hProcess11"/>
    <dgm:cxn modelId="{8C33B99A-ED8D-45D5-A739-E5F24E949017}" type="presParOf" srcId="{47B02E2D-F639-46F1-A19B-6D8DC5F2F278}" destId="{4953D1E8-100B-4EA2-AD92-42709C26AB89}" srcOrd="3" destOrd="0" presId="urn:microsoft.com/office/officeart/2005/8/layout/hProcess11"/>
    <dgm:cxn modelId="{75846DC5-36F6-4BC6-A564-A39D6B599ED7}" type="presParOf" srcId="{47B02E2D-F639-46F1-A19B-6D8DC5F2F278}" destId="{44E89044-878C-47C6-BE18-F410E5490A5E}" srcOrd="4" destOrd="0" presId="urn:microsoft.com/office/officeart/2005/8/layout/hProcess11"/>
    <dgm:cxn modelId="{E554ED8D-EE33-4F8A-9A24-7543E05991FB}" type="presParOf" srcId="{44E89044-878C-47C6-BE18-F410E5490A5E}" destId="{223CE688-B91D-4859-8FB2-6474575B60F4}" srcOrd="0" destOrd="0" presId="urn:microsoft.com/office/officeart/2005/8/layout/hProcess11"/>
    <dgm:cxn modelId="{F8607439-2E02-41CC-8035-E81B845CF80D}" type="presParOf" srcId="{44E89044-878C-47C6-BE18-F410E5490A5E}" destId="{D272C0A2-EDB7-4662-901B-9A6A8ECB4349}" srcOrd="1" destOrd="0" presId="urn:microsoft.com/office/officeart/2005/8/layout/hProcess11"/>
    <dgm:cxn modelId="{F3435732-60CF-41F3-8ECB-EC781520375B}" type="presParOf" srcId="{44E89044-878C-47C6-BE18-F410E5490A5E}" destId="{F657B8F4-41D9-4067-8291-D785B2CF3D78}" srcOrd="2" destOrd="0" presId="urn:microsoft.com/office/officeart/2005/8/layout/hProcess11"/>
    <dgm:cxn modelId="{4371FD24-B04E-44B3-889C-10040E990A83}" type="presParOf" srcId="{47B02E2D-F639-46F1-A19B-6D8DC5F2F278}" destId="{DCCF6179-46B3-463F-A0D8-A07E5DD9AA09}" srcOrd="5" destOrd="0" presId="urn:microsoft.com/office/officeart/2005/8/layout/hProcess11"/>
    <dgm:cxn modelId="{FF2B0C2A-CCAB-4179-91B2-0578D356E22C}" type="presParOf" srcId="{47B02E2D-F639-46F1-A19B-6D8DC5F2F278}" destId="{87B19C81-F6F2-4867-9C07-443AE999691F}" srcOrd="6" destOrd="0" presId="urn:microsoft.com/office/officeart/2005/8/layout/hProcess11"/>
    <dgm:cxn modelId="{CF7DF192-4DCF-43F3-8C47-FB25DEDDA44E}" type="presParOf" srcId="{87B19C81-F6F2-4867-9C07-443AE999691F}" destId="{7C4A122A-EE5A-4FA3-B3BB-BB0906149E6C}" srcOrd="0" destOrd="0" presId="urn:microsoft.com/office/officeart/2005/8/layout/hProcess11"/>
    <dgm:cxn modelId="{56D2CD2A-5E08-411C-B188-487827BACBA4}" type="presParOf" srcId="{87B19C81-F6F2-4867-9C07-443AE999691F}" destId="{5457AE54-A700-4C4A-8FF5-6D5ABFB6D5A6}" srcOrd="1" destOrd="0" presId="urn:microsoft.com/office/officeart/2005/8/layout/hProcess11"/>
    <dgm:cxn modelId="{620E076C-5F9C-4D65-B96F-A2DC6AF89965}" type="presParOf" srcId="{87B19C81-F6F2-4867-9C07-443AE999691F}" destId="{3871FBEB-CEDF-4955-8719-3196A757EF77}" srcOrd="2" destOrd="0" presId="urn:microsoft.com/office/officeart/2005/8/layout/hProcess11"/>
    <dgm:cxn modelId="{543C913B-8EF2-4C85-8B12-F63630C47A46}" type="presParOf" srcId="{47B02E2D-F639-46F1-A19B-6D8DC5F2F278}" destId="{CF4691E6-4199-49FF-9D7B-13EF62405937}" srcOrd="7" destOrd="0" presId="urn:microsoft.com/office/officeart/2005/8/layout/hProcess11"/>
    <dgm:cxn modelId="{282D60E9-6E72-44F3-B602-DABB33A36AA8}" type="presParOf" srcId="{47B02E2D-F639-46F1-A19B-6D8DC5F2F278}" destId="{EC0546B8-0B63-4847-BA09-FB0B0B65B7C9}" srcOrd="8" destOrd="0" presId="urn:microsoft.com/office/officeart/2005/8/layout/hProcess11"/>
    <dgm:cxn modelId="{7C47613F-96CD-421C-8237-7606E915904A}" type="presParOf" srcId="{EC0546B8-0B63-4847-BA09-FB0B0B65B7C9}" destId="{AB6A46FE-F265-4265-A3BF-D1A226A7BDC5}" srcOrd="0" destOrd="0" presId="urn:microsoft.com/office/officeart/2005/8/layout/hProcess11"/>
    <dgm:cxn modelId="{8EA9B9CC-06B2-49A7-811B-A9D742CA32BB}" type="presParOf" srcId="{EC0546B8-0B63-4847-BA09-FB0B0B65B7C9}" destId="{BDF2054E-5B06-476F-9914-A8469A875198}" srcOrd="1" destOrd="0" presId="urn:microsoft.com/office/officeart/2005/8/layout/hProcess11"/>
    <dgm:cxn modelId="{4D709D91-7F31-46D1-A30B-985695A4085B}" type="presParOf" srcId="{EC0546B8-0B63-4847-BA09-FB0B0B65B7C9}" destId="{E674CB7A-91B0-4799-A5BA-235D72AF6F5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D6F04-19C1-47C6-B29C-0E215770AD87}">
      <dsp:nvSpPr>
        <dsp:cNvPr id="0" name=""/>
        <dsp:cNvSpPr/>
      </dsp:nvSpPr>
      <dsp:spPr>
        <a:xfrm>
          <a:off x="0" y="320948"/>
          <a:ext cx="8308323" cy="67770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BC915F-357F-4D8F-A92E-DAC44979BA54}">
      <dsp:nvSpPr>
        <dsp:cNvPr id="0" name=""/>
        <dsp:cNvSpPr/>
      </dsp:nvSpPr>
      <dsp:spPr>
        <a:xfrm>
          <a:off x="3286" y="0"/>
          <a:ext cx="1436715" cy="5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Finalize Scope &amp; Requirements</a:t>
          </a:r>
          <a:endParaRPr lang="en-IN" sz="1200" kern="1200" dirty="0"/>
        </a:p>
      </dsp:txBody>
      <dsp:txXfrm>
        <a:off x="3286" y="0"/>
        <a:ext cx="1436715" cy="527840"/>
      </dsp:txXfrm>
    </dsp:sp>
    <dsp:sp modelId="{CE583A64-8EF2-405F-8308-405800BB494E}">
      <dsp:nvSpPr>
        <dsp:cNvPr id="0" name=""/>
        <dsp:cNvSpPr/>
      </dsp:nvSpPr>
      <dsp:spPr>
        <a:xfrm>
          <a:off x="655663" y="593820"/>
          <a:ext cx="131960" cy="1319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452EFE-6031-4696-8F20-8AAA47507B46}">
      <dsp:nvSpPr>
        <dsp:cNvPr id="0" name=""/>
        <dsp:cNvSpPr/>
      </dsp:nvSpPr>
      <dsp:spPr>
        <a:xfrm>
          <a:off x="1511836" y="791760"/>
          <a:ext cx="1436715" cy="5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System Design &amp; Prototype</a:t>
          </a:r>
          <a:endParaRPr lang="en-IN" sz="1200" kern="1200" dirty="0"/>
        </a:p>
      </dsp:txBody>
      <dsp:txXfrm>
        <a:off x="1511836" y="791760"/>
        <a:ext cx="1436715" cy="527840"/>
      </dsp:txXfrm>
    </dsp:sp>
    <dsp:sp modelId="{EEA45A55-0E5C-4964-9EE4-7DD5F232E8D0}">
      <dsp:nvSpPr>
        <dsp:cNvPr id="0" name=""/>
        <dsp:cNvSpPr/>
      </dsp:nvSpPr>
      <dsp:spPr>
        <a:xfrm>
          <a:off x="2164214" y="593820"/>
          <a:ext cx="131960" cy="1319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3CE688-B91D-4859-8FB2-6474575B60F4}">
      <dsp:nvSpPr>
        <dsp:cNvPr id="0" name=""/>
        <dsp:cNvSpPr/>
      </dsp:nvSpPr>
      <dsp:spPr>
        <a:xfrm>
          <a:off x="3020387" y="0"/>
          <a:ext cx="1436715" cy="5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>
              <a:ln>
                <a:noFill/>
              </a:ln>
            </a:rPr>
            <a:t>Develop</a:t>
          </a:r>
          <a:r>
            <a:rPr lang="en-IN" sz="1200" b="1" i="0" kern="1200" dirty="0"/>
            <a:t> Core Features &amp; Test</a:t>
          </a:r>
          <a:endParaRPr lang="en-IN" sz="1200" kern="1200" dirty="0"/>
        </a:p>
      </dsp:txBody>
      <dsp:txXfrm>
        <a:off x="3020387" y="0"/>
        <a:ext cx="1436715" cy="527840"/>
      </dsp:txXfrm>
    </dsp:sp>
    <dsp:sp modelId="{D272C0A2-EDB7-4662-901B-9A6A8ECB4349}">
      <dsp:nvSpPr>
        <dsp:cNvPr id="0" name=""/>
        <dsp:cNvSpPr/>
      </dsp:nvSpPr>
      <dsp:spPr>
        <a:xfrm>
          <a:off x="3672765" y="593820"/>
          <a:ext cx="131960" cy="1319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4A122A-EE5A-4FA3-B3BB-BB0906149E6C}">
      <dsp:nvSpPr>
        <dsp:cNvPr id="0" name=""/>
        <dsp:cNvSpPr/>
      </dsp:nvSpPr>
      <dsp:spPr>
        <a:xfrm>
          <a:off x="4528938" y="791760"/>
          <a:ext cx="1436715" cy="5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System Testing &amp; Bug Fixes</a:t>
          </a:r>
          <a:endParaRPr lang="en-IN" sz="1200" kern="1200" dirty="0"/>
        </a:p>
      </dsp:txBody>
      <dsp:txXfrm>
        <a:off x="4528938" y="791760"/>
        <a:ext cx="1436715" cy="527840"/>
      </dsp:txXfrm>
    </dsp:sp>
    <dsp:sp modelId="{5457AE54-A700-4C4A-8FF5-6D5ABFB6D5A6}">
      <dsp:nvSpPr>
        <dsp:cNvPr id="0" name=""/>
        <dsp:cNvSpPr/>
      </dsp:nvSpPr>
      <dsp:spPr>
        <a:xfrm>
          <a:off x="5181316" y="593820"/>
          <a:ext cx="131960" cy="1319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A46FE-F265-4265-A3BF-D1A226A7BDC5}">
      <dsp:nvSpPr>
        <dsp:cNvPr id="0" name=""/>
        <dsp:cNvSpPr/>
      </dsp:nvSpPr>
      <dsp:spPr>
        <a:xfrm>
          <a:off x="6037489" y="0"/>
          <a:ext cx="1436715" cy="52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Deploy &amp; Train Users</a:t>
          </a:r>
          <a:endParaRPr lang="en-IN" sz="1200" kern="1200" dirty="0"/>
        </a:p>
      </dsp:txBody>
      <dsp:txXfrm>
        <a:off x="6037489" y="0"/>
        <a:ext cx="1436715" cy="527840"/>
      </dsp:txXfrm>
    </dsp:sp>
    <dsp:sp modelId="{BDF2054E-5B06-476F-9914-A8469A875198}">
      <dsp:nvSpPr>
        <dsp:cNvPr id="0" name=""/>
        <dsp:cNvSpPr/>
      </dsp:nvSpPr>
      <dsp:spPr>
        <a:xfrm>
          <a:off x="6689867" y="593820"/>
          <a:ext cx="131960" cy="1319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ffb102e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ffb102e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fb102e7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ffb102e7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ffb102e7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ffb102e7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ffb102e7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ffb102e7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fb102e7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fb102e7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ffb102e7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ffb102e7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ffb102e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ffb102e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ffb102e7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ffb102e7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4524" y="3127167"/>
            <a:ext cx="3555857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Team Name: </a:t>
            </a:r>
            <a:r>
              <a:rPr lang="en-GB" sz="18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AntiPiracyGuard</a:t>
            </a:r>
            <a:endParaRPr sz="18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3626725"/>
            <a:ext cx="3555856" cy="131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Participant Name: </a:t>
            </a:r>
            <a:r>
              <a:rPr lang="en-GB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Santhosh P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	 Vimal Sridhar 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	  	 Parthasarathy 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 Aravind 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		 </a:t>
            </a:r>
            <a:r>
              <a:rPr lang="en-GB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Shanthosh</a:t>
            </a:r>
            <a:r>
              <a:rPr lang="en-GB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K</a:t>
            </a:r>
            <a:endParaRPr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383773" y="3127167"/>
            <a:ext cx="3870050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Email: </a:t>
            </a:r>
            <a:r>
              <a:rPr lang="en-GB" sz="15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santhoshpakkiri550@gmail.com </a:t>
            </a:r>
            <a:endParaRPr sz="15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383773" y="3687209"/>
            <a:ext cx="3500656" cy="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Phone number: </a:t>
            </a:r>
            <a:r>
              <a:rPr lang="en-GB" sz="15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+918015696321</a:t>
            </a:r>
            <a:endParaRPr sz="15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45" y="-68579"/>
            <a:ext cx="9148145" cy="521207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263973" y="1181363"/>
            <a:ext cx="6845336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 AI Audio Fingerprinting</a:t>
            </a:r>
            <a:b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Detects pirated music </a:t>
            </a:r>
            <a:r>
              <a:rPr lang="en-IN" sz="1200" b="0" i="1" dirty="0">
                <a:solidFill>
                  <a:schemeClr val="tx1"/>
                </a:solidFill>
                <a:effectLst/>
                <a:latin typeface="Inter"/>
              </a:rPr>
              <a:t>even if altered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 (pitch, noise, tempo) using unique song fingerprints.</a:t>
            </a:r>
          </a:p>
          <a:p>
            <a:pPr algn="l">
              <a:buFont typeface="+mj-lt"/>
              <a:buAutoNum type="arabicPeriod"/>
            </a:pPr>
            <a:r>
              <a:rPr lang="en-IN" sz="1200" b="1" dirty="0">
                <a:solidFill>
                  <a:schemeClr val="tx1"/>
                </a:solidFill>
                <a:latin typeface="Inter"/>
              </a:rPr>
              <a:t> </a:t>
            </a:r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Real-Time Monitoring &amp; Automation</a:t>
            </a:r>
            <a:b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Scans YouTube, TikTok, Instagram, Telegram 24/7 and triggers </a:t>
            </a:r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DMCA takedowns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 or </a:t>
            </a:r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ad revenue diversion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 Protects Artists &amp; Labels</a:t>
            </a:r>
            <a:b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Restores control over content and recovers lost revenue through instant enforcement.</a:t>
            </a:r>
          </a:p>
          <a:p>
            <a:endParaRPr lang="en-US" sz="1200" dirty="0"/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Inter"/>
              </a:rPr>
              <a:t>Key Aims &amp; Contributions: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🎯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/>
              </a:rPr>
              <a:t>1. Eradicate Music Piracy</a:t>
            </a:r>
            <a:r>
              <a:rPr lang="en-US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/>
              </a:rPr>
              <a:t>AI-based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 audio fingerprinting identifies and removes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/>
              </a:rPr>
              <a:t>illegal copies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 (even altered ones) 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Inter"/>
              </a:rPr>
              <a:t>before they go viral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⚙️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/>
              </a:rPr>
              <a:t>2. Automate Copyright Protection</a:t>
            </a:r>
            <a:r>
              <a:rPr lang="en-US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AI flags violations and enforces rights via DMCA takedowns or monetization redirection.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💰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/>
              </a:rPr>
              <a:t>3. Ensure Fair Compensation for Artists</a:t>
            </a:r>
            <a:r>
              <a:rPr lang="en-US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Turn piracy into revenue: Claim ad earnings or licensing fees from unauthorized usage.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🛑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/>
              </a:rPr>
              <a:t>4. Block AI-Generated Deepfakes</a:t>
            </a:r>
            <a:r>
              <a:rPr lang="en-US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Detect and block cloned voices or AI-generated tracks to protect artist identity.</a:t>
            </a: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🌍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/>
              </a:rPr>
              <a:t>5. Scalable Industry Standard</a:t>
            </a:r>
            <a:r>
              <a:rPr lang="en-US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Ready for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Inter"/>
              </a:rPr>
              <a:t>Spotify, YouTube, Apple Music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Inter"/>
              </a:rPr>
              <a:t> — designed to set a universal anti-piracy benchmark.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F3B92-8060-AA8A-36E5-13AB0BB2E891}"/>
              </a:ext>
            </a:extLst>
          </p:cNvPr>
          <p:cNvSpPr txBox="1"/>
          <p:nvPr/>
        </p:nvSpPr>
        <p:spPr>
          <a:xfrm>
            <a:off x="263973" y="855111"/>
            <a:ext cx="223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j-lt"/>
              </a:rPr>
              <a:t>Executive Summary:</a:t>
            </a:r>
            <a:endParaRPr lang="en-IN" b="1" i="1" dirty="0">
              <a:latin typeface="+mj-lt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3FEEBA-AAB5-5107-0DFA-B65C7904C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9716632"/>
              </p:ext>
            </p:extLst>
          </p:nvPr>
        </p:nvGraphicFramePr>
        <p:xfrm>
          <a:off x="6789600" y="1181363"/>
          <a:ext cx="2354400" cy="3016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24153" y="845978"/>
            <a:ext cx="8520600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/>
              <a:t>Problem Statement: </a:t>
            </a:r>
          </a:p>
          <a:p>
            <a:endParaRPr lang="en-US" sz="1600" b="1" i="1" dirty="0"/>
          </a:p>
          <a:p>
            <a:r>
              <a:rPr lang="en-US" sz="1500" b="1" i="1" dirty="0"/>
              <a:t>Music Piracy &amp; Revenue Loss:</a:t>
            </a:r>
          </a:p>
          <a:p>
            <a:endParaRPr lang="en-US" dirty="0"/>
          </a:p>
          <a:p>
            <a:r>
              <a:rPr lang="en-US" dirty="0"/>
              <a:t>The music industry faces billions in losses due to piracy and unauthorized distribution. Key issues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Illegal Downloads &amp; Streaming</a:t>
            </a:r>
            <a:r>
              <a:rPr lang="en-US" dirty="0"/>
              <a:t> – Songs are shared on torrent sites, illegal platforms, and Telegram, causing financial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Unlicensed Use in Videos</a:t>
            </a:r>
            <a:r>
              <a:rPr lang="en-US" dirty="0"/>
              <a:t> – Music is used on TikTok, YouTube, and ads without proper licensing, denying artists fair compensation.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AI-Generated Deepfake Songs</a:t>
            </a:r>
            <a:r>
              <a:rPr lang="en-US" dirty="0"/>
              <a:t> – AI clones artist voices, creating fake songs that mislead audiences and harm reputations.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Ineffective Copyright Protection</a:t>
            </a:r>
            <a:r>
              <a:rPr lang="en-US" dirty="0"/>
              <a:t> – Manual complaint-based systems fail to detect and remove illegal content swiftly.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Loss of Monetization</a:t>
            </a:r>
            <a:r>
              <a:rPr lang="en-US" dirty="0"/>
              <a:t> – Unauthorized uploads and monetization divert revenue from rightful owners.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b="1" dirty="0"/>
              <a:t>$2.7 billion lost annually</a:t>
            </a:r>
            <a:r>
              <a:rPr lang="en-US" dirty="0"/>
              <a:t>, an </a:t>
            </a:r>
            <a:r>
              <a:rPr lang="en-US" b="1" dirty="0"/>
              <a:t>AI-driven, automated solution</a:t>
            </a:r>
            <a:r>
              <a:rPr lang="en-US" dirty="0"/>
              <a:t> is essential to detect, track, and enforce copyright protection in </a:t>
            </a:r>
            <a:r>
              <a:rPr lang="en-US" b="1" dirty="0"/>
              <a:t>real-time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32" y="-1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11692" y="844136"/>
            <a:ext cx="7652135" cy="146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Proposed Solution</a:t>
            </a:r>
            <a:endParaRPr sz="1600" b="1" dirty="0"/>
          </a:p>
          <a:p>
            <a:endParaRPr lang="en-US" dirty="0"/>
          </a:p>
          <a:p>
            <a:r>
              <a:rPr lang="en-IN" b="1" i="1" dirty="0"/>
              <a:t>Technology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/>
              <a:t>AI-powered </a:t>
            </a:r>
            <a:r>
              <a:rPr lang="en-IN" sz="1300" b="1" dirty="0"/>
              <a:t>audio fingerprinting</a:t>
            </a:r>
            <a:r>
              <a:rPr lang="en-IN" sz="1300" dirty="0"/>
              <a:t> for piracy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/>
              <a:t>Real-time</a:t>
            </a:r>
            <a:r>
              <a:rPr lang="en-IN" sz="1300" dirty="0"/>
              <a:t> scanning (YouTube, TikTok, Instagram, Telegram).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/>
              <a:t>Blockchain-backed copyright</a:t>
            </a:r>
            <a:r>
              <a:rPr lang="en-IN" sz="1300" dirty="0"/>
              <a:t> for ownership protection.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25A95-C822-3CCC-4D6D-76E3353F807B}"/>
              </a:ext>
            </a:extLst>
          </p:cNvPr>
          <p:cNvSpPr txBox="1"/>
          <p:nvPr/>
        </p:nvSpPr>
        <p:spPr>
          <a:xfrm>
            <a:off x="311692" y="2225357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Features:</a:t>
            </a:r>
            <a:endParaRPr lang="en-IN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43B2F3-8BC4-47CC-46FE-11E16F19E0F8}"/>
              </a:ext>
            </a:extLst>
          </p:cNvPr>
          <p:cNvSpPr/>
          <p:nvPr/>
        </p:nvSpPr>
        <p:spPr>
          <a:xfrm>
            <a:off x="654008" y="2625655"/>
            <a:ext cx="2210305" cy="733257"/>
          </a:xfrm>
          <a:prstGeom prst="roundRect">
            <a:avLst/>
          </a:prstGeom>
          <a:solidFill>
            <a:srgbClr val="C0EC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🔍 AI Detection</a:t>
            </a:r>
            <a:br>
              <a:rPr lang="en-IN" b="1" i="0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Detects altered tracks (pitch, tempo)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0D3170-1C64-E2B4-68FE-A1B080FD8774}"/>
              </a:ext>
            </a:extLst>
          </p:cNvPr>
          <p:cNvSpPr/>
          <p:nvPr/>
        </p:nvSpPr>
        <p:spPr>
          <a:xfrm>
            <a:off x="5907560" y="2625655"/>
            <a:ext cx="2210305" cy="733257"/>
          </a:xfrm>
          <a:prstGeom prst="roundRect">
            <a:avLst/>
          </a:prstGeom>
          <a:solidFill>
            <a:srgbClr val="C0EC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⛓️ Blockchain Proof</a:t>
            </a:r>
            <a:br>
              <a:rPr lang="en-IN" b="1" i="0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Immutable copyright records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75F2D7-7192-373C-F2FD-6887BCD48642}"/>
              </a:ext>
            </a:extLst>
          </p:cNvPr>
          <p:cNvSpPr/>
          <p:nvPr/>
        </p:nvSpPr>
        <p:spPr>
          <a:xfrm>
            <a:off x="3280784" y="2625655"/>
            <a:ext cx="2210305" cy="733257"/>
          </a:xfrm>
          <a:prstGeom prst="roundRect">
            <a:avLst/>
          </a:prstGeom>
          <a:solidFill>
            <a:srgbClr val="C0ECFF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⚡ Real-Time Scan</a:t>
            </a:r>
            <a:br>
              <a:rPr lang="en-IN" b="1" i="0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Monitors YouTube, TikTok, Telegram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52C75-C648-EFA2-4487-CC1179D56BAD}"/>
              </a:ext>
            </a:extLst>
          </p:cNvPr>
          <p:cNvSpPr txBox="1"/>
          <p:nvPr/>
        </p:nvSpPr>
        <p:spPr>
          <a:xfrm>
            <a:off x="311692" y="3479729"/>
            <a:ext cx="18806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b="1" i="0" dirty="0">
                <a:solidFill>
                  <a:schemeClr val="tx1"/>
                </a:solidFill>
                <a:effectLst/>
                <a:latin typeface="Inter"/>
              </a:rPr>
              <a:t>Innovation &amp; Impact:</a:t>
            </a:r>
            <a:endParaRPr lang="en-IN" sz="15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812F1-EC9B-337F-ACFA-893CF4A37B8A}"/>
              </a:ext>
            </a:extLst>
          </p:cNvPr>
          <p:cNvSpPr txBox="1"/>
          <p:nvPr/>
        </p:nvSpPr>
        <p:spPr>
          <a:xfrm>
            <a:off x="311692" y="3738780"/>
            <a:ext cx="66341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  <a:latin typeface="Inter"/>
              </a:rPr>
              <a:t> Beyond Watermarking</a:t>
            </a:r>
            <a:br>
              <a:rPr lang="en-IN" sz="1300" b="0" i="0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IN" sz="1300" b="0" i="0" dirty="0">
                <a:solidFill>
                  <a:schemeClr val="tx1"/>
                </a:solidFill>
                <a:effectLst/>
                <a:latin typeface="Inter"/>
              </a:rPr>
              <a:t>Detects </a:t>
            </a:r>
            <a:r>
              <a:rPr lang="en-IN" sz="1300" b="0" i="1" dirty="0">
                <a:solidFill>
                  <a:schemeClr val="tx1"/>
                </a:solidFill>
                <a:effectLst/>
                <a:latin typeface="Inter"/>
              </a:rPr>
              <a:t>altered tracks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Inter"/>
              </a:rPr>
              <a:t> (pitch, speed, remixes) for stronger piracy protection.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  <a:latin typeface="Inter"/>
              </a:rPr>
              <a:t> AI-Powered Automation</a:t>
            </a:r>
            <a:br>
              <a:rPr lang="en-IN" sz="1300" b="0" i="0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IN" sz="1300" b="0" i="1" dirty="0">
                <a:solidFill>
                  <a:schemeClr val="tx1"/>
                </a:solidFill>
                <a:effectLst/>
                <a:latin typeface="Inter"/>
              </a:rPr>
              <a:t>Zero manual effort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Inter"/>
              </a:rPr>
              <a:t>: Instant detection, takedowns, and revenue recovery.</a:t>
            </a:r>
          </a:p>
          <a:p>
            <a:pPr algn="l">
              <a:buFont typeface="+mj-lt"/>
              <a:buAutoNum type="arabicPeriod"/>
            </a:pPr>
            <a:r>
              <a:rPr lang="en-IN" sz="1300" b="1" i="0" dirty="0">
                <a:solidFill>
                  <a:schemeClr val="tx1"/>
                </a:solidFill>
                <a:effectLst/>
                <a:latin typeface="Inter"/>
              </a:rPr>
              <a:t> Industry-Wide Adoption</a:t>
            </a:r>
            <a:br>
              <a:rPr lang="en-IN" sz="1300" b="0" i="0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IN" sz="1300" b="0" i="0" dirty="0">
                <a:solidFill>
                  <a:schemeClr val="tx1"/>
                </a:solidFill>
                <a:effectLst/>
                <a:latin typeface="Inter"/>
              </a:rPr>
              <a:t>Works with </a:t>
            </a:r>
            <a:r>
              <a:rPr lang="en-IN" sz="1300" b="1" i="0" dirty="0">
                <a:solidFill>
                  <a:schemeClr val="tx1"/>
                </a:solidFill>
                <a:effectLst/>
                <a:latin typeface="Inter"/>
              </a:rPr>
              <a:t>Spotify, YouTube, Apple Music</a:t>
            </a:r>
            <a:r>
              <a:rPr lang="en-IN" sz="1300" b="0" i="0" dirty="0">
                <a:solidFill>
                  <a:schemeClr val="tx1"/>
                </a:solidFill>
                <a:effectLst/>
                <a:latin typeface="Inter"/>
              </a:rPr>
              <a:t> to set a universal anti-piracy standard.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692" y="843216"/>
            <a:ext cx="779808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Implementation Plan</a:t>
            </a:r>
            <a:endParaRPr sz="16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226230-B63D-6A39-A815-A5C2C218F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405897"/>
              </p:ext>
            </p:extLst>
          </p:nvPr>
        </p:nvGraphicFramePr>
        <p:xfrm>
          <a:off x="442061" y="1477574"/>
          <a:ext cx="8308323" cy="131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C4675C4-23CC-2826-AFC6-302FAB807F79}"/>
              </a:ext>
            </a:extLst>
          </p:cNvPr>
          <p:cNvSpPr txBox="1"/>
          <p:nvPr/>
        </p:nvSpPr>
        <p:spPr>
          <a:xfrm>
            <a:off x="311699" y="3185507"/>
            <a:ext cx="7746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📊 Data Sources</a:t>
            </a:r>
            <a:r>
              <a:rPr lang="en-IN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Inter"/>
              </a:rPr>
              <a:t>OpenSLR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, GTZAN, FMA, YouTube, Spotify APIs</a:t>
            </a:r>
          </a:p>
          <a:p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🤖 AI/ML Tools </a:t>
            </a:r>
            <a:r>
              <a:rPr lang="en-IN" sz="1200" b="0" i="1" dirty="0">
                <a:solidFill>
                  <a:schemeClr val="tx1"/>
                </a:solidFill>
                <a:effectLst/>
                <a:latin typeface="Inter"/>
              </a:rPr>
              <a:t>(Audio fingerprinting &amp; deepfake detection)</a:t>
            </a:r>
            <a:r>
              <a:rPr lang="en-IN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TensorFlow, </a:t>
            </a:r>
            <a:r>
              <a:rPr lang="en-IN" sz="1200" b="0" i="0" dirty="0" err="1">
                <a:solidFill>
                  <a:schemeClr val="tx1"/>
                </a:solidFill>
                <a:effectLst/>
                <a:latin typeface="Inter"/>
              </a:rPr>
              <a:t>PyTorch</a:t>
            </a:r>
            <a:endParaRPr lang="en-IN" sz="1200" dirty="0">
              <a:solidFill>
                <a:schemeClr val="tx1"/>
              </a:solidFill>
              <a:latin typeface="Inter"/>
            </a:endParaRPr>
          </a:p>
          <a:p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⛓️ Blockchain </a:t>
            </a:r>
            <a:r>
              <a:rPr lang="en-IN" sz="1200" b="0" i="1" dirty="0">
                <a:solidFill>
                  <a:schemeClr val="tx1"/>
                </a:solidFill>
                <a:effectLst/>
                <a:latin typeface="Inter"/>
              </a:rPr>
              <a:t>(Copyright protection)</a:t>
            </a:r>
            <a:r>
              <a:rPr lang="en-IN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Ethereum, Hyperledger</a:t>
            </a:r>
          </a:p>
          <a:p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🌐 Backend &amp; APIs</a:t>
            </a:r>
            <a:r>
              <a:rPr lang="en-IN" sz="1200" b="0" i="1" dirty="0">
                <a:solidFill>
                  <a:schemeClr val="tx1"/>
                </a:solidFill>
                <a:effectLst/>
                <a:latin typeface="Inter"/>
              </a:rPr>
              <a:t>(Real-time monitoring)</a:t>
            </a:r>
            <a:r>
              <a:rPr lang="en-IN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Node.js, Django</a:t>
            </a:r>
          </a:p>
          <a:p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🖥️ Frontend</a:t>
            </a:r>
            <a:r>
              <a:rPr lang="en-IN" sz="1200" b="0" i="1" dirty="0">
                <a:solidFill>
                  <a:schemeClr val="tx1"/>
                </a:solidFill>
                <a:effectLst/>
                <a:latin typeface="Inter"/>
              </a:rPr>
              <a:t>(Rights management dashboard)</a:t>
            </a:r>
            <a:r>
              <a:rPr lang="en-IN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React.js, Next.js</a:t>
            </a:r>
          </a:p>
          <a:p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☁️ Infrastructure</a:t>
            </a:r>
            <a:r>
              <a:rPr lang="en-IN" sz="1200" b="0" i="1" dirty="0">
                <a:solidFill>
                  <a:schemeClr val="tx1"/>
                </a:solidFill>
                <a:effectLst/>
                <a:latin typeface="Inter"/>
              </a:rPr>
              <a:t>(AI hosting &amp; scalability)</a:t>
            </a:r>
            <a:r>
              <a:rPr lang="en-IN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AWS, GCP</a:t>
            </a:r>
          </a:p>
          <a:p>
            <a:pPr algn="l"/>
            <a:r>
              <a:rPr lang="en-IN" sz="1200" b="1" i="0" dirty="0">
                <a:solidFill>
                  <a:schemeClr val="tx1"/>
                </a:solidFill>
                <a:effectLst/>
                <a:latin typeface="Inter"/>
              </a:rPr>
              <a:t>🔒 Security &amp; Compliance</a:t>
            </a:r>
            <a:r>
              <a:rPr lang="en-IN" sz="1200" dirty="0">
                <a:solidFill>
                  <a:schemeClr val="tx1"/>
                </a:solidFill>
                <a:latin typeface="Inter"/>
              </a:rPr>
              <a:t>: </a:t>
            </a:r>
            <a:r>
              <a:rPr lang="en-IN" sz="1200" b="0" i="0" dirty="0">
                <a:solidFill>
                  <a:schemeClr val="tx1"/>
                </a:solidFill>
                <a:effectLst/>
                <a:latin typeface="Inter"/>
              </a:rPr>
              <a:t>SSL, OAuth 2.0 &amp; DMCA enforcement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9F616-ECAE-2CB5-94A1-DB605CC1A520}"/>
              </a:ext>
            </a:extLst>
          </p:cNvPr>
          <p:cNvSpPr txBox="1"/>
          <p:nvPr/>
        </p:nvSpPr>
        <p:spPr>
          <a:xfrm>
            <a:off x="311698" y="2890752"/>
            <a:ext cx="3305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Resources &amp; Technologies 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CB4D9-6538-0A3B-D0E6-6B587056B5E5}"/>
              </a:ext>
            </a:extLst>
          </p:cNvPr>
          <p:cNvSpPr txBox="1"/>
          <p:nvPr/>
        </p:nvSpPr>
        <p:spPr>
          <a:xfrm>
            <a:off x="311692" y="1261051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Development Timeline &amp; Key Milestones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11692" y="732025"/>
            <a:ext cx="198339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solidFill>
                  <a:schemeClr val="dk1"/>
                </a:solidFill>
              </a:rPr>
              <a:t>Impact Assessment</a:t>
            </a:r>
            <a:endParaRPr sz="1500"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BD09B8-CABF-B342-0DDD-9F36A4B2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33677"/>
              </p:ext>
            </p:extLst>
          </p:nvPr>
        </p:nvGraphicFramePr>
        <p:xfrm>
          <a:off x="569227" y="1451661"/>
          <a:ext cx="7630095" cy="126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365">
                  <a:extLst>
                    <a:ext uri="{9D8B030D-6E8A-4147-A177-3AD203B41FA5}">
                      <a16:colId xmlns:a16="http://schemas.microsoft.com/office/drawing/2014/main" val="2206746252"/>
                    </a:ext>
                  </a:extLst>
                </a:gridCol>
                <a:gridCol w="2543365">
                  <a:extLst>
                    <a:ext uri="{9D8B030D-6E8A-4147-A177-3AD203B41FA5}">
                      <a16:colId xmlns:a16="http://schemas.microsoft.com/office/drawing/2014/main" val="1131066422"/>
                    </a:ext>
                  </a:extLst>
                </a:gridCol>
                <a:gridCol w="2543365">
                  <a:extLst>
                    <a:ext uri="{9D8B030D-6E8A-4147-A177-3AD203B41FA5}">
                      <a16:colId xmlns:a16="http://schemas.microsoft.com/office/drawing/2014/main" val="407596952"/>
                    </a:ext>
                  </a:extLst>
                </a:gridCol>
              </a:tblGrid>
              <a:tr h="407417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Cloud-Based AI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API-Driven System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Adaptive AI Models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1D7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07950"/>
                  </a:ext>
                </a:extLst>
              </a:tr>
              <a:tr h="482413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Scalable deployment on AWS/GCP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4D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Easy integration with streaming platforms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4D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Learns new piracy techniques like deepfakes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4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405676"/>
                  </a:ext>
                </a:extLst>
              </a:tr>
              <a:tr h="379058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Processes millions of scans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Works with emerging media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Evolves to detect emerging threats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0619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A6B608-3720-0824-1C79-BC6EA4DA3AB7}"/>
              </a:ext>
            </a:extLst>
          </p:cNvPr>
          <p:cNvSpPr txBox="1"/>
          <p:nvPr/>
        </p:nvSpPr>
        <p:spPr>
          <a:xfrm>
            <a:off x="311692" y="1147493"/>
            <a:ext cx="2430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Scalability and Relevance: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BD9E8-9D04-13D9-D966-1D670FBD5429}"/>
              </a:ext>
            </a:extLst>
          </p:cNvPr>
          <p:cNvSpPr txBox="1"/>
          <p:nvPr/>
        </p:nvSpPr>
        <p:spPr>
          <a:xfrm>
            <a:off x="690339" y="3084204"/>
            <a:ext cx="66430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 For Artists &amp; Labels</a:t>
            </a:r>
            <a:endParaRPr lang="en-IN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Real-time piracy detection &amp; revenue recovery.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Ownership verification via blockchain.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 For Streaming Platforms</a:t>
            </a:r>
            <a:endParaRPr lang="en-IN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Enforces copyright compliance &amp; minimizes piracy losses.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Builds trust with users and creators.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 For Legal Enforcement</a:t>
            </a:r>
            <a:endParaRPr lang="en-IN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AI-powered takedowns &amp; open blockchain records.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Swift legal action with reduced manual effort.</a:t>
            </a:r>
          </a:p>
          <a:p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35C8B-6A5E-6660-8D9F-525616D1CA0E}"/>
              </a:ext>
            </a:extLst>
          </p:cNvPr>
          <p:cNvSpPr txBox="1"/>
          <p:nvPr/>
        </p:nvSpPr>
        <p:spPr>
          <a:xfrm>
            <a:off x="311692" y="2853358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Industry Outcomes &amp; Benefits: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311692" y="744575"/>
            <a:ext cx="60483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Flowchart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 descr="A diagram of a diagram of a company&#10;&#10;AI-generated content may be incorrect.">
            <a:extLst>
              <a:ext uri="{FF2B5EF4-FFF2-40B4-BE49-F238E27FC236}">
                <a16:creationId xmlns:a16="http://schemas.microsoft.com/office/drawing/2014/main" id="{AA0B32E7-6853-64E3-265E-FDDE26616D9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856" y="982979"/>
            <a:ext cx="7398241" cy="3673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11700" y="954125"/>
            <a:ext cx="60483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Team Profile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</a:rPr>
              <a:t>Team Name: </a:t>
            </a:r>
            <a:r>
              <a:rPr lang="en-IN" i="1" dirty="0" err="1">
                <a:solidFill>
                  <a:schemeClr val="dk1"/>
                </a:solidFill>
              </a:rPr>
              <a:t>AntiPiracyGuard</a:t>
            </a:r>
            <a:endParaRPr lang="en-IN" i="1" dirty="0">
              <a:solidFill>
                <a:schemeClr val="dk1"/>
              </a:solidFill>
            </a:endParaRPr>
          </a:p>
          <a:p>
            <a:pPr lvl="4"/>
            <a:endParaRPr lang="en-IN" b="1" dirty="0">
              <a:solidFill>
                <a:schemeClr val="dk1"/>
              </a:solidFill>
            </a:endParaRPr>
          </a:p>
          <a:p>
            <a:pPr lvl="4"/>
            <a:r>
              <a:rPr lang="en-IN" b="1" dirty="0">
                <a:solidFill>
                  <a:schemeClr val="dk1"/>
                </a:solidFill>
              </a:rPr>
              <a:t>Team Members:</a:t>
            </a:r>
            <a:endParaRPr b="1"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A224EC-0D88-7286-C908-E6FE5A6D3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38778"/>
              </p:ext>
            </p:extLst>
          </p:nvPr>
        </p:nvGraphicFramePr>
        <p:xfrm>
          <a:off x="1354442" y="2246756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4009262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73320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Members Name: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Role: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16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Santhosh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AI/ML Developer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0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Vimal Sridhar 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Blockchain Developer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Parthasarathy 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Backend Developer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09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Aravind 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Frontend Developer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63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Shanthosh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K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Full Stack Developer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0405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" y="0"/>
            <a:ext cx="91396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782</Words>
  <Application>Microsoft Office PowerPoint</Application>
  <PresentationFormat>On-screen Show (16:9)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Roboto</vt:lpstr>
      <vt:lpstr>Arial</vt:lpstr>
      <vt:lpstr>Inter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Santhosh P</dc:creator>
  <cp:lastModifiedBy>Santhosh P</cp:lastModifiedBy>
  <cp:revision>11</cp:revision>
  <dcterms:modified xsi:type="dcterms:W3CDTF">2025-02-28T15:18:08Z</dcterms:modified>
</cp:coreProperties>
</file>