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Roboto"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655931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38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2ffb102e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2ffb102e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24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2ffb102e7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2ffb102e7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845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2ffb102e7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2ffb102e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411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2ffb102e7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2ffb102e7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058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2ffb102e7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2ffb102e7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97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2ffb102e7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2ffb102e7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677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2ffb102e7a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2ffb102e7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539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2ffb102e7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2ffb102e7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699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2161" y="0"/>
            <a:ext cx="9139676" cy="5143499"/>
          </a:xfrm>
          <a:prstGeom prst="rect">
            <a:avLst/>
          </a:prstGeom>
          <a:noFill/>
          <a:ln>
            <a:noFill/>
          </a:ln>
        </p:spPr>
      </p:pic>
      <p:sp>
        <p:nvSpPr>
          <p:cNvPr id="57" name="Google Shape;57;p13"/>
          <p:cNvSpPr txBox="1"/>
          <p:nvPr/>
        </p:nvSpPr>
        <p:spPr>
          <a:xfrm>
            <a:off x="404525" y="3364475"/>
            <a:ext cx="2653200" cy="534000"/>
          </a:xfrm>
          <a:prstGeom prst="rect">
            <a:avLst/>
          </a:prstGeom>
          <a:noFill/>
          <a:ln>
            <a:noFill/>
          </a:ln>
        </p:spPr>
        <p:txBody>
          <a:bodyPr spcFirstLastPara="1" wrap="square" lIns="91425" tIns="91425" rIns="91425" bIns="91425" anchor="t" anchorCtr="0">
            <a:noAutofit/>
          </a:bodyPr>
          <a:lstStyle/>
          <a:p>
            <a:pPr lvl="0"/>
            <a:r>
              <a:rPr lang="en-GB" sz="1800" dirty="0">
                <a:solidFill>
                  <a:schemeClr val="dk2"/>
                </a:solidFill>
                <a:latin typeface="Roboto"/>
                <a:ea typeface="Roboto"/>
                <a:cs typeface="Roboto"/>
                <a:sym typeface="Roboto"/>
              </a:rPr>
              <a:t>Team </a:t>
            </a:r>
            <a:r>
              <a:rPr lang="en-GB" sz="1800" dirty="0" smtClean="0">
                <a:solidFill>
                  <a:schemeClr val="dk2"/>
                </a:solidFill>
                <a:latin typeface="Roboto"/>
                <a:ea typeface="Roboto"/>
                <a:cs typeface="Roboto"/>
                <a:sym typeface="Roboto"/>
              </a:rPr>
              <a:t>Name: Team NPC</a:t>
            </a:r>
            <a:endParaRPr sz="1800" dirty="0">
              <a:solidFill>
                <a:schemeClr val="dk2"/>
              </a:solidFill>
              <a:latin typeface="Roboto"/>
              <a:ea typeface="Roboto"/>
              <a:cs typeface="Roboto"/>
              <a:sym typeface="Roboto"/>
            </a:endParaRPr>
          </a:p>
        </p:txBody>
      </p:sp>
      <p:sp>
        <p:nvSpPr>
          <p:cNvPr id="58" name="Google Shape;58;p13"/>
          <p:cNvSpPr txBox="1"/>
          <p:nvPr/>
        </p:nvSpPr>
        <p:spPr>
          <a:xfrm>
            <a:off x="404524" y="4018100"/>
            <a:ext cx="3748375" cy="53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800" dirty="0">
                <a:solidFill>
                  <a:schemeClr val="dk2"/>
                </a:solidFill>
                <a:latin typeface="Roboto"/>
                <a:ea typeface="Roboto"/>
                <a:cs typeface="Roboto"/>
                <a:sym typeface="Roboto"/>
              </a:rPr>
              <a:t>Participant Name</a:t>
            </a:r>
            <a:r>
              <a:rPr lang="en-GB" sz="1800" dirty="0" smtClean="0">
                <a:solidFill>
                  <a:schemeClr val="dk2"/>
                </a:solidFill>
                <a:latin typeface="Roboto"/>
                <a:ea typeface="Roboto"/>
                <a:cs typeface="Roboto"/>
                <a:sym typeface="Roboto"/>
              </a:rPr>
              <a:t>: Hitesh Kumar S 		&amp; Priyadharsan S </a:t>
            </a:r>
            <a:endParaRPr sz="1800" dirty="0">
              <a:solidFill>
                <a:schemeClr val="dk2"/>
              </a:solidFill>
              <a:latin typeface="Roboto"/>
              <a:ea typeface="Roboto"/>
              <a:cs typeface="Roboto"/>
              <a:sym typeface="Roboto"/>
            </a:endParaRPr>
          </a:p>
        </p:txBody>
      </p:sp>
      <p:sp>
        <p:nvSpPr>
          <p:cNvPr id="59" name="Google Shape;59;p13"/>
          <p:cNvSpPr txBox="1"/>
          <p:nvPr/>
        </p:nvSpPr>
        <p:spPr>
          <a:xfrm>
            <a:off x="4819450" y="3364475"/>
            <a:ext cx="4210250" cy="53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800" dirty="0" smtClean="0">
                <a:solidFill>
                  <a:schemeClr val="dk2"/>
                </a:solidFill>
                <a:latin typeface="Roboto"/>
                <a:ea typeface="Roboto"/>
                <a:cs typeface="Roboto"/>
                <a:sym typeface="Roboto"/>
              </a:rPr>
              <a:t>Email:pecec516@gmail.com</a:t>
            </a:r>
            <a:endParaRPr sz="1800" dirty="0">
              <a:solidFill>
                <a:schemeClr val="dk2"/>
              </a:solidFill>
              <a:latin typeface="Roboto"/>
              <a:ea typeface="Roboto"/>
              <a:cs typeface="Roboto"/>
              <a:sym typeface="Roboto"/>
            </a:endParaRPr>
          </a:p>
        </p:txBody>
      </p:sp>
      <p:sp>
        <p:nvSpPr>
          <p:cNvPr id="60" name="Google Shape;60;p13"/>
          <p:cNvSpPr txBox="1"/>
          <p:nvPr/>
        </p:nvSpPr>
        <p:spPr>
          <a:xfrm>
            <a:off x="4819450" y="4027125"/>
            <a:ext cx="3905450" cy="534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800" dirty="0">
                <a:solidFill>
                  <a:schemeClr val="dk2"/>
                </a:solidFill>
                <a:latin typeface="Roboto"/>
                <a:ea typeface="Roboto"/>
                <a:cs typeface="Roboto"/>
                <a:sym typeface="Roboto"/>
              </a:rPr>
              <a:t>Phone number</a:t>
            </a:r>
            <a:r>
              <a:rPr lang="en-GB" sz="1800" dirty="0" smtClean="0">
                <a:solidFill>
                  <a:schemeClr val="dk2"/>
                </a:solidFill>
                <a:latin typeface="Roboto"/>
                <a:ea typeface="Roboto"/>
                <a:cs typeface="Roboto"/>
                <a:sym typeface="Roboto"/>
              </a:rPr>
              <a:t>: +91-7395844483</a:t>
            </a:r>
            <a:endParaRPr sz="1800" dirty="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6" name="Google Shape;6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7" name="Google Shape;67;p14"/>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68" name="Google Shape;68;p14"/>
          <p:cNvSpPr txBox="1"/>
          <p:nvPr/>
        </p:nvSpPr>
        <p:spPr>
          <a:xfrm>
            <a:off x="146050" y="808563"/>
            <a:ext cx="8997950" cy="4278064"/>
          </a:xfrm>
          <a:prstGeom prst="rect">
            <a:avLst/>
          </a:prstGeom>
          <a:noFill/>
          <a:ln>
            <a:noFill/>
          </a:ln>
        </p:spPr>
        <p:txBody>
          <a:bodyPr spcFirstLastPara="1" wrap="square" lIns="91425" tIns="91425" rIns="91425" bIns="91425" anchor="t" anchorCtr="0">
            <a:spAutoFit/>
          </a:bodyPr>
          <a:lstStyle/>
          <a:p>
            <a:r>
              <a:rPr lang="en-GB" b="1" dirty="0"/>
              <a:t>Executive </a:t>
            </a:r>
            <a:r>
              <a:rPr lang="en-GB" b="1" dirty="0" smtClean="0"/>
              <a:t>Summary :</a:t>
            </a:r>
            <a:endParaRPr lang="en-GB" b="1" dirty="0" smtClean="0"/>
          </a:p>
          <a:p>
            <a:endParaRPr lang="en-GB" dirty="0"/>
          </a:p>
          <a:p>
            <a:r>
              <a:rPr lang="en-GB" b="1" dirty="0"/>
              <a:t>APK modding threatens</a:t>
            </a:r>
            <a:r>
              <a:rPr lang="en-GB" dirty="0"/>
              <a:t> Android app security, intellectual property, and user safety. Current solutions like static checks and server-side verification are easily bypassed. To combat this, we propose a </a:t>
            </a:r>
            <a:r>
              <a:rPr lang="en-GB" b="1" dirty="0"/>
              <a:t>comprehensive anti-</a:t>
            </a:r>
            <a:r>
              <a:rPr lang="en-GB" b="1" dirty="0" err="1"/>
              <a:t>modding</a:t>
            </a:r>
            <a:r>
              <a:rPr lang="en-GB" b="1" dirty="0"/>
              <a:t> framework </a:t>
            </a:r>
            <a:r>
              <a:rPr lang="en-GB" dirty="0"/>
              <a:t>combining </a:t>
            </a:r>
            <a:r>
              <a:rPr lang="en-GB" b="1" dirty="0" smtClean="0"/>
              <a:t>blockchain </a:t>
            </a:r>
            <a:r>
              <a:rPr lang="en-GB" b="1" dirty="0"/>
              <a:t>technology </a:t>
            </a:r>
            <a:r>
              <a:rPr lang="en-GB" dirty="0"/>
              <a:t>, </a:t>
            </a:r>
            <a:r>
              <a:rPr lang="en-GB" b="1" dirty="0"/>
              <a:t>advanced integrity checks </a:t>
            </a:r>
            <a:r>
              <a:rPr lang="en-GB" dirty="0"/>
              <a:t>, and </a:t>
            </a:r>
            <a:r>
              <a:rPr lang="en-GB" b="1" dirty="0"/>
              <a:t>dynamic server-side verification </a:t>
            </a:r>
            <a:r>
              <a:rPr lang="en-GB" dirty="0" smtClean="0"/>
              <a:t>.</a:t>
            </a:r>
          </a:p>
          <a:p>
            <a:endParaRPr lang="en-GB" dirty="0" smtClean="0"/>
          </a:p>
          <a:p>
            <a:r>
              <a:rPr lang="en-GB" b="1" dirty="0" smtClean="0"/>
              <a:t>New Stacks </a:t>
            </a:r>
            <a:r>
              <a:rPr lang="en-GB" dirty="0" smtClean="0"/>
              <a:t>:</a:t>
            </a:r>
          </a:p>
          <a:p>
            <a:pPr marL="285750" indent="-285750">
              <a:buFont typeface="Arial" panose="020B0604020202020204" pitchFamily="34" charset="0"/>
              <a:buChar char="•"/>
            </a:pPr>
            <a:r>
              <a:rPr lang="en-GB" b="1" dirty="0" smtClean="0"/>
              <a:t>Tamper </a:t>
            </a:r>
            <a:r>
              <a:rPr lang="en-GB" b="1" dirty="0"/>
              <a:t>Detection </a:t>
            </a:r>
            <a:r>
              <a:rPr lang="en-GB" dirty="0"/>
              <a:t>: Dynamic, obfuscated checks to detect unauthorized modifications.</a:t>
            </a:r>
          </a:p>
          <a:p>
            <a:pPr marL="285750" indent="-285750">
              <a:buFont typeface="Arial" panose="020B0604020202020204" pitchFamily="34" charset="0"/>
              <a:buChar char="•"/>
            </a:pPr>
            <a:r>
              <a:rPr lang="en-GB" b="1" dirty="0"/>
              <a:t>Secure Key Management </a:t>
            </a:r>
            <a:r>
              <a:rPr lang="en-GB" dirty="0"/>
              <a:t>: Hardware-backed storage and key rotation to protect cryptographic keys.</a:t>
            </a:r>
          </a:p>
          <a:p>
            <a:pPr marL="285750" indent="-285750">
              <a:buFont typeface="Arial" panose="020B0604020202020204" pitchFamily="34" charset="0"/>
              <a:buChar char="•"/>
            </a:pPr>
            <a:r>
              <a:rPr lang="en-GB" b="1" dirty="0"/>
              <a:t>Blockchain Integration </a:t>
            </a:r>
            <a:r>
              <a:rPr lang="en-GB" dirty="0"/>
              <a:t>: Immutable record of app integrity hashes to prevent tampering.</a:t>
            </a:r>
          </a:p>
          <a:p>
            <a:pPr marL="285750" indent="-285750">
              <a:buFont typeface="Arial" panose="020B0604020202020204" pitchFamily="34" charset="0"/>
              <a:buChar char="•"/>
            </a:pPr>
            <a:r>
              <a:rPr lang="en-GB" b="1" dirty="0"/>
              <a:t>Adaptive Server-Side Response </a:t>
            </a:r>
            <a:r>
              <a:rPr lang="en-GB" dirty="0"/>
              <a:t>: Multi-factor authentication and real-time threat mitigation</a:t>
            </a:r>
            <a:r>
              <a:rPr lang="en-GB" dirty="0" smtClean="0"/>
              <a:t>.</a:t>
            </a:r>
          </a:p>
          <a:p>
            <a:endParaRPr lang="en-GB" dirty="0"/>
          </a:p>
          <a:p>
            <a:r>
              <a:rPr lang="en-GB" dirty="0"/>
              <a:t>This solution raises the complexity and cost of modding, protecting developers' assets and users from malicious apps. It is scalable across industries like gaming, fintech, and healthcare, offering a </a:t>
            </a:r>
            <a:r>
              <a:rPr lang="en-GB" b="1" dirty="0"/>
              <a:t>new standard for app security </a:t>
            </a:r>
            <a:r>
              <a:rPr lang="en-GB" dirty="0" smtClean="0"/>
              <a:t>.</a:t>
            </a:r>
          </a:p>
          <a:p>
            <a:endParaRPr lang="en-GB" dirty="0"/>
          </a:p>
          <a:p>
            <a:endParaRPr lang="en-GB" dirty="0"/>
          </a:p>
          <a:p>
            <a:pPr marL="0" lvl="0" indent="0" algn="l" rtl="0">
              <a:spcBef>
                <a:spcPts val="0"/>
              </a:spcBef>
              <a:spcAft>
                <a:spcPts val="0"/>
              </a:spcAft>
              <a:buNone/>
            </a:pP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74" name="Google Shape;74;p1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75" name="Google Shape;75;p15"/>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76" name="Google Shape;76;p15"/>
          <p:cNvSpPr txBox="1"/>
          <p:nvPr/>
        </p:nvSpPr>
        <p:spPr>
          <a:xfrm>
            <a:off x="381550" y="908975"/>
            <a:ext cx="8622750" cy="30161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t>Problem </a:t>
            </a:r>
            <a:r>
              <a:rPr lang="en-GB" sz="1600" b="1" dirty="0" smtClean="0"/>
              <a:t>Statement :</a:t>
            </a:r>
            <a:endParaRPr sz="1600" b="1" dirty="0"/>
          </a:p>
          <a:p>
            <a:pPr marL="0" lvl="0" indent="0" algn="l" rtl="0">
              <a:spcBef>
                <a:spcPts val="0"/>
              </a:spcBef>
              <a:spcAft>
                <a:spcPts val="0"/>
              </a:spcAft>
              <a:buNone/>
            </a:pPr>
            <a:endParaRPr lang="en-GB" dirty="0"/>
          </a:p>
          <a:p>
            <a:r>
              <a:rPr lang="en-GB" b="1" dirty="0"/>
              <a:t>Problem Statement</a:t>
            </a:r>
          </a:p>
          <a:p>
            <a:r>
              <a:rPr lang="en-GB" dirty="0"/>
              <a:t>APK modding has become a widespread issue, enabling attackers to bypass weak security measures like static integrity checks and server-side verification. These vulnerabilities allow unauthorized modifications, reverse engineering, and redistribution of tampered apps</a:t>
            </a:r>
            <a:r>
              <a:rPr lang="en-GB" dirty="0" smtClean="0"/>
              <a:t>.</a:t>
            </a:r>
          </a:p>
          <a:p>
            <a:endParaRPr lang="en-GB" dirty="0"/>
          </a:p>
          <a:p>
            <a:r>
              <a:rPr lang="en-GB" b="1" dirty="0"/>
              <a:t>Specific Anti-Piracy Issue Addressed</a:t>
            </a:r>
          </a:p>
          <a:p>
            <a:r>
              <a:rPr lang="en-GB" dirty="0"/>
              <a:t>The core issue is </a:t>
            </a:r>
            <a:r>
              <a:rPr lang="en-GB" b="1" dirty="0"/>
              <a:t>unauthorized app modifications </a:t>
            </a:r>
            <a:r>
              <a:rPr lang="en-GB" dirty="0"/>
              <a:t>: Attackers exploit weak security to alter app functionality, steal intellectual property, and distribute pirated or malicious versions. This not only harms users (via malware and fraud) but also undermines developers through revenue loss and reputational damage.</a:t>
            </a: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2" name="Google Shape;82;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3" name="Google Shape;83;p16"/>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84" name="Google Shape;84;p16"/>
          <p:cNvSpPr txBox="1"/>
          <p:nvPr/>
        </p:nvSpPr>
        <p:spPr>
          <a:xfrm>
            <a:off x="165092" y="707625"/>
            <a:ext cx="60483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t>Proposed </a:t>
            </a:r>
            <a:r>
              <a:rPr lang="en-GB" sz="1600" b="1" dirty="0" smtClean="0"/>
              <a:t>Solution :</a:t>
            </a:r>
            <a:endParaRPr sz="1600" b="1" dirty="0"/>
          </a:p>
        </p:txBody>
      </p:sp>
      <p:sp>
        <p:nvSpPr>
          <p:cNvPr id="2" name="TextBox 1"/>
          <p:cNvSpPr txBox="1"/>
          <p:nvPr/>
        </p:nvSpPr>
        <p:spPr>
          <a:xfrm>
            <a:off x="165100" y="1070075"/>
            <a:ext cx="8667200" cy="3970318"/>
          </a:xfrm>
          <a:prstGeom prst="rect">
            <a:avLst/>
          </a:prstGeom>
          <a:noFill/>
        </p:spPr>
        <p:txBody>
          <a:bodyPr wrap="square" rtlCol="0">
            <a:spAutoFit/>
          </a:bodyPr>
          <a:lstStyle/>
          <a:p>
            <a:r>
              <a:rPr lang="en-GB" b="1" dirty="0"/>
              <a:t>Revolutionizing APK </a:t>
            </a:r>
            <a:r>
              <a:rPr lang="en-GB" b="1" dirty="0" smtClean="0"/>
              <a:t>Security </a:t>
            </a:r>
          </a:p>
          <a:p>
            <a:r>
              <a:rPr lang="en-GB" dirty="0" smtClean="0"/>
              <a:t>A</a:t>
            </a:r>
            <a:r>
              <a:rPr lang="en-GB" dirty="0"/>
              <a:t> </a:t>
            </a:r>
            <a:r>
              <a:rPr lang="en-GB" dirty="0" smtClean="0"/>
              <a:t>ground breaking</a:t>
            </a:r>
            <a:r>
              <a:rPr lang="en-GB" dirty="0"/>
              <a:t> solution that integrates B</a:t>
            </a:r>
            <a:r>
              <a:rPr lang="en-GB" dirty="0" smtClean="0"/>
              <a:t>lockchain</a:t>
            </a:r>
            <a:r>
              <a:rPr lang="en-GB" dirty="0"/>
              <a:t>, dynamic integrity checks, and adaptive server-side verification to effectively fight modding attacks</a:t>
            </a:r>
            <a:r>
              <a:rPr lang="en-GB" dirty="0" smtClean="0"/>
              <a:t>.</a:t>
            </a:r>
          </a:p>
          <a:p>
            <a:r>
              <a:rPr lang="en-GB" dirty="0"/>
              <a:t/>
            </a:r>
            <a:br>
              <a:rPr lang="en-GB" dirty="0"/>
            </a:br>
            <a:r>
              <a:rPr lang="en-GB" b="1" dirty="0"/>
              <a:t>Why It's Unique</a:t>
            </a:r>
            <a:r>
              <a:rPr lang="en-GB" dirty="0"/>
              <a:t/>
            </a:r>
            <a:br>
              <a:rPr lang="en-GB" dirty="0"/>
            </a:br>
            <a:r>
              <a:rPr lang="en-GB" dirty="0" smtClean="0"/>
              <a:t>Immutable </a:t>
            </a:r>
            <a:r>
              <a:rPr lang="en-GB" dirty="0"/>
              <a:t>Blockchain Anchoring securely anchors application integrity hashes on a blockchain for tamper-evident verification.</a:t>
            </a:r>
            <a:br>
              <a:rPr lang="en-GB" dirty="0"/>
            </a:br>
            <a:r>
              <a:rPr lang="en-GB" dirty="0"/>
              <a:t>Dynamic Obfuscation &amp; Anti-Tampering : Runtime detection </a:t>
            </a:r>
            <a:r>
              <a:rPr lang="en-GB" dirty="0" smtClean="0"/>
              <a:t>of modifications</a:t>
            </a:r>
            <a:r>
              <a:rPr lang="en-GB" dirty="0"/>
              <a:t> through dynamic obfuscation</a:t>
            </a:r>
            <a:r>
              <a:rPr lang="en-GB" dirty="0" smtClean="0"/>
              <a:t>.</a:t>
            </a:r>
          </a:p>
          <a:p>
            <a:r>
              <a:rPr lang="en-GB" dirty="0" smtClean="0"/>
              <a:t>Adaptive </a:t>
            </a:r>
            <a:r>
              <a:rPr lang="en-GB" dirty="0"/>
              <a:t>Threat Response : Smart system to respond adaptively to identified attacks</a:t>
            </a:r>
            <a:r>
              <a:rPr lang="en-GB" dirty="0" smtClean="0"/>
              <a:t>.</a:t>
            </a:r>
          </a:p>
          <a:p>
            <a:r>
              <a:rPr lang="en-GB" dirty="0"/>
              <a:t/>
            </a:r>
            <a:br>
              <a:rPr lang="en-GB" dirty="0"/>
            </a:br>
            <a:r>
              <a:rPr lang="en-GB" b="1" dirty="0"/>
              <a:t>Key Features: </a:t>
            </a:r>
            <a:r>
              <a:rPr lang="en-GB" dirty="0"/>
              <a:t>In-device protections include root detection, anti-debugging measures, and hardware-backed key storage.</a:t>
            </a:r>
            <a:br>
              <a:rPr lang="en-GB" dirty="0"/>
            </a:br>
            <a:r>
              <a:rPr lang="en-GB" dirty="0"/>
              <a:t>Blockchain </a:t>
            </a:r>
            <a:r>
              <a:rPr lang="en-GB" dirty="0" smtClean="0"/>
              <a:t>integration : It</a:t>
            </a:r>
            <a:r>
              <a:rPr lang="en-GB" dirty="0"/>
              <a:t> keeps cloned or tampered APKs at bay by using device fingerprinting.</a:t>
            </a:r>
            <a:br>
              <a:rPr lang="en-GB" dirty="0"/>
            </a:br>
            <a:r>
              <a:rPr lang="en-GB" dirty="0"/>
              <a:t>Secure Server-Side Checks : Multi-factor authentication and anomaly detection for robust </a:t>
            </a:r>
            <a:r>
              <a:rPr lang="en-GB" dirty="0" smtClean="0"/>
              <a:t>defence.</a:t>
            </a:r>
          </a:p>
          <a:p>
            <a:r>
              <a:rPr lang="en-GB" dirty="0"/>
              <a:t/>
            </a:r>
            <a:br>
              <a:rPr lang="en-GB" dirty="0"/>
            </a:br>
            <a:r>
              <a:rPr lang="en-GB" b="1" dirty="0"/>
              <a:t>Impact</a:t>
            </a:r>
            <a:r>
              <a:rPr lang="en-GB" dirty="0"/>
              <a:t/>
            </a:r>
            <a:br>
              <a:rPr lang="en-GB" dirty="0"/>
            </a:br>
            <a:r>
              <a:rPr lang="en-GB" dirty="0"/>
              <a:t>Makes modding expensive and impractical for attackers.</a:t>
            </a:r>
            <a:br>
              <a:rPr lang="en-GB" dirty="0"/>
            </a:br>
            <a:r>
              <a:rPr lang="en-GB" dirty="0"/>
              <a:t>Safeguards developers' IP and revenue while providing user safety.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0" name="Google Shape;90;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1" name="Google Shape;91;p17"/>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92" name="Google Shape;92;p17"/>
          <p:cNvSpPr txBox="1"/>
          <p:nvPr/>
        </p:nvSpPr>
        <p:spPr>
          <a:xfrm>
            <a:off x="135252" y="649454"/>
            <a:ext cx="60483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t>Implementation </a:t>
            </a:r>
            <a:r>
              <a:rPr lang="en-GB" sz="1600" b="1" dirty="0" smtClean="0"/>
              <a:t>Plan :</a:t>
            </a:r>
            <a:endParaRPr sz="1600" b="1" dirty="0"/>
          </a:p>
        </p:txBody>
      </p:sp>
      <p:sp>
        <p:nvSpPr>
          <p:cNvPr id="2" name="TextBox 1"/>
          <p:cNvSpPr txBox="1"/>
          <p:nvPr/>
        </p:nvSpPr>
        <p:spPr>
          <a:xfrm>
            <a:off x="135252" y="812016"/>
            <a:ext cx="8565600" cy="3970318"/>
          </a:xfrm>
          <a:prstGeom prst="rect">
            <a:avLst/>
          </a:prstGeom>
          <a:noFill/>
        </p:spPr>
        <p:txBody>
          <a:bodyPr wrap="square" rtlCol="0">
            <a:spAutoFit/>
          </a:bodyPr>
          <a:lstStyle/>
          <a:p>
            <a:endParaRPr lang="en-IN" sz="1200" b="1" dirty="0" smtClean="0"/>
          </a:p>
          <a:p>
            <a:r>
              <a:rPr lang="en-IN" sz="1200" b="1" dirty="0" smtClean="0"/>
              <a:t>Development </a:t>
            </a:r>
            <a:r>
              <a:rPr lang="en-IN" sz="1200" b="1" dirty="0"/>
              <a:t>Timeline &amp; Key </a:t>
            </a:r>
            <a:r>
              <a:rPr lang="en-IN" sz="1200" b="1" dirty="0" smtClean="0"/>
              <a:t>Milestones :</a:t>
            </a:r>
          </a:p>
          <a:p>
            <a:r>
              <a:rPr lang="en-IN" sz="1200" b="1" dirty="0" smtClean="0"/>
              <a:t>Phase </a:t>
            </a:r>
            <a:r>
              <a:rPr lang="en-IN" sz="1200" b="1" dirty="0"/>
              <a:t>1: Research &amp; Design (Month 1-2</a:t>
            </a:r>
            <a:r>
              <a:rPr lang="en-IN" sz="1200" b="1" dirty="0" smtClean="0"/>
              <a:t>)</a:t>
            </a:r>
          </a:p>
          <a:p>
            <a:r>
              <a:rPr lang="en-IN" sz="1200" dirty="0" smtClean="0"/>
              <a:t>Goal : </a:t>
            </a:r>
            <a:r>
              <a:rPr lang="en-IN" sz="1200" dirty="0"/>
              <a:t>Define scalable architecture and cost-effective blockchain integration</a:t>
            </a:r>
            <a:r>
              <a:rPr lang="en-IN" sz="1200" dirty="0" smtClean="0"/>
              <a:t>.</a:t>
            </a:r>
          </a:p>
          <a:p>
            <a:r>
              <a:rPr lang="en-IN" sz="1200" dirty="0" smtClean="0"/>
              <a:t>Outcome : </a:t>
            </a:r>
            <a:r>
              <a:rPr lang="en-IN" sz="1200" dirty="0"/>
              <a:t>Blueprint for a modular, future-proof solution</a:t>
            </a:r>
            <a:r>
              <a:rPr lang="en-IN" sz="1200" dirty="0" smtClean="0"/>
              <a:t>.</a:t>
            </a:r>
          </a:p>
          <a:p>
            <a:r>
              <a:rPr lang="en-IN" sz="1200" b="1" dirty="0" smtClean="0"/>
              <a:t>Phase </a:t>
            </a:r>
            <a:r>
              <a:rPr lang="en-IN" sz="1200" b="1" dirty="0"/>
              <a:t>2: Core Development (Month 3-5</a:t>
            </a:r>
            <a:r>
              <a:rPr lang="en-IN" sz="1200" b="1" dirty="0" smtClean="0"/>
              <a:t>)</a:t>
            </a:r>
          </a:p>
          <a:p>
            <a:r>
              <a:rPr lang="en-IN" sz="1200" dirty="0" smtClean="0"/>
              <a:t>Goal  : </a:t>
            </a:r>
            <a:r>
              <a:rPr lang="en-IN" sz="1200" dirty="0"/>
              <a:t>Build MVP with tamper-proof verification and AI-driven obfuscation</a:t>
            </a:r>
            <a:r>
              <a:rPr lang="en-IN" sz="1200" dirty="0" smtClean="0"/>
              <a:t>.</a:t>
            </a:r>
          </a:p>
          <a:p>
            <a:r>
              <a:rPr lang="en-IN" sz="1200" dirty="0" smtClean="0"/>
              <a:t>Outcome : </a:t>
            </a:r>
            <a:r>
              <a:rPr lang="en-IN" sz="1200" dirty="0"/>
              <a:t>Functional prototype ready for pilot testing</a:t>
            </a:r>
            <a:r>
              <a:rPr lang="en-IN" sz="1200" dirty="0" smtClean="0"/>
              <a:t>.</a:t>
            </a:r>
          </a:p>
          <a:p>
            <a:r>
              <a:rPr lang="en-IN" sz="1200" b="1" dirty="0" smtClean="0"/>
              <a:t>Phase </a:t>
            </a:r>
            <a:r>
              <a:rPr lang="en-IN" sz="1200" b="1" dirty="0"/>
              <a:t>3: Testing &amp; Optimization (Month 6-7</a:t>
            </a:r>
            <a:r>
              <a:rPr lang="en-IN" sz="1200" b="1" dirty="0" smtClean="0"/>
              <a:t>)</a:t>
            </a:r>
          </a:p>
          <a:p>
            <a:r>
              <a:rPr lang="en-IN" sz="1200" dirty="0" smtClean="0"/>
              <a:t>Goal  : </a:t>
            </a:r>
            <a:r>
              <a:rPr lang="en-IN" sz="1200" dirty="0"/>
              <a:t>Validate security and performance under real-world conditions</a:t>
            </a:r>
            <a:r>
              <a:rPr lang="en-IN" sz="1200" dirty="0" smtClean="0"/>
              <a:t>.</a:t>
            </a:r>
          </a:p>
          <a:p>
            <a:r>
              <a:rPr lang="en-IN" sz="1200" dirty="0" smtClean="0"/>
              <a:t>Outcome  : </a:t>
            </a:r>
            <a:r>
              <a:rPr lang="en-IN" sz="1200" dirty="0"/>
              <a:t>Optimized solution with minimal latency and high reliability</a:t>
            </a:r>
            <a:r>
              <a:rPr lang="en-IN" sz="1200" dirty="0" smtClean="0"/>
              <a:t>.</a:t>
            </a:r>
          </a:p>
          <a:p>
            <a:r>
              <a:rPr lang="en-IN" sz="1200" b="1" dirty="0" smtClean="0"/>
              <a:t>Phase </a:t>
            </a:r>
            <a:r>
              <a:rPr lang="en-IN" sz="1200" b="1" dirty="0"/>
              <a:t>4: Deployment &amp; Scaling (Month 8</a:t>
            </a:r>
            <a:r>
              <a:rPr lang="en-IN" sz="1200" b="1" dirty="0" smtClean="0"/>
              <a:t>+)</a:t>
            </a:r>
          </a:p>
          <a:p>
            <a:r>
              <a:rPr lang="en-IN" sz="1200" dirty="0" smtClean="0"/>
              <a:t>Goal  : </a:t>
            </a:r>
            <a:r>
              <a:rPr lang="en-IN" sz="1200" dirty="0"/>
              <a:t>Launch pilot with select APKs and gather user feedback</a:t>
            </a:r>
            <a:r>
              <a:rPr lang="en-IN" sz="1200" dirty="0" smtClean="0"/>
              <a:t>.</a:t>
            </a:r>
          </a:p>
          <a:p>
            <a:r>
              <a:rPr lang="en-IN" sz="1200" dirty="0" smtClean="0"/>
              <a:t>Outcome  : </a:t>
            </a:r>
            <a:r>
              <a:rPr lang="en-IN" sz="1200" dirty="0"/>
              <a:t>Ready-to-market product with proven ROI</a:t>
            </a:r>
            <a:r>
              <a:rPr lang="en-IN" sz="1200" dirty="0" smtClean="0"/>
              <a:t>.</a:t>
            </a:r>
          </a:p>
          <a:p>
            <a:endParaRPr lang="en-IN" sz="1200" dirty="0" smtClean="0"/>
          </a:p>
          <a:p>
            <a:r>
              <a:rPr lang="en-IN" sz="1200" b="1" dirty="0" smtClean="0"/>
              <a:t>Resources </a:t>
            </a:r>
            <a:r>
              <a:rPr lang="en-IN" sz="1200" b="1" dirty="0"/>
              <a:t>&amp; </a:t>
            </a:r>
            <a:r>
              <a:rPr lang="en-IN" sz="1200" b="1" dirty="0" smtClean="0"/>
              <a:t>Technologies :</a:t>
            </a:r>
          </a:p>
          <a:p>
            <a:endParaRPr lang="en-IN" sz="1200" b="1" dirty="0" smtClean="0"/>
          </a:p>
          <a:p>
            <a:pPr marL="171450" indent="-171450">
              <a:buFont typeface="Arial" panose="020B0604020202020204" pitchFamily="34" charset="0"/>
              <a:buChar char="•"/>
            </a:pPr>
            <a:r>
              <a:rPr lang="en-IN" sz="1200" b="1" dirty="0" smtClean="0"/>
              <a:t>Required Tools </a:t>
            </a:r>
            <a:r>
              <a:rPr lang="en-IN" sz="1200" dirty="0" smtClean="0"/>
              <a:t>: </a:t>
            </a:r>
            <a:r>
              <a:rPr lang="en-IN" sz="1200" dirty="0"/>
              <a:t>Cost-efficient </a:t>
            </a:r>
            <a:r>
              <a:rPr lang="en-IN" sz="1200" dirty="0" smtClean="0"/>
              <a:t>Blockchain </a:t>
            </a:r>
            <a:r>
              <a:rPr lang="en-IN" sz="1200" dirty="0"/>
              <a:t>(e.g., Hyperledger), TensorFlow Lite for lightweight AI, and Android Studio</a:t>
            </a:r>
            <a:r>
              <a:rPr lang="en-IN" sz="1200" dirty="0" smtClean="0"/>
              <a:t>.</a:t>
            </a:r>
          </a:p>
          <a:p>
            <a:pPr marL="171450" indent="-171450">
              <a:buFont typeface="Arial" panose="020B0604020202020204" pitchFamily="34" charset="0"/>
              <a:buChar char="•"/>
            </a:pPr>
            <a:r>
              <a:rPr lang="en-IN" sz="1200" b="1" dirty="0" smtClean="0"/>
              <a:t>Business Value ROI </a:t>
            </a:r>
            <a:r>
              <a:rPr lang="en-IN" sz="1200" dirty="0" smtClean="0"/>
              <a:t>: </a:t>
            </a:r>
            <a:r>
              <a:rPr lang="en-IN" sz="1200" dirty="0"/>
              <a:t>Reduces revenue loss from modding by 90% and increases user trust</a:t>
            </a:r>
            <a:r>
              <a:rPr lang="en-IN" sz="1200" dirty="0" smtClean="0"/>
              <a:t>.</a:t>
            </a:r>
          </a:p>
          <a:p>
            <a:pPr marL="171450" indent="-171450">
              <a:buFont typeface="Arial" panose="020B0604020202020204" pitchFamily="34" charset="0"/>
              <a:buChar char="•"/>
            </a:pPr>
            <a:r>
              <a:rPr lang="en-IN" sz="1200" b="1" dirty="0" smtClean="0"/>
              <a:t>Scalability</a:t>
            </a:r>
            <a:r>
              <a:rPr lang="en-IN" sz="1200" dirty="0" smtClean="0"/>
              <a:t> : </a:t>
            </a:r>
            <a:r>
              <a:rPr lang="en-IN" sz="1200" dirty="0"/>
              <a:t>Modular design allows easy integration into existing apps</a:t>
            </a:r>
            <a:r>
              <a:rPr lang="en-IN" sz="1200" dirty="0" smtClean="0"/>
              <a:t>.</a:t>
            </a:r>
          </a:p>
          <a:p>
            <a:pPr marL="171450" indent="-171450">
              <a:buFont typeface="Arial" panose="020B0604020202020204" pitchFamily="34" charset="0"/>
              <a:buChar char="•"/>
            </a:pPr>
            <a:r>
              <a:rPr lang="en-IN" sz="1200" b="1" dirty="0" smtClean="0"/>
              <a:t>Market Edge </a:t>
            </a:r>
            <a:r>
              <a:rPr lang="en-IN" sz="1200" dirty="0" smtClean="0"/>
              <a:t>: </a:t>
            </a:r>
            <a:r>
              <a:rPr lang="en-IN" sz="1200" dirty="0"/>
              <a:t>Positions developers as leaders in app security and innovation.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8" name="Google Shape;98;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9" name="Google Shape;99;p18"/>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00" name="Google Shape;100;p18"/>
          <p:cNvSpPr txBox="1"/>
          <p:nvPr/>
        </p:nvSpPr>
        <p:spPr>
          <a:xfrm>
            <a:off x="64050" y="668375"/>
            <a:ext cx="9077787" cy="4062620"/>
          </a:xfrm>
          <a:prstGeom prst="rect">
            <a:avLst/>
          </a:prstGeom>
          <a:noFill/>
          <a:ln>
            <a:noFill/>
          </a:ln>
        </p:spPr>
        <p:txBody>
          <a:bodyPr spcFirstLastPara="1" wrap="square" lIns="91425" tIns="91425" rIns="91425" bIns="91425" anchor="t" anchorCtr="0">
            <a:spAutoFit/>
          </a:bodyPr>
          <a:lstStyle/>
          <a:p>
            <a:pPr lvl="0"/>
            <a:r>
              <a:rPr lang="en-GB" sz="1200" b="1" dirty="0" smtClean="0">
                <a:solidFill>
                  <a:schemeClr val="dk1"/>
                </a:solidFill>
              </a:rPr>
              <a:t>Impact </a:t>
            </a:r>
            <a:r>
              <a:rPr lang="en-GB" sz="1200" b="1" dirty="0" smtClean="0">
                <a:solidFill>
                  <a:schemeClr val="dk1"/>
                </a:solidFill>
              </a:rPr>
              <a:t>Assessment :</a:t>
            </a:r>
            <a:endParaRPr lang="en-GB" sz="1200" b="1" dirty="0">
              <a:solidFill>
                <a:schemeClr val="dk1"/>
              </a:solidFill>
            </a:endParaRPr>
          </a:p>
          <a:p>
            <a:pPr lvl="0"/>
            <a:r>
              <a:rPr lang="en-GB" sz="1200" b="1" dirty="0" smtClean="0">
                <a:solidFill>
                  <a:schemeClr val="dk1"/>
                </a:solidFill>
              </a:rPr>
              <a:t>Scalability </a:t>
            </a:r>
            <a:r>
              <a:rPr lang="en-GB" sz="1200" b="1" dirty="0">
                <a:solidFill>
                  <a:schemeClr val="dk1"/>
                </a:solidFill>
              </a:rPr>
              <a:t>and </a:t>
            </a:r>
            <a:r>
              <a:rPr lang="en-GB" sz="1200" b="1" dirty="0" smtClean="0">
                <a:solidFill>
                  <a:schemeClr val="dk1"/>
                </a:solidFill>
              </a:rPr>
              <a:t>Applicability</a:t>
            </a:r>
            <a:endParaRPr lang="en-GB" sz="1200" b="1" dirty="0">
              <a:solidFill>
                <a:schemeClr val="dk1"/>
              </a:solidFill>
            </a:endParaRPr>
          </a:p>
          <a:p>
            <a:pPr marL="171450" lvl="0" indent="-171450">
              <a:buFont typeface="Arial" panose="020B0604020202020204" pitchFamily="34" charset="0"/>
              <a:buChar char="•"/>
            </a:pPr>
            <a:r>
              <a:rPr lang="en-GB" sz="1200" dirty="0" smtClean="0">
                <a:solidFill>
                  <a:schemeClr val="dk1"/>
                </a:solidFill>
              </a:rPr>
              <a:t>Cross-Industry Adoption: </a:t>
            </a:r>
            <a:r>
              <a:rPr lang="en-GB" sz="1200" dirty="0">
                <a:solidFill>
                  <a:schemeClr val="dk1"/>
                </a:solidFill>
              </a:rPr>
              <a:t>Framework applicable to gaming, fintech, e-commerce, and healthcare apps.  </a:t>
            </a:r>
          </a:p>
          <a:p>
            <a:pPr marL="171450" lvl="0" indent="-171450">
              <a:buFont typeface="Arial" panose="020B0604020202020204" pitchFamily="34" charset="0"/>
              <a:buChar char="•"/>
            </a:pPr>
            <a:r>
              <a:rPr lang="en-GB" sz="1200" dirty="0" smtClean="0">
                <a:solidFill>
                  <a:schemeClr val="dk1"/>
                </a:solidFill>
              </a:rPr>
              <a:t>Device Compatibility: </a:t>
            </a:r>
            <a:r>
              <a:rPr lang="en-GB" sz="1200" dirty="0">
                <a:solidFill>
                  <a:schemeClr val="dk1"/>
                </a:solidFill>
              </a:rPr>
              <a:t>Works on all Android devices, with enhanced security for hardware-backed key storage (e.g., Google Pixel, Samsung Knox).  </a:t>
            </a:r>
          </a:p>
          <a:p>
            <a:pPr marL="171450" lvl="0" indent="-171450">
              <a:buFont typeface="Arial" panose="020B0604020202020204" pitchFamily="34" charset="0"/>
              <a:buChar char="•"/>
            </a:pPr>
            <a:r>
              <a:rPr lang="en-GB" sz="1200" dirty="0" smtClean="0">
                <a:solidFill>
                  <a:schemeClr val="dk1"/>
                </a:solidFill>
              </a:rPr>
              <a:t>Blockchain Flexibility: </a:t>
            </a:r>
            <a:r>
              <a:rPr lang="en-GB" sz="1200" dirty="0">
                <a:solidFill>
                  <a:schemeClr val="dk1"/>
                </a:solidFill>
              </a:rPr>
              <a:t>Compatible with public/private blockchains, ensuring scalability for small-to-large enterprises.  </a:t>
            </a:r>
          </a:p>
          <a:p>
            <a:pPr marL="171450" lvl="0" indent="-171450">
              <a:buFont typeface="Arial" panose="020B0604020202020204" pitchFamily="34" charset="0"/>
              <a:buChar char="•"/>
            </a:pPr>
            <a:r>
              <a:rPr lang="en-GB" sz="1200" dirty="0" smtClean="0">
                <a:solidFill>
                  <a:schemeClr val="dk1"/>
                </a:solidFill>
              </a:rPr>
              <a:t>Dynamic Adaptation: </a:t>
            </a:r>
            <a:r>
              <a:rPr lang="en-GB" sz="1200" dirty="0">
                <a:solidFill>
                  <a:schemeClr val="dk1"/>
                </a:solidFill>
              </a:rPr>
              <a:t>Modular design allows integration into existing apps without major overhauls.  </a:t>
            </a:r>
          </a:p>
          <a:p>
            <a:pPr lvl="0"/>
            <a:endParaRPr lang="en-GB" sz="1200" dirty="0" smtClean="0">
              <a:solidFill>
                <a:schemeClr val="dk1"/>
              </a:solidFill>
            </a:endParaRPr>
          </a:p>
          <a:p>
            <a:pPr lvl="0"/>
            <a:r>
              <a:rPr lang="en-GB" sz="1200" b="1" dirty="0" smtClean="0">
                <a:solidFill>
                  <a:schemeClr val="dk1"/>
                </a:solidFill>
              </a:rPr>
              <a:t>Expected Outcomes</a:t>
            </a:r>
            <a:endParaRPr lang="en-GB" sz="1200" b="1" dirty="0">
              <a:solidFill>
                <a:schemeClr val="dk1"/>
              </a:solidFill>
            </a:endParaRPr>
          </a:p>
          <a:p>
            <a:pPr marL="171450" lvl="0" indent="-171450">
              <a:buFont typeface="Arial" panose="020B0604020202020204" pitchFamily="34" charset="0"/>
              <a:buChar char="•"/>
            </a:pPr>
            <a:r>
              <a:rPr lang="en-GB" sz="1200" dirty="0" smtClean="0">
                <a:solidFill>
                  <a:schemeClr val="dk1"/>
                </a:solidFill>
              </a:rPr>
              <a:t>Robust Anti Modding : </a:t>
            </a:r>
            <a:r>
              <a:rPr lang="en-GB" sz="1200" dirty="0">
                <a:solidFill>
                  <a:schemeClr val="dk1"/>
                </a:solidFill>
              </a:rPr>
              <a:t>Prevents APK tampering through advanced obfuscation, root detection, and blockchain-anchored integrity checks.  </a:t>
            </a:r>
          </a:p>
          <a:p>
            <a:pPr marL="171450" lvl="0" indent="-171450">
              <a:buFont typeface="Arial" panose="020B0604020202020204" pitchFamily="34" charset="0"/>
              <a:buChar char="•"/>
            </a:pPr>
            <a:r>
              <a:rPr lang="en-GB" sz="1200" dirty="0" smtClean="0">
                <a:solidFill>
                  <a:schemeClr val="dk1"/>
                </a:solidFill>
              </a:rPr>
              <a:t>Immutable </a:t>
            </a:r>
            <a:r>
              <a:rPr lang="en-GB" sz="1200" dirty="0">
                <a:solidFill>
                  <a:schemeClr val="dk1"/>
                </a:solidFill>
              </a:rPr>
              <a:t>Audit </a:t>
            </a:r>
            <a:r>
              <a:rPr lang="en-GB" sz="1200" dirty="0" smtClean="0">
                <a:solidFill>
                  <a:schemeClr val="dk1"/>
                </a:solidFill>
              </a:rPr>
              <a:t>Trail: </a:t>
            </a:r>
            <a:r>
              <a:rPr lang="en-GB" sz="1200" dirty="0">
                <a:solidFill>
                  <a:schemeClr val="dk1"/>
                </a:solidFill>
              </a:rPr>
              <a:t>Blockchain ensures tamper-proof verification of app integrity, deterring sophisticated attacks.  </a:t>
            </a:r>
          </a:p>
          <a:p>
            <a:pPr marL="171450" lvl="0" indent="-171450">
              <a:buFont typeface="Arial" panose="020B0604020202020204" pitchFamily="34" charset="0"/>
              <a:buChar char="•"/>
            </a:pPr>
            <a:r>
              <a:rPr lang="en-GB" sz="1200" dirty="0" smtClean="0">
                <a:solidFill>
                  <a:schemeClr val="dk1"/>
                </a:solidFill>
              </a:rPr>
              <a:t>Enhanced </a:t>
            </a:r>
            <a:r>
              <a:rPr lang="en-GB" sz="1200" dirty="0">
                <a:solidFill>
                  <a:schemeClr val="dk1"/>
                </a:solidFill>
              </a:rPr>
              <a:t>Security </a:t>
            </a:r>
            <a:r>
              <a:rPr lang="en-GB" sz="1200" dirty="0" smtClean="0">
                <a:solidFill>
                  <a:schemeClr val="dk1"/>
                </a:solidFill>
              </a:rPr>
              <a:t>Standards: </a:t>
            </a:r>
            <a:r>
              <a:rPr lang="en-GB" sz="1200" dirty="0">
                <a:solidFill>
                  <a:schemeClr val="dk1"/>
                </a:solidFill>
              </a:rPr>
              <a:t>Establishes a new benchmark for app protection, safeguarding intellectual property and user data.  </a:t>
            </a:r>
          </a:p>
          <a:p>
            <a:pPr lvl="0"/>
            <a:endParaRPr lang="en-GB" sz="1200" dirty="0" smtClean="0">
              <a:solidFill>
                <a:schemeClr val="dk1"/>
              </a:solidFill>
            </a:endParaRPr>
          </a:p>
          <a:p>
            <a:pPr lvl="0"/>
            <a:r>
              <a:rPr lang="en-GB" sz="1200" b="1" dirty="0" smtClean="0">
                <a:solidFill>
                  <a:schemeClr val="dk1"/>
                </a:solidFill>
              </a:rPr>
              <a:t>Benefits </a:t>
            </a:r>
            <a:r>
              <a:rPr lang="en-GB" sz="1200" b="1" dirty="0">
                <a:solidFill>
                  <a:schemeClr val="dk1"/>
                </a:solidFill>
              </a:rPr>
              <a:t>for the </a:t>
            </a:r>
            <a:r>
              <a:rPr lang="en-GB" sz="1200" b="1" dirty="0" smtClean="0">
                <a:solidFill>
                  <a:schemeClr val="dk1"/>
                </a:solidFill>
              </a:rPr>
              <a:t>Industry</a:t>
            </a:r>
            <a:endParaRPr lang="en-GB" sz="1200" b="1" dirty="0">
              <a:solidFill>
                <a:schemeClr val="dk1"/>
              </a:solidFill>
            </a:endParaRPr>
          </a:p>
          <a:p>
            <a:pPr marL="171450" lvl="0" indent="-171450">
              <a:buFont typeface="Arial" panose="020B0604020202020204" pitchFamily="34" charset="0"/>
              <a:buChar char="•"/>
            </a:pPr>
            <a:r>
              <a:rPr lang="en-GB" sz="1200" dirty="0" smtClean="0">
                <a:solidFill>
                  <a:schemeClr val="dk1"/>
                </a:solidFill>
              </a:rPr>
              <a:t>Cost Savings: </a:t>
            </a:r>
            <a:r>
              <a:rPr lang="en-GB" sz="1200" dirty="0">
                <a:solidFill>
                  <a:schemeClr val="dk1"/>
                </a:solidFill>
              </a:rPr>
              <a:t>Reduces financial losses from piracy, cheating, and fraud.  </a:t>
            </a:r>
          </a:p>
          <a:p>
            <a:pPr marL="171450" lvl="0" indent="-171450">
              <a:buFont typeface="Arial" panose="020B0604020202020204" pitchFamily="34" charset="0"/>
              <a:buChar char="•"/>
            </a:pPr>
            <a:r>
              <a:rPr lang="en-GB" sz="1200" dirty="0" smtClean="0">
                <a:solidFill>
                  <a:schemeClr val="dk1"/>
                </a:solidFill>
              </a:rPr>
              <a:t>User Trust: </a:t>
            </a:r>
            <a:r>
              <a:rPr lang="en-GB" sz="1200" dirty="0">
                <a:solidFill>
                  <a:schemeClr val="dk1"/>
                </a:solidFill>
              </a:rPr>
              <a:t>Protects users from malicious modified apps, improving brand reputation.  </a:t>
            </a:r>
          </a:p>
          <a:p>
            <a:pPr marL="171450" lvl="0" indent="-171450">
              <a:buFont typeface="Arial" panose="020B0604020202020204" pitchFamily="34" charset="0"/>
              <a:buChar char="•"/>
            </a:pPr>
            <a:r>
              <a:rPr lang="en-GB" sz="1200" dirty="0" smtClean="0">
                <a:solidFill>
                  <a:schemeClr val="dk1"/>
                </a:solidFill>
              </a:rPr>
              <a:t>Competitive Edge: </a:t>
            </a:r>
            <a:r>
              <a:rPr lang="en-GB" sz="1200" dirty="0">
                <a:solidFill>
                  <a:schemeClr val="dk1"/>
                </a:solidFill>
              </a:rPr>
              <a:t>Empowers developers with cutting-edge security, fostering innovation in secure app development.  </a:t>
            </a:r>
          </a:p>
          <a:p>
            <a:pPr marL="171450" lvl="0" indent="-171450">
              <a:buFont typeface="Arial" panose="020B0604020202020204" pitchFamily="34" charset="0"/>
              <a:buChar char="•"/>
            </a:pPr>
            <a:r>
              <a:rPr lang="en-GB" sz="1200" dirty="0" smtClean="0">
                <a:solidFill>
                  <a:schemeClr val="dk1"/>
                </a:solidFill>
              </a:rPr>
              <a:t>Future-Proofing: </a:t>
            </a:r>
            <a:r>
              <a:rPr lang="en-GB" sz="1200" dirty="0">
                <a:solidFill>
                  <a:schemeClr val="dk1"/>
                </a:solidFill>
              </a:rPr>
              <a:t>Adaptable to emerging threats with dynamic server-side responses and AI-driven updates.  </a:t>
            </a:r>
          </a:p>
          <a:p>
            <a:pPr marL="171450" lvl="0" indent="-171450">
              <a:buFont typeface="Arial" panose="020B0604020202020204" pitchFamily="34" charset="0"/>
              <a:buChar char="•"/>
            </a:pPr>
            <a:r>
              <a:rPr lang="en-GB" sz="1200" dirty="0" smtClean="0">
                <a:solidFill>
                  <a:schemeClr val="dk1"/>
                </a:solidFill>
              </a:rPr>
              <a:t>Key Takeaway: </a:t>
            </a:r>
            <a:r>
              <a:rPr lang="en-GB" sz="1200" dirty="0">
                <a:solidFill>
                  <a:schemeClr val="dk1"/>
                </a:solidFill>
              </a:rPr>
              <a:t>A game-changing solution that combines blockchain, advanced integrity checks, and adaptive security to revolutionize app protection and set new industry standards.</a:t>
            </a:r>
            <a:endParaRPr sz="12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6" name="Google Shape;106;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7" name="Google Shape;107;p19"/>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08" name="Google Shape;108;p19"/>
          <p:cNvSpPr txBox="1"/>
          <p:nvPr/>
        </p:nvSpPr>
        <p:spPr>
          <a:xfrm>
            <a:off x="158750" y="820775"/>
            <a:ext cx="8673550" cy="452428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a:t>Team Profile</a:t>
            </a:r>
            <a:endParaRPr sz="1600" b="1" dirty="0"/>
          </a:p>
          <a:p>
            <a:pPr marL="0" lvl="0" indent="0" algn="l" rtl="0">
              <a:spcBef>
                <a:spcPts val="0"/>
              </a:spcBef>
              <a:spcAft>
                <a:spcPts val="0"/>
              </a:spcAft>
              <a:buNone/>
            </a:pPr>
            <a:endParaRPr dirty="0"/>
          </a:p>
          <a:p>
            <a:r>
              <a:rPr lang="en-GB" b="1" dirty="0"/>
              <a:t>Member 1 :</a:t>
            </a:r>
          </a:p>
          <a:p>
            <a:r>
              <a:rPr lang="en-GB" b="1" dirty="0"/>
              <a:t>Name </a:t>
            </a:r>
            <a:r>
              <a:rPr lang="en-GB" dirty="0"/>
              <a:t>: </a:t>
            </a:r>
            <a:r>
              <a:rPr lang="en-GB" dirty="0" smtClean="0"/>
              <a:t>Priyadharsan S</a:t>
            </a:r>
            <a:endParaRPr lang="en-GB" dirty="0"/>
          </a:p>
          <a:p>
            <a:r>
              <a:rPr lang="en-GB" b="1" dirty="0"/>
              <a:t>Role </a:t>
            </a:r>
            <a:r>
              <a:rPr lang="en-GB" dirty="0"/>
              <a:t>: Lead Developer / Solution Architect</a:t>
            </a:r>
          </a:p>
          <a:p>
            <a:r>
              <a:rPr lang="en-GB" b="1" dirty="0"/>
              <a:t>Expertise </a:t>
            </a:r>
            <a:r>
              <a:rPr lang="en-GB" dirty="0"/>
              <a:t>:</a:t>
            </a:r>
          </a:p>
          <a:p>
            <a:pPr marL="285750" lvl="1" indent="-285750">
              <a:buFont typeface="Arial" panose="020B0604020202020204" pitchFamily="34" charset="0"/>
              <a:buChar char="•"/>
            </a:pPr>
            <a:r>
              <a:rPr lang="en-GB" dirty="0"/>
              <a:t>Android app development and reverse engineering </a:t>
            </a:r>
            <a:r>
              <a:rPr lang="en-GB" dirty="0" err="1"/>
              <a:t>defense</a:t>
            </a:r>
            <a:r>
              <a:rPr lang="en-GB" dirty="0"/>
              <a:t> mechanisms.</a:t>
            </a:r>
          </a:p>
          <a:p>
            <a:pPr marL="285750" lvl="1" indent="-285750">
              <a:buFont typeface="Arial" panose="020B0604020202020204" pitchFamily="34" charset="0"/>
              <a:buChar char="•"/>
            </a:pPr>
            <a:r>
              <a:rPr lang="en-GB" dirty="0"/>
              <a:t>Blockchain </a:t>
            </a:r>
            <a:r>
              <a:rPr lang="en-GB" dirty="0" smtClean="0"/>
              <a:t>integration and cryptographic security protocols.</a:t>
            </a:r>
          </a:p>
          <a:p>
            <a:pPr marL="285750" lvl="1" indent="-285750">
              <a:buFont typeface="Arial" panose="020B0604020202020204" pitchFamily="34" charset="0"/>
              <a:buChar char="•"/>
            </a:pPr>
            <a:r>
              <a:rPr lang="en-GB" dirty="0" smtClean="0"/>
              <a:t>Proficient in Java, Kotlin, and smart contract development.</a:t>
            </a:r>
          </a:p>
          <a:p>
            <a:endParaRPr lang="en-GB" dirty="0" smtClean="0"/>
          </a:p>
          <a:p>
            <a:r>
              <a:rPr lang="en-GB" b="1" dirty="0"/>
              <a:t>Member 2 :</a:t>
            </a:r>
          </a:p>
          <a:p>
            <a:r>
              <a:rPr lang="en-GB" b="1" dirty="0"/>
              <a:t>Name </a:t>
            </a:r>
            <a:r>
              <a:rPr lang="en-GB" dirty="0"/>
              <a:t>: </a:t>
            </a:r>
            <a:r>
              <a:rPr lang="en-GB" dirty="0" smtClean="0"/>
              <a:t>Hitesh Kumar S</a:t>
            </a:r>
            <a:endParaRPr lang="en-GB" dirty="0"/>
          </a:p>
          <a:p>
            <a:r>
              <a:rPr lang="en-GB" b="1" dirty="0"/>
              <a:t>Role </a:t>
            </a:r>
            <a:r>
              <a:rPr lang="en-GB" dirty="0"/>
              <a:t>: Security Specialist / Backend Engineer</a:t>
            </a:r>
          </a:p>
          <a:p>
            <a:r>
              <a:rPr lang="en-GB" b="1" dirty="0"/>
              <a:t>Expertise </a:t>
            </a:r>
            <a:r>
              <a:rPr lang="en-GB" dirty="0"/>
              <a:t>:</a:t>
            </a:r>
          </a:p>
          <a:p>
            <a:pPr marL="285750" lvl="1" indent="-285750">
              <a:buFont typeface="Arial" panose="020B0604020202020204" pitchFamily="34" charset="0"/>
              <a:buChar char="•"/>
            </a:pPr>
            <a:r>
              <a:rPr lang="en-GB" dirty="0"/>
              <a:t>Server-side security, multi-factor authentication, and adaptive response systems.</a:t>
            </a:r>
          </a:p>
          <a:p>
            <a:pPr marL="285750" lvl="1" indent="-285750">
              <a:buFont typeface="Arial" panose="020B0604020202020204" pitchFamily="34" charset="0"/>
              <a:buChar char="•"/>
            </a:pPr>
            <a:r>
              <a:rPr lang="en-GB" dirty="0"/>
              <a:t>Key management strategies and hardware-backed security solutions.</a:t>
            </a:r>
          </a:p>
          <a:p>
            <a:pPr marL="285750" lvl="1" indent="-285750">
              <a:buFont typeface="Arial" panose="020B0604020202020204" pitchFamily="34" charset="0"/>
              <a:buChar char="•"/>
            </a:pPr>
            <a:r>
              <a:rPr lang="en-GB" dirty="0" smtClean="0"/>
              <a:t>Experienced in Python, AIML, Node.js, and cloud infrastructure</a:t>
            </a:r>
          </a:p>
          <a:p>
            <a:endParaRPr lang="en-GB" dirty="0" smtClean="0"/>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4" name="Google Shape;114;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5" name="Google Shape;115;p20"/>
          <p:cNvPicPr preferRelativeResize="0"/>
          <p:nvPr/>
        </p:nvPicPr>
        <p:blipFill rotWithShape="1">
          <a:blip r:embed="rId3">
            <a:alphaModFix/>
          </a:blip>
          <a:srcRect/>
          <a:stretch/>
        </p:blipFill>
        <p:spPr>
          <a:xfrm>
            <a:off x="2161" y="0"/>
            <a:ext cx="9139676" cy="5143499"/>
          </a:xfrm>
          <a:prstGeom prst="rect">
            <a:avLst/>
          </a:prstGeom>
          <a:noFill/>
          <a:ln>
            <a:noFill/>
          </a:ln>
        </p:spPr>
      </p:pic>
      <p:sp>
        <p:nvSpPr>
          <p:cNvPr id="116" name="Google Shape;116;p20"/>
          <p:cNvSpPr txBox="1"/>
          <p:nvPr/>
        </p:nvSpPr>
        <p:spPr>
          <a:xfrm>
            <a:off x="311700" y="707625"/>
            <a:ext cx="60483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b="1" dirty="0" smtClean="0"/>
              <a:t>System Architecture Diagram</a:t>
            </a:r>
            <a:endParaRPr dirty="0">
              <a:solidFill>
                <a:schemeClr val="dk1"/>
              </a:solidFill>
            </a:endParaRPr>
          </a:p>
          <a:p>
            <a:pPr marL="0" lvl="0" indent="0" algn="l" rtl="0">
              <a:spcBef>
                <a:spcPts val="0"/>
              </a:spcBef>
              <a:spcAft>
                <a:spcPts val="0"/>
              </a:spcAft>
              <a:buNone/>
            </a:pPr>
            <a:endParaRPr dirty="0">
              <a:solidFill>
                <a:schemeClr val="dk1"/>
              </a:solidFil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424" y="1111250"/>
            <a:ext cx="8185150" cy="35480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22" name="Google Shape;122;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23" name="Google Shape;123;p21"/>
          <p:cNvPicPr preferRelativeResize="0"/>
          <p:nvPr/>
        </p:nvPicPr>
        <p:blipFill rotWithShape="1">
          <a:blip r:embed="rId3">
            <a:alphaModFix/>
          </a:blip>
          <a:srcRect/>
          <a:stretch/>
        </p:blipFill>
        <p:spPr>
          <a:xfrm>
            <a:off x="2161" y="0"/>
            <a:ext cx="9139676" cy="51434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773</Words>
  <Application>Microsoft Office PowerPoint</Application>
  <PresentationFormat>On-screen Show (16:9)</PresentationFormat>
  <Paragraphs>89</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17</cp:revision>
  <dcterms:modified xsi:type="dcterms:W3CDTF">2025-02-26T13:00:42Z</dcterms:modified>
</cp:coreProperties>
</file>