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310" r:id="rId3"/>
    <p:sldId id="311" r:id="rId4"/>
    <p:sldId id="313" r:id="rId5"/>
    <p:sldId id="312" r:id="rId6"/>
    <p:sldId id="314" r:id="rId7"/>
  </p:sldIdLst>
  <p:sldSz cx="12188825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1E330-D689-4E55-BA36-79A8C6373F1F}" v="151" dt="2025-03-19T16:50:52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9" autoAdjust="0"/>
  </p:normalViewPr>
  <p:slideViewPr>
    <p:cSldViewPr showGuides="1">
      <p:cViewPr varScale="1">
        <p:scale>
          <a:sx n="95" d="100"/>
          <a:sy n="95" d="100"/>
        </p:scale>
        <p:origin x="269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3/19/2025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3/19/2025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3/19/2025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3/19/2025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3/19/2025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3/19/2025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3/19/2025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3/19/2025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736541" y="1340768"/>
            <a:ext cx="8229600" cy="1219201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3600" dirty="0">
                <a:latin typeface="Berlin Sans FB Demi" panose="020E0802020502020306" pitchFamily="34" charset="0"/>
              </a:rPr>
            </a:br>
            <a:br>
              <a:rPr lang="en-US" sz="3600" dirty="0">
                <a:latin typeface="Berlin Sans FB Demi" panose="020E0802020502020306" pitchFamily="34" charset="0"/>
              </a:rPr>
            </a:br>
            <a:r>
              <a:rPr lang="en-US" sz="3600" dirty="0">
                <a:latin typeface="Berlin Sans FB Demi" panose="020E0802020502020306" pitchFamily="34" charset="0"/>
              </a:rPr>
              <a:t>TITLE : </a:t>
            </a:r>
            <a:br>
              <a:rPr lang="en-US" sz="3600" dirty="0">
                <a:latin typeface="Berlin Sans FB Demi" panose="020E0802020502020306" pitchFamily="34" charset="0"/>
              </a:rPr>
            </a:br>
            <a:r>
              <a:rPr lang="en-US" sz="3600" dirty="0">
                <a:latin typeface="Berlin Sans FB Demi" panose="020E0802020502020306" pitchFamily="34" charset="0"/>
              </a:rPr>
              <a:t>Solar-Powered Smart Mobile Charger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9C5A9-0840-B450-7483-693ECF25CCC1}"/>
              </a:ext>
            </a:extLst>
          </p:cNvPr>
          <p:cNvSpPr txBox="1"/>
          <p:nvPr/>
        </p:nvSpPr>
        <p:spPr>
          <a:xfrm>
            <a:off x="-674340" y="309184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oadway" panose="04040905080B02020502" pitchFamily="82" charset="0"/>
              </a:rPr>
              <a:t>SPARKATHON</a:t>
            </a:r>
            <a:endParaRPr lang="en-IN" sz="4800" dirty="0">
              <a:latin typeface="Broadway" panose="04040905080B020205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76859-A74E-C3C9-35DD-E3F8AACB6C95}"/>
              </a:ext>
            </a:extLst>
          </p:cNvPr>
          <p:cNvSpPr txBox="1"/>
          <p:nvPr/>
        </p:nvSpPr>
        <p:spPr>
          <a:xfrm>
            <a:off x="5014345" y="703802"/>
            <a:ext cx="488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erlin Sans FB Demi" panose="020E0802020502020306" pitchFamily="34" charset="0"/>
              </a:rPr>
              <a:t>TEAM NAME : SUN CHASERS</a:t>
            </a:r>
            <a:endParaRPr lang="en-IN" sz="2400" dirty="0">
              <a:latin typeface="Berlin Sans FB Demi" panose="020E0802020502020306" pitchFamily="34" charset="0"/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B33EDD1-82E4-6780-5C81-19E52AB15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844" y="2668223"/>
            <a:ext cx="9361040" cy="92333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4200" b="1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 </a:t>
            </a:r>
            <a:r>
              <a:rPr lang="en-US" sz="7200" b="1" dirty="0">
                <a:solidFill>
                  <a:schemeClr val="tx1"/>
                </a:solidFill>
                <a:latin typeface="Eras Bold ITC" panose="020B0907030504020204" pitchFamily="34" charset="0"/>
              </a:rPr>
              <a:t>Subtitle</a:t>
            </a:r>
            <a:r>
              <a:rPr lang="en-US" sz="7200" dirty="0">
                <a:solidFill>
                  <a:schemeClr val="tx1"/>
                </a:solidFill>
                <a:latin typeface="Eras Bold ITC" panose="020B0907030504020204" pitchFamily="34" charset="0"/>
              </a:rPr>
              <a:t>: </a:t>
            </a:r>
          </a:p>
          <a:p>
            <a:pPr>
              <a:lnSpc>
                <a:spcPct val="170000"/>
              </a:lnSpc>
              <a:buNone/>
            </a:pPr>
            <a:r>
              <a:rPr lang="en-US" sz="7200" dirty="0">
                <a:solidFill>
                  <a:schemeClr val="tx1"/>
                </a:solidFill>
                <a:latin typeface="Eras Bold ITC" panose="020B0907030504020204" pitchFamily="34" charset="0"/>
              </a:rPr>
              <a:t>            A Sustainable Charging Solution for Remote and Outdoor Areas</a:t>
            </a:r>
            <a:r>
              <a:rPr lang="en-US" sz="8000" dirty="0">
                <a:solidFill>
                  <a:schemeClr val="tx1"/>
                </a:solidFill>
                <a:latin typeface="Eras Bold ITC" panose="020B0907030504020204" pitchFamily="34" charset="0"/>
              </a:rPr>
              <a:t> . </a:t>
            </a:r>
          </a:p>
          <a:p>
            <a:pPr>
              <a:lnSpc>
                <a:spcPct val="170000"/>
              </a:lnSpc>
              <a:buNone/>
            </a:pPr>
            <a:endParaRPr lang="en-US" sz="240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  <a:p>
            <a:pPr algn="ctr"/>
            <a:endParaRPr lang="en-IN" sz="2800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478F3E97-93DB-39B5-9A09-9F3EF566044A}"/>
              </a:ext>
            </a:extLst>
          </p:cNvPr>
          <p:cNvSpPr txBox="1">
            <a:spLocks/>
          </p:cNvSpPr>
          <p:nvPr/>
        </p:nvSpPr>
        <p:spPr>
          <a:xfrm>
            <a:off x="2188531" y="4221556"/>
            <a:ext cx="3340161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>
                <a:solidFill>
                  <a:schemeClr val="tx1"/>
                </a:solidFill>
                <a:latin typeface="Eras Bold ITC" panose="020B0907030504020204" pitchFamily="34" charset="0"/>
                <a:ea typeface="FZShuTi" panose="02010601030101010101" pitchFamily="2" charset="-122"/>
              </a:rPr>
              <a:t>TEAM MEMBERS:</a:t>
            </a:r>
          </a:p>
          <a:p>
            <a:r>
              <a:rPr lang="it-IT" sz="2400" dirty="0">
                <a:solidFill>
                  <a:schemeClr val="tx1"/>
                </a:solidFill>
                <a:latin typeface="Eras Bold ITC" panose="020B0907030504020204" pitchFamily="34" charset="0"/>
                <a:ea typeface="FZShuTi" panose="02010601030101010101" pitchFamily="2" charset="-122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400" dirty="0">
                <a:solidFill>
                  <a:schemeClr val="tx1"/>
                </a:solidFill>
                <a:latin typeface="Eras Bold ITC" panose="020B0907030504020204" pitchFamily="34" charset="0"/>
                <a:ea typeface="FZShuTi" panose="02010601030101010101" pitchFamily="2" charset="-122"/>
              </a:rPr>
              <a:t>NARMATHA . A                                    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400" dirty="0">
                <a:solidFill>
                  <a:schemeClr val="tx1"/>
                </a:solidFill>
                <a:latin typeface="Eras Bold ITC" panose="020B0907030504020204" pitchFamily="34" charset="0"/>
                <a:ea typeface="FZShuTi" panose="02010601030101010101" pitchFamily="2" charset="-122"/>
              </a:rPr>
              <a:t>AMIRTHA . U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400" dirty="0">
                <a:solidFill>
                  <a:schemeClr val="tx1"/>
                </a:solidFill>
                <a:latin typeface="Eras Bold ITC" panose="020B0907030504020204" pitchFamily="34" charset="0"/>
                <a:ea typeface="FZShuTi" panose="02010601030101010101" pitchFamily="2" charset="-122"/>
              </a:rPr>
              <a:t>SANTHIYA . T 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263F6824-05C2-73D3-D63B-7B4DA8658211}"/>
              </a:ext>
            </a:extLst>
          </p:cNvPr>
          <p:cNvSpPr txBox="1">
            <a:spLocks/>
          </p:cNvSpPr>
          <p:nvPr/>
        </p:nvSpPr>
        <p:spPr>
          <a:xfrm>
            <a:off x="5528692" y="4473350"/>
            <a:ext cx="3734072" cy="2016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 </a:t>
            </a:r>
            <a:endParaRPr lang="it-IT" dirty="0">
              <a:solidFill>
                <a:schemeClr val="tx1"/>
              </a:solidFill>
              <a:latin typeface="FZShuTi" panose="02010601030101010101" pitchFamily="2" charset="-122"/>
              <a:ea typeface="FZShuTi" panose="02010601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400" dirty="0">
                <a:solidFill>
                  <a:schemeClr val="tx1"/>
                </a:solidFill>
                <a:latin typeface="Eras Bold ITC" panose="020B0907030504020204" pitchFamily="34" charset="0"/>
                <a:ea typeface="FZShuTi" panose="02010601030101010101" pitchFamily="2" charset="-122"/>
              </a:rPr>
              <a:t>SIVA DHARSHINI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400" dirty="0">
                <a:solidFill>
                  <a:schemeClr val="tx1"/>
                </a:solidFill>
                <a:latin typeface="Eras Bold ITC" panose="020B0907030504020204" pitchFamily="34" charset="0"/>
                <a:ea typeface="FZShuTi" panose="02010601030101010101" pitchFamily="2" charset="-122"/>
              </a:rPr>
              <a:t>SWETHA . K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sz="2400" dirty="0">
                <a:solidFill>
                  <a:schemeClr val="tx1"/>
                </a:solidFill>
                <a:latin typeface="Eras Bold ITC" panose="020B0907030504020204" pitchFamily="34" charset="0"/>
                <a:ea typeface="FZShuTi" panose="02010601030101010101" pitchFamily="2" charset="-122"/>
              </a:rPr>
              <a:t>SUBHASHINI . S 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DD09402-3FE4-618E-BEEB-13EFBC047D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739FA9A5-8B73-8C9B-9113-DDF1FAAE342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132879">
            <a:off x="6148960" y="3370041"/>
            <a:ext cx="1767056" cy="17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6" name="Picture 12" descr="Solar energy ">
            <a:extLst>
              <a:ext uri="{FF2B5EF4-FFF2-40B4-BE49-F238E27FC236}">
                <a16:creationId xmlns:a16="http://schemas.microsoft.com/office/drawing/2014/main" id="{D1A0D66A-D76F-3DE9-9052-63863C6C9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731" y="3888885"/>
            <a:ext cx="2950094" cy="295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87181" y="450776"/>
            <a:ext cx="9144001" cy="1178024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Berlin Sans FB" panose="020E0602020502020306" pitchFamily="34" charset="0"/>
              </a:rPr>
              <a:t>Problem &amp; Solution</a:t>
            </a:r>
            <a:endParaRPr lang="en-US" sz="4400" dirty="0">
              <a:latin typeface="Berlin Sans FB" panose="020E0602020502020306" pitchFamily="34" charset="0"/>
            </a:endParaRPr>
          </a:p>
        </p:txBody>
      </p:sp>
      <p:sp>
        <p:nvSpPr>
          <p:cNvPr id="4" name="Subtitle 9">
            <a:extLst>
              <a:ext uri="{FF2B5EF4-FFF2-40B4-BE49-F238E27FC236}">
                <a16:creationId xmlns:a16="http://schemas.microsoft.com/office/drawing/2014/main" id="{69415F09-6401-78D9-7BED-C1AD87332E4E}"/>
              </a:ext>
            </a:extLst>
          </p:cNvPr>
          <p:cNvSpPr txBox="1">
            <a:spLocks/>
          </p:cNvSpPr>
          <p:nvPr/>
        </p:nvSpPr>
        <p:spPr>
          <a:xfrm>
            <a:off x="-962372" y="858829"/>
            <a:ext cx="8229600" cy="6264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Arial" pitchFamily="34" charset="0"/>
              <a:buNone/>
            </a:pPr>
            <a:endParaRPr lang="en-IN" sz="2800" dirty="0">
              <a:latin typeface="Franklin Gothic Demi Cond" panose="020B07060304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11CF279-EF32-3286-9428-63EB9011565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29916" y="1882908"/>
            <a:ext cx="8733176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Problem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In remote areas and during outdoor activities, there is limited access to reliable charging solutions for mobile devices.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oper Black" panose="0208090404030B020404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Solar-powered chargers offer an eco-friendly and sustainable alternative.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Solution: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A solar-powered mobile charger that uses solar energy to charge devices, with real-time monitoring of the system’s 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11A18-56DA-8E11-3E7B-F659060A8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276" y="5242197"/>
            <a:ext cx="2219325" cy="17145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4F02130-70B1-B597-43AC-3BC126D2A614}"/>
              </a:ext>
            </a:extLst>
          </p:cNvPr>
          <p:cNvSpPr/>
          <p:nvPr/>
        </p:nvSpPr>
        <p:spPr>
          <a:xfrm>
            <a:off x="10198868" y="196669"/>
            <a:ext cx="1656184" cy="179217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6" name="Picture 6" descr="Solution ">
            <a:extLst>
              <a:ext uri="{FF2B5EF4-FFF2-40B4-BE49-F238E27FC236}">
                <a16:creationId xmlns:a16="http://schemas.microsoft.com/office/drawing/2014/main" id="{E0C354D0-7443-2818-E355-F6355A2A6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360" y="53665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1" y="-99392"/>
            <a:ext cx="9144001" cy="13716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Berlin Sans FB" panose="020E0602020502020306" pitchFamily="34" charset="0"/>
              </a:rPr>
              <a:t>SYSTEM COMPONENTS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9829A7-5103-C2E3-7745-8025BF91D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021" y="1340768"/>
            <a:ext cx="9134391" cy="4848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Bold ITC" panose="020B0907030504020204" pitchFamily="34" charset="0"/>
              </a:rPr>
              <a:t>Solar Panel (</a:t>
            </a:r>
            <a:r>
              <a:rPr lang="en-US" sz="1900" b="1" dirty="0">
                <a:latin typeface="Eras Bold ITC" panose="020B0907030504020204" pitchFamily="34" charset="0"/>
              </a:rPr>
              <a:t>6V-12V</a:t>
            </a:r>
            <a:r>
              <a:rPr lang="en-US" b="1" dirty="0">
                <a:latin typeface="Eras Bold ITC" panose="020B0907030504020204" pitchFamily="34" charset="0"/>
              </a:rPr>
              <a:t>)</a:t>
            </a:r>
            <a:r>
              <a:rPr lang="en-US" dirty="0">
                <a:latin typeface="Eras Bold ITC" panose="020B0907030504020204" pitchFamily="34" charset="0"/>
              </a:rPr>
              <a:t>: Converts sunlight to DC power for charging.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Bold ITC" panose="020B0907030504020204" pitchFamily="34" charset="0"/>
              </a:rPr>
              <a:t>Li-ion Battery (3.7V)</a:t>
            </a:r>
            <a:r>
              <a:rPr lang="en-US" dirty="0">
                <a:latin typeface="Eras Bold ITC" panose="020B0907030504020204" pitchFamily="34" charset="0"/>
              </a:rPr>
              <a:t>: Stores energy generated by the solar panel.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Bold ITC" panose="020B0907030504020204" pitchFamily="34" charset="0"/>
              </a:rPr>
              <a:t>TP4056 Battery Protection Circuit</a:t>
            </a:r>
            <a:r>
              <a:rPr lang="en-US" dirty="0">
                <a:latin typeface="Eras Bold ITC" panose="020B0907030504020204" pitchFamily="34" charset="0"/>
              </a:rPr>
              <a:t>: Protects the battery from overcharging and </a:t>
            </a:r>
            <a:r>
              <a:rPr lang="en-US" dirty="0" err="1">
                <a:latin typeface="Eras Bold ITC" panose="020B0907030504020204" pitchFamily="34" charset="0"/>
              </a:rPr>
              <a:t>overdischarging</a:t>
            </a:r>
            <a:r>
              <a:rPr lang="en-US" dirty="0">
                <a:latin typeface="Eras Bold ITC" panose="020B0907030504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Bold ITC" panose="020B0907030504020204" pitchFamily="34" charset="0"/>
              </a:rPr>
              <a:t>LM2596 Buck Converter</a:t>
            </a:r>
            <a:r>
              <a:rPr lang="en-US" dirty="0">
                <a:latin typeface="Eras Bold ITC" panose="020B0907030504020204" pitchFamily="34" charset="0"/>
              </a:rPr>
              <a:t>: Steps down the voltage to 5V for charging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Bold ITC" panose="020B0907030504020204" pitchFamily="34" charset="0"/>
              </a:rPr>
              <a:t>ACS712 Current Sensor</a:t>
            </a:r>
            <a:r>
              <a:rPr lang="en-US" dirty="0">
                <a:latin typeface="Eras Bold ITC" panose="020B0907030504020204" pitchFamily="34" charset="0"/>
              </a:rPr>
              <a:t>: Monitors the current drawn from the battery.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Bold ITC" panose="020B0907030504020204" pitchFamily="34" charset="0"/>
              </a:rPr>
              <a:t>ESP32 Microcontroller</a:t>
            </a:r>
            <a:r>
              <a:rPr lang="en-US" dirty="0">
                <a:latin typeface="Eras Bold ITC" panose="020B0907030504020204" pitchFamily="34" charset="0"/>
              </a:rPr>
              <a:t>: Manages system operations and controls the display.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Bold ITC" panose="020B0907030504020204" pitchFamily="34" charset="0"/>
              </a:rPr>
              <a:t>OLED Display (0.96-inch)</a:t>
            </a:r>
            <a:r>
              <a:rPr lang="en-US" dirty="0">
                <a:latin typeface="Eras Bold ITC" panose="020B0907030504020204" pitchFamily="34" charset="0"/>
              </a:rPr>
              <a:t>: Displays real-time information like battery status and charging progress.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0C4C1-3A70-23A9-3437-CF816C4E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260648"/>
            <a:ext cx="1286272" cy="1286272"/>
          </a:xfrm>
          <a:prstGeom prst="rect">
            <a:avLst/>
          </a:prstGeom>
        </p:spPr>
      </p:pic>
      <p:pic>
        <p:nvPicPr>
          <p:cNvPr id="2054" name="Picture 6" descr="Circuit board ">
            <a:extLst>
              <a:ext uri="{FF2B5EF4-FFF2-40B4-BE49-F238E27FC236}">
                <a16:creationId xmlns:a16="http://schemas.microsoft.com/office/drawing/2014/main" id="{B56BA8CB-41B4-C689-3C3B-947932AE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932" y="557936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488267"/>
            <a:ext cx="9144001" cy="699864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Berlin Sans FB" panose="020E0602020502020306" pitchFamily="34" charset="0"/>
              </a:rPr>
              <a:t>WORKING PRINCIPLE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261D07-A357-D039-C136-B976F0A96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04781" y="1412776"/>
            <a:ext cx="9558183" cy="46070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Eras Bold ITC" panose="020B0907030504020204" pitchFamily="34" charset="0"/>
              </a:rPr>
              <a:t>How it Works</a:t>
            </a:r>
            <a:r>
              <a:rPr lang="en-US" dirty="0">
                <a:latin typeface="Eras Bold ITC" panose="020B090703050402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Eras Bold ITC" panose="020B0907030504020204" pitchFamily="34" charset="0"/>
              </a:rPr>
              <a:t>The </a:t>
            </a:r>
            <a:r>
              <a:rPr lang="en-US" b="1" dirty="0">
                <a:latin typeface="Eras Bold ITC" panose="020B0907030504020204" pitchFamily="34" charset="0"/>
              </a:rPr>
              <a:t>solar panel</a:t>
            </a:r>
            <a:r>
              <a:rPr lang="en-US" dirty="0">
                <a:latin typeface="Eras Bold ITC" panose="020B0907030504020204" pitchFamily="34" charset="0"/>
              </a:rPr>
              <a:t> generates energy from sunlight and charges the </a:t>
            </a:r>
            <a:r>
              <a:rPr lang="en-US" b="1" dirty="0">
                <a:latin typeface="Eras Bold ITC" panose="020B0907030504020204" pitchFamily="34" charset="0"/>
              </a:rPr>
              <a:t>Li-ion battery</a:t>
            </a:r>
            <a:r>
              <a:rPr lang="en-US" dirty="0">
                <a:latin typeface="Eras Bold ITC" panose="020B0907030504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Eras Bold ITC" panose="020B0907030504020204" pitchFamily="34" charset="0"/>
              </a:rPr>
              <a:t>The </a:t>
            </a:r>
            <a:r>
              <a:rPr lang="en-US" b="1" dirty="0">
                <a:latin typeface="Eras Bold ITC" panose="020B0907030504020204" pitchFamily="34" charset="0"/>
              </a:rPr>
              <a:t>LM2596 buck converter</a:t>
            </a:r>
            <a:r>
              <a:rPr lang="en-US" dirty="0">
                <a:latin typeface="Eras Bold ITC" panose="020B0907030504020204" pitchFamily="34" charset="0"/>
              </a:rPr>
              <a:t> provides a stable </a:t>
            </a:r>
            <a:r>
              <a:rPr lang="en-US" b="1" dirty="0">
                <a:latin typeface="Eras Bold ITC" panose="020B0907030504020204" pitchFamily="34" charset="0"/>
              </a:rPr>
              <a:t>5V output</a:t>
            </a:r>
            <a:r>
              <a:rPr lang="en-US" dirty="0">
                <a:latin typeface="Eras Bold ITC" panose="020B0907030504020204" pitchFamily="34" charset="0"/>
              </a:rPr>
              <a:t> for charging mobile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Eras Bold ITC" panose="020B0907030504020204" pitchFamily="34" charset="0"/>
              </a:rPr>
              <a:t>The </a:t>
            </a:r>
            <a:r>
              <a:rPr lang="en-US" b="1" dirty="0">
                <a:latin typeface="Eras Bold ITC" panose="020B0907030504020204" pitchFamily="34" charset="0"/>
              </a:rPr>
              <a:t>ESP32</a:t>
            </a:r>
            <a:r>
              <a:rPr lang="en-US" dirty="0">
                <a:latin typeface="Eras Bold ITC" panose="020B0907030504020204" pitchFamily="34" charset="0"/>
              </a:rPr>
              <a:t> controls and monitors the system, displaying data on the </a:t>
            </a:r>
            <a:r>
              <a:rPr lang="en-US" b="1" dirty="0">
                <a:latin typeface="Eras Bold ITC" panose="020B0907030504020204" pitchFamily="34" charset="0"/>
              </a:rPr>
              <a:t>OLED screen</a:t>
            </a:r>
            <a:r>
              <a:rPr lang="en-US" dirty="0">
                <a:latin typeface="Eras Bold ITC" panose="020B0907030504020204" pitchFamily="34" charset="0"/>
              </a:rPr>
              <a:t> like </a:t>
            </a:r>
            <a:r>
              <a:rPr lang="en-US" b="1" dirty="0">
                <a:latin typeface="Eras Bold ITC" panose="020B0907030504020204" pitchFamily="34" charset="0"/>
              </a:rPr>
              <a:t>battery voltage</a:t>
            </a:r>
            <a:r>
              <a:rPr lang="en-US" dirty="0">
                <a:latin typeface="Eras Bold ITC" panose="020B0907030504020204" pitchFamily="34" charset="0"/>
              </a:rPr>
              <a:t>, </a:t>
            </a:r>
            <a:r>
              <a:rPr lang="en-US" b="1" dirty="0">
                <a:latin typeface="Eras Bold ITC" panose="020B0907030504020204" pitchFamily="34" charset="0"/>
              </a:rPr>
              <a:t>solar panel voltage</a:t>
            </a:r>
            <a:r>
              <a:rPr lang="en-US" dirty="0">
                <a:latin typeface="Eras Bold ITC" panose="020B0907030504020204" pitchFamily="34" charset="0"/>
              </a:rPr>
              <a:t>, and </a:t>
            </a:r>
            <a:r>
              <a:rPr lang="en-US" b="1" dirty="0">
                <a:latin typeface="Eras Bold ITC" panose="020B0907030504020204" pitchFamily="34" charset="0"/>
              </a:rPr>
              <a:t>current draw</a:t>
            </a:r>
            <a:r>
              <a:rPr lang="en-US" dirty="0">
                <a:latin typeface="Eras Bold ITC" panose="020B0907030504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Eras Bold ITC" panose="020B0907030504020204" pitchFamily="34" charset="0"/>
              </a:rPr>
              <a:t>ACS712</a:t>
            </a:r>
            <a:r>
              <a:rPr lang="en-US" dirty="0">
                <a:latin typeface="Eras Bold ITC" panose="020B0907030504020204" pitchFamily="34" charset="0"/>
              </a:rPr>
              <a:t> measures the </a:t>
            </a:r>
            <a:r>
              <a:rPr lang="en-US" b="1" dirty="0">
                <a:latin typeface="Eras Bold ITC" panose="020B0907030504020204" pitchFamily="34" charset="0"/>
              </a:rPr>
              <a:t>current</a:t>
            </a:r>
            <a:r>
              <a:rPr lang="en-US" dirty="0">
                <a:latin typeface="Eras Bold ITC" panose="020B0907030504020204" pitchFamily="34" charset="0"/>
              </a:rPr>
              <a:t> for real-time monitoring.</a:t>
            </a:r>
          </a:p>
          <a:p>
            <a:endParaRPr lang="en-IN" dirty="0"/>
          </a:p>
        </p:txBody>
      </p:sp>
      <p:pic>
        <p:nvPicPr>
          <p:cNvPr id="4100" name="Picture 4" descr="Principle ">
            <a:extLst>
              <a:ext uri="{FF2B5EF4-FFF2-40B4-BE49-F238E27FC236}">
                <a16:creationId xmlns:a16="http://schemas.microsoft.com/office/drawing/2014/main" id="{08D91A76-7C15-05CE-670B-79E16C43F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276" y="4842545"/>
            <a:ext cx="201622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12803" y="726977"/>
            <a:ext cx="9144001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latin typeface="Berlin Sans FB" panose="020E0602020502020306" pitchFamily="34" charset="0"/>
              </a:rPr>
              <a:t>Key Features &amp; Benefits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423AC-D0B5-AFDC-2FFB-878B1F06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412777"/>
            <a:ext cx="9134391" cy="460702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b="1" dirty="0">
              <a:latin typeface="Eras Bold ITC" panose="020B09070305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500" b="1" dirty="0">
                <a:latin typeface="Eras Bold ITC" panose="020B0907030504020204" pitchFamily="34" charset="0"/>
              </a:rPr>
              <a:t>Portable &amp; Sustainable</a:t>
            </a:r>
            <a:r>
              <a:rPr lang="en-US" sz="4500" dirty="0">
                <a:latin typeface="Eras Bold ITC" panose="020B090703050402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Eras Bold ITC" panose="020B0907030504020204" pitchFamily="34" charset="0"/>
              </a:rPr>
              <a:t>Ideal for outdoor activities like camping, hiking, and remote areas.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Eras Bold ITC" panose="020B0907030504020204" pitchFamily="34" charset="0"/>
              </a:rPr>
              <a:t>Powered by </a:t>
            </a:r>
            <a:r>
              <a:rPr lang="en-US" sz="3200" b="1" dirty="0">
                <a:latin typeface="Eras Bold ITC" panose="020B0907030504020204" pitchFamily="34" charset="0"/>
              </a:rPr>
              <a:t>solar energy</a:t>
            </a:r>
            <a:r>
              <a:rPr lang="en-US" sz="3200" dirty="0">
                <a:latin typeface="Eras Bold ITC" panose="020B0907030504020204" pitchFamily="34" charset="0"/>
              </a:rPr>
              <a:t>, reducing reliance on traditional power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500" b="1" dirty="0">
                <a:latin typeface="Eras Bold ITC" panose="020B0907030504020204" pitchFamily="34" charset="0"/>
              </a:rPr>
              <a:t>Efficient &amp; Safe</a:t>
            </a:r>
            <a:r>
              <a:rPr lang="en-US" sz="4500" dirty="0">
                <a:latin typeface="Eras Bold ITC" panose="020B090703050402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Eras Bold ITC" panose="020B0907030504020204" pitchFamily="34" charset="0"/>
              </a:rPr>
              <a:t>Features </a:t>
            </a:r>
            <a:r>
              <a:rPr lang="en-US" sz="3200" b="1" dirty="0">
                <a:latin typeface="Eras Bold ITC" panose="020B0907030504020204" pitchFamily="34" charset="0"/>
              </a:rPr>
              <a:t>battery protection</a:t>
            </a:r>
            <a:r>
              <a:rPr lang="en-US" sz="3200" dirty="0">
                <a:latin typeface="Eras Bold ITC" panose="020B0907030504020204" pitchFamily="34" charset="0"/>
              </a:rPr>
              <a:t>, </a:t>
            </a:r>
            <a:r>
              <a:rPr lang="en-US" sz="3200" b="1" dirty="0">
                <a:latin typeface="Eras Bold ITC" panose="020B0907030504020204" pitchFamily="34" charset="0"/>
              </a:rPr>
              <a:t>current monitoring</a:t>
            </a:r>
            <a:r>
              <a:rPr lang="en-US" sz="3200" dirty="0">
                <a:latin typeface="Eras Bold ITC" panose="020B0907030504020204" pitchFamily="34" charset="0"/>
              </a:rPr>
              <a:t>, and </a:t>
            </a:r>
            <a:r>
              <a:rPr lang="en-US" sz="3200" b="1" dirty="0">
                <a:latin typeface="Eras Bold ITC" panose="020B0907030504020204" pitchFamily="34" charset="0"/>
              </a:rPr>
              <a:t>voltage regulation</a:t>
            </a:r>
            <a:r>
              <a:rPr lang="en-US" sz="3200" dirty="0">
                <a:latin typeface="Eras Bold ITC" panose="020B0907030504020204" pitchFamily="34" charset="0"/>
              </a:rPr>
              <a:t> for safe and efficient charging.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500" b="1" dirty="0">
                <a:latin typeface="Eras Bold ITC" panose="020B0907030504020204" pitchFamily="34" charset="0"/>
              </a:rPr>
              <a:t>Real-Time Monitoring</a:t>
            </a:r>
            <a:r>
              <a:rPr lang="en-US" sz="4500" dirty="0">
                <a:latin typeface="Eras Bold ITC" panose="020B0907030504020204" pitchFamily="34" charset="0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Eras Bold ITC" panose="020B0907030504020204" pitchFamily="34" charset="0"/>
              </a:rPr>
              <a:t>OLED display</a:t>
            </a:r>
            <a:r>
              <a:rPr lang="en-US" sz="3200" dirty="0">
                <a:latin typeface="Eras Bold ITC" panose="020B0907030504020204" pitchFamily="34" charset="0"/>
              </a:rPr>
              <a:t> shows key data for users to monitor battery levels, current flow, and solar panel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Franklin Gothic Demi Cond" panose="020B0706030402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Franklin Gothic Demi Cond" panose="020B0706030402020204" pitchFamily="34" charset="0"/>
              </a:rPr>
              <a:t>              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D6F2DA-0DA0-3538-AAA1-25338B7C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383" y="409228"/>
            <a:ext cx="1042629" cy="1042629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AEC7C-28DD-AE0F-6048-FDD61765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76" y="1844824"/>
            <a:ext cx="11449272" cy="2880320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br>
              <a:rPr lang="en-US" sz="2800" dirty="0"/>
            </a:br>
            <a:endParaRPr lang="en-IN" sz="2800" dirty="0"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2598DE9D-95D7-DE74-3EF3-A45CC6D146FC}"/>
              </a:ext>
            </a:extLst>
          </p:cNvPr>
          <p:cNvSpPr txBox="1">
            <a:spLocks/>
          </p:cNvSpPr>
          <p:nvPr/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8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latin typeface="Berlin Sans FB" panose="020E0602020502020306" pitchFamily="34" charset="0"/>
              </a:rPr>
              <a:t>CONCLUSION</a:t>
            </a:r>
            <a:br>
              <a:rPr lang="en-IN" b="1" dirty="0"/>
            </a:br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D4AC1B1-3C55-FA59-73AB-D8F1D39149E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88531" y="956338"/>
            <a:ext cx="75345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ras Bold ITC" panose="020B0907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Solar-Powered Smart Mobile Charger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 is an innovative,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eco-friendly solution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 to power mobile devices in remote areas.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It combines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solar energy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real-time monitoring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safe charging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 into a portable and practical product.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Next Steps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Future improvements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 could include adding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MPPT charge controller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ras Bold ITC" panose="020B0907030504020204" pitchFamily="34" charset="0"/>
              </a:rPr>
              <a:t> for better efficiency, wireless charging features, and higher-capacity batteries for longer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5ABD1D-424F-5D51-CE31-7455854C008B}"/>
              </a:ext>
            </a:extLst>
          </p:cNvPr>
          <p:cNvSpPr txBox="1"/>
          <p:nvPr/>
        </p:nvSpPr>
        <p:spPr>
          <a:xfrm>
            <a:off x="3430116" y="4977364"/>
            <a:ext cx="532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roadway" panose="04040905080B02020502" pitchFamily="82" charset="0"/>
              </a:rPr>
              <a:t>THANK YOU</a:t>
            </a:r>
            <a:endParaRPr lang="en-IN" sz="4800" dirty="0">
              <a:latin typeface="Broadway" panose="04040905080B02020502" pitchFamily="82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545EEE-18C6-D5AB-0CE5-C92BE8C6A838}"/>
              </a:ext>
            </a:extLst>
          </p:cNvPr>
          <p:cNvCxnSpPr/>
          <p:nvPr/>
        </p:nvCxnSpPr>
        <p:spPr>
          <a:xfrm>
            <a:off x="8110636" y="5460743"/>
            <a:ext cx="1612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F8794D-2E69-5E1C-07D0-C47FF33151AC}"/>
              </a:ext>
            </a:extLst>
          </p:cNvPr>
          <p:cNvCxnSpPr/>
          <p:nvPr/>
        </p:nvCxnSpPr>
        <p:spPr>
          <a:xfrm>
            <a:off x="2349996" y="5445224"/>
            <a:ext cx="1612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10168</TotalTime>
  <Words>418</Words>
  <Application>Microsoft Office PowerPoint</Application>
  <PresentationFormat>Custom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FZShuTi</vt:lpstr>
      <vt:lpstr>Arial</vt:lpstr>
      <vt:lpstr>Berlin Sans FB</vt:lpstr>
      <vt:lpstr>Berlin Sans FB Demi</vt:lpstr>
      <vt:lpstr>Broadway</vt:lpstr>
      <vt:lpstr>Cooper Black</vt:lpstr>
      <vt:lpstr>Corbel</vt:lpstr>
      <vt:lpstr>Eras Bold ITC</vt:lpstr>
      <vt:lpstr>Franklin Gothic Demi Cond</vt:lpstr>
      <vt:lpstr>Wingdings</vt:lpstr>
      <vt:lpstr>Digital Blue Tunnel 16x9</vt:lpstr>
      <vt:lpstr>  TITLE :  Solar-Powered Smart Mobile Charger</vt:lpstr>
      <vt:lpstr>Problem &amp; Solution</vt:lpstr>
      <vt:lpstr>SYSTEM COMPONENTS</vt:lpstr>
      <vt:lpstr>WORKING PRINCIPLE</vt:lpstr>
      <vt:lpstr>Key Features &amp; Benefits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narmatha a</dc:creator>
  <cp:lastModifiedBy>narmatha a</cp:lastModifiedBy>
  <cp:revision>3</cp:revision>
  <cp:lastPrinted>2025-03-19T16:51:58Z</cp:lastPrinted>
  <dcterms:created xsi:type="dcterms:W3CDTF">2025-03-12T13:32:35Z</dcterms:created>
  <dcterms:modified xsi:type="dcterms:W3CDTF">2025-03-19T16:52:11Z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