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9" r:id="rId8"/>
    <p:sldMasterId id="2147483671" r:id="rId9"/>
    <p:sldMasterId id="2147483673" r:id="rId10"/>
    <p:sldMasterId id="2147483675" r:id="rId11"/>
    <p:sldMasterId id="2147483677" r:id="rId12"/>
    <p:sldMasterId id="2147483679" r:id="rId13"/>
    <p:sldMasterId id="2147483681" r:id="rId14"/>
  </p:sldMasterIdLst>
  <p:notesMasterIdLst>
    <p:notesMasterId r:id="rId21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dt" idx="4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ftr" idx="4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sldNum" idx="4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0FE9BB-B02D-4AD0-8D1D-DE7C1A4F9608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8FDC68-93E1-42E7-A3F7-45432B9AD02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B30B15-4019-4064-A813-46733A5995C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FFE562-32A5-44F7-8EC3-E25BDF8C05B6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2E96F1-1605-40DA-AB26-F39E4ABA9B6B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1942133-31FE-4A74-B0ED-3E3072D1D861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t>6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FB01DC-C93B-4E46-B1C6-85A75B3EF3F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D0D0663-4479-42F2-82F6-EB5B9CDB95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5E1A419-F66F-4894-A2C9-FC54FE451BB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A25AC9C-836D-4887-A980-6AB9ED7AE2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42DE3C6-D13D-4322-A133-557D85B2E1C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6A5EC11-E8C7-42E0-AFEE-2F829BDF227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ED9359A-523E-44B2-A69C-C11A2C9D7C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72E685AD-CA64-402B-8A9B-884E10DFE50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CF8F0BA4-4515-4775-8FDD-9200E000EE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3C89C639-AD7F-4F86-BE67-C3B654F654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42080C0F-6F6B-4B04-8B11-05DF047EAB8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4CC60F-E7D0-4C6F-B01E-E0A2C892B4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EB23B931-313D-49A1-B64F-5B234CE960D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58538BE4-1FAD-4728-81AC-BBB8BF5218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2708B5A-9C53-49D9-BC5C-0551FA56F0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671810-87BB-47EC-98D7-AD6A2E4F3E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C65B5F5-B40D-45ED-AAEE-B9F05FD61A3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AD1361A-1B19-40AF-B336-9AA042D1AE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4277D2F-409E-432A-951F-81B016358A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76ECC07-FE7E-4675-A552-F79D59A1E6A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0335F47-CD3B-4DE2-96B3-47E6462362C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9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C8A0803-6424-4BDB-9B90-5568FCF2C35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28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29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E0FAB61-BEDD-4721-885E-0F01A78CD2E4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0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ftr" idx="3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3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669BADC-BC0A-4502-BD5A-7528AC4877A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3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3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BFEC2F1-7AA9-44C3-855A-37826F1CBB9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3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637D4B8-4915-4394-B06D-FFED18201EC1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4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4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72040BA-25D8-4118-81B6-C311D40000C1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4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72B629F-B259-430A-8151-CD0437D69609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DD29BCD-942B-43ED-B199-B810654EFC64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ftr" idx="10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11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777D50-4290-4758-A403-9BB8AC744645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12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50FCF18-581D-4E32-9F4D-2C3919894C8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5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ftr" idx="16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7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1A0FA95-62D4-4339-8903-C82B67CD23D5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8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ftr" idx="1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2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87B3965-E1DC-4C43-B47C-AA0FBCE1E096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2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3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A9628B7-AFF9-4029-B650-F05BFA4CF26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4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095480"/>
            <a:ext cx="535392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ftr" idx="25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D0BDF5C-9769-4E65-A898-E7388B54540A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27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ortek.com/automatic-bell-system/" TargetMode="External"/><Relationship Id="rId3" Type="http://schemas.openxmlformats.org/officeDocument/2006/relationships/hyperlink" Target="https://www.acrovista.com/bellcommander/" TargetMode="External"/><Relationship Id="rId7" Type="http://schemas.openxmlformats.org/officeDocument/2006/relationships/hyperlink" Target="https://www.bogen-paging.com/school-bells-and-timer-solutions.asp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visiplex.com/school-bell-system/" TargetMode="External"/><Relationship Id="rId5" Type="http://schemas.openxmlformats.org/officeDocument/2006/relationships/hyperlink" Target="https://occasion.app/blog/education-scheduling-software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www.linortek.com/school-bell-system/" TargetMode="External"/><Relationship Id="rId9" Type="http://schemas.openxmlformats.org/officeDocument/2006/relationships/hyperlink" Target="https://catatwrath.github.io/belll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6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cxn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3800" cy="1751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TITLE PAGE</a:t>
            </a:r>
            <a:endParaRPr lang="en-U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600" cy="2075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dirty="0">
                <a:solidFill>
                  <a:schemeClr val="dk2"/>
                </a:solidFill>
                <a:uFillTx/>
                <a:latin typeface="Garamond"/>
                <a:ea typeface="ＭＳ Ｐゴシック"/>
              </a:rPr>
              <a:t>SPARKATHON 2025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331200" y="2076480"/>
            <a:ext cx="9448200" cy="32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ID –PEC0016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Statement Title-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 Bell Ringing System</a:t>
            </a:r>
            <a:endParaRPr lang="en-US" sz="2400" b="0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PS Category- Hardware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Name –THE BOYS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29760" y="65574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Bell Ringing System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sz="3600" dirty="0"/>
            </a:b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0" y="1573348"/>
            <a:ext cx="12191400" cy="5507746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None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IoT-enabled automated bell system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ensures precision, eliminates errors, and provides remote control via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dashboard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hosted on GitHub.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&amp; Error-Free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Eliminates manual dependency and ensures accurate bell ringing.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Schedules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Supports regular, holiday, exam, and special event timings.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Access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IoT and MQTT-based control from any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Override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Manual control option for flexibility in unforeseen situations.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&amp; Cloud-Based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Enables real-time scheduling and updates.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&amp; Scalable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Supports multiple institutions and campuses.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 &amp; Analytics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Tracks bell usage patterns for optimization.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4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BB81EE1-9561-4AA0-9C5E-F37EE7ACB611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4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Oval 9"/>
          <p:cNvSpPr/>
          <p:nvPr/>
        </p:nvSpPr>
        <p:spPr>
          <a:xfrm>
            <a:off x="329760" y="25236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THE BOYS</a:t>
            </a:r>
            <a:endParaRPr lang="en-US" sz="1800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"/>
          <p:cNvSpPr/>
          <p:nvPr/>
        </p:nvSpPr>
        <p:spPr>
          <a:xfrm>
            <a:off x="-2" y="6493680"/>
            <a:ext cx="12191400" cy="36432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580760" y="-47519"/>
            <a:ext cx="9205004" cy="5025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TECHNICAL APPROACH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8"/>
          <p:cNvSpPr/>
          <p:nvPr/>
        </p:nvSpPr>
        <p:spPr>
          <a:xfrm>
            <a:off x="5981241" y="945573"/>
            <a:ext cx="5853342" cy="5015304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buNone/>
            </a:pPr>
            <a:r>
              <a:rPr lang="en-IN" sz="1600" b="1" u="sng" dirty="0"/>
              <a:t>Technologies &amp; Implementation</a:t>
            </a:r>
          </a:p>
          <a:p>
            <a:pPr>
              <a:buNone/>
            </a:pPr>
            <a:endParaRPr lang="en-IN" sz="1600" b="1" dirty="0"/>
          </a:p>
          <a:p>
            <a:pPr>
              <a:buNone/>
            </a:pPr>
            <a:r>
              <a:rPr lang="en-IN" sz="1600" b="1" u="sng" dirty="0"/>
              <a:t>Technologies Used:</a:t>
            </a:r>
          </a:p>
          <a:p>
            <a:pPr>
              <a:buNone/>
            </a:pPr>
            <a:r>
              <a:rPr lang="en-IN" sz="1600" b="1" dirty="0"/>
              <a:t>Hardware:</a:t>
            </a:r>
            <a:r>
              <a:rPr lang="en-IN" sz="1600" dirty="0"/>
              <a:t> ESP32, Buzzer.</a:t>
            </a:r>
          </a:p>
          <a:p>
            <a:pPr>
              <a:buNone/>
            </a:pPr>
            <a:r>
              <a:rPr lang="en-IN" sz="1600" b="1" dirty="0"/>
              <a:t>Communication Protocol:</a:t>
            </a:r>
            <a:r>
              <a:rPr lang="en-IN" sz="1600" dirty="0"/>
              <a:t> MQTT (for real-time cloud connectivity).</a:t>
            </a:r>
            <a:br>
              <a:rPr lang="en-IN" sz="1600" dirty="0"/>
            </a:br>
            <a:r>
              <a:rPr lang="en-IN" sz="1600" b="1" dirty="0"/>
              <a:t>Web Interface:</a:t>
            </a:r>
            <a:r>
              <a:rPr lang="en-IN" sz="1600" dirty="0"/>
              <a:t> HTML, CSS, JavaScript (for a user-friendly dashboard).</a:t>
            </a:r>
            <a:br>
              <a:rPr lang="en-IN" sz="1600" dirty="0"/>
            </a:br>
            <a:r>
              <a:rPr lang="en-IN" sz="1600" b="1" dirty="0"/>
              <a:t>Backend &amp; Hosting:</a:t>
            </a:r>
            <a:r>
              <a:rPr lang="en-IN" sz="1600" dirty="0"/>
              <a:t> GitHub (for remote access and updates).</a:t>
            </a:r>
          </a:p>
          <a:p>
            <a:pPr>
              <a:buNone/>
            </a:pPr>
            <a:endParaRPr lang="en-IN" sz="1600" dirty="0"/>
          </a:p>
          <a:p>
            <a:pPr>
              <a:buNone/>
            </a:pPr>
            <a:r>
              <a:rPr lang="en-IN" sz="1600" b="1" u="sng" dirty="0"/>
              <a:t>Implementation Methodology:</a:t>
            </a:r>
          </a:p>
          <a:p>
            <a:r>
              <a:rPr lang="en-IN" sz="1600" b="1" dirty="0"/>
              <a:t>System Design &amp; Hardware Setup</a:t>
            </a:r>
            <a:r>
              <a:rPr lang="en-IN" sz="1600" dirty="0"/>
              <a:t> – ESP32 microcontroller connected to a buzzer, communicating via MQTT.</a:t>
            </a:r>
          </a:p>
          <a:p>
            <a:r>
              <a:rPr lang="en-IN" sz="1600" b="1" dirty="0"/>
              <a:t>Web Dashboard Development</a:t>
            </a:r>
            <a:r>
              <a:rPr lang="en-IN" sz="1600" dirty="0"/>
              <a:t> – A user-friendly interface for scheduling and controlling the bell remotely.</a:t>
            </a:r>
            <a:br>
              <a:rPr lang="en-IN" sz="1600" dirty="0"/>
            </a:br>
            <a:r>
              <a:rPr lang="en-IN" sz="1600" b="1" dirty="0"/>
              <a:t>MQTT Integration</a:t>
            </a:r>
            <a:r>
              <a:rPr lang="en-IN" sz="1600" dirty="0"/>
              <a:t> – Enables real-time updates between the ESP32 and the web dashboard.</a:t>
            </a:r>
            <a:br>
              <a:rPr lang="en-IN" sz="1600" dirty="0"/>
            </a:br>
            <a:r>
              <a:rPr lang="en-IN" sz="1600" b="1" dirty="0"/>
              <a:t>Testing &amp; Optimization</a:t>
            </a:r>
            <a:r>
              <a:rPr lang="en-IN" sz="1600" dirty="0"/>
              <a:t> – Ensuring reliable performance, error-free bell ringing, and seamless connectivity.</a:t>
            </a:r>
            <a:br>
              <a:rPr lang="en-IN" sz="1600" dirty="0"/>
            </a:br>
            <a:r>
              <a:rPr lang="en-IN" sz="1600" b="1" dirty="0"/>
              <a:t>Deployment &amp; User Training</a:t>
            </a:r>
            <a:r>
              <a:rPr lang="en-IN" sz="1600" dirty="0"/>
              <a:t> – Hosting the system on GitHub and providing access for remote management.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48"/>
          </p:nvPr>
        </p:nvSpPr>
        <p:spPr>
          <a:xfrm>
            <a:off x="8738219" y="649368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CF93110-3847-4A74-89DF-849BB814C56A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t>3</a:t>
            </a:fld>
            <a:endParaRPr lang="en-US" sz="12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49"/>
          </p:nvPr>
        </p:nvSpPr>
        <p:spPr>
          <a:xfrm>
            <a:off x="4378156" y="649368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 dirty="0" err="1">
                <a:solidFill>
                  <a:schemeClr val="lt1"/>
                </a:solidFill>
                <a:uFillTx/>
                <a:latin typeface="TradeGothic"/>
              </a:rPr>
              <a:t>Sparkathon</a:t>
            </a:r>
            <a:r>
              <a:rPr lang="en-US" sz="1200" b="0" u="none" strike="noStrike" dirty="0">
                <a:solidFill>
                  <a:schemeClr val="lt1"/>
                </a:solidFill>
                <a:uFillTx/>
                <a:latin typeface="TradeGothic"/>
              </a:rPr>
              <a:t> Idea submission- Template</a:t>
            </a:r>
            <a:endParaRPr lang="en-US" sz="1200" b="0" u="none" strike="noStrike" dirty="0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Oval 10"/>
          <p:cNvSpPr/>
          <p:nvPr/>
        </p:nvSpPr>
        <p:spPr>
          <a:xfrm>
            <a:off x="394854" y="114300"/>
            <a:ext cx="1185905" cy="64062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THE BOYS</a:t>
            </a:r>
            <a:endParaRPr lang="en-US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5F3D19-56E5-3A35-568C-52FB54AC16E1}"/>
              </a:ext>
            </a:extLst>
          </p:cNvPr>
          <p:cNvSpPr/>
          <p:nvPr/>
        </p:nvSpPr>
        <p:spPr>
          <a:xfrm>
            <a:off x="322118" y="945573"/>
            <a:ext cx="945573" cy="64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4FDDE1-03C0-3BA7-1B56-C01EBBEA1CE4}"/>
              </a:ext>
            </a:extLst>
          </p:cNvPr>
          <p:cNvSpPr txBox="1"/>
          <p:nvPr/>
        </p:nvSpPr>
        <p:spPr>
          <a:xfrm>
            <a:off x="503958" y="1138925"/>
            <a:ext cx="5818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 START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9340705-A42B-428D-0928-F0E45CFBDF80}"/>
              </a:ext>
            </a:extLst>
          </p:cNvPr>
          <p:cNvSpPr/>
          <p:nvPr/>
        </p:nvSpPr>
        <p:spPr>
          <a:xfrm>
            <a:off x="696189" y="1970836"/>
            <a:ext cx="197427" cy="2472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C658FE-650F-7C46-31FB-CEBD63B4CCE6}"/>
              </a:ext>
            </a:extLst>
          </p:cNvPr>
          <p:cNvSpPr txBox="1"/>
          <p:nvPr/>
        </p:nvSpPr>
        <p:spPr>
          <a:xfrm>
            <a:off x="0" y="1620154"/>
            <a:ext cx="2109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Represents the beginning of the</a:t>
            </a:r>
          </a:p>
          <a:p>
            <a:r>
              <a:rPr lang="en-US" sz="900" dirty="0"/>
              <a:t>                   process.</a:t>
            </a:r>
            <a:endParaRPr lang="en-IN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690ED9-D595-A849-FD94-094BABF1C3AB}"/>
              </a:ext>
            </a:extLst>
          </p:cNvPr>
          <p:cNvSpPr/>
          <p:nvPr/>
        </p:nvSpPr>
        <p:spPr>
          <a:xfrm>
            <a:off x="207818" y="2279127"/>
            <a:ext cx="1215737" cy="76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41AD-7DFA-7470-6B83-878036BCE23B}"/>
              </a:ext>
            </a:extLst>
          </p:cNvPr>
          <p:cNvSpPr txBox="1"/>
          <p:nvPr/>
        </p:nvSpPr>
        <p:spPr>
          <a:xfrm>
            <a:off x="114300" y="2426480"/>
            <a:ext cx="147165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            SYSTEM</a:t>
            </a:r>
          </a:p>
          <a:p>
            <a:r>
              <a:rPr lang="en-IN" sz="1050" b="1" dirty="0">
                <a:solidFill>
                  <a:schemeClr val="bg1"/>
                </a:solidFill>
              </a:rPr>
              <a:t>      INITIALIZATION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E7AC1D-72A4-8598-4611-9A15F84B0378}"/>
              </a:ext>
            </a:extLst>
          </p:cNvPr>
          <p:cNvSpPr/>
          <p:nvPr/>
        </p:nvSpPr>
        <p:spPr>
          <a:xfrm>
            <a:off x="696189" y="3439924"/>
            <a:ext cx="197427" cy="2472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30B4DA-CBE2-C693-9CCB-7EF94495BCF0}"/>
              </a:ext>
            </a:extLst>
          </p:cNvPr>
          <p:cNvSpPr txBox="1"/>
          <p:nvPr/>
        </p:nvSpPr>
        <p:spPr>
          <a:xfrm>
            <a:off x="-10393" y="3035548"/>
            <a:ext cx="1808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 ESP32 powers ON, connects to</a:t>
            </a:r>
          </a:p>
          <a:p>
            <a:r>
              <a:rPr lang="en-US" sz="900" dirty="0"/>
              <a:t>      Wi-Fi, and sets up MQTT.  </a:t>
            </a:r>
            <a:endParaRPr lang="en-IN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2F8440C-5D74-57E9-E473-119ED2330A15}"/>
              </a:ext>
            </a:extLst>
          </p:cNvPr>
          <p:cNvSpPr/>
          <p:nvPr/>
        </p:nvSpPr>
        <p:spPr>
          <a:xfrm>
            <a:off x="207818" y="3729003"/>
            <a:ext cx="1215737" cy="8331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WEB DASHBOARD INTERACTION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4E01E5-2118-7C4D-A97B-58E80D8564A5}"/>
              </a:ext>
            </a:extLst>
          </p:cNvPr>
          <p:cNvSpPr txBox="1"/>
          <p:nvPr/>
        </p:nvSpPr>
        <p:spPr>
          <a:xfrm>
            <a:off x="0" y="4536033"/>
            <a:ext cx="240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   User schedules or manually</a:t>
            </a:r>
          </a:p>
          <a:p>
            <a:r>
              <a:rPr lang="en-US" sz="900" dirty="0"/>
              <a:t>          triggers the bell.</a:t>
            </a:r>
            <a:endParaRPr lang="en-IN" sz="900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86059AB-F225-997A-2F06-75A504A36430}"/>
              </a:ext>
            </a:extLst>
          </p:cNvPr>
          <p:cNvSpPr/>
          <p:nvPr/>
        </p:nvSpPr>
        <p:spPr>
          <a:xfrm>
            <a:off x="680602" y="4889279"/>
            <a:ext cx="197427" cy="2472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975B44-6E59-3407-839A-4E06FA951F38}"/>
              </a:ext>
            </a:extLst>
          </p:cNvPr>
          <p:cNvSpPr/>
          <p:nvPr/>
        </p:nvSpPr>
        <p:spPr>
          <a:xfrm>
            <a:off x="161056" y="5218094"/>
            <a:ext cx="1215737" cy="8814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                        MQTT BROKER COMMUNICATION</a:t>
            </a:r>
            <a:r>
              <a:rPr lang="en-IN" sz="105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F3D402-62B8-D372-1EC9-DBA8B2EEBCAF}"/>
              </a:ext>
            </a:extLst>
          </p:cNvPr>
          <p:cNvSpPr txBox="1"/>
          <p:nvPr/>
        </p:nvSpPr>
        <p:spPr>
          <a:xfrm>
            <a:off x="62678" y="6085064"/>
            <a:ext cx="1412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Receives and forwards the</a:t>
            </a:r>
          </a:p>
          <a:p>
            <a:r>
              <a:rPr lang="en-US" sz="900" dirty="0"/>
              <a:t>     command to ESP32.</a:t>
            </a:r>
            <a:endParaRPr lang="en-IN" sz="900" dirty="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ACC256B-C87E-A8F1-E0CE-167E079D5D1D}"/>
              </a:ext>
            </a:extLst>
          </p:cNvPr>
          <p:cNvSpPr/>
          <p:nvPr/>
        </p:nvSpPr>
        <p:spPr>
          <a:xfrm>
            <a:off x="1496291" y="5487825"/>
            <a:ext cx="301334" cy="193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5BAE1-E0C9-8393-BCB3-D6B9D1857638}"/>
              </a:ext>
            </a:extLst>
          </p:cNvPr>
          <p:cNvSpPr/>
          <p:nvPr/>
        </p:nvSpPr>
        <p:spPr>
          <a:xfrm>
            <a:off x="1966478" y="5197633"/>
            <a:ext cx="1330036" cy="875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96EABF-AD79-4D16-D62B-3FEBAAFCD141}"/>
              </a:ext>
            </a:extLst>
          </p:cNvPr>
          <p:cNvSpPr txBox="1"/>
          <p:nvPr/>
        </p:nvSpPr>
        <p:spPr>
          <a:xfrm>
            <a:off x="1984665" y="5440830"/>
            <a:ext cx="12726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ESP32 PROCESSING</a:t>
            </a:r>
            <a:r>
              <a:rPr lang="en-IN" sz="105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7A0ADC-FCB5-E7EB-88FB-13C12D90CB6C}"/>
              </a:ext>
            </a:extLst>
          </p:cNvPr>
          <p:cNvSpPr txBox="1"/>
          <p:nvPr/>
        </p:nvSpPr>
        <p:spPr>
          <a:xfrm>
            <a:off x="1646958" y="6098962"/>
            <a:ext cx="196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Checks if the scheduled time matches </a:t>
            </a:r>
          </a:p>
          <a:p>
            <a:r>
              <a:rPr lang="en-US" sz="900" dirty="0"/>
              <a:t>        manual trigger is received.</a:t>
            </a:r>
            <a:endParaRPr lang="en-IN" sz="900" dirty="0"/>
          </a:p>
        </p:txBody>
      </p:sp>
      <p:sp>
        <p:nvSpPr>
          <p:cNvPr id="35" name="Diamond 34">
            <a:extLst>
              <a:ext uri="{FF2B5EF4-FFF2-40B4-BE49-F238E27FC236}">
                <a16:creationId xmlns:a16="http://schemas.microsoft.com/office/drawing/2014/main" id="{4DF3A62E-E20F-DE7A-96BB-C24FC4B48D2A}"/>
              </a:ext>
            </a:extLst>
          </p:cNvPr>
          <p:cNvSpPr/>
          <p:nvPr/>
        </p:nvSpPr>
        <p:spPr>
          <a:xfrm>
            <a:off x="1984665" y="3719555"/>
            <a:ext cx="1330036" cy="83317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72E70-B867-03EA-68A4-CC529F5CFFAE}"/>
              </a:ext>
            </a:extLst>
          </p:cNvPr>
          <p:cNvSpPr txBox="1"/>
          <p:nvPr/>
        </p:nvSpPr>
        <p:spPr>
          <a:xfrm>
            <a:off x="2109355" y="4018632"/>
            <a:ext cx="120534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DECISION POINT</a:t>
            </a:r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5A0D022-6EE1-2B6C-7321-BF4058D012BB}"/>
              </a:ext>
            </a:extLst>
          </p:cNvPr>
          <p:cNvSpPr/>
          <p:nvPr/>
        </p:nvSpPr>
        <p:spPr>
          <a:xfrm rot="16200000">
            <a:off x="2499016" y="4814373"/>
            <a:ext cx="301334" cy="193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23CB142-57D7-87B8-D532-EAB9082734A5}"/>
              </a:ext>
            </a:extLst>
          </p:cNvPr>
          <p:cNvSpPr/>
          <p:nvPr/>
        </p:nvSpPr>
        <p:spPr>
          <a:xfrm>
            <a:off x="1966478" y="2295279"/>
            <a:ext cx="1330036" cy="76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ACTIVATE</a:t>
            </a:r>
          </a:p>
          <a:p>
            <a:pPr algn="ctr"/>
            <a:r>
              <a:rPr lang="en-US" altLang="en-US" sz="1050" b="1" dirty="0">
                <a:solidFill>
                  <a:schemeClr val="bg1"/>
                </a:solidFill>
              </a:rPr>
              <a:t>BAZZER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011ED245-E0D4-FDD4-6D85-DD030B46E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Activate Buzzer.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A82548D-4B4C-8EA9-3670-EA2F8DD0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864" y="2370032"/>
            <a:ext cx="102145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795A8B7-5A3D-DC51-8E0E-E6CF3DF4C4C1}"/>
              </a:ext>
            </a:extLst>
          </p:cNvPr>
          <p:cNvSpPr/>
          <p:nvPr/>
        </p:nvSpPr>
        <p:spPr>
          <a:xfrm rot="16200000">
            <a:off x="2464454" y="3264100"/>
            <a:ext cx="301334" cy="1938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AD4892-63CD-3C52-570F-8C5A82BE0D07}"/>
              </a:ext>
            </a:extLst>
          </p:cNvPr>
          <p:cNvSpPr txBox="1"/>
          <p:nvPr/>
        </p:nvSpPr>
        <p:spPr>
          <a:xfrm>
            <a:off x="2661889" y="3293535"/>
            <a:ext cx="35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YES</a:t>
            </a:r>
            <a:endParaRPr lang="en-IN" sz="900" dirty="0"/>
          </a:p>
        </p:txBody>
      </p:sp>
      <p:sp>
        <p:nvSpPr>
          <p:cNvPr id="47" name="Arrow: Bent-Up 46">
            <a:extLst>
              <a:ext uri="{FF2B5EF4-FFF2-40B4-BE49-F238E27FC236}">
                <a16:creationId xmlns:a16="http://schemas.microsoft.com/office/drawing/2014/main" id="{DD402230-0F4F-6035-D70E-F98D7CEB455C}"/>
              </a:ext>
            </a:extLst>
          </p:cNvPr>
          <p:cNvSpPr/>
          <p:nvPr/>
        </p:nvSpPr>
        <p:spPr>
          <a:xfrm rot="10800000" flipH="1">
            <a:off x="3400094" y="2660034"/>
            <a:ext cx="288680" cy="302160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3B51CE28-FC69-880A-1E62-4BF52B7F0350}"/>
              </a:ext>
            </a:extLst>
          </p:cNvPr>
          <p:cNvSpPr/>
          <p:nvPr/>
        </p:nvSpPr>
        <p:spPr>
          <a:xfrm>
            <a:off x="3413982" y="5509412"/>
            <a:ext cx="249167" cy="19008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457207-F3FA-CF3D-F122-CC9194E3270A}"/>
              </a:ext>
            </a:extLst>
          </p:cNvPr>
          <p:cNvSpPr txBox="1"/>
          <p:nvPr/>
        </p:nvSpPr>
        <p:spPr>
          <a:xfrm>
            <a:off x="3663149" y="4041716"/>
            <a:ext cx="37825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NO</a:t>
            </a:r>
            <a:endParaRPr lang="en-IN" sz="9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2B78A3-5DB4-A571-C68B-BE31337115AA}"/>
              </a:ext>
            </a:extLst>
          </p:cNvPr>
          <p:cNvSpPr/>
          <p:nvPr/>
        </p:nvSpPr>
        <p:spPr>
          <a:xfrm>
            <a:off x="1984665" y="909218"/>
            <a:ext cx="1330036" cy="76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FEEDBACK TO WEB DASHBOARD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18D3846-3885-AA5F-36AE-74ED99712545}"/>
              </a:ext>
            </a:extLst>
          </p:cNvPr>
          <p:cNvSpPr/>
          <p:nvPr/>
        </p:nvSpPr>
        <p:spPr>
          <a:xfrm rot="16200000">
            <a:off x="2495260" y="1999784"/>
            <a:ext cx="256097" cy="210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79866C-CDF6-A2DB-52D7-DC91E320056F}"/>
              </a:ext>
            </a:extLst>
          </p:cNvPr>
          <p:cNvSpPr txBox="1"/>
          <p:nvPr/>
        </p:nvSpPr>
        <p:spPr>
          <a:xfrm>
            <a:off x="1937572" y="1727085"/>
            <a:ext cx="14625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dirty="0"/>
              <a:t>ESP32 sends confirmation.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C52DA22-77C1-3C88-A884-1D492B269181}"/>
              </a:ext>
            </a:extLst>
          </p:cNvPr>
          <p:cNvSpPr/>
          <p:nvPr/>
        </p:nvSpPr>
        <p:spPr>
          <a:xfrm>
            <a:off x="4094020" y="944157"/>
            <a:ext cx="1330036" cy="76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/>
              <a:t>TESTING &amp; OPTIMIZATION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9BE393E3-3D86-EA38-16BB-4D00BCA2FA77}"/>
              </a:ext>
            </a:extLst>
          </p:cNvPr>
          <p:cNvSpPr/>
          <p:nvPr/>
        </p:nvSpPr>
        <p:spPr>
          <a:xfrm rot="5400000">
            <a:off x="4630989" y="2027709"/>
            <a:ext cx="256097" cy="210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s.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61FCBA-885F-3F3C-209D-F084980C035D}"/>
              </a:ext>
            </a:extLst>
          </p:cNvPr>
          <p:cNvSpPr txBox="1"/>
          <p:nvPr/>
        </p:nvSpPr>
        <p:spPr>
          <a:xfrm>
            <a:off x="4041404" y="1741146"/>
            <a:ext cx="1501483" cy="230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Monitor logs and fix errors.</a:t>
            </a:r>
            <a:endParaRPr lang="en-IN" sz="900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E6C4286-52C3-8E73-DBCA-30668C06838D}"/>
              </a:ext>
            </a:extLst>
          </p:cNvPr>
          <p:cNvSpPr/>
          <p:nvPr/>
        </p:nvSpPr>
        <p:spPr>
          <a:xfrm>
            <a:off x="3560725" y="1212981"/>
            <a:ext cx="256097" cy="210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F8D518-1559-24DB-4F90-36BC4AFFA62B}"/>
              </a:ext>
            </a:extLst>
          </p:cNvPr>
          <p:cNvSpPr/>
          <p:nvPr/>
        </p:nvSpPr>
        <p:spPr>
          <a:xfrm>
            <a:off x="4127127" y="2293217"/>
            <a:ext cx="1330036" cy="76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bg1"/>
                </a:solidFill>
              </a:rPr>
              <a:t>DEPLOYMENT &amp; REMOTE ACCESS</a:t>
            </a:r>
            <a:r>
              <a:rPr lang="en-IN" sz="1050" dirty="0">
                <a:solidFill>
                  <a:schemeClr val="bg1"/>
                </a:solidFill>
              </a:rPr>
              <a:t> 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CFB3E4-C63A-54E2-A503-7387F370BEEF}"/>
              </a:ext>
            </a:extLst>
          </p:cNvPr>
          <p:cNvSpPr txBox="1"/>
          <p:nvPr/>
        </p:nvSpPr>
        <p:spPr>
          <a:xfrm>
            <a:off x="3816821" y="3088470"/>
            <a:ext cx="53141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Host on GitHub for remote management.</a:t>
            </a:r>
            <a:endParaRPr lang="en-IN" sz="9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C16CC30-6217-223F-7720-7D33D0F7F829}"/>
              </a:ext>
            </a:extLst>
          </p:cNvPr>
          <p:cNvSpPr/>
          <p:nvPr/>
        </p:nvSpPr>
        <p:spPr>
          <a:xfrm>
            <a:off x="4304460" y="3762746"/>
            <a:ext cx="945573" cy="6406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4B5904-BEB2-6504-DF84-9F597AE8D0DF}"/>
              </a:ext>
            </a:extLst>
          </p:cNvPr>
          <p:cNvSpPr txBox="1"/>
          <p:nvPr/>
        </p:nvSpPr>
        <p:spPr>
          <a:xfrm>
            <a:off x="3774166" y="4459039"/>
            <a:ext cx="22070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Represents the completion of the process.</a:t>
            </a:r>
            <a:endParaRPr lang="en-IN" sz="900" dirty="0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15F4F2D4-0843-9ECC-C1F2-ED1169149C13}"/>
              </a:ext>
            </a:extLst>
          </p:cNvPr>
          <p:cNvSpPr/>
          <p:nvPr/>
        </p:nvSpPr>
        <p:spPr>
          <a:xfrm rot="5400000">
            <a:off x="4630989" y="3395740"/>
            <a:ext cx="256097" cy="2101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Represents the completion of the process.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09223E-A47C-BE81-2BD3-B80EE2C21153}"/>
              </a:ext>
            </a:extLst>
          </p:cNvPr>
          <p:cNvSpPr txBox="1"/>
          <p:nvPr/>
        </p:nvSpPr>
        <p:spPr>
          <a:xfrm>
            <a:off x="4530438" y="3956098"/>
            <a:ext cx="625532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 END</a:t>
            </a:r>
            <a:endParaRPr lang="en-IN" sz="105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FEASIBILITY AND VIABILITY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654571" y="1209460"/>
            <a:ext cx="11190778" cy="4707527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buNone/>
            </a:pPr>
            <a:r>
              <a:rPr lang="en-IN" sz="2400" b="1" u="sng" dirty="0"/>
              <a:t>Feasibility Analysis &amp; Challenges</a:t>
            </a:r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b="1" u="sng" dirty="0"/>
              <a:t>Feasibility:</a:t>
            </a:r>
            <a:endParaRPr lang="en-IN" sz="20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Technical:</a:t>
            </a:r>
            <a:r>
              <a:rPr lang="en-IN" sz="2000" dirty="0"/>
              <a:t> Uses readily available hardware (ESP32, buzzer) and MQTT for real-time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Economic:</a:t>
            </a:r>
            <a:r>
              <a:rPr lang="en-IN" sz="2000" dirty="0"/>
              <a:t> Cost-effective with minimal hardware and open-source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Operational:</a:t>
            </a:r>
            <a:r>
              <a:rPr lang="en-IN" sz="2000" dirty="0"/>
              <a:t> Easy integration with existing schedules via a web dashboard.</a:t>
            </a:r>
          </a:p>
          <a:p>
            <a:endParaRPr lang="en-IN" dirty="0"/>
          </a:p>
          <a:p>
            <a:pPr>
              <a:buNone/>
            </a:pPr>
            <a:r>
              <a:rPr lang="en-IN" sz="2000" dirty="0"/>
              <a:t> </a:t>
            </a:r>
            <a:r>
              <a:rPr lang="en-IN" sz="2000" b="1" u="sng" dirty="0"/>
              <a:t>Potential Challenges &amp; Risks: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Network Dependency:</a:t>
            </a:r>
            <a:r>
              <a:rPr lang="en-IN" sz="2000" dirty="0"/>
              <a:t> Requires stable internet for remote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Hardware Failures:</a:t>
            </a:r>
            <a:r>
              <a:rPr lang="en-IN" sz="2000" dirty="0"/>
              <a:t> ESP32 or buzzer malfunction could disrupt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Security Concerns:</a:t>
            </a:r>
            <a:r>
              <a:rPr lang="en-IN" sz="2000" dirty="0"/>
              <a:t> Unauthorized access to the web dashboard.</a:t>
            </a:r>
          </a:p>
          <a:p>
            <a:endParaRPr lang="en-IN" dirty="0"/>
          </a:p>
          <a:p>
            <a:r>
              <a:rPr lang="en-IN" sz="2000" dirty="0"/>
              <a:t> </a:t>
            </a:r>
            <a:r>
              <a:rPr lang="en-IN" sz="2000" b="1" u="sng" dirty="0"/>
              <a:t>Strategies to Overcome 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Implement </a:t>
            </a:r>
            <a:r>
              <a:rPr lang="en-IN" sz="2000" b="1" dirty="0"/>
              <a:t>offline fallback</a:t>
            </a:r>
            <a:r>
              <a:rPr lang="en-IN" sz="2000" dirty="0"/>
              <a:t> for local operation during network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Regular </a:t>
            </a:r>
            <a:r>
              <a:rPr lang="en-IN" sz="2000" b="1" dirty="0"/>
              <a:t>maintenance and testing</a:t>
            </a:r>
            <a:r>
              <a:rPr lang="en-IN" sz="2000" dirty="0"/>
              <a:t> to ensure hardware reliability.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Secure MQTT communication with </a:t>
            </a:r>
            <a:r>
              <a:rPr lang="en-IN" sz="2000" b="1" dirty="0"/>
              <a:t>authentication and encryption.</a:t>
            </a:r>
            <a:endParaRPr lang="en-IN" sz="2000" dirty="0"/>
          </a:p>
        </p:txBody>
      </p:sp>
      <p:sp>
        <p:nvSpPr>
          <p:cNvPr id="95" name="PlaceHolder 2"/>
          <p:cNvSpPr>
            <a:spLocks noGrp="1"/>
          </p:cNvSpPr>
          <p:nvPr>
            <p:ph type="sldNum" idx="5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D1B9C1-8184-4451-A719-23987A1A9FE8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51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Oval 11"/>
          <p:cNvSpPr/>
          <p:nvPr/>
        </p:nvSpPr>
        <p:spPr>
          <a:xfrm>
            <a:off x="388754" y="183834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THE BOYS</a:t>
            </a:r>
            <a:endParaRPr lang="en-US" sz="1800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IMPACT AND BENEFITS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8"/>
          <p:cNvSpPr/>
          <p:nvPr/>
        </p:nvSpPr>
        <p:spPr>
          <a:xfrm>
            <a:off x="1679083" y="1941701"/>
            <a:ext cx="9384480" cy="332253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None/>
            </a:pPr>
            <a:r>
              <a:rPr lang="en-GB" sz="2400" b="1" u="sng" dirty="0"/>
              <a:t>Impact &amp; Benefits of the Solution</a:t>
            </a:r>
          </a:p>
          <a:p>
            <a:pPr>
              <a:buNone/>
            </a:pPr>
            <a:endParaRPr lang="en-GB" sz="2000" b="1" u="sng" dirty="0"/>
          </a:p>
          <a:p>
            <a:pPr>
              <a:buNone/>
            </a:pPr>
            <a:r>
              <a:rPr lang="en-GB" b="1" u="sng" dirty="0"/>
              <a:t>Potential Impact on Target Audience:</a:t>
            </a:r>
            <a:endParaRPr lang="en-GB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Enhances </a:t>
            </a:r>
            <a:r>
              <a:rPr lang="en-GB" b="1" dirty="0"/>
              <a:t>efficiency</a:t>
            </a:r>
            <a:r>
              <a:rPr lang="en-GB" dirty="0"/>
              <a:t> in schools and colleges by automating bell schedules.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Reduces </a:t>
            </a:r>
            <a:r>
              <a:rPr lang="en-GB" b="1" dirty="0"/>
              <a:t>manual workload</a:t>
            </a:r>
            <a:r>
              <a:rPr lang="en-GB" dirty="0"/>
              <a:t> for staff, ensuring </a:t>
            </a:r>
            <a:r>
              <a:rPr lang="en-GB" b="1" dirty="0"/>
              <a:t>error-free</a:t>
            </a:r>
            <a:r>
              <a:rPr lang="en-GB" dirty="0"/>
              <a:t>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Improves </a:t>
            </a:r>
            <a:r>
              <a:rPr lang="en-GB" b="1" dirty="0"/>
              <a:t>time management</a:t>
            </a:r>
            <a:r>
              <a:rPr lang="en-GB" dirty="0"/>
              <a:t>, leading to a more structured academic environment.</a:t>
            </a:r>
          </a:p>
          <a:p>
            <a:r>
              <a:rPr lang="en-GB" b="1" u="sng" dirty="0"/>
              <a:t>Benefits of the Solution:</a:t>
            </a:r>
            <a:br>
              <a:rPr lang="en-GB" dirty="0"/>
            </a:br>
            <a:r>
              <a:rPr lang="en-GB" b="1" dirty="0"/>
              <a:t>Social:</a:t>
            </a:r>
            <a:r>
              <a:rPr lang="en-GB" dirty="0"/>
              <a:t> Ensures punctuality, reduces human errors, and streamlines school operations.</a:t>
            </a:r>
            <a:br>
              <a:rPr lang="en-GB" dirty="0"/>
            </a:br>
            <a:r>
              <a:rPr lang="en-GB" b="1" dirty="0"/>
              <a:t>Economic:</a:t>
            </a:r>
            <a:r>
              <a:rPr lang="en-GB" dirty="0"/>
              <a:t> Cost-effective with minimal hardware and maintenance, saving operational costs.</a:t>
            </a:r>
            <a:br>
              <a:rPr lang="en-GB" dirty="0"/>
            </a:br>
            <a:r>
              <a:rPr lang="en-GB" b="1" dirty="0"/>
              <a:t>Environmental:</a:t>
            </a:r>
            <a:r>
              <a:rPr lang="en-GB" dirty="0"/>
              <a:t> Reduces energy consumption by optimizing bell usage and preventing unnecessary rings.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sldNum" idx="5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1538E23-08A1-4B4C-AE24-D0163FE4DCF0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53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Oval 11"/>
          <p:cNvSpPr/>
          <p:nvPr/>
        </p:nvSpPr>
        <p:spPr>
          <a:xfrm>
            <a:off x="428083" y="28800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THE BOYS</a:t>
            </a:r>
            <a:endParaRPr lang="en-US" sz="1800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RESEARCH  AND REFERENCES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5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1296218-004B-4FD9-A9F7-1B886EE239B7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t>6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55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Oval 8"/>
          <p:cNvSpPr/>
          <p:nvPr/>
        </p:nvSpPr>
        <p:spPr>
          <a:xfrm>
            <a:off x="487076" y="120240"/>
            <a:ext cx="1251000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ＭＳ Ｐゴシック"/>
                <a:cs typeface="Times New Roman" panose="02020603050405020304" pitchFamily="18" charset="0"/>
              </a:rPr>
              <a:t>THE BOYS</a:t>
            </a:r>
            <a:endParaRPr lang="en-US" sz="1800" b="1" u="none" strike="noStrike" dirty="0">
              <a:solidFill>
                <a:srgbClr val="000000"/>
              </a:solidFill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E19D8-4EF4-FDDE-AA40-4927C145D168}"/>
              </a:ext>
            </a:extLst>
          </p:cNvPr>
          <p:cNvSpPr txBox="1"/>
          <p:nvPr/>
        </p:nvSpPr>
        <p:spPr>
          <a:xfrm>
            <a:off x="1064811" y="1444921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tooltip="https://www.acrovista.com/bellcommander/"/>
              </a:rPr>
              <a:t>https://www.acrovista.com/bellcommander/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7BBDA-55FD-B01D-0698-F119035736F6}"/>
              </a:ext>
            </a:extLst>
          </p:cNvPr>
          <p:cNvSpPr txBox="1"/>
          <p:nvPr/>
        </p:nvSpPr>
        <p:spPr>
          <a:xfrm>
            <a:off x="1064811" y="188593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https://www.linortek.com/school-bell-system/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B9829-4694-9566-FA3A-0D773ECBC03B}"/>
              </a:ext>
            </a:extLst>
          </p:cNvPr>
          <p:cNvSpPr txBox="1"/>
          <p:nvPr/>
        </p:nvSpPr>
        <p:spPr>
          <a:xfrm>
            <a:off x="1064811" y="232564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https://occasion.app/blog/education-scheduling-software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33758-E099-A536-7835-73E61238A5A9}"/>
              </a:ext>
            </a:extLst>
          </p:cNvPr>
          <p:cNvSpPr txBox="1"/>
          <p:nvPr/>
        </p:nvSpPr>
        <p:spPr>
          <a:xfrm>
            <a:off x="1064811" y="2725296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https://www.visiplex.com/school-bell-system/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2010EB-BAFF-CBDD-519B-47017410E4CC}"/>
              </a:ext>
            </a:extLst>
          </p:cNvPr>
          <p:cNvSpPr txBox="1"/>
          <p:nvPr/>
        </p:nvSpPr>
        <p:spPr>
          <a:xfrm>
            <a:off x="1064811" y="3215820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https://www.bogen-paging.com/school-bells-and-timer-solutions.aspx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5094D2-F448-7E87-23A3-04EF3AD39706}"/>
              </a:ext>
            </a:extLst>
          </p:cNvPr>
          <p:cNvSpPr txBox="1"/>
          <p:nvPr/>
        </p:nvSpPr>
        <p:spPr>
          <a:xfrm>
            <a:off x="1064811" y="391631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8"/>
              </a:rPr>
              <a:t>https://www.linortek.com/automatic-bell-system/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0B5B3-946B-5F28-75FE-9EC0CF2DBA85}"/>
              </a:ext>
            </a:extLst>
          </p:cNvPr>
          <p:cNvSpPr txBox="1"/>
          <p:nvPr/>
        </p:nvSpPr>
        <p:spPr>
          <a:xfrm>
            <a:off x="3355727" y="4602734"/>
            <a:ext cx="6574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hlinkClick r:id="rId9" tooltip="https://catatwrath.github.io/belll/index.html"/>
              </a:rPr>
              <a:t>CLICK HERE</a:t>
            </a:r>
            <a:r>
              <a:rPr lang="en-IN" sz="4400" b="1" dirty="0"/>
              <a:t> or </a:t>
            </a: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20B733A-2E0C-4342-2B8C-62D3D8088DE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888" y="2108640"/>
            <a:ext cx="3615344" cy="36153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7810</TotalTime>
  <Words>730</Words>
  <Application>Microsoft Office PowerPoint</Application>
  <PresentationFormat>Widescreen</PresentationFormat>
  <Paragraphs>113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14</vt:i4>
      </vt:variant>
      <vt:variant>
        <vt:lpstr>Slide Titles</vt:lpstr>
      </vt:variant>
      <vt:variant>
        <vt:i4>6</vt:i4>
      </vt:variant>
    </vt:vector>
  </HeadingPairs>
  <TitlesOfParts>
    <vt:vector size="27" baseType="lpstr">
      <vt:lpstr>Arial</vt:lpstr>
      <vt:lpstr>Calibri</vt:lpstr>
      <vt:lpstr>Garamond</vt:lpstr>
      <vt:lpstr>Symbol</vt:lpstr>
      <vt:lpstr>Times New Roman</vt:lpstr>
      <vt:lpstr>TradeGothic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SPARKATHON 2025</vt:lpstr>
      <vt:lpstr>Automatic Bell Ringing System  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dc:description/>
  <cp:lastModifiedBy>Saran Dharsan.K</cp:lastModifiedBy>
  <cp:revision>156</cp:revision>
  <dcterms:created xsi:type="dcterms:W3CDTF">2013-12-12T18:46:50Z</dcterms:created>
  <dcterms:modified xsi:type="dcterms:W3CDTF">2025-03-24T03:15:27Z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