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70" r:id="rId3"/>
    <p:sldId id="257" r:id="rId4"/>
    <p:sldId id="258" r:id="rId5"/>
    <p:sldId id="259" r:id="rId6"/>
    <p:sldId id="260" r:id="rId7"/>
    <p:sldId id="271" r:id="rId8"/>
    <p:sldId id="274" r:id="rId9"/>
    <p:sldId id="261" r:id="rId10"/>
    <p:sldId id="265" r:id="rId11"/>
    <p:sldId id="262" r:id="rId12"/>
    <p:sldId id="263" r:id="rId13"/>
    <p:sldId id="266" r:id="rId14"/>
    <p:sldId id="268" r:id="rId15"/>
    <p:sldId id="264" r:id="rId16"/>
    <p:sldId id="269" r:id="rId17"/>
    <p:sldId id="272" r:id="rId18"/>
    <p:sldId id="273" r:id="rId19"/>
    <p:sldId id="287" r:id="rId20"/>
    <p:sldId id="275" r:id="rId21"/>
    <p:sldId id="288" r:id="rId22"/>
    <p:sldId id="276" r:id="rId23"/>
    <p:sldId id="289" r:id="rId24"/>
    <p:sldId id="290" r:id="rId25"/>
    <p:sldId id="291" r:id="rId26"/>
    <p:sldId id="292" r:id="rId27"/>
    <p:sldId id="294" r:id="rId28"/>
    <p:sldId id="293" r:id="rId29"/>
    <p:sldId id="295" r:id="rId30"/>
    <p:sldId id="296" r:id="rId31"/>
    <p:sldId id="297" r:id="rId32"/>
    <p:sldId id="279" r:id="rId33"/>
    <p:sldId id="299" r:id="rId34"/>
    <p:sldId id="298" r:id="rId35"/>
    <p:sldId id="300" r:id="rId36"/>
    <p:sldId id="28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26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811B34-4C0F-45D2-A476-6580C3A1A19F}"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E7C68AD0-CC0C-4256-BA72-13A9916D0509}">
      <dgm:prSet/>
      <dgm:spPr/>
      <dgm:t>
        <a:bodyPr/>
        <a:lstStyle/>
        <a:p>
          <a:r>
            <a:rPr lang="en-US" b="0"/>
            <a:t>Process: A connected set of Operators that help you to transform and analyze your data.</a:t>
          </a:r>
          <a:endParaRPr lang="en-US"/>
        </a:p>
      </dgm:t>
    </dgm:pt>
    <dgm:pt modelId="{A3A850F4-5BFB-45B4-B1EA-0C43BDCF4780}" type="parTrans" cxnId="{DC6ACB68-5F40-47FB-9493-749FB2AFD542}">
      <dgm:prSet/>
      <dgm:spPr/>
      <dgm:t>
        <a:bodyPr/>
        <a:lstStyle/>
        <a:p>
          <a:endParaRPr lang="en-US"/>
        </a:p>
      </dgm:t>
    </dgm:pt>
    <dgm:pt modelId="{BE909E40-FD60-4696-B636-3C93B17C7D2D}" type="sibTrans" cxnId="{DC6ACB68-5F40-47FB-9493-749FB2AFD542}">
      <dgm:prSet/>
      <dgm:spPr/>
      <dgm:t>
        <a:bodyPr/>
        <a:lstStyle/>
        <a:p>
          <a:endParaRPr lang="en-US"/>
        </a:p>
      </dgm:t>
    </dgm:pt>
    <dgm:pt modelId="{98657626-76C6-488E-BC9B-ACA4125525F7}">
      <dgm:prSet/>
      <dgm:spPr/>
      <dgm:t>
        <a:bodyPr/>
        <a:lstStyle/>
        <a:p>
          <a:r>
            <a:rPr lang="en-US" b="0" dirty="0"/>
            <a:t>Also known as: flow, program, pipeline, diagram</a:t>
          </a:r>
          <a:endParaRPr lang="en-US" dirty="0"/>
        </a:p>
      </dgm:t>
    </dgm:pt>
    <dgm:pt modelId="{C9ED057B-49C4-4775-9321-206C46BCFDB9}" type="parTrans" cxnId="{382D0928-54F2-4C12-8807-7FBA3045D832}">
      <dgm:prSet/>
      <dgm:spPr/>
      <dgm:t>
        <a:bodyPr/>
        <a:lstStyle/>
        <a:p>
          <a:endParaRPr lang="en-US"/>
        </a:p>
      </dgm:t>
    </dgm:pt>
    <dgm:pt modelId="{50619665-6F1A-49E8-931A-6E96EC7147C4}" type="sibTrans" cxnId="{382D0928-54F2-4C12-8807-7FBA3045D832}">
      <dgm:prSet/>
      <dgm:spPr/>
      <dgm:t>
        <a:bodyPr/>
        <a:lstStyle/>
        <a:p>
          <a:endParaRPr lang="en-US"/>
        </a:p>
      </dgm:t>
    </dgm:pt>
    <dgm:pt modelId="{F7219B18-62AC-4F9C-B016-0840559C6068}">
      <dgm:prSet/>
      <dgm:spPr/>
      <dgm:t>
        <a:bodyPr/>
        <a:lstStyle/>
        <a:p>
          <a:r>
            <a:rPr lang="en-US"/>
            <a:t>Your goal is to create a finished process that produces a result.</a:t>
          </a:r>
        </a:p>
      </dgm:t>
    </dgm:pt>
    <dgm:pt modelId="{B654CE7B-0F52-43B7-86E5-03A0DE82AA5F}" type="parTrans" cxnId="{AF7B0DC4-0B51-4B7D-91B7-70B45E6C8047}">
      <dgm:prSet/>
      <dgm:spPr/>
      <dgm:t>
        <a:bodyPr/>
        <a:lstStyle/>
        <a:p>
          <a:endParaRPr lang="en-US"/>
        </a:p>
      </dgm:t>
    </dgm:pt>
    <dgm:pt modelId="{EBCB941B-2971-43B9-BEC1-3880E5BB332D}" type="sibTrans" cxnId="{AF7B0DC4-0B51-4B7D-91B7-70B45E6C8047}">
      <dgm:prSet/>
      <dgm:spPr/>
      <dgm:t>
        <a:bodyPr/>
        <a:lstStyle/>
        <a:p>
          <a:endParaRPr lang="en-US"/>
        </a:p>
      </dgm:t>
    </dgm:pt>
    <dgm:pt modelId="{3E6B86A2-962D-41A0-B140-5C204F32DD10}">
      <dgm:prSet/>
      <dgm:spPr/>
      <dgm:t>
        <a:bodyPr/>
        <a:lstStyle/>
        <a:p>
          <a:r>
            <a:rPr lang="en-US"/>
            <a:t>Example: Reading a dataset and building a predictive model. </a:t>
          </a:r>
        </a:p>
      </dgm:t>
    </dgm:pt>
    <dgm:pt modelId="{0EEDA510-60AD-4426-B946-169D8C94F736}" type="parTrans" cxnId="{BE1CAE24-4F23-4665-AE7F-EB7DCBB5CD5F}">
      <dgm:prSet/>
      <dgm:spPr/>
      <dgm:t>
        <a:bodyPr/>
        <a:lstStyle/>
        <a:p>
          <a:endParaRPr lang="en-US"/>
        </a:p>
      </dgm:t>
    </dgm:pt>
    <dgm:pt modelId="{576708E7-5ACF-4A06-8D61-5DA98EE82A1C}" type="sibTrans" cxnId="{BE1CAE24-4F23-4665-AE7F-EB7DCBB5CD5F}">
      <dgm:prSet/>
      <dgm:spPr/>
      <dgm:t>
        <a:bodyPr/>
        <a:lstStyle/>
        <a:p>
          <a:endParaRPr lang="en-US"/>
        </a:p>
      </dgm:t>
    </dgm:pt>
    <dgm:pt modelId="{BA8E7593-9591-46DC-A47F-B24806523280}">
      <dgm:prSet/>
      <dgm:spPr/>
      <dgm:t>
        <a:bodyPr/>
        <a:lstStyle/>
        <a:p>
          <a:r>
            <a:rPr lang="en-US"/>
            <a:t>After connecting all operators and setting their parameters, press the Run button at the top of the screen. Results will be displayed in the Results view. </a:t>
          </a:r>
        </a:p>
      </dgm:t>
    </dgm:pt>
    <dgm:pt modelId="{62074096-2F89-46E7-A632-BFD23DE3B53A}" type="parTrans" cxnId="{1D4047ED-CA42-4A6D-A7AD-B0E1C5C635E0}">
      <dgm:prSet/>
      <dgm:spPr/>
      <dgm:t>
        <a:bodyPr/>
        <a:lstStyle/>
        <a:p>
          <a:endParaRPr lang="en-US"/>
        </a:p>
      </dgm:t>
    </dgm:pt>
    <dgm:pt modelId="{E9E36776-311A-4699-BDB7-CAC22A3AA523}" type="sibTrans" cxnId="{1D4047ED-CA42-4A6D-A7AD-B0E1C5C635E0}">
      <dgm:prSet/>
      <dgm:spPr/>
      <dgm:t>
        <a:bodyPr/>
        <a:lstStyle/>
        <a:p>
          <a:endParaRPr lang="en-US"/>
        </a:p>
      </dgm:t>
    </dgm:pt>
    <dgm:pt modelId="{FBD814D8-7F0E-4259-881A-D94F44918AE8}">
      <dgm:prSet/>
      <dgm:spPr/>
      <dgm:t>
        <a:bodyPr/>
        <a:lstStyle/>
        <a:p>
          <a:r>
            <a:rPr lang="en-US"/>
            <a:t>To manage complex or large processes:</a:t>
          </a:r>
        </a:p>
      </dgm:t>
    </dgm:pt>
    <dgm:pt modelId="{21CA5604-AB3E-4130-A2E3-2A860847A2A4}" type="parTrans" cxnId="{5D42CAA0-513E-4BB6-B4A0-07D287FB12BA}">
      <dgm:prSet/>
      <dgm:spPr/>
      <dgm:t>
        <a:bodyPr/>
        <a:lstStyle/>
        <a:p>
          <a:endParaRPr lang="en-US"/>
        </a:p>
      </dgm:t>
    </dgm:pt>
    <dgm:pt modelId="{4CCD0133-01CF-4A3B-8FF9-49B861EF0624}" type="sibTrans" cxnId="{5D42CAA0-513E-4BB6-B4A0-07D287FB12BA}">
      <dgm:prSet/>
      <dgm:spPr/>
      <dgm:t>
        <a:bodyPr/>
        <a:lstStyle/>
        <a:p>
          <a:endParaRPr lang="en-US"/>
        </a:p>
      </dgm:t>
    </dgm:pt>
    <dgm:pt modelId="{CD87C095-9774-4F2A-BE6A-E63BBAF30522}">
      <dgm:prSet/>
      <dgm:spPr/>
      <dgm:t>
        <a:bodyPr/>
        <a:lstStyle/>
        <a:p>
          <a:r>
            <a:rPr lang="en-US"/>
            <a:t>Group operators into a single ‘Subprocess’ Operator</a:t>
          </a:r>
        </a:p>
      </dgm:t>
    </dgm:pt>
    <dgm:pt modelId="{0BC0B56B-3A5F-4C75-8ABB-D865BBD61118}" type="parTrans" cxnId="{BDB707E6-A54F-401B-A4B1-DB1893425645}">
      <dgm:prSet/>
      <dgm:spPr/>
      <dgm:t>
        <a:bodyPr/>
        <a:lstStyle/>
        <a:p>
          <a:endParaRPr lang="en-US"/>
        </a:p>
      </dgm:t>
    </dgm:pt>
    <dgm:pt modelId="{0E570908-37F9-4682-BC3A-9853DB698801}" type="sibTrans" cxnId="{BDB707E6-A54F-401B-A4B1-DB1893425645}">
      <dgm:prSet/>
      <dgm:spPr/>
      <dgm:t>
        <a:bodyPr/>
        <a:lstStyle/>
        <a:p>
          <a:endParaRPr lang="en-US"/>
        </a:p>
      </dgm:t>
    </dgm:pt>
    <dgm:pt modelId="{7194EDAC-5614-41CF-BFAC-0959F69C06E2}">
      <dgm:prSet/>
      <dgm:spPr/>
      <dgm:t>
        <a:bodyPr/>
        <a:lstStyle/>
        <a:p>
          <a:r>
            <a:rPr lang="en-US"/>
            <a:t>Run processes within anther process, via ‘Execute Process’ Operator</a:t>
          </a:r>
        </a:p>
      </dgm:t>
    </dgm:pt>
    <dgm:pt modelId="{7D06D55C-81BB-4B23-BBED-C56DAB333AE8}" type="parTrans" cxnId="{B3B6CE80-7715-4F31-8DC4-CE8A688581F3}">
      <dgm:prSet/>
      <dgm:spPr/>
      <dgm:t>
        <a:bodyPr/>
        <a:lstStyle/>
        <a:p>
          <a:endParaRPr lang="en-US"/>
        </a:p>
      </dgm:t>
    </dgm:pt>
    <dgm:pt modelId="{E1B798FC-6D33-498C-B965-B8932C22013B}" type="sibTrans" cxnId="{B3B6CE80-7715-4F31-8DC4-CE8A688581F3}">
      <dgm:prSet/>
      <dgm:spPr/>
      <dgm:t>
        <a:bodyPr/>
        <a:lstStyle/>
        <a:p>
          <a:endParaRPr lang="en-US"/>
        </a:p>
      </dgm:t>
    </dgm:pt>
    <dgm:pt modelId="{D5DC7576-1C11-4C3F-BF49-686FF0E3E433}">
      <dgm:prSet/>
      <dgm:spPr/>
      <dgm:t>
        <a:bodyPr/>
        <a:lstStyle/>
        <a:p>
          <a:r>
            <a:rPr lang="en-US"/>
            <a:t>To save your process to the repository, select File &gt; Save Process from the main menu.</a:t>
          </a:r>
        </a:p>
      </dgm:t>
    </dgm:pt>
    <dgm:pt modelId="{7FC801E1-4530-43F1-A4A9-6E27F95C468F}" type="parTrans" cxnId="{D54647FC-B394-45E9-A041-A100304A648B}">
      <dgm:prSet/>
      <dgm:spPr/>
      <dgm:t>
        <a:bodyPr/>
        <a:lstStyle/>
        <a:p>
          <a:endParaRPr lang="en-US"/>
        </a:p>
      </dgm:t>
    </dgm:pt>
    <dgm:pt modelId="{EBCEBE4F-3D27-4834-BBF0-DAEC440EC660}" type="sibTrans" cxnId="{D54647FC-B394-45E9-A041-A100304A648B}">
      <dgm:prSet/>
      <dgm:spPr/>
      <dgm:t>
        <a:bodyPr/>
        <a:lstStyle/>
        <a:p>
          <a:endParaRPr lang="en-US"/>
        </a:p>
      </dgm:t>
    </dgm:pt>
    <dgm:pt modelId="{908D217D-6A3B-4A1A-916A-5BC487258625}">
      <dgm:prSet/>
      <dgm:spPr/>
      <dgm:t>
        <a:bodyPr/>
        <a:lstStyle/>
        <a:p>
          <a:r>
            <a:rPr lang="en-US"/>
            <a:t>Processes can be exported as .rmp or .xml </a:t>
          </a:r>
        </a:p>
      </dgm:t>
    </dgm:pt>
    <dgm:pt modelId="{B82ABA18-E8D7-47E2-97D4-DAF95DB1488E}" type="parTrans" cxnId="{8CC5D759-F2FC-421A-94E3-721286DC7B57}">
      <dgm:prSet/>
      <dgm:spPr/>
      <dgm:t>
        <a:bodyPr/>
        <a:lstStyle/>
        <a:p>
          <a:endParaRPr lang="en-US"/>
        </a:p>
      </dgm:t>
    </dgm:pt>
    <dgm:pt modelId="{16533B84-4C86-4FD3-B13A-24CE0B91863D}" type="sibTrans" cxnId="{8CC5D759-F2FC-421A-94E3-721286DC7B57}">
      <dgm:prSet/>
      <dgm:spPr/>
      <dgm:t>
        <a:bodyPr/>
        <a:lstStyle/>
        <a:p>
          <a:endParaRPr lang="en-US"/>
        </a:p>
      </dgm:t>
    </dgm:pt>
    <dgm:pt modelId="{9B829801-0422-4C31-9FEB-81789744A132}" type="pres">
      <dgm:prSet presAssocID="{BB811B34-4C0F-45D2-A476-6580C3A1A19F}" presName="linear" presStyleCnt="0">
        <dgm:presLayoutVars>
          <dgm:dir/>
          <dgm:animLvl val="lvl"/>
          <dgm:resizeHandles val="exact"/>
        </dgm:presLayoutVars>
      </dgm:prSet>
      <dgm:spPr/>
    </dgm:pt>
    <dgm:pt modelId="{32AEC184-2FF5-456E-917F-89377D7F8DF1}" type="pres">
      <dgm:prSet presAssocID="{E7C68AD0-CC0C-4256-BA72-13A9916D0509}" presName="parentLin" presStyleCnt="0"/>
      <dgm:spPr/>
    </dgm:pt>
    <dgm:pt modelId="{DC4931FA-AF17-4A3D-976E-84B64D606D8D}" type="pres">
      <dgm:prSet presAssocID="{E7C68AD0-CC0C-4256-BA72-13A9916D0509}" presName="parentLeftMargin" presStyleLbl="node1" presStyleIdx="0" presStyleCnt="4"/>
      <dgm:spPr/>
    </dgm:pt>
    <dgm:pt modelId="{C0D21F72-2EE8-4C0D-BC55-D3961EBF3929}" type="pres">
      <dgm:prSet presAssocID="{E7C68AD0-CC0C-4256-BA72-13A9916D0509}" presName="parentText" presStyleLbl="node1" presStyleIdx="0" presStyleCnt="4">
        <dgm:presLayoutVars>
          <dgm:chMax val="0"/>
          <dgm:bulletEnabled val="1"/>
        </dgm:presLayoutVars>
      </dgm:prSet>
      <dgm:spPr/>
    </dgm:pt>
    <dgm:pt modelId="{E4225242-6342-4AB4-8A83-354C81371018}" type="pres">
      <dgm:prSet presAssocID="{E7C68AD0-CC0C-4256-BA72-13A9916D0509}" presName="negativeSpace" presStyleCnt="0"/>
      <dgm:spPr/>
    </dgm:pt>
    <dgm:pt modelId="{F90D0777-29FA-4851-A6B2-A7DD6A8F10BE}" type="pres">
      <dgm:prSet presAssocID="{E7C68AD0-CC0C-4256-BA72-13A9916D0509}" presName="childText" presStyleLbl="conFgAcc1" presStyleIdx="0" presStyleCnt="4">
        <dgm:presLayoutVars>
          <dgm:bulletEnabled val="1"/>
        </dgm:presLayoutVars>
      </dgm:prSet>
      <dgm:spPr/>
    </dgm:pt>
    <dgm:pt modelId="{24135FDF-DE30-43C9-A594-1CF35C5BDEA3}" type="pres">
      <dgm:prSet presAssocID="{BE909E40-FD60-4696-B636-3C93B17C7D2D}" presName="spaceBetweenRectangles" presStyleCnt="0"/>
      <dgm:spPr/>
    </dgm:pt>
    <dgm:pt modelId="{4359EE0E-2E33-40B2-BE0E-9019FF27E955}" type="pres">
      <dgm:prSet presAssocID="{F7219B18-62AC-4F9C-B016-0840559C6068}" presName="parentLin" presStyleCnt="0"/>
      <dgm:spPr/>
    </dgm:pt>
    <dgm:pt modelId="{96CABEB4-2D80-4378-82B8-917822009DC5}" type="pres">
      <dgm:prSet presAssocID="{F7219B18-62AC-4F9C-B016-0840559C6068}" presName="parentLeftMargin" presStyleLbl="node1" presStyleIdx="0" presStyleCnt="4"/>
      <dgm:spPr/>
    </dgm:pt>
    <dgm:pt modelId="{1457E9F4-3A7B-4C17-A2EF-D315F3E9816E}" type="pres">
      <dgm:prSet presAssocID="{F7219B18-62AC-4F9C-B016-0840559C6068}" presName="parentText" presStyleLbl="node1" presStyleIdx="1" presStyleCnt="4">
        <dgm:presLayoutVars>
          <dgm:chMax val="0"/>
          <dgm:bulletEnabled val="1"/>
        </dgm:presLayoutVars>
      </dgm:prSet>
      <dgm:spPr/>
    </dgm:pt>
    <dgm:pt modelId="{B4EA4A38-E7E9-422E-AFC9-295EBF48659D}" type="pres">
      <dgm:prSet presAssocID="{F7219B18-62AC-4F9C-B016-0840559C6068}" presName="negativeSpace" presStyleCnt="0"/>
      <dgm:spPr/>
    </dgm:pt>
    <dgm:pt modelId="{CCFF74CC-0D38-4BF7-96B0-07D7467C6035}" type="pres">
      <dgm:prSet presAssocID="{F7219B18-62AC-4F9C-B016-0840559C6068}" presName="childText" presStyleLbl="conFgAcc1" presStyleIdx="1" presStyleCnt="4">
        <dgm:presLayoutVars>
          <dgm:bulletEnabled val="1"/>
        </dgm:presLayoutVars>
      </dgm:prSet>
      <dgm:spPr/>
    </dgm:pt>
    <dgm:pt modelId="{ED4920C0-1EF2-4BC1-AF3D-B34E3122D149}" type="pres">
      <dgm:prSet presAssocID="{EBCB941B-2971-43B9-BEC1-3880E5BB332D}" presName="spaceBetweenRectangles" presStyleCnt="0"/>
      <dgm:spPr/>
    </dgm:pt>
    <dgm:pt modelId="{0C003B8D-DF2D-46EE-AF9C-D0180CB5F491}" type="pres">
      <dgm:prSet presAssocID="{FBD814D8-7F0E-4259-881A-D94F44918AE8}" presName="parentLin" presStyleCnt="0"/>
      <dgm:spPr/>
    </dgm:pt>
    <dgm:pt modelId="{B4308BB3-3553-4B60-97D5-3235EF48CD28}" type="pres">
      <dgm:prSet presAssocID="{FBD814D8-7F0E-4259-881A-D94F44918AE8}" presName="parentLeftMargin" presStyleLbl="node1" presStyleIdx="1" presStyleCnt="4"/>
      <dgm:spPr/>
    </dgm:pt>
    <dgm:pt modelId="{F2F7D8BE-3FFA-4D60-8C64-40B4E49531EF}" type="pres">
      <dgm:prSet presAssocID="{FBD814D8-7F0E-4259-881A-D94F44918AE8}" presName="parentText" presStyleLbl="node1" presStyleIdx="2" presStyleCnt="4">
        <dgm:presLayoutVars>
          <dgm:chMax val="0"/>
          <dgm:bulletEnabled val="1"/>
        </dgm:presLayoutVars>
      </dgm:prSet>
      <dgm:spPr/>
    </dgm:pt>
    <dgm:pt modelId="{347B4CB6-1B05-43C0-967A-B52A146990FC}" type="pres">
      <dgm:prSet presAssocID="{FBD814D8-7F0E-4259-881A-D94F44918AE8}" presName="negativeSpace" presStyleCnt="0"/>
      <dgm:spPr/>
    </dgm:pt>
    <dgm:pt modelId="{6E1BAB99-AD82-4059-9645-BEBD7FECC9EB}" type="pres">
      <dgm:prSet presAssocID="{FBD814D8-7F0E-4259-881A-D94F44918AE8}" presName="childText" presStyleLbl="conFgAcc1" presStyleIdx="2" presStyleCnt="4">
        <dgm:presLayoutVars>
          <dgm:bulletEnabled val="1"/>
        </dgm:presLayoutVars>
      </dgm:prSet>
      <dgm:spPr/>
    </dgm:pt>
    <dgm:pt modelId="{92C0C4BA-08C6-43AD-898E-3FBA3BDB90FA}" type="pres">
      <dgm:prSet presAssocID="{4CCD0133-01CF-4A3B-8FF9-49B861EF0624}" presName="spaceBetweenRectangles" presStyleCnt="0"/>
      <dgm:spPr/>
    </dgm:pt>
    <dgm:pt modelId="{DE995E97-8B1A-41D6-95A3-7BD95ED6CDAD}" type="pres">
      <dgm:prSet presAssocID="{D5DC7576-1C11-4C3F-BF49-686FF0E3E433}" presName="parentLin" presStyleCnt="0"/>
      <dgm:spPr/>
    </dgm:pt>
    <dgm:pt modelId="{3644D2C1-1551-4107-A7A2-A5B8A3C24305}" type="pres">
      <dgm:prSet presAssocID="{D5DC7576-1C11-4C3F-BF49-686FF0E3E433}" presName="parentLeftMargin" presStyleLbl="node1" presStyleIdx="2" presStyleCnt="4"/>
      <dgm:spPr/>
    </dgm:pt>
    <dgm:pt modelId="{8DD97D51-751A-443A-884B-DCF8B78B7B11}" type="pres">
      <dgm:prSet presAssocID="{D5DC7576-1C11-4C3F-BF49-686FF0E3E433}" presName="parentText" presStyleLbl="node1" presStyleIdx="3" presStyleCnt="4">
        <dgm:presLayoutVars>
          <dgm:chMax val="0"/>
          <dgm:bulletEnabled val="1"/>
        </dgm:presLayoutVars>
      </dgm:prSet>
      <dgm:spPr/>
    </dgm:pt>
    <dgm:pt modelId="{8245DD64-5236-4ACD-A730-4BCE86ACCC8F}" type="pres">
      <dgm:prSet presAssocID="{D5DC7576-1C11-4C3F-BF49-686FF0E3E433}" presName="negativeSpace" presStyleCnt="0"/>
      <dgm:spPr/>
    </dgm:pt>
    <dgm:pt modelId="{BE170C66-0E9F-4365-9F12-037E957558C6}" type="pres">
      <dgm:prSet presAssocID="{D5DC7576-1C11-4C3F-BF49-686FF0E3E433}" presName="childText" presStyleLbl="conFgAcc1" presStyleIdx="3" presStyleCnt="4">
        <dgm:presLayoutVars>
          <dgm:bulletEnabled val="1"/>
        </dgm:presLayoutVars>
      </dgm:prSet>
      <dgm:spPr/>
    </dgm:pt>
  </dgm:ptLst>
  <dgm:cxnLst>
    <dgm:cxn modelId="{0F256A12-5477-484F-82A8-CBFD0E6E2C5C}" type="presOf" srcId="{98657626-76C6-488E-BC9B-ACA4125525F7}" destId="{F90D0777-29FA-4851-A6B2-A7DD6A8F10BE}" srcOrd="0" destOrd="0" presId="urn:microsoft.com/office/officeart/2005/8/layout/list1"/>
    <dgm:cxn modelId="{BE1CAE24-4F23-4665-AE7F-EB7DCBB5CD5F}" srcId="{F7219B18-62AC-4F9C-B016-0840559C6068}" destId="{3E6B86A2-962D-41A0-B140-5C204F32DD10}" srcOrd="0" destOrd="0" parTransId="{0EEDA510-60AD-4426-B946-169D8C94F736}" sibTransId="{576708E7-5ACF-4A06-8D61-5DA98EE82A1C}"/>
    <dgm:cxn modelId="{382D0928-54F2-4C12-8807-7FBA3045D832}" srcId="{E7C68AD0-CC0C-4256-BA72-13A9916D0509}" destId="{98657626-76C6-488E-BC9B-ACA4125525F7}" srcOrd="0" destOrd="0" parTransId="{C9ED057B-49C4-4775-9321-206C46BCFDB9}" sibTransId="{50619665-6F1A-49E8-931A-6E96EC7147C4}"/>
    <dgm:cxn modelId="{19919130-B418-434F-B610-B63DA193EF50}" type="presOf" srcId="{FBD814D8-7F0E-4259-881A-D94F44918AE8}" destId="{B4308BB3-3553-4B60-97D5-3235EF48CD28}" srcOrd="0" destOrd="0" presId="urn:microsoft.com/office/officeart/2005/8/layout/list1"/>
    <dgm:cxn modelId="{ECC40732-3A32-4D77-81B6-41DCBC063815}" type="presOf" srcId="{F7219B18-62AC-4F9C-B016-0840559C6068}" destId="{1457E9F4-3A7B-4C17-A2EF-D315F3E9816E}" srcOrd="1" destOrd="0" presId="urn:microsoft.com/office/officeart/2005/8/layout/list1"/>
    <dgm:cxn modelId="{A994533C-1841-4DC7-A21F-98EDBE1BDE05}" type="presOf" srcId="{908D217D-6A3B-4A1A-916A-5BC487258625}" destId="{BE170C66-0E9F-4365-9F12-037E957558C6}" srcOrd="0" destOrd="0" presId="urn:microsoft.com/office/officeart/2005/8/layout/list1"/>
    <dgm:cxn modelId="{1AD3C848-9FBB-462E-A5D0-6F19106089DC}" type="presOf" srcId="{3E6B86A2-962D-41A0-B140-5C204F32DD10}" destId="{CCFF74CC-0D38-4BF7-96B0-07D7467C6035}" srcOrd="0" destOrd="0" presId="urn:microsoft.com/office/officeart/2005/8/layout/list1"/>
    <dgm:cxn modelId="{DC6ACB68-5F40-47FB-9493-749FB2AFD542}" srcId="{BB811B34-4C0F-45D2-A476-6580C3A1A19F}" destId="{E7C68AD0-CC0C-4256-BA72-13A9916D0509}" srcOrd="0" destOrd="0" parTransId="{A3A850F4-5BFB-45B4-B1EA-0C43BDCF4780}" sibTransId="{BE909E40-FD60-4696-B636-3C93B17C7D2D}"/>
    <dgm:cxn modelId="{8CC5D759-F2FC-421A-94E3-721286DC7B57}" srcId="{D5DC7576-1C11-4C3F-BF49-686FF0E3E433}" destId="{908D217D-6A3B-4A1A-916A-5BC487258625}" srcOrd="0" destOrd="0" parTransId="{B82ABA18-E8D7-47E2-97D4-DAF95DB1488E}" sibTransId="{16533B84-4C86-4FD3-B13A-24CE0B91863D}"/>
    <dgm:cxn modelId="{9A9E837A-D448-4347-A56B-72AD809DCC1A}" type="presOf" srcId="{7194EDAC-5614-41CF-BFAC-0959F69C06E2}" destId="{6E1BAB99-AD82-4059-9645-BEBD7FECC9EB}" srcOrd="0" destOrd="1" presId="urn:microsoft.com/office/officeart/2005/8/layout/list1"/>
    <dgm:cxn modelId="{23628F7D-A1ED-4C8E-AB79-D7AF5D17E589}" type="presOf" srcId="{D5DC7576-1C11-4C3F-BF49-686FF0E3E433}" destId="{8DD97D51-751A-443A-884B-DCF8B78B7B11}" srcOrd="1" destOrd="0" presId="urn:microsoft.com/office/officeart/2005/8/layout/list1"/>
    <dgm:cxn modelId="{DECC2A7E-8F54-480F-B6A2-86B0AD4CBFEA}" type="presOf" srcId="{F7219B18-62AC-4F9C-B016-0840559C6068}" destId="{96CABEB4-2D80-4378-82B8-917822009DC5}" srcOrd="0" destOrd="0" presId="urn:microsoft.com/office/officeart/2005/8/layout/list1"/>
    <dgm:cxn modelId="{B3B6CE80-7715-4F31-8DC4-CE8A688581F3}" srcId="{FBD814D8-7F0E-4259-881A-D94F44918AE8}" destId="{7194EDAC-5614-41CF-BFAC-0959F69C06E2}" srcOrd="1" destOrd="0" parTransId="{7D06D55C-81BB-4B23-BBED-C56DAB333AE8}" sibTransId="{E1B798FC-6D33-498C-B965-B8932C22013B}"/>
    <dgm:cxn modelId="{5D42CAA0-513E-4BB6-B4A0-07D287FB12BA}" srcId="{BB811B34-4C0F-45D2-A476-6580C3A1A19F}" destId="{FBD814D8-7F0E-4259-881A-D94F44918AE8}" srcOrd="2" destOrd="0" parTransId="{21CA5604-AB3E-4130-A2E3-2A860847A2A4}" sibTransId="{4CCD0133-01CF-4A3B-8FF9-49B861EF0624}"/>
    <dgm:cxn modelId="{24D5AEAF-0FB7-4351-ABE4-B6715F594CA3}" type="presOf" srcId="{E7C68AD0-CC0C-4256-BA72-13A9916D0509}" destId="{C0D21F72-2EE8-4C0D-BC55-D3961EBF3929}" srcOrd="1" destOrd="0" presId="urn:microsoft.com/office/officeart/2005/8/layout/list1"/>
    <dgm:cxn modelId="{AF7B0DC4-0B51-4B7D-91B7-70B45E6C8047}" srcId="{BB811B34-4C0F-45D2-A476-6580C3A1A19F}" destId="{F7219B18-62AC-4F9C-B016-0840559C6068}" srcOrd="1" destOrd="0" parTransId="{B654CE7B-0F52-43B7-86E5-03A0DE82AA5F}" sibTransId="{EBCB941B-2971-43B9-BEC1-3880E5BB332D}"/>
    <dgm:cxn modelId="{AA5D92D1-4217-4C9D-A6CC-A5069B4821BD}" type="presOf" srcId="{BA8E7593-9591-46DC-A47F-B24806523280}" destId="{CCFF74CC-0D38-4BF7-96B0-07D7467C6035}" srcOrd="0" destOrd="1" presId="urn:microsoft.com/office/officeart/2005/8/layout/list1"/>
    <dgm:cxn modelId="{C7F261D7-673C-4A82-93CE-2150D4CD7B24}" type="presOf" srcId="{E7C68AD0-CC0C-4256-BA72-13A9916D0509}" destId="{DC4931FA-AF17-4A3D-976E-84B64D606D8D}" srcOrd="0" destOrd="0" presId="urn:microsoft.com/office/officeart/2005/8/layout/list1"/>
    <dgm:cxn modelId="{0124B4E1-190F-4121-918C-E7B876D39D45}" type="presOf" srcId="{FBD814D8-7F0E-4259-881A-D94F44918AE8}" destId="{F2F7D8BE-3FFA-4D60-8C64-40B4E49531EF}" srcOrd="1" destOrd="0" presId="urn:microsoft.com/office/officeart/2005/8/layout/list1"/>
    <dgm:cxn modelId="{333038E5-8C7C-4BBC-98D9-88C28C5A734C}" type="presOf" srcId="{D5DC7576-1C11-4C3F-BF49-686FF0E3E433}" destId="{3644D2C1-1551-4107-A7A2-A5B8A3C24305}" srcOrd="0" destOrd="0" presId="urn:microsoft.com/office/officeart/2005/8/layout/list1"/>
    <dgm:cxn modelId="{BDB707E6-A54F-401B-A4B1-DB1893425645}" srcId="{FBD814D8-7F0E-4259-881A-D94F44918AE8}" destId="{CD87C095-9774-4F2A-BE6A-E63BBAF30522}" srcOrd="0" destOrd="0" parTransId="{0BC0B56B-3A5F-4C75-8ABB-D865BBD61118}" sibTransId="{0E570908-37F9-4682-BC3A-9853DB698801}"/>
    <dgm:cxn modelId="{835D56E7-FF8C-4ED0-86CF-0E17152CF1DD}" type="presOf" srcId="{BB811B34-4C0F-45D2-A476-6580C3A1A19F}" destId="{9B829801-0422-4C31-9FEB-81789744A132}" srcOrd="0" destOrd="0" presId="urn:microsoft.com/office/officeart/2005/8/layout/list1"/>
    <dgm:cxn modelId="{1D4047ED-CA42-4A6D-A7AD-B0E1C5C635E0}" srcId="{F7219B18-62AC-4F9C-B016-0840559C6068}" destId="{BA8E7593-9591-46DC-A47F-B24806523280}" srcOrd="1" destOrd="0" parTransId="{62074096-2F89-46E7-A632-BFD23DE3B53A}" sibTransId="{E9E36776-311A-4699-BDB7-CAC22A3AA523}"/>
    <dgm:cxn modelId="{BEF4D9EF-EB98-42D0-8BC6-B7ADD87C4A75}" type="presOf" srcId="{CD87C095-9774-4F2A-BE6A-E63BBAF30522}" destId="{6E1BAB99-AD82-4059-9645-BEBD7FECC9EB}" srcOrd="0" destOrd="0" presId="urn:microsoft.com/office/officeart/2005/8/layout/list1"/>
    <dgm:cxn modelId="{D54647FC-B394-45E9-A041-A100304A648B}" srcId="{BB811B34-4C0F-45D2-A476-6580C3A1A19F}" destId="{D5DC7576-1C11-4C3F-BF49-686FF0E3E433}" srcOrd="3" destOrd="0" parTransId="{7FC801E1-4530-43F1-A4A9-6E27F95C468F}" sibTransId="{EBCEBE4F-3D27-4834-BBF0-DAEC440EC660}"/>
    <dgm:cxn modelId="{B2E93848-D820-40AA-B344-F6C6B784CE53}" type="presParOf" srcId="{9B829801-0422-4C31-9FEB-81789744A132}" destId="{32AEC184-2FF5-456E-917F-89377D7F8DF1}" srcOrd="0" destOrd="0" presId="urn:microsoft.com/office/officeart/2005/8/layout/list1"/>
    <dgm:cxn modelId="{FCE0E01D-FE86-4CB8-9D05-8DEC4C5A5021}" type="presParOf" srcId="{32AEC184-2FF5-456E-917F-89377D7F8DF1}" destId="{DC4931FA-AF17-4A3D-976E-84B64D606D8D}" srcOrd="0" destOrd="0" presId="urn:microsoft.com/office/officeart/2005/8/layout/list1"/>
    <dgm:cxn modelId="{47751FDE-6293-446C-8801-8997F1E65364}" type="presParOf" srcId="{32AEC184-2FF5-456E-917F-89377D7F8DF1}" destId="{C0D21F72-2EE8-4C0D-BC55-D3961EBF3929}" srcOrd="1" destOrd="0" presId="urn:microsoft.com/office/officeart/2005/8/layout/list1"/>
    <dgm:cxn modelId="{9339FDD8-5A4A-44E9-91A1-67F3D8543914}" type="presParOf" srcId="{9B829801-0422-4C31-9FEB-81789744A132}" destId="{E4225242-6342-4AB4-8A83-354C81371018}" srcOrd="1" destOrd="0" presId="urn:microsoft.com/office/officeart/2005/8/layout/list1"/>
    <dgm:cxn modelId="{C8433AF7-B3DB-40D2-BE87-32BF2E337192}" type="presParOf" srcId="{9B829801-0422-4C31-9FEB-81789744A132}" destId="{F90D0777-29FA-4851-A6B2-A7DD6A8F10BE}" srcOrd="2" destOrd="0" presId="urn:microsoft.com/office/officeart/2005/8/layout/list1"/>
    <dgm:cxn modelId="{C8705D82-9CA1-4DF0-BCCC-BBB38560370A}" type="presParOf" srcId="{9B829801-0422-4C31-9FEB-81789744A132}" destId="{24135FDF-DE30-43C9-A594-1CF35C5BDEA3}" srcOrd="3" destOrd="0" presId="urn:microsoft.com/office/officeart/2005/8/layout/list1"/>
    <dgm:cxn modelId="{83EA0A98-EFAC-4EBD-92D4-A2B821A7514C}" type="presParOf" srcId="{9B829801-0422-4C31-9FEB-81789744A132}" destId="{4359EE0E-2E33-40B2-BE0E-9019FF27E955}" srcOrd="4" destOrd="0" presId="urn:microsoft.com/office/officeart/2005/8/layout/list1"/>
    <dgm:cxn modelId="{1B4FD72C-B796-4A71-A12E-0611EA5E1A29}" type="presParOf" srcId="{4359EE0E-2E33-40B2-BE0E-9019FF27E955}" destId="{96CABEB4-2D80-4378-82B8-917822009DC5}" srcOrd="0" destOrd="0" presId="urn:microsoft.com/office/officeart/2005/8/layout/list1"/>
    <dgm:cxn modelId="{AE75E8F8-B63F-4D8D-919E-D989A28F1451}" type="presParOf" srcId="{4359EE0E-2E33-40B2-BE0E-9019FF27E955}" destId="{1457E9F4-3A7B-4C17-A2EF-D315F3E9816E}" srcOrd="1" destOrd="0" presId="urn:microsoft.com/office/officeart/2005/8/layout/list1"/>
    <dgm:cxn modelId="{9C062CB8-4CAD-4023-A713-45D36BF7E506}" type="presParOf" srcId="{9B829801-0422-4C31-9FEB-81789744A132}" destId="{B4EA4A38-E7E9-422E-AFC9-295EBF48659D}" srcOrd="5" destOrd="0" presId="urn:microsoft.com/office/officeart/2005/8/layout/list1"/>
    <dgm:cxn modelId="{677381BE-EEFD-4CCE-B5CE-9A84D62C430D}" type="presParOf" srcId="{9B829801-0422-4C31-9FEB-81789744A132}" destId="{CCFF74CC-0D38-4BF7-96B0-07D7467C6035}" srcOrd="6" destOrd="0" presId="urn:microsoft.com/office/officeart/2005/8/layout/list1"/>
    <dgm:cxn modelId="{B729C94F-2096-4130-808D-8BC97452BBFA}" type="presParOf" srcId="{9B829801-0422-4C31-9FEB-81789744A132}" destId="{ED4920C0-1EF2-4BC1-AF3D-B34E3122D149}" srcOrd="7" destOrd="0" presId="urn:microsoft.com/office/officeart/2005/8/layout/list1"/>
    <dgm:cxn modelId="{0E2D7869-E7A1-4A74-9663-10C6B26DB3C0}" type="presParOf" srcId="{9B829801-0422-4C31-9FEB-81789744A132}" destId="{0C003B8D-DF2D-46EE-AF9C-D0180CB5F491}" srcOrd="8" destOrd="0" presId="urn:microsoft.com/office/officeart/2005/8/layout/list1"/>
    <dgm:cxn modelId="{38B7CD66-D0EE-435C-A56F-01BDDC539548}" type="presParOf" srcId="{0C003B8D-DF2D-46EE-AF9C-D0180CB5F491}" destId="{B4308BB3-3553-4B60-97D5-3235EF48CD28}" srcOrd="0" destOrd="0" presId="urn:microsoft.com/office/officeart/2005/8/layout/list1"/>
    <dgm:cxn modelId="{94EA0D69-61C9-4668-BAAB-ACD15C891194}" type="presParOf" srcId="{0C003B8D-DF2D-46EE-AF9C-D0180CB5F491}" destId="{F2F7D8BE-3FFA-4D60-8C64-40B4E49531EF}" srcOrd="1" destOrd="0" presId="urn:microsoft.com/office/officeart/2005/8/layout/list1"/>
    <dgm:cxn modelId="{CE8E0161-8006-4C79-930A-5FAE0269BABD}" type="presParOf" srcId="{9B829801-0422-4C31-9FEB-81789744A132}" destId="{347B4CB6-1B05-43C0-967A-B52A146990FC}" srcOrd="9" destOrd="0" presId="urn:microsoft.com/office/officeart/2005/8/layout/list1"/>
    <dgm:cxn modelId="{8733AC99-D8FB-4B8B-9FB2-61097815D345}" type="presParOf" srcId="{9B829801-0422-4C31-9FEB-81789744A132}" destId="{6E1BAB99-AD82-4059-9645-BEBD7FECC9EB}" srcOrd="10" destOrd="0" presId="urn:microsoft.com/office/officeart/2005/8/layout/list1"/>
    <dgm:cxn modelId="{84E81B7C-D37A-43F5-846D-1BB6AC13A329}" type="presParOf" srcId="{9B829801-0422-4C31-9FEB-81789744A132}" destId="{92C0C4BA-08C6-43AD-898E-3FBA3BDB90FA}" srcOrd="11" destOrd="0" presId="urn:microsoft.com/office/officeart/2005/8/layout/list1"/>
    <dgm:cxn modelId="{2D80EEF1-22A4-4845-9348-9120A8566AD0}" type="presParOf" srcId="{9B829801-0422-4C31-9FEB-81789744A132}" destId="{DE995E97-8B1A-41D6-95A3-7BD95ED6CDAD}" srcOrd="12" destOrd="0" presId="urn:microsoft.com/office/officeart/2005/8/layout/list1"/>
    <dgm:cxn modelId="{8E581891-FE1E-4489-BE68-6C59F857599C}" type="presParOf" srcId="{DE995E97-8B1A-41D6-95A3-7BD95ED6CDAD}" destId="{3644D2C1-1551-4107-A7A2-A5B8A3C24305}" srcOrd="0" destOrd="0" presId="urn:microsoft.com/office/officeart/2005/8/layout/list1"/>
    <dgm:cxn modelId="{6EAAF8E6-B54D-44CD-9CB6-97C5AD519726}" type="presParOf" srcId="{DE995E97-8B1A-41D6-95A3-7BD95ED6CDAD}" destId="{8DD97D51-751A-443A-884B-DCF8B78B7B11}" srcOrd="1" destOrd="0" presId="urn:microsoft.com/office/officeart/2005/8/layout/list1"/>
    <dgm:cxn modelId="{071DF3E1-EB60-4558-9929-F15764071449}" type="presParOf" srcId="{9B829801-0422-4C31-9FEB-81789744A132}" destId="{8245DD64-5236-4ACD-A730-4BCE86ACCC8F}" srcOrd="13" destOrd="0" presId="urn:microsoft.com/office/officeart/2005/8/layout/list1"/>
    <dgm:cxn modelId="{5F7391B1-6F22-4236-B2F9-CD1C4DADBE5A}" type="presParOf" srcId="{9B829801-0422-4C31-9FEB-81789744A132}" destId="{BE170C66-0E9F-4365-9F12-037E957558C6}"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D0777-29FA-4851-A6B2-A7DD6A8F10BE}">
      <dsp:nvSpPr>
        <dsp:cNvPr id="0" name=""/>
        <dsp:cNvSpPr/>
      </dsp:nvSpPr>
      <dsp:spPr>
        <a:xfrm>
          <a:off x="0" y="345806"/>
          <a:ext cx="10515600" cy="5953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91592" rIns="816127" bIns="99568" numCol="1" spcCol="1270" anchor="t" anchorCtr="0">
          <a:noAutofit/>
        </a:bodyPr>
        <a:lstStyle/>
        <a:p>
          <a:pPr marL="114300" lvl="1" indent="-114300" algn="l" defTabSz="622300">
            <a:lnSpc>
              <a:spcPct val="90000"/>
            </a:lnSpc>
            <a:spcBef>
              <a:spcPct val="0"/>
            </a:spcBef>
            <a:spcAft>
              <a:spcPct val="15000"/>
            </a:spcAft>
            <a:buChar char="•"/>
          </a:pPr>
          <a:r>
            <a:rPr lang="en-US" sz="1400" b="0" kern="1200" dirty="0"/>
            <a:t>Also known as: flow, program, pipeline, diagram</a:t>
          </a:r>
          <a:endParaRPr lang="en-US" sz="1400" kern="1200" dirty="0"/>
        </a:p>
      </dsp:txBody>
      <dsp:txXfrm>
        <a:off x="0" y="345806"/>
        <a:ext cx="10515600" cy="595350"/>
      </dsp:txXfrm>
    </dsp:sp>
    <dsp:sp modelId="{C0D21F72-2EE8-4C0D-BC55-D3961EBF3929}">
      <dsp:nvSpPr>
        <dsp:cNvPr id="0" name=""/>
        <dsp:cNvSpPr/>
      </dsp:nvSpPr>
      <dsp:spPr>
        <a:xfrm>
          <a:off x="525780" y="139166"/>
          <a:ext cx="7360920" cy="413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622300">
            <a:lnSpc>
              <a:spcPct val="90000"/>
            </a:lnSpc>
            <a:spcBef>
              <a:spcPct val="0"/>
            </a:spcBef>
            <a:spcAft>
              <a:spcPct val="35000"/>
            </a:spcAft>
            <a:buNone/>
          </a:pPr>
          <a:r>
            <a:rPr lang="en-US" sz="1400" b="0" kern="1200"/>
            <a:t>Process: A connected set of Operators that help you to transform and analyze your data.</a:t>
          </a:r>
          <a:endParaRPr lang="en-US" sz="1400" kern="1200"/>
        </a:p>
      </dsp:txBody>
      <dsp:txXfrm>
        <a:off x="545955" y="159341"/>
        <a:ext cx="7320570" cy="372930"/>
      </dsp:txXfrm>
    </dsp:sp>
    <dsp:sp modelId="{CCFF74CC-0D38-4BF7-96B0-07D7467C6035}">
      <dsp:nvSpPr>
        <dsp:cNvPr id="0" name=""/>
        <dsp:cNvSpPr/>
      </dsp:nvSpPr>
      <dsp:spPr>
        <a:xfrm>
          <a:off x="0" y="1223396"/>
          <a:ext cx="10515600" cy="1014300"/>
        </a:xfrm>
        <a:prstGeom prst="rect">
          <a:avLst/>
        </a:prstGeom>
        <a:solidFill>
          <a:schemeClr val="lt1">
            <a:alpha val="90000"/>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91592" rIns="816127"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Example: Reading a dataset and building a predictive model. </a:t>
          </a:r>
        </a:p>
        <a:p>
          <a:pPr marL="114300" lvl="1" indent="-114300" algn="l" defTabSz="622300">
            <a:lnSpc>
              <a:spcPct val="90000"/>
            </a:lnSpc>
            <a:spcBef>
              <a:spcPct val="0"/>
            </a:spcBef>
            <a:spcAft>
              <a:spcPct val="15000"/>
            </a:spcAft>
            <a:buChar char="•"/>
          </a:pPr>
          <a:r>
            <a:rPr lang="en-US" sz="1400" kern="1200"/>
            <a:t>After connecting all operators and setting their parameters, press the Run button at the top of the screen. Results will be displayed in the Results view. </a:t>
          </a:r>
        </a:p>
      </dsp:txBody>
      <dsp:txXfrm>
        <a:off x="0" y="1223396"/>
        <a:ext cx="10515600" cy="1014300"/>
      </dsp:txXfrm>
    </dsp:sp>
    <dsp:sp modelId="{1457E9F4-3A7B-4C17-A2EF-D315F3E9816E}">
      <dsp:nvSpPr>
        <dsp:cNvPr id="0" name=""/>
        <dsp:cNvSpPr/>
      </dsp:nvSpPr>
      <dsp:spPr>
        <a:xfrm>
          <a:off x="525780" y="1016756"/>
          <a:ext cx="7360920" cy="41328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622300">
            <a:lnSpc>
              <a:spcPct val="90000"/>
            </a:lnSpc>
            <a:spcBef>
              <a:spcPct val="0"/>
            </a:spcBef>
            <a:spcAft>
              <a:spcPct val="35000"/>
            </a:spcAft>
            <a:buNone/>
          </a:pPr>
          <a:r>
            <a:rPr lang="en-US" sz="1400" kern="1200"/>
            <a:t>Your goal is to create a finished process that produces a result.</a:t>
          </a:r>
        </a:p>
      </dsp:txBody>
      <dsp:txXfrm>
        <a:off x="545955" y="1036931"/>
        <a:ext cx="7320570" cy="372930"/>
      </dsp:txXfrm>
    </dsp:sp>
    <dsp:sp modelId="{6E1BAB99-AD82-4059-9645-BEBD7FECC9EB}">
      <dsp:nvSpPr>
        <dsp:cNvPr id="0" name=""/>
        <dsp:cNvSpPr/>
      </dsp:nvSpPr>
      <dsp:spPr>
        <a:xfrm>
          <a:off x="0" y="2519937"/>
          <a:ext cx="10515600" cy="815850"/>
        </a:xfrm>
        <a:prstGeom prst="rect">
          <a:avLst/>
        </a:prstGeom>
        <a:solidFill>
          <a:schemeClr val="lt1">
            <a:alpha val="90000"/>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91592" rIns="816127"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Group operators into a single ‘Subprocess’ Operator</a:t>
          </a:r>
        </a:p>
        <a:p>
          <a:pPr marL="114300" lvl="1" indent="-114300" algn="l" defTabSz="622300">
            <a:lnSpc>
              <a:spcPct val="90000"/>
            </a:lnSpc>
            <a:spcBef>
              <a:spcPct val="0"/>
            </a:spcBef>
            <a:spcAft>
              <a:spcPct val="15000"/>
            </a:spcAft>
            <a:buChar char="•"/>
          </a:pPr>
          <a:r>
            <a:rPr lang="en-US" sz="1400" kern="1200"/>
            <a:t>Run processes within anther process, via ‘Execute Process’ Operator</a:t>
          </a:r>
        </a:p>
      </dsp:txBody>
      <dsp:txXfrm>
        <a:off x="0" y="2519937"/>
        <a:ext cx="10515600" cy="815850"/>
      </dsp:txXfrm>
    </dsp:sp>
    <dsp:sp modelId="{F2F7D8BE-3FFA-4D60-8C64-40B4E49531EF}">
      <dsp:nvSpPr>
        <dsp:cNvPr id="0" name=""/>
        <dsp:cNvSpPr/>
      </dsp:nvSpPr>
      <dsp:spPr>
        <a:xfrm>
          <a:off x="525780" y="2313296"/>
          <a:ext cx="7360920" cy="41328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622300">
            <a:lnSpc>
              <a:spcPct val="90000"/>
            </a:lnSpc>
            <a:spcBef>
              <a:spcPct val="0"/>
            </a:spcBef>
            <a:spcAft>
              <a:spcPct val="35000"/>
            </a:spcAft>
            <a:buNone/>
          </a:pPr>
          <a:r>
            <a:rPr lang="en-US" sz="1400" kern="1200"/>
            <a:t>To manage complex or large processes:</a:t>
          </a:r>
        </a:p>
      </dsp:txBody>
      <dsp:txXfrm>
        <a:off x="545955" y="2333471"/>
        <a:ext cx="7320570" cy="372930"/>
      </dsp:txXfrm>
    </dsp:sp>
    <dsp:sp modelId="{BE170C66-0E9F-4365-9F12-037E957558C6}">
      <dsp:nvSpPr>
        <dsp:cNvPr id="0" name=""/>
        <dsp:cNvSpPr/>
      </dsp:nvSpPr>
      <dsp:spPr>
        <a:xfrm>
          <a:off x="0" y="3618027"/>
          <a:ext cx="10515600" cy="59535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91592" rIns="816127"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Processes can be exported as .rmp or .xml </a:t>
          </a:r>
        </a:p>
      </dsp:txBody>
      <dsp:txXfrm>
        <a:off x="0" y="3618027"/>
        <a:ext cx="10515600" cy="595350"/>
      </dsp:txXfrm>
    </dsp:sp>
    <dsp:sp modelId="{8DD97D51-751A-443A-884B-DCF8B78B7B11}">
      <dsp:nvSpPr>
        <dsp:cNvPr id="0" name=""/>
        <dsp:cNvSpPr/>
      </dsp:nvSpPr>
      <dsp:spPr>
        <a:xfrm>
          <a:off x="525780" y="3411387"/>
          <a:ext cx="7360920" cy="4132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622300">
            <a:lnSpc>
              <a:spcPct val="90000"/>
            </a:lnSpc>
            <a:spcBef>
              <a:spcPct val="0"/>
            </a:spcBef>
            <a:spcAft>
              <a:spcPct val="35000"/>
            </a:spcAft>
            <a:buNone/>
          </a:pPr>
          <a:r>
            <a:rPr lang="en-US" sz="1400" kern="1200"/>
            <a:t>To save your process to the repository, select File &gt; Save Process from the main menu.</a:t>
          </a:r>
        </a:p>
      </dsp:txBody>
      <dsp:txXfrm>
        <a:off x="545955" y="3431562"/>
        <a:ext cx="7320570"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B3BC97-3E82-48D8-ABA8-35CCF2A2857E}" type="datetimeFigureOut">
              <a:rPr lang="en-US" smtClean="0"/>
              <a:t>4/16/2024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D319A7-CE29-43AE-A850-CB4930E2E741}" type="slidenum">
              <a:rPr lang="en-US" smtClean="0"/>
              <a:t>‹#›</a:t>
            </a:fld>
            <a:endParaRPr lang="en-US"/>
          </a:p>
        </p:txBody>
      </p:sp>
    </p:spTree>
    <p:extLst>
      <p:ext uri="{BB962C8B-B14F-4D97-AF65-F5344CB8AC3E}">
        <p14:creationId xmlns:p14="http://schemas.microsoft.com/office/powerpoint/2010/main" val="422038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D319A7-CE29-43AE-A850-CB4930E2E741}" type="slidenum">
              <a:rPr lang="en-US" smtClean="0"/>
              <a:t>10</a:t>
            </a:fld>
            <a:endParaRPr lang="en-US"/>
          </a:p>
        </p:txBody>
      </p:sp>
    </p:spTree>
    <p:extLst>
      <p:ext uri="{BB962C8B-B14F-4D97-AF65-F5344CB8AC3E}">
        <p14:creationId xmlns:p14="http://schemas.microsoft.com/office/powerpoint/2010/main" val="2664282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D319A7-CE29-43AE-A850-CB4930E2E741}" type="slidenum">
              <a:rPr lang="en-US" smtClean="0"/>
              <a:t>15</a:t>
            </a:fld>
            <a:endParaRPr lang="en-US"/>
          </a:p>
        </p:txBody>
      </p:sp>
    </p:spTree>
    <p:extLst>
      <p:ext uri="{BB962C8B-B14F-4D97-AF65-F5344CB8AC3E}">
        <p14:creationId xmlns:p14="http://schemas.microsoft.com/office/powerpoint/2010/main" val="3782506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13A8B-10FB-92A0-2A66-FD0EB3D5DB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054B26-CDE0-B485-46F6-2C81CEFD0A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851758-1DB3-B1C0-9F4A-62DB75F4D20E}"/>
              </a:ext>
            </a:extLst>
          </p:cNvPr>
          <p:cNvSpPr>
            <a:spLocks noGrp="1"/>
          </p:cNvSpPr>
          <p:nvPr>
            <p:ph type="dt" sz="half" idx="10"/>
          </p:nvPr>
        </p:nvSpPr>
        <p:spPr/>
        <p:txBody>
          <a:bodyPr/>
          <a:lstStyle/>
          <a:p>
            <a:fld id="{9172A99F-0858-448C-BB33-5F8BCAE8B7A5}" type="datetimeFigureOut">
              <a:rPr lang="en-US" smtClean="0"/>
              <a:t>4/16/2024</a:t>
            </a:fld>
            <a:endParaRPr lang="en-US"/>
          </a:p>
        </p:txBody>
      </p:sp>
      <p:sp>
        <p:nvSpPr>
          <p:cNvPr id="5" name="Footer Placeholder 4">
            <a:extLst>
              <a:ext uri="{FF2B5EF4-FFF2-40B4-BE49-F238E27FC236}">
                <a16:creationId xmlns:a16="http://schemas.microsoft.com/office/drawing/2014/main" id="{F71CB3A1-B721-53E3-9205-EF783FC03B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82F55-F248-74AE-0C28-2E26B0B6109F}"/>
              </a:ext>
            </a:extLst>
          </p:cNvPr>
          <p:cNvSpPr>
            <a:spLocks noGrp="1"/>
          </p:cNvSpPr>
          <p:nvPr>
            <p:ph type="sldNum" sz="quarter" idx="12"/>
          </p:nvPr>
        </p:nvSpPr>
        <p:spPr/>
        <p:txBody>
          <a:bodyPr/>
          <a:lstStyle/>
          <a:p>
            <a:fld id="{F336502C-E43C-4030-B369-3887878870EA}" type="slidenum">
              <a:rPr lang="en-US" smtClean="0"/>
              <a:t>‹#›</a:t>
            </a:fld>
            <a:endParaRPr lang="en-US"/>
          </a:p>
        </p:txBody>
      </p:sp>
    </p:spTree>
    <p:extLst>
      <p:ext uri="{BB962C8B-B14F-4D97-AF65-F5344CB8AC3E}">
        <p14:creationId xmlns:p14="http://schemas.microsoft.com/office/powerpoint/2010/main" val="418246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FCBE8-C7C9-27E3-208E-94DBC6FFEE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DDE987-A327-39CE-DD20-4CB66D3CCB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4C2935-99A9-3716-B429-78183E44F78F}"/>
              </a:ext>
            </a:extLst>
          </p:cNvPr>
          <p:cNvSpPr>
            <a:spLocks noGrp="1"/>
          </p:cNvSpPr>
          <p:nvPr>
            <p:ph type="dt" sz="half" idx="10"/>
          </p:nvPr>
        </p:nvSpPr>
        <p:spPr/>
        <p:txBody>
          <a:bodyPr/>
          <a:lstStyle/>
          <a:p>
            <a:fld id="{9172A99F-0858-448C-BB33-5F8BCAE8B7A5}" type="datetimeFigureOut">
              <a:rPr lang="en-US" smtClean="0"/>
              <a:t>4/16/2024</a:t>
            </a:fld>
            <a:endParaRPr lang="en-US"/>
          </a:p>
        </p:txBody>
      </p:sp>
      <p:sp>
        <p:nvSpPr>
          <p:cNvPr id="5" name="Footer Placeholder 4">
            <a:extLst>
              <a:ext uri="{FF2B5EF4-FFF2-40B4-BE49-F238E27FC236}">
                <a16:creationId xmlns:a16="http://schemas.microsoft.com/office/drawing/2014/main" id="{BF1B97DC-FACB-3DB9-EFB7-586FBD3787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38D8A-E112-5430-D090-96341F7D7BC5}"/>
              </a:ext>
            </a:extLst>
          </p:cNvPr>
          <p:cNvSpPr>
            <a:spLocks noGrp="1"/>
          </p:cNvSpPr>
          <p:nvPr>
            <p:ph type="sldNum" sz="quarter" idx="12"/>
          </p:nvPr>
        </p:nvSpPr>
        <p:spPr/>
        <p:txBody>
          <a:bodyPr/>
          <a:lstStyle/>
          <a:p>
            <a:fld id="{F336502C-E43C-4030-B369-3887878870EA}" type="slidenum">
              <a:rPr lang="en-US" smtClean="0"/>
              <a:t>‹#›</a:t>
            </a:fld>
            <a:endParaRPr lang="en-US"/>
          </a:p>
        </p:txBody>
      </p:sp>
    </p:spTree>
    <p:extLst>
      <p:ext uri="{BB962C8B-B14F-4D97-AF65-F5344CB8AC3E}">
        <p14:creationId xmlns:p14="http://schemas.microsoft.com/office/powerpoint/2010/main" val="55109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C23066-52DD-7DE0-E850-EF40CCC287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6B7E3A-B72C-7E53-C251-B494F5BE3C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753F4D-6E7D-6064-6506-20F003D80408}"/>
              </a:ext>
            </a:extLst>
          </p:cNvPr>
          <p:cNvSpPr>
            <a:spLocks noGrp="1"/>
          </p:cNvSpPr>
          <p:nvPr>
            <p:ph type="dt" sz="half" idx="10"/>
          </p:nvPr>
        </p:nvSpPr>
        <p:spPr/>
        <p:txBody>
          <a:bodyPr/>
          <a:lstStyle/>
          <a:p>
            <a:fld id="{9172A99F-0858-448C-BB33-5F8BCAE8B7A5}" type="datetimeFigureOut">
              <a:rPr lang="en-US" smtClean="0"/>
              <a:t>4/16/2024</a:t>
            </a:fld>
            <a:endParaRPr lang="en-US"/>
          </a:p>
        </p:txBody>
      </p:sp>
      <p:sp>
        <p:nvSpPr>
          <p:cNvPr id="5" name="Footer Placeholder 4">
            <a:extLst>
              <a:ext uri="{FF2B5EF4-FFF2-40B4-BE49-F238E27FC236}">
                <a16:creationId xmlns:a16="http://schemas.microsoft.com/office/drawing/2014/main" id="{EBC5BAD8-D588-9D04-1A40-B15DBC03B9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1396BB-31E9-0892-52F5-42E65297400E}"/>
              </a:ext>
            </a:extLst>
          </p:cNvPr>
          <p:cNvSpPr>
            <a:spLocks noGrp="1"/>
          </p:cNvSpPr>
          <p:nvPr>
            <p:ph type="sldNum" sz="quarter" idx="12"/>
          </p:nvPr>
        </p:nvSpPr>
        <p:spPr/>
        <p:txBody>
          <a:bodyPr/>
          <a:lstStyle/>
          <a:p>
            <a:fld id="{F336502C-E43C-4030-B369-3887878870EA}" type="slidenum">
              <a:rPr lang="en-US" smtClean="0"/>
              <a:t>‹#›</a:t>
            </a:fld>
            <a:endParaRPr lang="en-US"/>
          </a:p>
        </p:txBody>
      </p:sp>
    </p:spTree>
    <p:extLst>
      <p:ext uri="{BB962C8B-B14F-4D97-AF65-F5344CB8AC3E}">
        <p14:creationId xmlns:p14="http://schemas.microsoft.com/office/powerpoint/2010/main" val="242942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DCDA-50EF-94DF-9FB2-7560935930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D15F79-3936-DF41-CDDE-C5CEB301EB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21A2D0-C8C2-2C28-EF41-39C624B561B8}"/>
              </a:ext>
            </a:extLst>
          </p:cNvPr>
          <p:cNvSpPr>
            <a:spLocks noGrp="1"/>
          </p:cNvSpPr>
          <p:nvPr>
            <p:ph type="dt" sz="half" idx="10"/>
          </p:nvPr>
        </p:nvSpPr>
        <p:spPr/>
        <p:txBody>
          <a:bodyPr/>
          <a:lstStyle/>
          <a:p>
            <a:fld id="{9172A99F-0858-448C-BB33-5F8BCAE8B7A5}" type="datetimeFigureOut">
              <a:rPr lang="en-US" smtClean="0"/>
              <a:t>4/16/2024</a:t>
            </a:fld>
            <a:endParaRPr lang="en-US"/>
          </a:p>
        </p:txBody>
      </p:sp>
      <p:sp>
        <p:nvSpPr>
          <p:cNvPr id="5" name="Footer Placeholder 4">
            <a:extLst>
              <a:ext uri="{FF2B5EF4-FFF2-40B4-BE49-F238E27FC236}">
                <a16:creationId xmlns:a16="http://schemas.microsoft.com/office/drawing/2014/main" id="{D8FF0336-F5AE-CBC1-DF91-C3F733365B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815693-C191-6181-4ED1-EA11FC3C0413}"/>
              </a:ext>
            </a:extLst>
          </p:cNvPr>
          <p:cNvSpPr>
            <a:spLocks noGrp="1"/>
          </p:cNvSpPr>
          <p:nvPr>
            <p:ph type="sldNum" sz="quarter" idx="12"/>
          </p:nvPr>
        </p:nvSpPr>
        <p:spPr/>
        <p:txBody>
          <a:bodyPr/>
          <a:lstStyle/>
          <a:p>
            <a:fld id="{F336502C-E43C-4030-B369-3887878870EA}" type="slidenum">
              <a:rPr lang="en-US" smtClean="0"/>
              <a:t>‹#›</a:t>
            </a:fld>
            <a:endParaRPr lang="en-US"/>
          </a:p>
        </p:txBody>
      </p:sp>
    </p:spTree>
    <p:extLst>
      <p:ext uri="{BB962C8B-B14F-4D97-AF65-F5344CB8AC3E}">
        <p14:creationId xmlns:p14="http://schemas.microsoft.com/office/powerpoint/2010/main" val="4075523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8F3B2-95BC-21E4-B6DD-38FC80E83B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BC3FCD-D66B-F84A-B42F-7A6F696147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9A48BF-AA31-CA87-4E06-48F6BA375E30}"/>
              </a:ext>
            </a:extLst>
          </p:cNvPr>
          <p:cNvSpPr>
            <a:spLocks noGrp="1"/>
          </p:cNvSpPr>
          <p:nvPr>
            <p:ph type="dt" sz="half" idx="10"/>
          </p:nvPr>
        </p:nvSpPr>
        <p:spPr/>
        <p:txBody>
          <a:bodyPr/>
          <a:lstStyle/>
          <a:p>
            <a:fld id="{9172A99F-0858-448C-BB33-5F8BCAE8B7A5}" type="datetimeFigureOut">
              <a:rPr lang="en-US" smtClean="0"/>
              <a:t>4/16/2024</a:t>
            </a:fld>
            <a:endParaRPr lang="en-US"/>
          </a:p>
        </p:txBody>
      </p:sp>
      <p:sp>
        <p:nvSpPr>
          <p:cNvPr id="5" name="Footer Placeholder 4">
            <a:extLst>
              <a:ext uri="{FF2B5EF4-FFF2-40B4-BE49-F238E27FC236}">
                <a16:creationId xmlns:a16="http://schemas.microsoft.com/office/drawing/2014/main" id="{22A8AA23-CE80-28E1-D68A-DA6720FB79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B0AFCF-E0F5-147C-5ACF-805A36A0BC7B}"/>
              </a:ext>
            </a:extLst>
          </p:cNvPr>
          <p:cNvSpPr>
            <a:spLocks noGrp="1"/>
          </p:cNvSpPr>
          <p:nvPr>
            <p:ph type="sldNum" sz="quarter" idx="12"/>
          </p:nvPr>
        </p:nvSpPr>
        <p:spPr/>
        <p:txBody>
          <a:bodyPr/>
          <a:lstStyle/>
          <a:p>
            <a:fld id="{F336502C-E43C-4030-B369-3887878870EA}" type="slidenum">
              <a:rPr lang="en-US" smtClean="0"/>
              <a:t>‹#›</a:t>
            </a:fld>
            <a:endParaRPr lang="en-US"/>
          </a:p>
        </p:txBody>
      </p:sp>
    </p:spTree>
    <p:extLst>
      <p:ext uri="{BB962C8B-B14F-4D97-AF65-F5344CB8AC3E}">
        <p14:creationId xmlns:p14="http://schemas.microsoft.com/office/powerpoint/2010/main" val="391265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74B7A-93F9-B125-566E-CD01633681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331326-F031-3BB7-82BB-FE362C6529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46D4DE-0B51-4917-A2E9-0EB1B29833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0991E4-CE96-55D9-CE02-98B7723B64A1}"/>
              </a:ext>
            </a:extLst>
          </p:cNvPr>
          <p:cNvSpPr>
            <a:spLocks noGrp="1"/>
          </p:cNvSpPr>
          <p:nvPr>
            <p:ph type="dt" sz="half" idx="10"/>
          </p:nvPr>
        </p:nvSpPr>
        <p:spPr/>
        <p:txBody>
          <a:bodyPr/>
          <a:lstStyle/>
          <a:p>
            <a:fld id="{9172A99F-0858-448C-BB33-5F8BCAE8B7A5}" type="datetimeFigureOut">
              <a:rPr lang="en-US" smtClean="0"/>
              <a:t>4/16/2024</a:t>
            </a:fld>
            <a:endParaRPr lang="en-US"/>
          </a:p>
        </p:txBody>
      </p:sp>
      <p:sp>
        <p:nvSpPr>
          <p:cNvPr id="6" name="Footer Placeholder 5">
            <a:extLst>
              <a:ext uri="{FF2B5EF4-FFF2-40B4-BE49-F238E27FC236}">
                <a16:creationId xmlns:a16="http://schemas.microsoft.com/office/drawing/2014/main" id="{09E7F38C-F886-3413-AAC8-F9D064A8BD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FEE1A3-AC5C-AFDE-3F76-55E4B13FE822}"/>
              </a:ext>
            </a:extLst>
          </p:cNvPr>
          <p:cNvSpPr>
            <a:spLocks noGrp="1"/>
          </p:cNvSpPr>
          <p:nvPr>
            <p:ph type="sldNum" sz="quarter" idx="12"/>
          </p:nvPr>
        </p:nvSpPr>
        <p:spPr/>
        <p:txBody>
          <a:bodyPr/>
          <a:lstStyle/>
          <a:p>
            <a:fld id="{F336502C-E43C-4030-B369-3887878870EA}" type="slidenum">
              <a:rPr lang="en-US" smtClean="0"/>
              <a:t>‹#›</a:t>
            </a:fld>
            <a:endParaRPr lang="en-US"/>
          </a:p>
        </p:txBody>
      </p:sp>
    </p:spTree>
    <p:extLst>
      <p:ext uri="{BB962C8B-B14F-4D97-AF65-F5344CB8AC3E}">
        <p14:creationId xmlns:p14="http://schemas.microsoft.com/office/powerpoint/2010/main" val="3338792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16537-AD13-57FE-3868-7C4776B104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06306F-9046-F2EA-635E-FDF6FCD0E4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272E4E-9303-BD72-22DD-13B947665C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7A8012-148C-9911-398F-668D797670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6A7816-BAEA-7555-2750-8407636750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92F1D-8EFD-A2AD-6E13-A8597BF64DB2}"/>
              </a:ext>
            </a:extLst>
          </p:cNvPr>
          <p:cNvSpPr>
            <a:spLocks noGrp="1"/>
          </p:cNvSpPr>
          <p:nvPr>
            <p:ph type="dt" sz="half" idx="10"/>
          </p:nvPr>
        </p:nvSpPr>
        <p:spPr/>
        <p:txBody>
          <a:bodyPr/>
          <a:lstStyle/>
          <a:p>
            <a:fld id="{9172A99F-0858-448C-BB33-5F8BCAE8B7A5}" type="datetimeFigureOut">
              <a:rPr lang="en-US" smtClean="0"/>
              <a:t>4/16/2024</a:t>
            </a:fld>
            <a:endParaRPr lang="en-US"/>
          </a:p>
        </p:txBody>
      </p:sp>
      <p:sp>
        <p:nvSpPr>
          <p:cNvPr id="8" name="Footer Placeholder 7">
            <a:extLst>
              <a:ext uri="{FF2B5EF4-FFF2-40B4-BE49-F238E27FC236}">
                <a16:creationId xmlns:a16="http://schemas.microsoft.com/office/drawing/2014/main" id="{77E19457-D220-89F3-FFDB-005DAD7BFE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EDA6F3-0C3F-E432-BB89-759F170AEB68}"/>
              </a:ext>
            </a:extLst>
          </p:cNvPr>
          <p:cNvSpPr>
            <a:spLocks noGrp="1"/>
          </p:cNvSpPr>
          <p:nvPr>
            <p:ph type="sldNum" sz="quarter" idx="12"/>
          </p:nvPr>
        </p:nvSpPr>
        <p:spPr/>
        <p:txBody>
          <a:bodyPr/>
          <a:lstStyle/>
          <a:p>
            <a:fld id="{F336502C-E43C-4030-B369-3887878870EA}" type="slidenum">
              <a:rPr lang="en-US" smtClean="0"/>
              <a:t>‹#›</a:t>
            </a:fld>
            <a:endParaRPr lang="en-US"/>
          </a:p>
        </p:txBody>
      </p:sp>
    </p:spTree>
    <p:extLst>
      <p:ext uri="{BB962C8B-B14F-4D97-AF65-F5344CB8AC3E}">
        <p14:creationId xmlns:p14="http://schemas.microsoft.com/office/powerpoint/2010/main" val="3234744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19234-7BF3-B78E-3C23-7C9FC7B8D2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A40119-070E-8C41-6BB0-4A03D514C9FC}"/>
              </a:ext>
            </a:extLst>
          </p:cNvPr>
          <p:cNvSpPr>
            <a:spLocks noGrp="1"/>
          </p:cNvSpPr>
          <p:nvPr>
            <p:ph type="dt" sz="half" idx="10"/>
          </p:nvPr>
        </p:nvSpPr>
        <p:spPr/>
        <p:txBody>
          <a:bodyPr/>
          <a:lstStyle/>
          <a:p>
            <a:fld id="{9172A99F-0858-448C-BB33-5F8BCAE8B7A5}" type="datetimeFigureOut">
              <a:rPr lang="en-US" smtClean="0"/>
              <a:t>4/16/2024</a:t>
            </a:fld>
            <a:endParaRPr lang="en-US"/>
          </a:p>
        </p:txBody>
      </p:sp>
      <p:sp>
        <p:nvSpPr>
          <p:cNvPr id="4" name="Footer Placeholder 3">
            <a:extLst>
              <a:ext uri="{FF2B5EF4-FFF2-40B4-BE49-F238E27FC236}">
                <a16:creationId xmlns:a16="http://schemas.microsoft.com/office/drawing/2014/main" id="{66F3B64A-601E-1171-5A1B-E7A7D74C18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137427-FDB2-B5B4-19E2-0B9122938B11}"/>
              </a:ext>
            </a:extLst>
          </p:cNvPr>
          <p:cNvSpPr>
            <a:spLocks noGrp="1"/>
          </p:cNvSpPr>
          <p:nvPr>
            <p:ph type="sldNum" sz="quarter" idx="12"/>
          </p:nvPr>
        </p:nvSpPr>
        <p:spPr/>
        <p:txBody>
          <a:bodyPr/>
          <a:lstStyle/>
          <a:p>
            <a:fld id="{F336502C-E43C-4030-B369-3887878870EA}" type="slidenum">
              <a:rPr lang="en-US" smtClean="0"/>
              <a:t>‹#›</a:t>
            </a:fld>
            <a:endParaRPr lang="en-US"/>
          </a:p>
        </p:txBody>
      </p:sp>
    </p:spTree>
    <p:extLst>
      <p:ext uri="{BB962C8B-B14F-4D97-AF65-F5344CB8AC3E}">
        <p14:creationId xmlns:p14="http://schemas.microsoft.com/office/powerpoint/2010/main" val="3552280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0578A8-2D0D-96C0-F1D2-E36D477BF53D}"/>
              </a:ext>
            </a:extLst>
          </p:cNvPr>
          <p:cNvSpPr>
            <a:spLocks noGrp="1"/>
          </p:cNvSpPr>
          <p:nvPr>
            <p:ph type="dt" sz="half" idx="10"/>
          </p:nvPr>
        </p:nvSpPr>
        <p:spPr/>
        <p:txBody>
          <a:bodyPr/>
          <a:lstStyle/>
          <a:p>
            <a:fld id="{9172A99F-0858-448C-BB33-5F8BCAE8B7A5}" type="datetimeFigureOut">
              <a:rPr lang="en-US" smtClean="0"/>
              <a:t>4/16/2024</a:t>
            </a:fld>
            <a:endParaRPr lang="en-US"/>
          </a:p>
        </p:txBody>
      </p:sp>
      <p:sp>
        <p:nvSpPr>
          <p:cNvPr id="3" name="Footer Placeholder 2">
            <a:extLst>
              <a:ext uri="{FF2B5EF4-FFF2-40B4-BE49-F238E27FC236}">
                <a16:creationId xmlns:a16="http://schemas.microsoft.com/office/drawing/2014/main" id="{1419833B-F56E-3223-A2B0-EACD9E61EF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76E99A-569F-DEC1-7F89-556BEEB17DAF}"/>
              </a:ext>
            </a:extLst>
          </p:cNvPr>
          <p:cNvSpPr>
            <a:spLocks noGrp="1"/>
          </p:cNvSpPr>
          <p:nvPr>
            <p:ph type="sldNum" sz="quarter" idx="12"/>
          </p:nvPr>
        </p:nvSpPr>
        <p:spPr/>
        <p:txBody>
          <a:bodyPr/>
          <a:lstStyle/>
          <a:p>
            <a:fld id="{F336502C-E43C-4030-B369-3887878870EA}" type="slidenum">
              <a:rPr lang="en-US" smtClean="0"/>
              <a:t>‹#›</a:t>
            </a:fld>
            <a:endParaRPr lang="en-US"/>
          </a:p>
        </p:txBody>
      </p:sp>
    </p:spTree>
    <p:extLst>
      <p:ext uri="{BB962C8B-B14F-4D97-AF65-F5344CB8AC3E}">
        <p14:creationId xmlns:p14="http://schemas.microsoft.com/office/powerpoint/2010/main" val="3830407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816A2-DB2F-E2E8-B9BF-611803DEED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1AB83F-FB3B-DB42-32FD-F4DFA20596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DCD81C-BFDA-070E-E0FF-37DBD967DA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608FEE-FBED-5870-E34D-6950E750BACB}"/>
              </a:ext>
            </a:extLst>
          </p:cNvPr>
          <p:cNvSpPr>
            <a:spLocks noGrp="1"/>
          </p:cNvSpPr>
          <p:nvPr>
            <p:ph type="dt" sz="half" idx="10"/>
          </p:nvPr>
        </p:nvSpPr>
        <p:spPr/>
        <p:txBody>
          <a:bodyPr/>
          <a:lstStyle/>
          <a:p>
            <a:fld id="{9172A99F-0858-448C-BB33-5F8BCAE8B7A5}" type="datetimeFigureOut">
              <a:rPr lang="en-US" smtClean="0"/>
              <a:t>4/16/2024</a:t>
            </a:fld>
            <a:endParaRPr lang="en-US"/>
          </a:p>
        </p:txBody>
      </p:sp>
      <p:sp>
        <p:nvSpPr>
          <p:cNvPr id="6" name="Footer Placeholder 5">
            <a:extLst>
              <a:ext uri="{FF2B5EF4-FFF2-40B4-BE49-F238E27FC236}">
                <a16:creationId xmlns:a16="http://schemas.microsoft.com/office/drawing/2014/main" id="{6C5E4FB7-2958-4A5E-7AB1-C4FB9C33AD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2418F0-20C7-ECAB-62AC-9FC1A563C2BC}"/>
              </a:ext>
            </a:extLst>
          </p:cNvPr>
          <p:cNvSpPr>
            <a:spLocks noGrp="1"/>
          </p:cNvSpPr>
          <p:nvPr>
            <p:ph type="sldNum" sz="quarter" idx="12"/>
          </p:nvPr>
        </p:nvSpPr>
        <p:spPr/>
        <p:txBody>
          <a:bodyPr/>
          <a:lstStyle/>
          <a:p>
            <a:fld id="{F336502C-E43C-4030-B369-3887878870EA}" type="slidenum">
              <a:rPr lang="en-US" smtClean="0"/>
              <a:t>‹#›</a:t>
            </a:fld>
            <a:endParaRPr lang="en-US"/>
          </a:p>
        </p:txBody>
      </p:sp>
    </p:spTree>
    <p:extLst>
      <p:ext uri="{BB962C8B-B14F-4D97-AF65-F5344CB8AC3E}">
        <p14:creationId xmlns:p14="http://schemas.microsoft.com/office/powerpoint/2010/main" val="3931800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5B0A9-61F4-A1C1-10CA-EAF60A05BB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B12314-F137-1F7D-212A-0FA1E95BE6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27C3C2-A289-D17E-07A4-8EAEEF656C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3FA944-35AF-684F-6D11-FE7D2E2AE97E}"/>
              </a:ext>
            </a:extLst>
          </p:cNvPr>
          <p:cNvSpPr>
            <a:spLocks noGrp="1"/>
          </p:cNvSpPr>
          <p:nvPr>
            <p:ph type="dt" sz="half" idx="10"/>
          </p:nvPr>
        </p:nvSpPr>
        <p:spPr/>
        <p:txBody>
          <a:bodyPr/>
          <a:lstStyle/>
          <a:p>
            <a:fld id="{9172A99F-0858-448C-BB33-5F8BCAE8B7A5}" type="datetimeFigureOut">
              <a:rPr lang="en-US" smtClean="0"/>
              <a:t>4/16/2024</a:t>
            </a:fld>
            <a:endParaRPr lang="en-US"/>
          </a:p>
        </p:txBody>
      </p:sp>
      <p:sp>
        <p:nvSpPr>
          <p:cNvPr id="6" name="Footer Placeholder 5">
            <a:extLst>
              <a:ext uri="{FF2B5EF4-FFF2-40B4-BE49-F238E27FC236}">
                <a16:creationId xmlns:a16="http://schemas.microsoft.com/office/drawing/2014/main" id="{84637DA9-F788-5C00-7A0B-5FEA902296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83B75E-DEC8-76F8-C72D-ED1BDBA4FFEC}"/>
              </a:ext>
            </a:extLst>
          </p:cNvPr>
          <p:cNvSpPr>
            <a:spLocks noGrp="1"/>
          </p:cNvSpPr>
          <p:nvPr>
            <p:ph type="sldNum" sz="quarter" idx="12"/>
          </p:nvPr>
        </p:nvSpPr>
        <p:spPr/>
        <p:txBody>
          <a:bodyPr/>
          <a:lstStyle/>
          <a:p>
            <a:fld id="{F336502C-E43C-4030-B369-3887878870EA}" type="slidenum">
              <a:rPr lang="en-US" smtClean="0"/>
              <a:t>‹#›</a:t>
            </a:fld>
            <a:endParaRPr lang="en-US"/>
          </a:p>
        </p:txBody>
      </p:sp>
    </p:spTree>
    <p:extLst>
      <p:ext uri="{BB962C8B-B14F-4D97-AF65-F5344CB8AC3E}">
        <p14:creationId xmlns:p14="http://schemas.microsoft.com/office/powerpoint/2010/main" val="2956789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24622E-933D-8EE0-6F4B-4D274B23EA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76D3A4-EA40-0E29-7922-D175F4F0D9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D06F27-40B6-2C0E-8AF9-A6FFAB0E31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72A99F-0858-448C-BB33-5F8BCAE8B7A5}" type="datetimeFigureOut">
              <a:rPr lang="en-US" smtClean="0"/>
              <a:t>4/16/2024</a:t>
            </a:fld>
            <a:endParaRPr lang="en-US"/>
          </a:p>
        </p:txBody>
      </p:sp>
      <p:sp>
        <p:nvSpPr>
          <p:cNvPr id="5" name="Footer Placeholder 4">
            <a:extLst>
              <a:ext uri="{FF2B5EF4-FFF2-40B4-BE49-F238E27FC236}">
                <a16:creationId xmlns:a16="http://schemas.microsoft.com/office/drawing/2014/main" id="{9B4BA532-4D5E-3E3E-10BB-00041047BD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1280BF-9860-4ED6-4F63-582F01845D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36502C-E43C-4030-B369-3887878870EA}" type="slidenum">
              <a:rPr lang="en-US" smtClean="0"/>
              <a:t>‹#›</a:t>
            </a:fld>
            <a:endParaRPr lang="en-US"/>
          </a:p>
        </p:txBody>
      </p:sp>
    </p:spTree>
    <p:extLst>
      <p:ext uri="{BB962C8B-B14F-4D97-AF65-F5344CB8AC3E}">
        <p14:creationId xmlns:p14="http://schemas.microsoft.com/office/powerpoint/2010/main" val="3207366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hyperlink" Target="https://docs.rapidminer.com/9.9/studio/operators/index.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 Id="rId5" Type="http://schemas.openxmlformats.org/officeDocument/2006/relationships/image" Target="../media/image37.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ltair.com/altair-rapidminer"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hyperlink" Target="https://docs.rapidminer.com/" TargetMode="External"/><Relationship Id="rId7" Type="http://schemas.openxmlformats.org/officeDocument/2006/relationships/hyperlink" Target="https://docs.rapidminer.com/latest/resources/" TargetMode="External"/><Relationship Id="rId2" Type="http://schemas.openxmlformats.org/officeDocument/2006/relationships/hyperlink" Target="https://doi.org/10.3390/hydrology10110207" TargetMode="External"/><Relationship Id="rId1" Type="http://schemas.openxmlformats.org/officeDocument/2006/relationships/slideLayout" Target="../slideLayouts/slideLayout3.xml"/><Relationship Id="rId6" Type="http://schemas.openxmlformats.org/officeDocument/2006/relationships/hyperlink" Target="https://community.rapidminer.com/" TargetMode="External"/><Relationship Id="rId5" Type="http://schemas.openxmlformats.org/officeDocument/2006/relationships/hyperlink" Target="https://docs.rapidminer.com/9.9/studio/operators/index.html" TargetMode="External"/><Relationship Id="rId4" Type="http://schemas.openxmlformats.org/officeDocument/2006/relationships/hyperlink" Target="https://docs.rapidminer.com/9.9/studio/getting-started/index.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ocs.rapidminer.com/9.9/studio/installation/index.html"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docs.rapidminer.com/9.9/studio/guided/auto-model/index.html" TargetMode="External"/><Relationship Id="rId2" Type="http://schemas.openxmlformats.org/officeDocument/2006/relationships/hyperlink" Target="https://docs.rapidminer.com/9.9/studio/guided/turbo-prep/" TargetMode="External"/><Relationship Id="rId1" Type="http://schemas.openxmlformats.org/officeDocument/2006/relationships/slideLayout" Target="../slideLayouts/slideLayout2.xml"/><Relationship Id="rId4" Type="http://schemas.openxmlformats.org/officeDocument/2006/relationships/hyperlink" Target="https://community.rapidminer.com/"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docs.rapidminer.com/9.9/studio/getting-started/design-view.html#help" TargetMode="External"/><Relationship Id="rId3" Type="http://schemas.openxmlformats.org/officeDocument/2006/relationships/hyperlink" Target="https://docs.rapidminer.com/9.9/studio/getting-started/design-view.html#repository" TargetMode="External"/><Relationship Id="rId7" Type="http://schemas.openxmlformats.org/officeDocument/2006/relationships/hyperlink" Target="https://docs.rapidminer.com/9.9/studio/getting-started/design-view.html#parameters" TargetMode="Externa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hyperlink" Target="https://docs.rapidminer.com/9.9/studio/getting-started/design-view.html#process" TargetMode="External"/><Relationship Id="rId5" Type="http://schemas.openxmlformats.org/officeDocument/2006/relationships/hyperlink" Target="https://docs.rapidminer.com/9.9/studio/getting-started/design-view.html#ports" TargetMode="External"/><Relationship Id="rId4" Type="http://schemas.openxmlformats.org/officeDocument/2006/relationships/hyperlink" Target="https://docs.rapidminer.com/9.9/studio/getting-started/design-view.html#operator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45">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Freeform: Shape 1047">
            <a:extLst>
              <a:ext uri="{FF2B5EF4-FFF2-40B4-BE49-F238E27FC236}">
                <a16:creationId xmlns:a16="http://schemas.microsoft.com/office/drawing/2014/main" id="{B9A1D9BC-1455-4308-9ABD-A3F8EDB67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6068" y="320442"/>
            <a:ext cx="6572492" cy="6212748"/>
          </a:xfrm>
          <a:custGeom>
            <a:avLst/>
            <a:gdLst>
              <a:gd name="connsiteX0" fmla="*/ 0 w 6572492"/>
              <a:gd name="connsiteY0" fmla="*/ 0 h 6212748"/>
              <a:gd name="connsiteX1" fmla="*/ 2248593 w 6572492"/>
              <a:gd name="connsiteY1" fmla="*/ 0 h 6212748"/>
              <a:gd name="connsiteX2" fmla="*/ 2694770 w 6572492"/>
              <a:gd name="connsiteY2" fmla="*/ 0 h 6212748"/>
              <a:gd name="connsiteX3" fmla="*/ 2991094 w 6572492"/>
              <a:gd name="connsiteY3" fmla="*/ 0 h 6212748"/>
              <a:gd name="connsiteX4" fmla="*/ 6572492 w 6572492"/>
              <a:gd name="connsiteY4" fmla="*/ 0 h 6212748"/>
              <a:gd name="connsiteX5" fmla="*/ 6572492 w 6572492"/>
              <a:gd name="connsiteY5" fmla="*/ 2864954 h 6212748"/>
              <a:gd name="connsiteX6" fmla="*/ 3129047 w 6572492"/>
              <a:gd name="connsiteY6" fmla="*/ 6212748 h 6212748"/>
              <a:gd name="connsiteX7" fmla="*/ 2694770 w 6572492"/>
              <a:gd name="connsiteY7" fmla="*/ 6212748 h 6212748"/>
              <a:gd name="connsiteX8" fmla="*/ 2248593 w 6572492"/>
              <a:gd name="connsiteY8" fmla="*/ 6212748 h 6212748"/>
              <a:gd name="connsiteX9" fmla="*/ 0 w 6572492"/>
              <a:gd name="connsiteY9" fmla="*/ 6212748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72492" h="6212748">
                <a:moveTo>
                  <a:pt x="0" y="0"/>
                </a:moveTo>
                <a:lnTo>
                  <a:pt x="2248593" y="0"/>
                </a:lnTo>
                <a:lnTo>
                  <a:pt x="2694770" y="0"/>
                </a:lnTo>
                <a:lnTo>
                  <a:pt x="2991094" y="0"/>
                </a:lnTo>
                <a:lnTo>
                  <a:pt x="6572492" y="0"/>
                </a:lnTo>
                <a:lnTo>
                  <a:pt x="6572492" y="2864954"/>
                </a:lnTo>
                <a:lnTo>
                  <a:pt x="3129047" y="6212748"/>
                </a:lnTo>
                <a:lnTo>
                  <a:pt x="2694770" y="6212748"/>
                </a:lnTo>
                <a:lnTo>
                  <a:pt x="2248593"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50" name="Right Triangle 104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2" name="Rectangle 1051">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2011CB-E5A2-1BB1-6689-9A4E7C06655C}"/>
              </a:ext>
            </a:extLst>
          </p:cNvPr>
          <p:cNvSpPr>
            <a:spLocks noGrp="1"/>
          </p:cNvSpPr>
          <p:nvPr>
            <p:ph type="ctrTitle"/>
          </p:nvPr>
        </p:nvSpPr>
        <p:spPr>
          <a:xfrm>
            <a:off x="5775961" y="962526"/>
            <a:ext cx="5384800" cy="3210689"/>
          </a:xfrm>
        </p:spPr>
        <p:txBody>
          <a:bodyPr anchor="b">
            <a:normAutofit/>
          </a:bodyPr>
          <a:lstStyle/>
          <a:p>
            <a:r>
              <a:rPr lang="en-US" sz="5400" b="1" dirty="0"/>
              <a:t>No-Code Machine Learning with RapidMiner Studio </a:t>
            </a:r>
          </a:p>
        </p:txBody>
      </p:sp>
      <p:sp>
        <p:nvSpPr>
          <p:cNvPr id="3" name="Subtitle 2">
            <a:extLst>
              <a:ext uri="{FF2B5EF4-FFF2-40B4-BE49-F238E27FC236}">
                <a16:creationId xmlns:a16="http://schemas.microsoft.com/office/drawing/2014/main" id="{9753E386-E185-8191-88A9-E0F5D6665A99}"/>
              </a:ext>
            </a:extLst>
          </p:cNvPr>
          <p:cNvSpPr>
            <a:spLocks noGrp="1"/>
          </p:cNvSpPr>
          <p:nvPr>
            <p:ph type="subTitle" idx="1"/>
          </p:nvPr>
        </p:nvSpPr>
        <p:spPr>
          <a:xfrm>
            <a:off x="5775960" y="4269462"/>
            <a:ext cx="5384799" cy="1095017"/>
          </a:xfrm>
        </p:spPr>
        <p:txBody>
          <a:bodyPr anchor="t">
            <a:normAutofit/>
          </a:bodyPr>
          <a:lstStyle/>
          <a:p>
            <a:r>
              <a:rPr lang="en-US" sz="2000" i="1" dirty="0"/>
              <a:t>Brief Software Introduction and Tutorial for Paleo Climate Reconstruction Research</a:t>
            </a:r>
          </a:p>
        </p:txBody>
      </p:sp>
      <p:pic>
        <p:nvPicPr>
          <p:cNvPr id="1028" name="Picture 4" descr="What's New | RapidMiner">
            <a:extLst>
              <a:ext uri="{FF2B5EF4-FFF2-40B4-BE49-F238E27FC236}">
                <a16:creationId xmlns:a16="http://schemas.microsoft.com/office/drawing/2014/main" id="{EE97E011-CA61-F47A-2EF3-DD315FAC982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96558" y="1860561"/>
            <a:ext cx="3510140" cy="80499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 red letter on a black background&#10;&#10;Description automatically generated">
            <a:extLst>
              <a:ext uri="{FF2B5EF4-FFF2-40B4-BE49-F238E27FC236}">
                <a16:creationId xmlns:a16="http://schemas.microsoft.com/office/drawing/2014/main" id="{08CE0AF1-C953-1885-BD83-21A4D8A9AC2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014699" y="3581108"/>
            <a:ext cx="2075658" cy="19926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FA41A0F-DC23-5FCB-6384-0365FD074C97}"/>
              </a:ext>
            </a:extLst>
          </p:cNvPr>
          <p:cNvSpPr txBox="1"/>
          <p:nvPr/>
        </p:nvSpPr>
        <p:spPr>
          <a:xfrm>
            <a:off x="5470383" y="4925186"/>
            <a:ext cx="5995951" cy="276999"/>
          </a:xfrm>
          <a:prstGeom prst="rect">
            <a:avLst/>
          </a:prstGeom>
          <a:noFill/>
        </p:spPr>
        <p:txBody>
          <a:bodyPr wrap="square" rtlCol="0">
            <a:spAutoFit/>
          </a:bodyPr>
          <a:lstStyle/>
          <a:p>
            <a:pPr algn="ctr"/>
            <a:r>
              <a:rPr lang="en-US" sz="1200" b="1" dirty="0">
                <a:solidFill>
                  <a:srgbClr val="00B0F0"/>
                </a:solidFill>
              </a:rPr>
              <a:t>https://docs.rapidminer.com/9.9/studio/getting-started/design-view.html</a:t>
            </a:r>
          </a:p>
        </p:txBody>
      </p:sp>
    </p:spTree>
    <p:extLst>
      <p:ext uri="{BB962C8B-B14F-4D97-AF65-F5344CB8AC3E}">
        <p14:creationId xmlns:p14="http://schemas.microsoft.com/office/powerpoint/2010/main" val="2833942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82C783-2931-DB8C-E09B-EAD728F887B0}"/>
              </a:ext>
            </a:extLst>
          </p:cNvPr>
          <p:cNvSpPr>
            <a:spLocks noGrp="1"/>
          </p:cNvSpPr>
          <p:nvPr>
            <p:ph type="title"/>
          </p:nvPr>
        </p:nvSpPr>
        <p:spPr>
          <a:xfrm>
            <a:off x="838200" y="452020"/>
            <a:ext cx="10515600" cy="1133499"/>
          </a:xfrm>
        </p:spPr>
        <p:txBody>
          <a:bodyPr>
            <a:normAutofit/>
          </a:bodyPr>
          <a:lstStyle/>
          <a:p>
            <a:pPr algn="ctr"/>
            <a:r>
              <a:rPr lang="en-US" sz="4800" b="1" dirty="0"/>
              <a:t>Processes (Models)</a:t>
            </a:r>
          </a:p>
        </p:txBody>
      </p:sp>
      <p:graphicFrame>
        <p:nvGraphicFramePr>
          <p:cNvPr id="5" name="Content Placeholder 2">
            <a:extLst>
              <a:ext uri="{FF2B5EF4-FFF2-40B4-BE49-F238E27FC236}">
                <a16:creationId xmlns:a16="http://schemas.microsoft.com/office/drawing/2014/main" id="{6F971982-36B3-8C1D-3C6D-E7A41D051ABA}"/>
              </a:ext>
            </a:extLst>
          </p:cNvPr>
          <p:cNvGraphicFramePr>
            <a:graphicFrameLocks noGrp="1"/>
          </p:cNvGraphicFramePr>
          <p:nvPr>
            <p:ph idx="1"/>
            <p:extLst>
              <p:ext uri="{D42A27DB-BD31-4B8C-83A1-F6EECF244321}">
                <p14:modId xmlns:p14="http://schemas.microsoft.com/office/powerpoint/2010/main" val="2989779431"/>
              </p:ext>
            </p:extLst>
          </p:nvPr>
        </p:nvGraphicFramePr>
        <p:xfrm>
          <a:off x="838200" y="1585519"/>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17825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827EC-31D0-5369-EE57-1C1DCB01E711}"/>
              </a:ext>
            </a:extLst>
          </p:cNvPr>
          <p:cNvSpPr>
            <a:spLocks noGrp="1"/>
          </p:cNvSpPr>
          <p:nvPr>
            <p:ph type="title"/>
          </p:nvPr>
        </p:nvSpPr>
        <p:spPr>
          <a:xfrm>
            <a:off x="2087438" y="260468"/>
            <a:ext cx="10515600" cy="1325563"/>
          </a:xfrm>
        </p:spPr>
        <p:txBody>
          <a:bodyPr/>
          <a:lstStyle/>
          <a:p>
            <a:pPr algn="ctr"/>
            <a:r>
              <a:rPr lang="en-US" b="1" dirty="0"/>
              <a:t>Importing Data to Repository</a:t>
            </a:r>
          </a:p>
        </p:txBody>
      </p:sp>
      <p:pic>
        <p:nvPicPr>
          <p:cNvPr id="5" name="Picture 4">
            <a:extLst>
              <a:ext uri="{FF2B5EF4-FFF2-40B4-BE49-F238E27FC236}">
                <a16:creationId xmlns:a16="http://schemas.microsoft.com/office/drawing/2014/main" id="{F6C508FF-FF76-FD2D-CF7A-F0BA43506BC2}"/>
              </a:ext>
            </a:extLst>
          </p:cNvPr>
          <p:cNvPicPr>
            <a:picLocks noChangeAspect="1"/>
          </p:cNvPicPr>
          <p:nvPr/>
        </p:nvPicPr>
        <p:blipFill>
          <a:blip r:embed="rId2"/>
          <a:stretch>
            <a:fillRect/>
          </a:stretch>
        </p:blipFill>
        <p:spPr>
          <a:xfrm>
            <a:off x="354395" y="919747"/>
            <a:ext cx="2839025" cy="3112839"/>
          </a:xfrm>
          <a:prstGeom prst="rect">
            <a:avLst/>
          </a:prstGeom>
        </p:spPr>
      </p:pic>
      <p:sp>
        <p:nvSpPr>
          <p:cNvPr id="9" name="TextBox 8">
            <a:extLst>
              <a:ext uri="{FF2B5EF4-FFF2-40B4-BE49-F238E27FC236}">
                <a16:creationId xmlns:a16="http://schemas.microsoft.com/office/drawing/2014/main" id="{52818767-6D77-4BEE-1FAE-33BD33474C61}"/>
              </a:ext>
            </a:extLst>
          </p:cNvPr>
          <p:cNvSpPr txBox="1"/>
          <p:nvPr/>
        </p:nvSpPr>
        <p:spPr>
          <a:xfrm>
            <a:off x="3473066" y="1318057"/>
            <a:ext cx="8302846" cy="3139321"/>
          </a:xfrm>
          <a:prstGeom prst="rect">
            <a:avLst/>
          </a:prstGeom>
          <a:noFill/>
        </p:spPr>
        <p:txBody>
          <a:bodyPr wrap="square" rtlCol="0">
            <a:spAutoFit/>
          </a:bodyPr>
          <a:lstStyle/>
          <a:p>
            <a:r>
              <a:rPr lang="en-US" dirty="0"/>
              <a:t>Repository: your central data storage entity. It holds connections, data, processes and results, either locally or remotely.</a:t>
            </a:r>
          </a:p>
          <a:p>
            <a:endParaRPr lang="en-US" dirty="0"/>
          </a:p>
          <a:p>
            <a:pPr marL="342900" indent="-342900">
              <a:buFont typeface="+mj-lt"/>
              <a:buAutoNum type="arabicPeriod"/>
            </a:pPr>
            <a:r>
              <a:rPr lang="en-US" dirty="0"/>
              <a:t>Select “Import Data”</a:t>
            </a:r>
          </a:p>
          <a:p>
            <a:pPr marL="342900" indent="-342900">
              <a:buFont typeface="+mj-lt"/>
              <a:buAutoNum type="arabicPeriod"/>
            </a:pPr>
            <a:r>
              <a:rPr lang="en-US" dirty="0"/>
              <a:t>Choose to load data from your device or database</a:t>
            </a:r>
          </a:p>
          <a:p>
            <a:pPr marL="800100" lvl="1" indent="-342900">
              <a:buFont typeface="+mj-lt"/>
              <a:buAutoNum type="alphaLcParenR"/>
            </a:pPr>
            <a:r>
              <a:rPr lang="en-US" dirty="0"/>
              <a:t>If loading from a database, the database must be linked to your repository via the connections tab prior to importing.</a:t>
            </a:r>
          </a:p>
          <a:p>
            <a:pPr marL="342900" indent="-342900">
              <a:buFont typeface="+mj-lt"/>
              <a:buAutoNum type="arabicPeriod"/>
            </a:pPr>
            <a:r>
              <a:rPr lang="en-US" dirty="0"/>
              <a:t>If loading from your computer, excel files and csv files are accepted.</a:t>
            </a:r>
          </a:p>
          <a:p>
            <a:pPr marL="342900" indent="-342900">
              <a:buFont typeface="+mj-lt"/>
              <a:buAutoNum type="arabicPeriod"/>
            </a:pPr>
            <a:r>
              <a:rPr lang="en-US" dirty="0"/>
              <a:t>Import multiple files for access in local repository. </a:t>
            </a:r>
          </a:p>
          <a:p>
            <a:endParaRPr lang="en-US" dirty="0"/>
          </a:p>
          <a:p>
            <a:pPr marL="342900" indent="-342900">
              <a:buFont typeface="+mj-lt"/>
              <a:buAutoNum type="arabicPeriod"/>
            </a:pPr>
            <a:endParaRPr lang="en-US" dirty="0"/>
          </a:p>
        </p:txBody>
      </p:sp>
      <p:pic>
        <p:nvPicPr>
          <p:cNvPr id="11" name="Picture 10">
            <a:extLst>
              <a:ext uri="{FF2B5EF4-FFF2-40B4-BE49-F238E27FC236}">
                <a16:creationId xmlns:a16="http://schemas.microsoft.com/office/drawing/2014/main" id="{1FD821A8-6FC6-1600-F7FD-2CB3E693FFD6}"/>
              </a:ext>
            </a:extLst>
          </p:cNvPr>
          <p:cNvPicPr>
            <a:picLocks noChangeAspect="1"/>
          </p:cNvPicPr>
          <p:nvPr/>
        </p:nvPicPr>
        <p:blipFill>
          <a:blip r:embed="rId3"/>
          <a:stretch>
            <a:fillRect/>
          </a:stretch>
        </p:blipFill>
        <p:spPr>
          <a:xfrm>
            <a:off x="460690" y="4237380"/>
            <a:ext cx="6884548" cy="1960996"/>
          </a:xfrm>
          <a:prstGeom prst="rect">
            <a:avLst/>
          </a:prstGeom>
        </p:spPr>
      </p:pic>
      <p:pic>
        <p:nvPicPr>
          <p:cNvPr id="22" name="Picture 21">
            <a:extLst>
              <a:ext uri="{FF2B5EF4-FFF2-40B4-BE49-F238E27FC236}">
                <a16:creationId xmlns:a16="http://schemas.microsoft.com/office/drawing/2014/main" id="{E7228264-D713-638C-7907-026CDD75F38F}"/>
              </a:ext>
            </a:extLst>
          </p:cNvPr>
          <p:cNvPicPr>
            <a:picLocks noChangeAspect="1"/>
          </p:cNvPicPr>
          <p:nvPr/>
        </p:nvPicPr>
        <p:blipFill>
          <a:blip r:embed="rId4"/>
          <a:stretch>
            <a:fillRect/>
          </a:stretch>
        </p:blipFill>
        <p:spPr>
          <a:xfrm>
            <a:off x="7750628" y="4119787"/>
            <a:ext cx="3881032" cy="2304363"/>
          </a:xfrm>
          <a:prstGeom prst="rect">
            <a:avLst/>
          </a:prstGeom>
        </p:spPr>
      </p:pic>
      <p:cxnSp>
        <p:nvCxnSpPr>
          <p:cNvPr id="30" name="Straight Arrow Connector 29">
            <a:extLst>
              <a:ext uri="{FF2B5EF4-FFF2-40B4-BE49-F238E27FC236}">
                <a16:creationId xmlns:a16="http://schemas.microsoft.com/office/drawing/2014/main" id="{6EC82EDF-C309-12ED-540A-6B630FFE2DAD}"/>
              </a:ext>
            </a:extLst>
          </p:cNvPr>
          <p:cNvCxnSpPr>
            <a:cxnSpLocks/>
          </p:cNvCxnSpPr>
          <p:nvPr/>
        </p:nvCxnSpPr>
        <p:spPr>
          <a:xfrm>
            <a:off x="2139711" y="3447608"/>
            <a:ext cx="0" cy="1169955"/>
          </a:xfrm>
          <a:prstGeom prst="straightConnector1">
            <a:avLst/>
          </a:prstGeom>
          <a:ln w="762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F0A8BAF-2268-699F-7C92-E277B8685D00}"/>
              </a:ext>
            </a:extLst>
          </p:cNvPr>
          <p:cNvCxnSpPr>
            <a:cxnSpLocks/>
          </p:cNvCxnSpPr>
          <p:nvPr/>
        </p:nvCxnSpPr>
        <p:spPr>
          <a:xfrm flipV="1">
            <a:off x="7053428" y="5217878"/>
            <a:ext cx="1142123" cy="54091"/>
          </a:xfrm>
          <a:prstGeom prst="straightConnector1">
            <a:avLst/>
          </a:prstGeom>
          <a:ln w="762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790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9ACF-AB82-3BB7-FC27-1118F08417E0}"/>
              </a:ext>
            </a:extLst>
          </p:cNvPr>
          <p:cNvSpPr>
            <a:spLocks noGrp="1"/>
          </p:cNvSpPr>
          <p:nvPr>
            <p:ph type="title"/>
          </p:nvPr>
        </p:nvSpPr>
        <p:spPr>
          <a:xfrm>
            <a:off x="838200" y="169680"/>
            <a:ext cx="10515600" cy="1325563"/>
          </a:xfrm>
        </p:spPr>
        <p:txBody>
          <a:bodyPr/>
          <a:lstStyle/>
          <a:p>
            <a:pPr algn="ctr"/>
            <a:r>
              <a:rPr lang="en-US" b="1" dirty="0"/>
              <a:t>Viewing &amp; Visualizing Imported Data</a:t>
            </a:r>
          </a:p>
        </p:txBody>
      </p:sp>
      <p:sp>
        <p:nvSpPr>
          <p:cNvPr id="3" name="Content Placeholder 2">
            <a:extLst>
              <a:ext uri="{FF2B5EF4-FFF2-40B4-BE49-F238E27FC236}">
                <a16:creationId xmlns:a16="http://schemas.microsoft.com/office/drawing/2014/main" id="{E7A735FA-B596-A17D-8FF3-FBB5DEAABFD0}"/>
              </a:ext>
            </a:extLst>
          </p:cNvPr>
          <p:cNvSpPr>
            <a:spLocks noGrp="1"/>
          </p:cNvSpPr>
          <p:nvPr>
            <p:ph idx="1"/>
          </p:nvPr>
        </p:nvSpPr>
        <p:spPr>
          <a:xfrm>
            <a:off x="838200" y="1304112"/>
            <a:ext cx="10515600" cy="4753012"/>
          </a:xfrm>
        </p:spPr>
        <p:txBody>
          <a:bodyPr/>
          <a:lstStyle/>
          <a:p>
            <a:r>
              <a:rPr lang="en-US" sz="2000" dirty="0"/>
              <a:t>Double clicking the data within your repository allows you to analyze, visualize, and/or sort the raw data if desired.</a:t>
            </a:r>
          </a:p>
          <a:p>
            <a:pPr lvl="1"/>
            <a:r>
              <a:rPr lang="en-US" sz="1600" dirty="0"/>
              <a:t>Will be displayed in the results view. Select “Design” view to return.</a:t>
            </a:r>
          </a:p>
          <a:p>
            <a:endParaRPr lang="en-US" dirty="0"/>
          </a:p>
        </p:txBody>
      </p:sp>
      <p:pic>
        <p:nvPicPr>
          <p:cNvPr id="7" name="Picture 6">
            <a:extLst>
              <a:ext uri="{FF2B5EF4-FFF2-40B4-BE49-F238E27FC236}">
                <a16:creationId xmlns:a16="http://schemas.microsoft.com/office/drawing/2014/main" id="{EC418631-7DCB-F305-EA2C-379122DCA8F8}"/>
              </a:ext>
            </a:extLst>
          </p:cNvPr>
          <p:cNvPicPr>
            <a:picLocks noChangeAspect="1"/>
          </p:cNvPicPr>
          <p:nvPr/>
        </p:nvPicPr>
        <p:blipFill>
          <a:blip r:embed="rId2"/>
          <a:stretch>
            <a:fillRect/>
          </a:stretch>
        </p:blipFill>
        <p:spPr>
          <a:xfrm>
            <a:off x="1696177" y="2687388"/>
            <a:ext cx="5863999" cy="2953880"/>
          </a:xfrm>
          <a:prstGeom prst="rect">
            <a:avLst/>
          </a:prstGeom>
        </p:spPr>
      </p:pic>
      <p:sp>
        <p:nvSpPr>
          <p:cNvPr id="8" name="TextBox 7">
            <a:extLst>
              <a:ext uri="{FF2B5EF4-FFF2-40B4-BE49-F238E27FC236}">
                <a16:creationId xmlns:a16="http://schemas.microsoft.com/office/drawing/2014/main" id="{E2B1BB66-B6C4-D07F-4D2B-DE8C7C99C1CD}"/>
              </a:ext>
            </a:extLst>
          </p:cNvPr>
          <p:cNvSpPr txBox="1"/>
          <p:nvPr/>
        </p:nvSpPr>
        <p:spPr>
          <a:xfrm>
            <a:off x="199516" y="2687388"/>
            <a:ext cx="1277368" cy="523220"/>
          </a:xfrm>
          <a:prstGeom prst="rect">
            <a:avLst/>
          </a:prstGeom>
          <a:noFill/>
        </p:spPr>
        <p:txBody>
          <a:bodyPr wrap="square" rtlCol="0">
            <a:spAutoFit/>
          </a:bodyPr>
          <a:lstStyle/>
          <a:p>
            <a:r>
              <a:rPr lang="en-US" sz="1400" dirty="0"/>
              <a:t>View raw imported data</a:t>
            </a:r>
          </a:p>
        </p:txBody>
      </p:sp>
      <p:sp>
        <p:nvSpPr>
          <p:cNvPr id="9" name="TextBox 8">
            <a:extLst>
              <a:ext uri="{FF2B5EF4-FFF2-40B4-BE49-F238E27FC236}">
                <a16:creationId xmlns:a16="http://schemas.microsoft.com/office/drawing/2014/main" id="{2361910E-5EDB-621A-7380-43ECDE05681C}"/>
              </a:ext>
            </a:extLst>
          </p:cNvPr>
          <p:cNvSpPr txBox="1"/>
          <p:nvPr/>
        </p:nvSpPr>
        <p:spPr>
          <a:xfrm>
            <a:off x="199516" y="3429000"/>
            <a:ext cx="1277368" cy="954107"/>
          </a:xfrm>
          <a:prstGeom prst="rect">
            <a:avLst/>
          </a:prstGeom>
          <a:noFill/>
        </p:spPr>
        <p:txBody>
          <a:bodyPr wrap="square" rtlCol="0">
            <a:spAutoFit/>
          </a:bodyPr>
          <a:lstStyle/>
          <a:p>
            <a:r>
              <a:rPr lang="en-US" sz="1400" dirty="0"/>
              <a:t>View max, min, and average stats of columns</a:t>
            </a:r>
          </a:p>
        </p:txBody>
      </p:sp>
      <p:cxnSp>
        <p:nvCxnSpPr>
          <p:cNvPr id="10" name="Straight Arrow Connector 9">
            <a:extLst>
              <a:ext uri="{FF2B5EF4-FFF2-40B4-BE49-F238E27FC236}">
                <a16:creationId xmlns:a16="http://schemas.microsoft.com/office/drawing/2014/main" id="{56249638-A665-218B-7040-250EF29DCC05}"/>
              </a:ext>
            </a:extLst>
          </p:cNvPr>
          <p:cNvCxnSpPr>
            <a:cxnSpLocks/>
          </p:cNvCxnSpPr>
          <p:nvPr/>
        </p:nvCxnSpPr>
        <p:spPr>
          <a:xfrm>
            <a:off x="1218332" y="3210608"/>
            <a:ext cx="624429" cy="302671"/>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A6F0431-872A-18B4-411B-377BEF2A1957}"/>
              </a:ext>
            </a:extLst>
          </p:cNvPr>
          <p:cNvCxnSpPr>
            <a:cxnSpLocks/>
          </p:cNvCxnSpPr>
          <p:nvPr/>
        </p:nvCxnSpPr>
        <p:spPr>
          <a:xfrm>
            <a:off x="1145040" y="3796857"/>
            <a:ext cx="624429" cy="302671"/>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C4C1EF9-A87C-5978-497B-6F44F026E2BD}"/>
              </a:ext>
            </a:extLst>
          </p:cNvPr>
          <p:cNvSpPr txBox="1"/>
          <p:nvPr/>
        </p:nvSpPr>
        <p:spPr>
          <a:xfrm>
            <a:off x="99467" y="4504586"/>
            <a:ext cx="1277368" cy="307777"/>
          </a:xfrm>
          <a:prstGeom prst="rect">
            <a:avLst/>
          </a:prstGeom>
          <a:noFill/>
        </p:spPr>
        <p:txBody>
          <a:bodyPr wrap="square" rtlCol="0">
            <a:spAutoFit/>
          </a:bodyPr>
          <a:lstStyle/>
          <a:p>
            <a:r>
              <a:rPr lang="en-US" sz="1400" dirty="0"/>
              <a:t>Visualize data</a:t>
            </a:r>
          </a:p>
        </p:txBody>
      </p:sp>
      <p:cxnSp>
        <p:nvCxnSpPr>
          <p:cNvPr id="14" name="Straight Arrow Connector 13">
            <a:extLst>
              <a:ext uri="{FF2B5EF4-FFF2-40B4-BE49-F238E27FC236}">
                <a16:creationId xmlns:a16="http://schemas.microsoft.com/office/drawing/2014/main" id="{D38CA85C-068A-9655-57EF-05B94CB51001}"/>
              </a:ext>
            </a:extLst>
          </p:cNvPr>
          <p:cNvCxnSpPr>
            <a:cxnSpLocks/>
          </p:cNvCxnSpPr>
          <p:nvPr/>
        </p:nvCxnSpPr>
        <p:spPr>
          <a:xfrm>
            <a:off x="1164669" y="4480083"/>
            <a:ext cx="624429" cy="302671"/>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7EE8860-709B-34C2-951E-5405494B15FB}"/>
              </a:ext>
            </a:extLst>
          </p:cNvPr>
          <p:cNvSpPr txBox="1"/>
          <p:nvPr/>
        </p:nvSpPr>
        <p:spPr>
          <a:xfrm>
            <a:off x="255575" y="4970160"/>
            <a:ext cx="1277368" cy="523220"/>
          </a:xfrm>
          <a:prstGeom prst="rect">
            <a:avLst/>
          </a:prstGeom>
          <a:noFill/>
        </p:spPr>
        <p:txBody>
          <a:bodyPr wrap="square" rtlCol="0">
            <a:spAutoFit/>
          </a:bodyPr>
          <a:lstStyle/>
          <a:p>
            <a:r>
              <a:rPr lang="en-US" sz="1400" dirty="0"/>
              <a:t>Create annotations </a:t>
            </a:r>
          </a:p>
        </p:txBody>
      </p:sp>
      <p:cxnSp>
        <p:nvCxnSpPr>
          <p:cNvPr id="16" name="Straight Arrow Connector 15">
            <a:extLst>
              <a:ext uri="{FF2B5EF4-FFF2-40B4-BE49-F238E27FC236}">
                <a16:creationId xmlns:a16="http://schemas.microsoft.com/office/drawing/2014/main" id="{02EEF53A-CB02-A241-C77E-6D8ED71B38C8}"/>
              </a:ext>
            </a:extLst>
          </p:cNvPr>
          <p:cNvCxnSpPr>
            <a:cxnSpLocks/>
          </p:cNvCxnSpPr>
          <p:nvPr/>
        </p:nvCxnSpPr>
        <p:spPr>
          <a:xfrm>
            <a:off x="1164668" y="5068689"/>
            <a:ext cx="624429" cy="302671"/>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752BAD3D-5B42-E40D-CE97-ECD678A0B66C}"/>
              </a:ext>
            </a:extLst>
          </p:cNvPr>
          <p:cNvPicPr>
            <a:picLocks noChangeAspect="1"/>
          </p:cNvPicPr>
          <p:nvPr/>
        </p:nvPicPr>
        <p:blipFill>
          <a:blip r:embed="rId3"/>
          <a:stretch>
            <a:fillRect/>
          </a:stretch>
        </p:blipFill>
        <p:spPr>
          <a:xfrm>
            <a:off x="7768112" y="1781139"/>
            <a:ext cx="1961915" cy="4847549"/>
          </a:xfrm>
          <a:prstGeom prst="rect">
            <a:avLst/>
          </a:prstGeom>
        </p:spPr>
      </p:pic>
      <p:sp>
        <p:nvSpPr>
          <p:cNvPr id="21" name="TextBox 20">
            <a:extLst>
              <a:ext uri="{FF2B5EF4-FFF2-40B4-BE49-F238E27FC236}">
                <a16:creationId xmlns:a16="http://schemas.microsoft.com/office/drawing/2014/main" id="{F17D6676-A6F6-90E7-0B03-38684D00B118}"/>
              </a:ext>
            </a:extLst>
          </p:cNvPr>
          <p:cNvSpPr txBox="1"/>
          <p:nvPr/>
        </p:nvSpPr>
        <p:spPr>
          <a:xfrm>
            <a:off x="9680978" y="2027071"/>
            <a:ext cx="1629690" cy="738664"/>
          </a:xfrm>
          <a:prstGeom prst="rect">
            <a:avLst/>
          </a:prstGeom>
          <a:noFill/>
        </p:spPr>
        <p:txBody>
          <a:bodyPr wrap="square" rtlCol="0">
            <a:spAutoFit/>
          </a:bodyPr>
          <a:lstStyle/>
          <a:p>
            <a:r>
              <a:rPr lang="en-US" sz="1400" dirty="0"/>
              <a:t>Visualize data with a variety of plot / map styles</a:t>
            </a:r>
          </a:p>
        </p:txBody>
      </p:sp>
      <p:pic>
        <p:nvPicPr>
          <p:cNvPr id="23" name="Picture 22">
            <a:extLst>
              <a:ext uri="{FF2B5EF4-FFF2-40B4-BE49-F238E27FC236}">
                <a16:creationId xmlns:a16="http://schemas.microsoft.com/office/drawing/2014/main" id="{2C37EE6D-1EBF-A111-BEA5-76141468E155}"/>
              </a:ext>
            </a:extLst>
          </p:cNvPr>
          <p:cNvPicPr>
            <a:picLocks noChangeAspect="1"/>
          </p:cNvPicPr>
          <p:nvPr/>
        </p:nvPicPr>
        <p:blipFill>
          <a:blip r:embed="rId4"/>
          <a:stretch>
            <a:fillRect/>
          </a:stretch>
        </p:blipFill>
        <p:spPr>
          <a:xfrm>
            <a:off x="9728074" y="3278015"/>
            <a:ext cx="2208351" cy="2292735"/>
          </a:xfrm>
          <a:prstGeom prst="rect">
            <a:avLst/>
          </a:prstGeom>
        </p:spPr>
      </p:pic>
      <p:cxnSp>
        <p:nvCxnSpPr>
          <p:cNvPr id="24" name="Straight Arrow Connector 23">
            <a:extLst>
              <a:ext uri="{FF2B5EF4-FFF2-40B4-BE49-F238E27FC236}">
                <a16:creationId xmlns:a16="http://schemas.microsoft.com/office/drawing/2014/main" id="{FE6EFF8F-B230-C4CA-BF9A-ABE717E46AF0}"/>
              </a:ext>
            </a:extLst>
          </p:cNvPr>
          <p:cNvCxnSpPr>
            <a:cxnSpLocks/>
          </p:cNvCxnSpPr>
          <p:nvPr/>
        </p:nvCxnSpPr>
        <p:spPr>
          <a:xfrm>
            <a:off x="9346780" y="2529577"/>
            <a:ext cx="697660" cy="748438"/>
          </a:xfrm>
          <a:prstGeom prst="straightConnector1">
            <a:avLst/>
          </a:prstGeom>
          <a:ln w="762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4832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8134A-17E0-DCC2-DBBE-2A4BF892CEA4}"/>
              </a:ext>
            </a:extLst>
          </p:cNvPr>
          <p:cNvSpPr>
            <a:spLocks noGrp="1"/>
          </p:cNvSpPr>
          <p:nvPr>
            <p:ph type="title"/>
          </p:nvPr>
        </p:nvSpPr>
        <p:spPr>
          <a:xfrm>
            <a:off x="-1327016" y="-16471"/>
            <a:ext cx="10515600" cy="1325563"/>
          </a:xfrm>
        </p:spPr>
        <p:txBody>
          <a:bodyPr/>
          <a:lstStyle/>
          <a:p>
            <a:pPr algn="ctr"/>
            <a:r>
              <a:rPr lang="en-US" b="1" dirty="0"/>
              <a:t>Operators</a:t>
            </a:r>
          </a:p>
        </p:txBody>
      </p:sp>
      <p:sp>
        <p:nvSpPr>
          <p:cNvPr id="3" name="Content Placeholder 2">
            <a:extLst>
              <a:ext uri="{FF2B5EF4-FFF2-40B4-BE49-F238E27FC236}">
                <a16:creationId xmlns:a16="http://schemas.microsoft.com/office/drawing/2014/main" id="{E179E1F2-4B0D-F180-0B83-1EEF3E41AD63}"/>
              </a:ext>
            </a:extLst>
          </p:cNvPr>
          <p:cNvSpPr>
            <a:spLocks noGrp="1"/>
          </p:cNvSpPr>
          <p:nvPr>
            <p:ph sz="half" idx="1"/>
          </p:nvPr>
        </p:nvSpPr>
        <p:spPr>
          <a:xfrm>
            <a:off x="618516" y="1208925"/>
            <a:ext cx="6624535" cy="5081979"/>
          </a:xfrm>
        </p:spPr>
        <p:txBody>
          <a:bodyPr>
            <a:normAutofit lnSpcReduction="10000"/>
          </a:bodyPr>
          <a:lstStyle/>
          <a:p>
            <a:r>
              <a:rPr lang="en-US" sz="2000" dirty="0"/>
              <a:t>The elements of a process, each operator takes input and creates output, depending on the choice of parameters. </a:t>
            </a:r>
          </a:p>
          <a:p>
            <a:pPr lvl="1"/>
            <a:r>
              <a:rPr lang="en-US" sz="1600" dirty="0"/>
              <a:t>Aka: Function, formula, node</a:t>
            </a:r>
          </a:p>
          <a:p>
            <a:r>
              <a:rPr lang="en-US" sz="2000" dirty="0"/>
              <a:t>RapidMiner Studio contains hundreds of operators, with different functionality depending on what you need.</a:t>
            </a:r>
          </a:p>
          <a:p>
            <a:pPr lvl="1"/>
            <a:r>
              <a:rPr lang="en-US" sz="1600" dirty="0"/>
              <a:t>See the Operator Reference Guide for in-depth explanations of the built-in operators within RapidMiner Studio. </a:t>
            </a:r>
            <a:r>
              <a:rPr lang="en-US" sz="1600" i="1" u="sng" dirty="0">
                <a:solidFill>
                  <a:srgbClr val="00B0F0"/>
                </a:solidFill>
              </a:rPr>
              <a:t>https://docs.rapidminer.com/9.9/studio/operators/index.html</a:t>
            </a:r>
          </a:p>
          <a:p>
            <a:r>
              <a:rPr lang="en-US" sz="2000" dirty="0"/>
              <a:t>Search for operators with hierarchical search or keyword search. </a:t>
            </a:r>
          </a:p>
          <a:p>
            <a:pPr lvl="1"/>
            <a:r>
              <a:rPr lang="en-US" sz="1600" dirty="0"/>
              <a:t>The hierarchy of folders in the </a:t>
            </a:r>
            <a:r>
              <a:rPr lang="en-US" sz="1600" u="sng" dirty="0"/>
              <a:t>Operators Panel </a:t>
            </a:r>
            <a:r>
              <a:rPr lang="en-US" sz="1600" dirty="0"/>
              <a:t>reflects a typical data science workflow.</a:t>
            </a:r>
          </a:p>
          <a:p>
            <a:pPr lvl="1"/>
            <a:r>
              <a:rPr lang="en-US" sz="1600" dirty="0"/>
              <a:t>The Operators Panel also contains a search field for keywords, or you can search for additional in the </a:t>
            </a:r>
            <a:r>
              <a:rPr lang="en-US" sz="1600" u="sng" dirty="0"/>
              <a:t>Marketplace</a:t>
            </a:r>
            <a:r>
              <a:rPr lang="en-US" sz="1600" dirty="0"/>
              <a:t>.</a:t>
            </a:r>
          </a:p>
          <a:p>
            <a:r>
              <a:rPr lang="en-US" sz="2000" dirty="0"/>
              <a:t>3 ways to insert an operator into the process panel:</a:t>
            </a:r>
          </a:p>
          <a:p>
            <a:pPr lvl="1"/>
            <a:r>
              <a:rPr lang="en-US" sz="1600" dirty="0"/>
              <a:t>Drag-and-drop the operator</a:t>
            </a:r>
          </a:p>
          <a:p>
            <a:pPr lvl="1"/>
            <a:r>
              <a:rPr lang="en-US" sz="1600" dirty="0"/>
              <a:t>Double click the operator</a:t>
            </a:r>
          </a:p>
          <a:p>
            <a:pPr lvl="1"/>
            <a:r>
              <a:rPr lang="en-US" sz="1600" dirty="0"/>
              <a:t>Right click and chose “Insert operator” from the drop-down menu</a:t>
            </a:r>
          </a:p>
          <a:p>
            <a:pPr lvl="1"/>
            <a:endParaRPr lang="en-US" sz="1800" dirty="0"/>
          </a:p>
        </p:txBody>
      </p:sp>
      <p:pic>
        <p:nvPicPr>
          <p:cNvPr id="6" name="Content Placeholder 5">
            <a:extLst>
              <a:ext uri="{FF2B5EF4-FFF2-40B4-BE49-F238E27FC236}">
                <a16:creationId xmlns:a16="http://schemas.microsoft.com/office/drawing/2014/main" id="{FC179358-24C3-3A43-A4B0-8E3258E9EA78}"/>
              </a:ext>
            </a:extLst>
          </p:cNvPr>
          <p:cNvPicPr>
            <a:picLocks noGrp="1" noChangeAspect="1"/>
          </p:cNvPicPr>
          <p:nvPr>
            <p:ph sz="half" idx="2"/>
          </p:nvPr>
        </p:nvPicPr>
        <p:blipFill>
          <a:blip r:embed="rId2"/>
          <a:stretch>
            <a:fillRect/>
          </a:stretch>
        </p:blipFill>
        <p:spPr>
          <a:xfrm>
            <a:off x="7541674" y="567095"/>
            <a:ext cx="3827967" cy="5723809"/>
          </a:xfrm>
        </p:spPr>
      </p:pic>
    </p:spTree>
    <p:extLst>
      <p:ext uri="{BB962C8B-B14F-4D97-AF65-F5344CB8AC3E}">
        <p14:creationId xmlns:p14="http://schemas.microsoft.com/office/powerpoint/2010/main" val="744247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8134A-17E0-DCC2-DBBE-2A4BF892CEA4}"/>
              </a:ext>
            </a:extLst>
          </p:cNvPr>
          <p:cNvSpPr>
            <a:spLocks noGrp="1"/>
          </p:cNvSpPr>
          <p:nvPr>
            <p:ph type="title"/>
          </p:nvPr>
        </p:nvSpPr>
        <p:spPr>
          <a:xfrm>
            <a:off x="838200" y="71959"/>
            <a:ext cx="10515600" cy="1325563"/>
          </a:xfrm>
        </p:spPr>
        <p:txBody>
          <a:bodyPr/>
          <a:lstStyle/>
          <a:p>
            <a:pPr algn="ctr"/>
            <a:r>
              <a:rPr lang="en-US" b="1" dirty="0"/>
              <a:t>Operator Selection</a:t>
            </a:r>
          </a:p>
        </p:txBody>
      </p:sp>
      <p:sp>
        <p:nvSpPr>
          <p:cNvPr id="3" name="Content Placeholder 2">
            <a:extLst>
              <a:ext uri="{FF2B5EF4-FFF2-40B4-BE49-F238E27FC236}">
                <a16:creationId xmlns:a16="http://schemas.microsoft.com/office/drawing/2014/main" id="{E179E1F2-4B0D-F180-0B83-1EEF3E41AD63}"/>
              </a:ext>
            </a:extLst>
          </p:cNvPr>
          <p:cNvSpPr>
            <a:spLocks noGrp="1"/>
          </p:cNvSpPr>
          <p:nvPr>
            <p:ph sz="half" idx="1"/>
          </p:nvPr>
        </p:nvSpPr>
        <p:spPr>
          <a:xfrm>
            <a:off x="307181" y="1309093"/>
            <a:ext cx="5712619" cy="4351338"/>
          </a:xfrm>
        </p:spPr>
        <p:txBody>
          <a:bodyPr>
            <a:normAutofit/>
          </a:bodyPr>
          <a:lstStyle/>
          <a:p>
            <a:pPr marL="0" lvl="1" indent="0">
              <a:buNone/>
            </a:pPr>
            <a:r>
              <a:rPr lang="en-US" sz="1800" dirty="0"/>
              <a:t>Help with operators: Select the “View” tab in the top left, “Show Panel” and select “Help.” </a:t>
            </a:r>
          </a:p>
          <a:p>
            <a:pPr marL="800100" lvl="2" indent="-342900"/>
            <a:r>
              <a:rPr lang="en-US" sz="1600" dirty="0"/>
              <a:t>This will add a help panel to your default layout, which describes the usage of each operator.</a:t>
            </a:r>
          </a:p>
        </p:txBody>
      </p:sp>
      <p:sp>
        <p:nvSpPr>
          <p:cNvPr id="4" name="Content Placeholder 3">
            <a:extLst>
              <a:ext uri="{FF2B5EF4-FFF2-40B4-BE49-F238E27FC236}">
                <a16:creationId xmlns:a16="http://schemas.microsoft.com/office/drawing/2014/main" id="{534B1541-9474-124C-9263-709CE99A3A2A}"/>
              </a:ext>
            </a:extLst>
          </p:cNvPr>
          <p:cNvSpPr>
            <a:spLocks noGrp="1"/>
          </p:cNvSpPr>
          <p:nvPr>
            <p:ph sz="half" idx="2"/>
          </p:nvPr>
        </p:nvSpPr>
        <p:spPr>
          <a:xfrm>
            <a:off x="6172199" y="1309093"/>
            <a:ext cx="5810161" cy="4351338"/>
          </a:xfrm>
        </p:spPr>
        <p:txBody>
          <a:bodyPr>
            <a:normAutofit/>
          </a:bodyPr>
          <a:lstStyle/>
          <a:p>
            <a:pPr marL="0" indent="0">
              <a:buNone/>
            </a:pPr>
            <a:r>
              <a:rPr lang="en-US" sz="1800" dirty="0"/>
              <a:t>Navigating the </a:t>
            </a:r>
            <a:r>
              <a:rPr lang="en-US" sz="1800" u="sng" dirty="0"/>
              <a:t>operator panel </a:t>
            </a:r>
            <a:r>
              <a:rPr lang="en-US" sz="1800" dirty="0"/>
              <a:t>through the hierarchical search is a good way to select operators for:</a:t>
            </a:r>
          </a:p>
          <a:p>
            <a:pPr marL="457200" indent="-457200">
              <a:buFont typeface="+mj-lt"/>
              <a:buAutoNum type="arabicPeriod"/>
            </a:pPr>
            <a:r>
              <a:rPr lang="en-US" sz="1600" dirty="0"/>
              <a:t>Data Access (reading/writing data)</a:t>
            </a:r>
            <a:endParaRPr lang="en-US" sz="1200" dirty="0"/>
          </a:p>
          <a:p>
            <a:pPr marL="457200" indent="-457200">
              <a:buFont typeface="+mj-lt"/>
              <a:buAutoNum type="arabicPeriod"/>
            </a:pPr>
            <a:r>
              <a:rPr lang="en-US" sz="1600" dirty="0"/>
              <a:t>Blending (grouping, filtering, re-order, selecting, manipulating roles, etc.) </a:t>
            </a:r>
          </a:p>
          <a:p>
            <a:pPr marL="457200" indent="-457200">
              <a:buFont typeface="+mj-lt"/>
              <a:buAutoNum type="arabicPeriod"/>
            </a:pPr>
            <a:r>
              <a:rPr lang="en-US" sz="1600" dirty="0"/>
              <a:t>Cleansing (normalization, duplicate detection, outlier elimination, etc.)</a:t>
            </a:r>
          </a:p>
          <a:p>
            <a:pPr marL="457200" indent="-457200">
              <a:buFont typeface="+mj-lt"/>
              <a:buAutoNum type="arabicPeriod"/>
            </a:pPr>
            <a:r>
              <a:rPr lang="en-US" sz="1600" dirty="0"/>
              <a:t>Modeling (algorithms, decision trees, correlations, predictive, optimizations, time series, etc.)</a:t>
            </a:r>
          </a:p>
          <a:p>
            <a:pPr marL="457200" indent="-457200">
              <a:buFont typeface="+mj-lt"/>
              <a:buAutoNum type="arabicPeriod"/>
            </a:pPr>
            <a:r>
              <a:rPr lang="en-US" sz="1600" dirty="0"/>
              <a:t>Scoring (confidences, uncertainty, prediction explanations, model applications, insights, etc.)</a:t>
            </a:r>
          </a:p>
          <a:p>
            <a:pPr marL="457200" indent="-457200">
              <a:buFont typeface="+mj-lt"/>
              <a:buAutoNum type="arabicPeriod"/>
            </a:pPr>
            <a:r>
              <a:rPr lang="en-US" sz="1600" dirty="0"/>
              <a:t>Validation (performance metrics, cross-validation, etc.)</a:t>
            </a:r>
          </a:p>
          <a:p>
            <a:pPr marL="457200" indent="-457200">
              <a:buFont typeface="+mj-lt"/>
              <a:buAutoNum type="arabicPeriod"/>
            </a:pPr>
            <a:r>
              <a:rPr lang="en-US" sz="1600" dirty="0"/>
              <a:t>Utility (scripting, process controls, annotations, macros, etc.)</a:t>
            </a:r>
            <a:endParaRPr lang="en-US" sz="1200" dirty="0"/>
          </a:p>
          <a:p>
            <a:pPr marL="0" indent="0">
              <a:buNone/>
            </a:pPr>
            <a:endParaRPr lang="en-US" dirty="0"/>
          </a:p>
        </p:txBody>
      </p:sp>
      <p:pic>
        <p:nvPicPr>
          <p:cNvPr id="10" name="Picture 9">
            <a:extLst>
              <a:ext uri="{FF2B5EF4-FFF2-40B4-BE49-F238E27FC236}">
                <a16:creationId xmlns:a16="http://schemas.microsoft.com/office/drawing/2014/main" id="{9B47F010-2332-1C95-624E-4AAA70D4875B}"/>
              </a:ext>
            </a:extLst>
          </p:cNvPr>
          <p:cNvPicPr>
            <a:picLocks noChangeAspect="1"/>
          </p:cNvPicPr>
          <p:nvPr/>
        </p:nvPicPr>
        <p:blipFill rotWithShape="1">
          <a:blip r:embed="rId2"/>
          <a:srcRect l="-1339" t="-250" r="9381" b="250"/>
          <a:stretch/>
        </p:blipFill>
        <p:spPr>
          <a:xfrm>
            <a:off x="838200" y="2477493"/>
            <a:ext cx="4946988" cy="2723951"/>
          </a:xfrm>
          <a:prstGeom prst="rect">
            <a:avLst/>
          </a:prstGeom>
        </p:spPr>
      </p:pic>
      <p:cxnSp>
        <p:nvCxnSpPr>
          <p:cNvPr id="13" name="Straight Arrow Connector 12">
            <a:extLst>
              <a:ext uri="{FF2B5EF4-FFF2-40B4-BE49-F238E27FC236}">
                <a16:creationId xmlns:a16="http://schemas.microsoft.com/office/drawing/2014/main" id="{F0DE6241-D33A-EDCC-AD4A-2C1E4AF4D19D}"/>
              </a:ext>
            </a:extLst>
          </p:cNvPr>
          <p:cNvCxnSpPr>
            <a:cxnSpLocks/>
          </p:cNvCxnSpPr>
          <p:nvPr/>
        </p:nvCxnSpPr>
        <p:spPr>
          <a:xfrm>
            <a:off x="2122958" y="4157663"/>
            <a:ext cx="658014" cy="538333"/>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2B081478-0965-B79C-913E-28E2AFFBBBED}"/>
              </a:ext>
            </a:extLst>
          </p:cNvPr>
          <p:cNvPicPr>
            <a:picLocks noChangeAspect="1"/>
          </p:cNvPicPr>
          <p:nvPr/>
        </p:nvPicPr>
        <p:blipFill>
          <a:blip r:embed="rId3"/>
          <a:stretch>
            <a:fillRect/>
          </a:stretch>
        </p:blipFill>
        <p:spPr>
          <a:xfrm>
            <a:off x="2780972" y="5302024"/>
            <a:ext cx="3149458" cy="1438378"/>
          </a:xfrm>
          <a:prstGeom prst="rect">
            <a:avLst/>
          </a:prstGeom>
        </p:spPr>
      </p:pic>
      <p:sp>
        <p:nvSpPr>
          <p:cNvPr id="19" name="TextBox 18">
            <a:extLst>
              <a:ext uri="{FF2B5EF4-FFF2-40B4-BE49-F238E27FC236}">
                <a16:creationId xmlns:a16="http://schemas.microsoft.com/office/drawing/2014/main" id="{C107AF74-F2B7-6573-6BBB-B92239644535}"/>
              </a:ext>
            </a:extLst>
          </p:cNvPr>
          <p:cNvSpPr txBox="1"/>
          <p:nvPr/>
        </p:nvSpPr>
        <p:spPr>
          <a:xfrm>
            <a:off x="410761" y="5302024"/>
            <a:ext cx="2370211" cy="954107"/>
          </a:xfrm>
          <a:prstGeom prst="rect">
            <a:avLst/>
          </a:prstGeom>
          <a:noFill/>
        </p:spPr>
        <p:txBody>
          <a:bodyPr wrap="square" rtlCol="0">
            <a:spAutoFit/>
          </a:bodyPr>
          <a:lstStyle/>
          <a:p>
            <a:r>
              <a:rPr lang="en-US" sz="1400" dirty="0"/>
              <a:t>The </a:t>
            </a:r>
            <a:r>
              <a:rPr lang="en-US" sz="1400" u="sng" dirty="0"/>
              <a:t>help panel </a:t>
            </a:r>
            <a:r>
              <a:rPr lang="en-US" sz="1400" dirty="0"/>
              <a:t>is a useful tool for navigating operator functions when building a model. </a:t>
            </a:r>
            <a:endParaRPr lang="en-US" sz="1400" u="sng" dirty="0"/>
          </a:p>
        </p:txBody>
      </p:sp>
      <p:cxnSp>
        <p:nvCxnSpPr>
          <p:cNvPr id="20" name="Straight Arrow Connector 19">
            <a:extLst>
              <a:ext uri="{FF2B5EF4-FFF2-40B4-BE49-F238E27FC236}">
                <a16:creationId xmlns:a16="http://schemas.microsoft.com/office/drawing/2014/main" id="{8EDD2984-9E29-C109-CCED-4A18D3FEE815}"/>
              </a:ext>
            </a:extLst>
          </p:cNvPr>
          <p:cNvCxnSpPr>
            <a:cxnSpLocks/>
          </p:cNvCxnSpPr>
          <p:nvPr/>
        </p:nvCxnSpPr>
        <p:spPr>
          <a:xfrm>
            <a:off x="2139388" y="6156636"/>
            <a:ext cx="832873" cy="0"/>
          </a:xfrm>
          <a:prstGeom prst="straightConnector1">
            <a:avLst/>
          </a:prstGeom>
          <a:ln w="762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3993673-D84E-D7C0-CE70-8D373E2D41C5}"/>
              </a:ext>
            </a:extLst>
          </p:cNvPr>
          <p:cNvSpPr txBox="1"/>
          <p:nvPr/>
        </p:nvSpPr>
        <p:spPr>
          <a:xfrm>
            <a:off x="7629777" y="5479527"/>
            <a:ext cx="2895004" cy="1354217"/>
          </a:xfrm>
          <a:prstGeom prst="rect">
            <a:avLst/>
          </a:prstGeom>
          <a:noFill/>
        </p:spPr>
        <p:txBody>
          <a:bodyPr wrap="square">
            <a:spAutoFit/>
          </a:bodyPr>
          <a:lstStyle/>
          <a:p>
            <a:pPr algn="ctr"/>
            <a:r>
              <a:rPr lang="en-US" b="1" dirty="0">
                <a:solidFill>
                  <a:schemeClr val="accent2"/>
                </a:solidFill>
              </a:rPr>
              <a:t>Or visit the RapidMiner Operator Manual</a:t>
            </a:r>
          </a:p>
          <a:p>
            <a:r>
              <a:rPr lang="en-US" sz="1400" dirty="0">
                <a:hlinkClick r:id="rId4"/>
              </a:rPr>
              <a:t>https://docs.rapidminer.com/9.9/studio/operators/index.html</a:t>
            </a:r>
            <a:endParaRPr lang="en-US" sz="1400" dirty="0"/>
          </a:p>
          <a:p>
            <a:endParaRPr lang="en-US" dirty="0"/>
          </a:p>
        </p:txBody>
      </p:sp>
    </p:spTree>
    <p:extLst>
      <p:ext uri="{BB962C8B-B14F-4D97-AF65-F5344CB8AC3E}">
        <p14:creationId xmlns:p14="http://schemas.microsoft.com/office/powerpoint/2010/main" val="3190182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6" name="Rectangle 3085">
            <a:extLst>
              <a:ext uri="{FF2B5EF4-FFF2-40B4-BE49-F238E27FC236}">
                <a16:creationId xmlns:a16="http://schemas.microsoft.com/office/drawing/2014/main" id="{91CC89A3-857A-4D53-ADCB-0A14B4B40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947F61-03E1-5536-25DD-EAB6FF4734C0}"/>
              </a:ext>
            </a:extLst>
          </p:cNvPr>
          <p:cNvSpPr>
            <a:spLocks noGrp="1"/>
          </p:cNvSpPr>
          <p:nvPr>
            <p:ph type="title"/>
          </p:nvPr>
        </p:nvSpPr>
        <p:spPr>
          <a:xfrm>
            <a:off x="3278892" y="319982"/>
            <a:ext cx="5631162" cy="917272"/>
          </a:xfrm>
        </p:spPr>
        <p:txBody>
          <a:bodyPr anchor="ctr">
            <a:normAutofit/>
          </a:bodyPr>
          <a:lstStyle/>
          <a:p>
            <a:pPr algn="ctr"/>
            <a:r>
              <a:rPr lang="en-US" b="1" dirty="0"/>
              <a:t>Process Building &amp; Ports</a:t>
            </a:r>
          </a:p>
        </p:txBody>
      </p:sp>
      <p:sp>
        <p:nvSpPr>
          <p:cNvPr id="3" name="Content Placeholder 2">
            <a:extLst>
              <a:ext uri="{FF2B5EF4-FFF2-40B4-BE49-F238E27FC236}">
                <a16:creationId xmlns:a16="http://schemas.microsoft.com/office/drawing/2014/main" id="{4844EF00-A1D6-E47F-1F6A-8C7F263C0454}"/>
              </a:ext>
            </a:extLst>
          </p:cNvPr>
          <p:cNvSpPr>
            <a:spLocks noGrp="1"/>
          </p:cNvSpPr>
          <p:nvPr>
            <p:ph idx="1"/>
          </p:nvPr>
        </p:nvSpPr>
        <p:spPr>
          <a:xfrm>
            <a:off x="633759" y="778618"/>
            <a:ext cx="10921428" cy="3157668"/>
          </a:xfrm>
        </p:spPr>
        <p:txBody>
          <a:bodyPr anchor="ctr">
            <a:normAutofit/>
          </a:bodyPr>
          <a:lstStyle/>
          <a:p>
            <a:pPr marL="0" indent="0">
              <a:buNone/>
            </a:pPr>
            <a:r>
              <a:rPr lang="en-US" sz="1800" dirty="0"/>
              <a:t>To build a process:</a:t>
            </a:r>
          </a:p>
          <a:p>
            <a:r>
              <a:rPr lang="en-US" sz="1800" dirty="0"/>
              <a:t>Connect the </a:t>
            </a:r>
            <a:r>
              <a:rPr lang="en-US" sz="1800" i="1" dirty="0"/>
              <a:t>output</a:t>
            </a:r>
            <a:r>
              <a:rPr lang="en-US" sz="1800" dirty="0"/>
              <a:t> from each Operator to the </a:t>
            </a:r>
            <a:r>
              <a:rPr lang="en-US" sz="1800" i="1" dirty="0"/>
              <a:t>input</a:t>
            </a:r>
            <a:r>
              <a:rPr lang="en-US" sz="1800" dirty="0"/>
              <a:t> of the next via a </a:t>
            </a:r>
            <a:r>
              <a:rPr lang="en-US" sz="1800" i="1" dirty="0"/>
              <a:t>port</a:t>
            </a:r>
            <a:r>
              <a:rPr lang="en-US" sz="1800" dirty="0"/>
              <a:t>. </a:t>
            </a:r>
          </a:p>
          <a:p>
            <a:pPr lvl="1"/>
            <a:r>
              <a:rPr lang="en-US" sz="1800" dirty="0"/>
              <a:t>To connect two </a:t>
            </a:r>
            <a:r>
              <a:rPr lang="en-US" sz="1800" i="1" dirty="0"/>
              <a:t>ports</a:t>
            </a:r>
            <a:r>
              <a:rPr lang="en-US" sz="1800" dirty="0"/>
              <a:t>, click them. Hover over a port to see a tooltip with additional information.</a:t>
            </a:r>
          </a:p>
          <a:p>
            <a:pPr lvl="1"/>
            <a:r>
              <a:rPr lang="en-US" sz="1800" dirty="0"/>
              <a:t>When connecting two operators, you must make sure the output port of the first is compatible with the input of the second, or you will see an error message.  </a:t>
            </a:r>
          </a:p>
          <a:p>
            <a:r>
              <a:rPr lang="en-US" sz="1800" dirty="0"/>
              <a:t>Connect the last operator in a process to the results port (“res) on the right side of the Process Panel. </a:t>
            </a:r>
          </a:p>
          <a:p>
            <a:pPr lvl="1"/>
            <a:r>
              <a:rPr lang="en-US" sz="1800" dirty="0"/>
              <a:t>Double click on an output port and it will connect to the next available results port. </a:t>
            </a:r>
          </a:p>
        </p:txBody>
      </p:sp>
      <p:pic>
        <p:nvPicPr>
          <p:cNvPr id="3074" name="Picture 2" descr="A close-up of a sign&#10;&#10;Description automatically generated">
            <a:extLst>
              <a:ext uri="{FF2B5EF4-FFF2-40B4-BE49-F238E27FC236}">
                <a16:creationId xmlns:a16="http://schemas.microsoft.com/office/drawing/2014/main" id="{A7803D82-B653-D1F5-F517-3B92B65DDCF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85" r="-1" b="-1"/>
          <a:stretch/>
        </p:blipFill>
        <p:spPr bwMode="auto">
          <a:xfrm>
            <a:off x="182881" y="3526300"/>
            <a:ext cx="11834494" cy="31576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79656B7-0860-9C2B-001C-E70F86D08173}"/>
              </a:ext>
            </a:extLst>
          </p:cNvPr>
          <p:cNvSpPr txBox="1"/>
          <p:nvPr/>
        </p:nvSpPr>
        <p:spPr>
          <a:xfrm>
            <a:off x="1466632" y="6225332"/>
            <a:ext cx="9255682" cy="307777"/>
          </a:xfrm>
          <a:prstGeom prst="rect">
            <a:avLst/>
          </a:prstGeom>
          <a:noFill/>
        </p:spPr>
        <p:txBody>
          <a:bodyPr wrap="square" rtlCol="0">
            <a:spAutoFit/>
          </a:bodyPr>
          <a:lstStyle/>
          <a:p>
            <a:r>
              <a:rPr lang="en-US" sz="1400" b="1" dirty="0">
                <a:solidFill>
                  <a:schemeClr val="accent2">
                    <a:lumMod val="75000"/>
                  </a:schemeClr>
                </a:solidFill>
              </a:rPr>
              <a:t>Simple process example: </a:t>
            </a:r>
            <a:r>
              <a:rPr lang="en-US" sz="1400" dirty="0">
                <a:solidFill>
                  <a:schemeClr val="accent2">
                    <a:lumMod val="75000"/>
                  </a:schemeClr>
                </a:solidFill>
              </a:rPr>
              <a:t>data from an excel file is (1) read, (2) stored in the repository, and (3) displayed in the results view. </a:t>
            </a:r>
          </a:p>
        </p:txBody>
      </p:sp>
    </p:spTree>
    <p:extLst>
      <p:ext uri="{BB962C8B-B14F-4D97-AF65-F5344CB8AC3E}">
        <p14:creationId xmlns:p14="http://schemas.microsoft.com/office/powerpoint/2010/main" val="2943116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CA00A0-761E-5449-291A-56DFE54D57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ECC7E7-A6DC-D93A-0FD4-F10113F88DC2}"/>
              </a:ext>
            </a:extLst>
          </p:cNvPr>
          <p:cNvSpPr>
            <a:spLocks noGrp="1"/>
          </p:cNvSpPr>
          <p:nvPr>
            <p:ph type="title"/>
          </p:nvPr>
        </p:nvSpPr>
        <p:spPr>
          <a:xfrm>
            <a:off x="838200" y="165460"/>
            <a:ext cx="10515600" cy="1325563"/>
          </a:xfrm>
        </p:spPr>
        <p:txBody>
          <a:bodyPr/>
          <a:lstStyle/>
          <a:p>
            <a:pPr algn="ctr"/>
            <a:r>
              <a:rPr lang="en-US" b="1" dirty="0"/>
              <a:t>Parameters</a:t>
            </a:r>
          </a:p>
        </p:txBody>
      </p:sp>
      <p:sp>
        <p:nvSpPr>
          <p:cNvPr id="3" name="Content Placeholder 2">
            <a:extLst>
              <a:ext uri="{FF2B5EF4-FFF2-40B4-BE49-F238E27FC236}">
                <a16:creationId xmlns:a16="http://schemas.microsoft.com/office/drawing/2014/main" id="{B08E7535-0E04-376C-7D3B-1DFC3B22C041}"/>
              </a:ext>
            </a:extLst>
          </p:cNvPr>
          <p:cNvSpPr>
            <a:spLocks noGrp="1"/>
          </p:cNvSpPr>
          <p:nvPr>
            <p:ph sz="half" idx="1"/>
          </p:nvPr>
        </p:nvSpPr>
        <p:spPr>
          <a:xfrm>
            <a:off x="552450" y="1466714"/>
            <a:ext cx="5919788" cy="3924572"/>
          </a:xfrm>
        </p:spPr>
        <p:txBody>
          <a:bodyPr>
            <a:normAutofit/>
          </a:bodyPr>
          <a:lstStyle/>
          <a:p>
            <a:pPr marL="457200" lvl="1" indent="0">
              <a:buNone/>
            </a:pPr>
            <a:r>
              <a:rPr lang="en-US" dirty="0"/>
              <a:t>Parameters: Options for configuring the behavior of an operator. </a:t>
            </a:r>
          </a:p>
          <a:p>
            <a:pPr lvl="2"/>
            <a:r>
              <a:rPr lang="en-US" sz="1800" dirty="0"/>
              <a:t>Context-dependent</a:t>
            </a:r>
          </a:p>
          <a:p>
            <a:pPr lvl="2"/>
            <a:r>
              <a:rPr lang="en-US" sz="1800" dirty="0"/>
              <a:t>Parameters panel will display the parameters for the selected operator in the process panel.</a:t>
            </a:r>
          </a:p>
          <a:p>
            <a:pPr lvl="2"/>
            <a:r>
              <a:rPr lang="en-US" sz="1800" dirty="0"/>
              <a:t>Each operator has its unique parameters, with default parameters being loaded to the operator automatically.</a:t>
            </a:r>
          </a:p>
          <a:p>
            <a:pPr lvl="2"/>
            <a:r>
              <a:rPr lang="en-US" sz="1800" dirty="0"/>
              <a:t>Parameters can be manipulated within the parameters panel. </a:t>
            </a:r>
          </a:p>
          <a:p>
            <a:pPr lvl="2"/>
            <a:r>
              <a:rPr lang="en-US" sz="1800" dirty="0"/>
              <a:t>To see all available parameters for the operator, click “show advanced parameters”</a:t>
            </a:r>
          </a:p>
        </p:txBody>
      </p:sp>
      <p:pic>
        <p:nvPicPr>
          <p:cNvPr id="8" name="Picture 7">
            <a:extLst>
              <a:ext uri="{FF2B5EF4-FFF2-40B4-BE49-F238E27FC236}">
                <a16:creationId xmlns:a16="http://schemas.microsoft.com/office/drawing/2014/main" id="{541FCAAA-D49A-6971-BE2D-860F60069628}"/>
              </a:ext>
            </a:extLst>
          </p:cNvPr>
          <p:cNvPicPr>
            <a:picLocks noChangeAspect="1"/>
          </p:cNvPicPr>
          <p:nvPr/>
        </p:nvPicPr>
        <p:blipFill>
          <a:blip r:embed="rId2"/>
          <a:stretch>
            <a:fillRect/>
          </a:stretch>
        </p:blipFill>
        <p:spPr>
          <a:xfrm>
            <a:off x="6642236" y="1404666"/>
            <a:ext cx="2532006" cy="5095080"/>
          </a:xfrm>
          <a:prstGeom prst="rect">
            <a:avLst/>
          </a:prstGeom>
        </p:spPr>
      </p:pic>
      <p:sp>
        <p:nvSpPr>
          <p:cNvPr id="10" name="TextBox 9">
            <a:extLst>
              <a:ext uri="{FF2B5EF4-FFF2-40B4-BE49-F238E27FC236}">
                <a16:creationId xmlns:a16="http://schemas.microsoft.com/office/drawing/2014/main" id="{4A48B95A-9E4C-526C-FED9-1147F7706F06}"/>
              </a:ext>
            </a:extLst>
          </p:cNvPr>
          <p:cNvSpPr txBox="1"/>
          <p:nvPr/>
        </p:nvSpPr>
        <p:spPr>
          <a:xfrm>
            <a:off x="8559262" y="3952206"/>
            <a:ext cx="3367087" cy="1569660"/>
          </a:xfrm>
          <a:prstGeom prst="rect">
            <a:avLst/>
          </a:prstGeom>
          <a:noFill/>
        </p:spPr>
        <p:txBody>
          <a:bodyPr wrap="square">
            <a:spAutoFit/>
          </a:bodyPr>
          <a:lstStyle/>
          <a:p>
            <a:pPr lvl="2"/>
            <a:r>
              <a:rPr lang="en-US" sz="1600" dirty="0"/>
              <a:t>To see more information on each parameter, hover the information icon next to the parameter of interest, and help text is displayed.</a:t>
            </a:r>
          </a:p>
        </p:txBody>
      </p:sp>
      <p:cxnSp>
        <p:nvCxnSpPr>
          <p:cNvPr id="11" name="Straight Arrow Connector 10">
            <a:extLst>
              <a:ext uri="{FF2B5EF4-FFF2-40B4-BE49-F238E27FC236}">
                <a16:creationId xmlns:a16="http://schemas.microsoft.com/office/drawing/2014/main" id="{5D30ADEA-F454-5FB6-F075-A128A03FEBED}"/>
              </a:ext>
            </a:extLst>
          </p:cNvPr>
          <p:cNvCxnSpPr>
            <a:cxnSpLocks/>
            <a:stCxn id="10" idx="0"/>
          </p:cNvCxnSpPr>
          <p:nvPr/>
        </p:nvCxnSpPr>
        <p:spPr>
          <a:xfrm flipH="1" flipV="1">
            <a:off x="9174242" y="3684898"/>
            <a:ext cx="1068564" cy="267308"/>
          </a:xfrm>
          <a:prstGeom prst="straightConnector1">
            <a:avLst/>
          </a:prstGeom>
          <a:ln w="762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EBD7D73-FF39-E300-3268-6D325450EE43}"/>
              </a:ext>
            </a:extLst>
          </p:cNvPr>
          <p:cNvSpPr txBox="1"/>
          <p:nvPr/>
        </p:nvSpPr>
        <p:spPr>
          <a:xfrm>
            <a:off x="9174242" y="1624677"/>
            <a:ext cx="2532007" cy="523220"/>
          </a:xfrm>
          <a:prstGeom prst="rect">
            <a:avLst/>
          </a:prstGeom>
          <a:noFill/>
        </p:spPr>
        <p:txBody>
          <a:bodyPr wrap="square" rtlCol="0">
            <a:spAutoFit/>
          </a:bodyPr>
          <a:lstStyle/>
          <a:p>
            <a:r>
              <a:rPr lang="en-US" sz="1400" b="1" dirty="0">
                <a:solidFill>
                  <a:schemeClr val="accent2">
                    <a:lumMod val="75000"/>
                  </a:schemeClr>
                </a:solidFill>
              </a:rPr>
              <a:t>Example: </a:t>
            </a:r>
            <a:r>
              <a:rPr lang="en-US" sz="1400" dirty="0">
                <a:solidFill>
                  <a:schemeClr val="accent2">
                    <a:lumMod val="75000"/>
                  </a:schemeClr>
                </a:solidFill>
              </a:rPr>
              <a:t>Parameters Panel for Cross Validation Operator</a:t>
            </a:r>
          </a:p>
        </p:txBody>
      </p:sp>
    </p:spTree>
    <p:extLst>
      <p:ext uri="{BB962C8B-B14F-4D97-AF65-F5344CB8AC3E}">
        <p14:creationId xmlns:p14="http://schemas.microsoft.com/office/powerpoint/2010/main" val="3394296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3F611-E28E-AE2F-2237-1B31993E6DEF}"/>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C59ADB87-F4A3-6D28-6593-2CBAB14B136D}"/>
              </a:ext>
            </a:extLst>
          </p:cNvPr>
          <p:cNvSpPr/>
          <p:nvPr/>
        </p:nvSpPr>
        <p:spPr>
          <a:xfrm>
            <a:off x="543128" y="274806"/>
            <a:ext cx="11105744" cy="6308388"/>
          </a:xfrm>
          <a:prstGeom prst="rect">
            <a:avLst/>
          </a:prstGeom>
          <a:solidFill>
            <a:schemeClr val="accent4">
              <a:lumMod val="60000"/>
              <a:lumOff val="40000"/>
              <a:alpha val="30196"/>
            </a:schemeClr>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211DB2-0AAA-D73D-D405-B97DB82CC9D3}"/>
              </a:ext>
            </a:extLst>
          </p:cNvPr>
          <p:cNvSpPr>
            <a:spLocks noGrp="1"/>
          </p:cNvSpPr>
          <p:nvPr>
            <p:ph type="title"/>
          </p:nvPr>
        </p:nvSpPr>
        <p:spPr>
          <a:xfrm>
            <a:off x="838200" y="3278981"/>
            <a:ext cx="10515600" cy="941252"/>
          </a:xfrm>
        </p:spPr>
        <p:txBody>
          <a:bodyPr>
            <a:noAutofit/>
          </a:bodyPr>
          <a:lstStyle/>
          <a:p>
            <a:pPr algn="ctr"/>
            <a:r>
              <a:rPr lang="en-US" sz="4800" b="1" i="1" dirty="0">
                <a:solidFill>
                  <a:schemeClr val="accent2"/>
                </a:solidFill>
              </a:rPr>
              <a:t>3. Example of RapidMiner Process for Paleo Streamflow Reconstruction (Single Vector)</a:t>
            </a:r>
          </a:p>
        </p:txBody>
      </p:sp>
      <p:sp>
        <p:nvSpPr>
          <p:cNvPr id="3" name="TextBox 2">
            <a:extLst>
              <a:ext uri="{FF2B5EF4-FFF2-40B4-BE49-F238E27FC236}">
                <a16:creationId xmlns:a16="http://schemas.microsoft.com/office/drawing/2014/main" id="{8E08269B-084C-2809-FFB3-1F83770AB0F8}"/>
              </a:ext>
            </a:extLst>
          </p:cNvPr>
          <p:cNvSpPr txBox="1"/>
          <p:nvPr/>
        </p:nvSpPr>
        <p:spPr>
          <a:xfrm>
            <a:off x="2616740" y="4220233"/>
            <a:ext cx="6958520" cy="369332"/>
          </a:xfrm>
          <a:prstGeom prst="rect">
            <a:avLst/>
          </a:prstGeom>
          <a:noFill/>
        </p:spPr>
        <p:txBody>
          <a:bodyPr wrap="square" rtlCol="0">
            <a:spAutoFit/>
          </a:bodyPr>
          <a:lstStyle/>
          <a:p>
            <a:r>
              <a:rPr lang="en-US" dirty="0"/>
              <a:t>Associated RapidMiner Process File = </a:t>
            </a:r>
            <a:r>
              <a:rPr lang="en-US" i="1" dirty="0" err="1"/>
              <a:t>SF_Holston_JJAS_ML_Process.rmp</a:t>
            </a:r>
            <a:r>
              <a:rPr lang="en-US" i="1" dirty="0"/>
              <a:t> </a:t>
            </a:r>
          </a:p>
        </p:txBody>
      </p:sp>
    </p:spTree>
    <p:extLst>
      <p:ext uri="{BB962C8B-B14F-4D97-AF65-F5344CB8AC3E}">
        <p14:creationId xmlns:p14="http://schemas.microsoft.com/office/powerpoint/2010/main" val="3457442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880E8D6-5C95-CA69-FB08-E8DE0E77A1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CB7162-7B19-58C9-FB78-FAECC5EEED30}"/>
              </a:ext>
            </a:extLst>
          </p:cNvPr>
          <p:cNvSpPr>
            <a:spLocks noGrp="1"/>
          </p:cNvSpPr>
          <p:nvPr>
            <p:ph type="title"/>
          </p:nvPr>
        </p:nvSpPr>
        <p:spPr>
          <a:xfrm>
            <a:off x="838200" y="235993"/>
            <a:ext cx="10515600" cy="1325563"/>
          </a:xfrm>
        </p:spPr>
        <p:txBody>
          <a:bodyPr/>
          <a:lstStyle/>
          <a:p>
            <a:pPr algn="ctr"/>
            <a:r>
              <a:rPr lang="en-US" b="1" dirty="0"/>
              <a:t>Background</a:t>
            </a:r>
          </a:p>
        </p:txBody>
      </p:sp>
      <p:sp>
        <p:nvSpPr>
          <p:cNvPr id="4" name="Content Placeholder 3">
            <a:extLst>
              <a:ext uri="{FF2B5EF4-FFF2-40B4-BE49-F238E27FC236}">
                <a16:creationId xmlns:a16="http://schemas.microsoft.com/office/drawing/2014/main" id="{B3F19A9C-453B-D985-8AC6-E29CA3B95FC8}"/>
              </a:ext>
            </a:extLst>
          </p:cNvPr>
          <p:cNvSpPr>
            <a:spLocks noGrp="1"/>
          </p:cNvSpPr>
          <p:nvPr>
            <p:ph sz="half" idx="2"/>
          </p:nvPr>
        </p:nvSpPr>
        <p:spPr>
          <a:xfrm>
            <a:off x="6078140" y="1561556"/>
            <a:ext cx="5181600" cy="4560638"/>
          </a:xfrm>
        </p:spPr>
        <p:txBody>
          <a:bodyPr>
            <a:normAutofit lnSpcReduction="10000"/>
          </a:bodyPr>
          <a:lstStyle/>
          <a:p>
            <a:pPr marL="0" indent="0">
              <a:buNone/>
            </a:pPr>
            <a:r>
              <a:rPr lang="en-US" b="1" dirty="0"/>
              <a:t>Data Available:</a:t>
            </a:r>
          </a:p>
          <a:p>
            <a:pPr marL="0" indent="0">
              <a:buNone/>
            </a:pPr>
            <a:r>
              <a:rPr lang="en-US" b="1" dirty="0"/>
              <a:t>1. </a:t>
            </a:r>
            <a:r>
              <a:rPr lang="en-US" dirty="0"/>
              <a:t>Average Summer Streamflow Volumes (June-September), in million cubic meters (MCM) for the SF Holston Gauge from 1932-2005.</a:t>
            </a:r>
          </a:p>
          <a:p>
            <a:pPr marL="0" indent="0">
              <a:buNone/>
            </a:pPr>
            <a:r>
              <a:rPr lang="en-US" b="1" dirty="0"/>
              <a:t>2. </a:t>
            </a:r>
            <a:r>
              <a:rPr lang="en-US" dirty="0"/>
              <a:t>Self-calibrating Palmer Drought Severity Index (</a:t>
            </a:r>
            <a:r>
              <a:rPr lang="en-US" dirty="0" err="1"/>
              <a:t>scPDSI</a:t>
            </a:r>
            <a:r>
              <a:rPr lang="en-US" dirty="0"/>
              <a:t>) annual gridded data, within 450-km radius of SF Holston gauge, from 365-2005.</a:t>
            </a:r>
            <a:endParaRPr lang="en-US" b="1" dirty="0"/>
          </a:p>
          <a:p>
            <a:pPr marL="0" indent="0">
              <a:buNone/>
            </a:pPr>
            <a:endParaRPr lang="en-US" b="1" dirty="0"/>
          </a:p>
          <a:p>
            <a:pPr marL="0" indent="0">
              <a:buNone/>
            </a:pPr>
            <a:endParaRPr lang="en-US" b="1" dirty="0"/>
          </a:p>
          <a:p>
            <a:pPr marL="0" indent="0">
              <a:buNone/>
            </a:pPr>
            <a:endParaRPr lang="en-US" dirty="0"/>
          </a:p>
          <a:p>
            <a:pPr marL="0" indent="0">
              <a:buNone/>
            </a:pPr>
            <a:endParaRPr lang="en-US" dirty="0"/>
          </a:p>
        </p:txBody>
      </p:sp>
      <p:sp>
        <p:nvSpPr>
          <p:cNvPr id="5" name="Content Placeholder 3">
            <a:extLst>
              <a:ext uri="{FF2B5EF4-FFF2-40B4-BE49-F238E27FC236}">
                <a16:creationId xmlns:a16="http://schemas.microsoft.com/office/drawing/2014/main" id="{691F8AC7-DA33-8010-0A86-64B2F65AC889}"/>
              </a:ext>
            </a:extLst>
          </p:cNvPr>
          <p:cNvSpPr txBox="1">
            <a:spLocks/>
          </p:cNvSpPr>
          <p:nvPr/>
        </p:nvSpPr>
        <p:spPr>
          <a:xfrm>
            <a:off x="802481" y="1561555"/>
            <a:ext cx="5181600" cy="46892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Goal: </a:t>
            </a:r>
            <a:r>
              <a:rPr lang="en-US" dirty="0"/>
              <a:t>Use machine learning (i.e. random forest, generalized linear model, and deep learning) to reconstruct annual streamflow measurements at the SF Holston USGS stream gauge (Tennessee Valley).</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Desired Outputs: </a:t>
            </a:r>
            <a:r>
              <a:rPr lang="en-US" dirty="0"/>
              <a:t>ML reconstructed streamflow vectors and performance metrics (i.e. R^2 and RMSE)</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834322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956B2-1AEA-6E9D-AD89-52E10C288E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EFAA75-E92D-4139-02C0-AF0D349D3626}"/>
              </a:ext>
            </a:extLst>
          </p:cNvPr>
          <p:cNvSpPr>
            <a:spLocks noGrp="1"/>
          </p:cNvSpPr>
          <p:nvPr>
            <p:ph type="title"/>
          </p:nvPr>
        </p:nvSpPr>
        <p:spPr>
          <a:xfrm>
            <a:off x="838200" y="235993"/>
            <a:ext cx="10515600" cy="1325563"/>
          </a:xfrm>
        </p:spPr>
        <p:txBody>
          <a:bodyPr/>
          <a:lstStyle/>
          <a:p>
            <a:pPr algn="ctr"/>
            <a:r>
              <a:rPr lang="en-US" b="1" dirty="0"/>
              <a:t>Steps</a:t>
            </a:r>
          </a:p>
        </p:txBody>
      </p:sp>
      <p:sp>
        <p:nvSpPr>
          <p:cNvPr id="5" name="Content Placeholder 3">
            <a:extLst>
              <a:ext uri="{FF2B5EF4-FFF2-40B4-BE49-F238E27FC236}">
                <a16:creationId xmlns:a16="http://schemas.microsoft.com/office/drawing/2014/main" id="{2D8CDBB2-C3FD-AD6A-1944-48381D9B41EE}"/>
              </a:ext>
            </a:extLst>
          </p:cNvPr>
          <p:cNvSpPr txBox="1">
            <a:spLocks/>
          </p:cNvSpPr>
          <p:nvPr/>
        </p:nvSpPr>
        <p:spPr>
          <a:xfrm>
            <a:off x="2600723" y="1468877"/>
            <a:ext cx="6990553" cy="4619115"/>
          </a:xfrm>
          <a:prstGeom prst="rect">
            <a:avLst/>
          </a:prstGeom>
          <a:solidFill>
            <a:schemeClr val="accent2">
              <a:lumMod val="20000"/>
              <a:lumOff val="80000"/>
            </a:schemeClr>
          </a:solidFill>
          <a:ln w="28575">
            <a:solidFill>
              <a:schemeClr val="tx1"/>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Arial" panose="020B0604020202020204" pitchFamily="34" charset="0"/>
              <a:buAutoNum type="arabicPeriod"/>
            </a:pPr>
            <a:r>
              <a:rPr lang="en-US" dirty="0"/>
              <a:t>Format data for import </a:t>
            </a:r>
          </a:p>
          <a:p>
            <a:pPr marL="514350" indent="-514350">
              <a:buFont typeface="Arial" panose="020B0604020202020204" pitchFamily="34" charset="0"/>
              <a:buAutoNum type="arabicPeriod"/>
            </a:pPr>
            <a:r>
              <a:rPr lang="en-US" dirty="0"/>
              <a:t>Import data into Repository</a:t>
            </a:r>
          </a:p>
          <a:p>
            <a:pPr marL="514350" indent="-514350">
              <a:buFont typeface="Arial" panose="020B0604020202020204" pitchFamily="34" charset="0"/>
              <a:buAutoNum type="arabicPeriod"/>
            </a:pPr>
            <a:r>
              <a:rPr lang="en-US" dirty="0"/>
              <a:t>Retrieve data in Process</a:t>
            </a:r>
          </a:p>
          <a:p>
            <a:pPr marL="514350" indent="-514350">
              <a:buFont typeface="Arial" panose="020B0604020202020204" pitchFamily="34" charset="0"/>
              <a:buAutoNum type="arabicPeriod"/>
            </a:pPr>
            <a:r>
              <a:rPr lang="en-US" dirty="0"/>
              <a:t>Set data roles </a:t>
            </a:r>
          </a:p>
          <a:p>
            <a:pPr marL="514350" indent="-514350">
              <a:buFont typeface="Arial" panose="020B0604020202020204" pitchFamily="34" charset="0"/>
              <a:buAutoNum type="arabicPeriod"/>
            </a:pPr>
            <a:r>
              <a:rPr lang="en-US" dirty="0"/>
              <a:t>Filter examples for period of observation</a:t>
            </a:r>
          </a:p>
          <a:p>
            <a:pPr marL="514350" indent="-514350">
              <a:buFont typeface="Arial" panose="020B0604020202020204" pitchFamily="34" charset="0"/>
              <a:buAutoNum type="arabicPeriod"/>
            </a:pPr>
            <a:r>
              <a:rPr lang="en-US" dirty="0"/>
              <a:t>Cross validation </a:t>
            </a:r>
          </a:p>
          <a:p>
            <a:pPr marL="971550" lvl="1" indent="-514350">
              <a:buFont typeface="+mj-lt"/>
              <a:buAutoNum type="alphaLcParenR"/>
            </a:pPr>
            <a:r>
              <a:rPr lang="en-US" dirty="0"/>
              <a:t>Select algorithm/model desired </a:t>
            </a:r>
          </a:p>
          <a:p>
            <a:pPr marL="971550" lvl="1" indent="-514350">
              <a:buFont typeface="+mj-lt"/>
              <a:buAutoNum type="alphaLcParenR"/>
            </a:pPr>
            <a:r>
              <a:rPr lang="en-US" dirty="0"/>
              <a:t>Set number of folds </a:t>
            </a:r>
          </a:p>
          <a:p>
            <a:pPr marL="971550" lvl="1" indent="-514350">
              <a:buFont typeface="+mj-lt"/>
              <a:buAutoNum type="alphaLcParenR"/>
            </a:pPr>
            <a:r>
              <a:rPr lang="en-US" dirty="0"/>
              <a:t>Route performance measurement output</a:t>
            </a:r>
          </a:p>
          <a:p>
            <a:pPr marL="514350" indent="-514350">
              <a:buFont typeface="+mj-lt"/>
              <a:buAutoNum type="arabicPeriod"/>
            </a:pPr>
            <a:r>
              <a:rPr lang="en-US" dirty="0"/>
              <a:t>Apply model, view results</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693379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3C460AF-68A5-D7F6-5DF2-0B458BAD8449}"/>
              </a:ext>
            </a:extLst>
          </p:cNvPr>
          <p:cNvSpPr/>
          <p:nvPr/>
        </p:nvSpPr>
        <p:spPr>
          <a:xfrm>
            <a:off x="543128" y="274806"/>
            <a:ext cx="11105744" cy="6308388"/>
          </a:xfrm>
          <a:prstGeom prst="rect">
            <a:avLst/>
          </a:prstGeom>
          <a:solidFill>
            <a:schemeClr val="accent4">
              <a:lumMod val="60000"/>
              <a:lumOff val="40000"/>
              <a:alpha val="30196"/>
            </a:schemeClr>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30A2AF-84A0-FCD4-79AA-A1525E5A5E18}"/>
              </a:ext>
            </a:extLst>
          </p:cNvPr>
          <p:cNvSpPr>
            <a:spLocks noGrp="1"/>
          </p:cNvSpPr>
          <p:nvPr>
            <p:ph type="title"/>
          </p:nvPr>
        </p:nvSpPr>
        <p:spPr>
          <a:xfrm>
            <a:off x="838200" y="2958374"/>
            <a:ext cx="10515600" cy="941252"/>
          </a:xfrm>
        </p:spPr>
        <p:txBody>
          <a:bodyPr>
            <a:normAutofit/>
          </a:bodyPr>
          <a:lstStyle/>
          <a:p>
            <a:pPr algn="ctr"/>
            <a:r>
              <a:rPr lang="en-US" sz="5400" b="1" i="1" dirty="0">
                <a:solidFill>
                  <a:schemeClr val="accent2"/>
                </a:solidFill>
              </a:rPr>
              <a:t>1. Installation Guide</a:t>
            </a:r>
          </a:p>
        </p:txBody>
      </p:sp>
    </p:spTree>
    <p:extLst>
      <p:ext uri="{BB962C8B-B14F-4D97-AF65-F5344CB8AC3E}">
        <p14:creationId xmlns:p14="http://schemas.microsoft.com/office/powerpoint/2010/main" val="1643989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B93B33-F700-086F-47E5-460DA07CF7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20EA98-2B81-A513-3705-4321A259A3EE}"/>
              </a:ext>
            </a:extLst>
          </p:cNvPr>
          <p:cNvSpPr>
            <a:spLocks noGrp="1"/>
          </p:cNvSpPr>
          <p:nvPr>
            <p:ph type="title"/>
          </p:nvPr>
        </p:nvSpPr>
        <p:spPr>
          <a:xfrm>
            <a:off x="838200" y="155606"/>
            <a:ext cx="10515600" cy="1325563"/>
          </a:xfrm>
        </p:spPr>
        <p:txBody>
          <a:bodyPr/>
          <a:lstStyle/>
          <a:p>
            <a:pPr algn="ctr"/>
            <a:r>
              <a:rPr lang="en-US" b="1" dirty="0"/>
              <a:t>1. Format Data for Import</a:t>
            </a:r>
          </a:p>
        </p:txBody>
      </p:sp>
      <p:sp>
        <p:nvSpPr>
          <p:cNvPr id="5" name="Content Placeholder 3">
            <a:extLst>
              <a:ext uri="{FF2B5EF4-FFF2-40B4-BE49-F238E27FC236}">
                <a16:creationId xmlns:a16="http://schemas.microsoft.com/office/drawing/2014/main" id="{840C0841-0444-3A1D-C2E4-A86C65044688}"/>
              </a:ext>
            </a:extLst>
          </p:cNvPr>
          <p:cNvSpPr txBox="1">
            <a:spLocks/>
          </p:cNvSpPr>
          <p:nvPr/>
        </p:nvSpPr>
        <p:spPr>
          <a:xfrm>
            <a:off x="802481" y="1561556"/>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3" name="TextBox 2">
            <a:extLst>
              <a:ext uri="{FF2B5EF4-FFF2-40B4-BE49-F238E27FC236}">
                <a16:creationId xmlns:a16="http://schemas.microsoft.com/office/drawing/2014/main" id="{34BF164D-F118-D754-8E88-802E5820470B}"/>
              </a:ext>
            </a:extLst>
          </p:cNvPr>
          <p:cNvSpPr txBox="1"/>
          <p:nvPr/>
        </p:nvSpPr>
        <p:spPr>
          <a:xfrm>
            <a:off x="481468" y="1214683"/>
            <a:ext cx="5410149" cy="1200329"/>
          </a:xfrm>
          <a:prstGeom prst="rect">
            <a:avLst/>
          </a:prstGeom>
          <a:noFill/>
        </p:spPr>
        <p:txBody>
          <a:bodyPr wrap="square" rtlCol="0">
            <a:spAutoFit/>
          </a:bodyPr>
          <a:lstStyle/>
          <a:p>
            <a:r>
              <a:rPr lang="en-US" dirty="0"/>
              <a:t>Recall the available data consists of 1) observed streamflow from 1932-2005 and 2) </a:t>
            </a:r>
            <a:r>
              <a:rPr lang="en-US" dirty="0" err="1"/>
              <a:t>scPDSI</a:t>
            </a:r>
            <a:r>
              <a:rPr lang="en-US" dirty="0"/>
              <a:t> </a:t>
            </a:r>
            <a:r>
              <a:rPr lang="en-US" dirty="0" err="1"/>
              <a:t>gridpoint</a:t>
            </a:r>
            <a:r>
              <a:rPr lang="en-US" dirty="0"/>
              <a:t> values within 450-km radius of SF Holston gauge from 365-2005.</a:t>
            </a:r>
          </a:p>
        </p:txBody>
      </p:sp>
      <p:pic>
        <p:nvPicPr>
          <p:cNvPr id="6" name="Picture 5">
            <a:extLst>
              <a:ext uri="{FF2B5EF4-FFF2-40B4-BE49-F238E27FC236}">
                <a16:creationId xmlns:a16="http://schemas.microsoft.com/office/drawing/2014/main" id="{C22F3F00-C1CD-A57B-5563-901170C3660F}"/>
              </a:ext>
            </a:extLst>
          </p:cNvPr>
          <p:cNvPicPr>
            <a:picLocks noChangeAspect="1"/>
          </p:cNvPicPr>
          <p:nvPr/>
        </p:nvPicPr>
        <p:blipFill>
          <a:blip r:embed="rId2"/>
          <a:stretch>
            <a:fillRect/>
          </a:stretch>
        </p:blipFill>
        <p:spPr>
          <a:xfrm>
            <a:off x="1079769" y="2388646"/>
            <a:ext cx="3813244" cy="3685021"/>
          </a:xfrm>
          <a:prstGeom prst="rect">
            <a:avLst/>
          </a:prstGeom>
        </p:spPr>
      </p:pic>
      <p:sp>
        <p:nvSpPr>
          <p:cNvPr id="7" name="Star: 5 Points 6">
            <a:extLst>
              <a:ext uri="{FF2B5EF4-FFF2-40B4-BE49-F238E27FC236}">
                <a16:creationId xmlns:a16="http://schemas.microsoft.com/office/drawing/2014/main" id="{736D5E49-982F-2608-411F-35E8F214533B}"/>
              </a:ext>
            </a:extLst>
          </p:cNvPr>
          <p:cNvSpPr/>
          <p:nvPr/>
        </p:nvSpPr>
        <p:spPr>
          <a:xfrm>
            <a:off x="3071849" y="3756304"/>
            <a:ext cx="414313" cy="369652"/>
          </a:xfrm>
          <a:prstGeom prst="star5">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ar: 5 Points 7">
            <a:extLst>
              <a:ext uri="{FF2B5EF4-FFF2-40B4-BE49-F238E27FC236}">
                <a16:creationId xmlns:a16="http://schemas.microsoft.com/office/drawing/2014/main" id="{45D8A2F1-FC2E-6D3B-7440-C84B5B110A8E}"/>
              </a:ext>
            </a:extLst>
          </p:cNvPr>
          <p:cNvSpPr/>
          <p:nvPr/>
        </p:nvSpPr>
        <p:spPr>
          <a:xfrm>
            <a:off x="1079769" y="6100033"/>
            <a:ext cx="233465" cy="235530"/>
          </a:xfrm>
          <a:prstGeom prst="star5">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12D4E0B-BB0E-24CB-BD1B-68D28EA5AA1E}"/>
              </a:ext>
            </a:extLst>
          </p:cNvPr>
          <p:cNvSpPr txBox="1"/>
          <p:nvPr/>
        </p:nvSpPr>
        <p:spPr>
          <a:xfrm>
            <a:off x="1313234" y="6073667"/>
            <a:ext cx="3132306" cy="276999"/>
          </a:xfrm>
          <a:prstGeom prst="rect">
            <a:avLst/>
          </a:prstGeom>
          <a:noFill/>
        </p:spPr>
        <p:txBody>
          <a:bodyPr wrap="square" rtlCol="0">
            <a:spAutoFit/>
          </a:bodyPr>
          <a:lstStyle/>
          <a:p>
            <a:r>
              <a:rPr lang="en-US" sz="1200" dirty="0"/>
              <a:t>SF Holston Gauge Location</a:t>
            </a:r>
          </a:p>
        </p:txBody>
      </p:sp>
      <p:sp>
        <p:nvSpPr>
          <p:cNvPr id="10" name="TextBox 9">
            <a:extLst>
              <a:ext uri="{FF2B5EF4-FFF2-40B4-BE49-F238E27FC236}">
                <a16:creationId xmlns:a16="http://schemas.microsoft.com/office/drawing/2014/main" id="{4E27C153-50D0-3F23-4902-BE6943B106E7}"/>
              </a:ext>
            </a:extLst>
          </p:cNvPr>
          <p:cNvSpPr txBox="1"/>
          <p:nvPr/>
        </p:nvSpPr>
        <p:spPr>
          <a:xfrm>
            <a:off x="6096000" y="1264596"/>
            <a:ext cx="5723106" cy="1754326"/>
          </a:xfrm>
          <a:prstGeom prst="rect">
            <a:avLst/>
          </a:prstGeom>
          <a:noFill/>
        </p:spPr>
        <p:txBody>
          <a:bodyPr wrap="square" rtlCol="0">
            <a:spAutoFit/>
          </a:bodyPr>
          <a:lstStyle/>
          <a:p>
            <a:pPr marL="285750" indent="-285750">
              <a:buFont typeface="Arial" panose="020B0604020202020204" pitchFamily="34" charset="0"/>
              <a:buChar char="•"/>
            </a:pPr>
            <a:r>
              <a:rPr lang="en-US" dirty="0" err="1"/>
              <a:t>scPDSI</a:t>
            </a:r>
            <a:r>
              <a:rPr lang="en-US" dirty="0"/>
              <a:t> </a:t>
            </a:r>
            <a:r>
              <a:rPr lang="en-US" dirty="0" err="1"/>
              <a:t>gridpoint</a:t>
            </a:r>
            <a:r>
              <a:rPr lang="en-US" dirty="0"/>
              <a:t> data (red dots in figure) are structured as columns with the </a:t>
            </a:r>
            <a:r>
              <a:rPr lang="en-US" dirty="0" err="1"/>
              <a:t>scPDSI</a:t>
            </a:r>
            <a:r>
              <a:rPr lang="en-US" dirty="0"/>
              <a:t> index number as the column heading.</a:t>
            </a:r>
          </a:p>
          <a:p>
            <a:pPr marL="285750" indent="-285750">
              <a:buFont typeface="Arial" panose="020B0604020202020204" pitchFamily="34" charset="0"/>
              <a:buChar char="•"/>
            </a:pPr>
            <a:r>
              <a:rPr lang="en-US" dirty="0"/>
              <a:t> </a:t>
            </a:r>
            <a:r>
              <a:rPr lang="en-US" dirty="0" err="1"/>
              <a:t>scPDSI</a:t>
            </a:r>
            <a:r>
              <a:rPr lang="en-US" dirty="0"/>
              <a:t> values range from -4 to 4, with -4 indicating a very dry year and 4 indicating a wet year. </a:t>
            </a:r>
          </a:p>
          <a:p>
            <a:pPr marL="285750" indent="-285750">
              <a:buFont typeface="Arial" panose="020B0604020202020204" pitchFamily="34" charset="0"/>
              <a:buChar char="•"/>
            </a:pPr>
            <a:endParaRPr lang="en-US" dirty="0"/>
          </a:p>
        </p:txBody>
      </p:sp>
      <p:pic>
        <p:nvPicPr>
          <p:cNvPr id="12" name="Picture 11">
            <a:extLst>
              <a:ext uri="{FF2B5EF4-FFF2-40B4-BE49-F238E27FC236}">
                <a16:creationId xmlns:a16="http://schemas.microsoft.com/office/drawing/2014/main" id="{C59EA1F8-AD92-386C-A2E0-B95461540954}"/>
              </a:ext>
            </a:extLst>
          </p:cNvPr>
          <p:cNvPicPr>
            <a:picLocks noChangeAspect="1"/>
          </p:cNvPicPr>
          <p:nvPr/>
        </p:nvPicPr>
        <p:blipFill>
          <a:blip r:embed="rId3"/>
          <a:stretch>
            <a:fillRect/>
          </a:stretch>
        </p:blipFill>
        <p:spPr>
          <a:xfrm>
            <a:off x="6652322" y="2832190"/>
            <a:ext cx="4610461" cy="2797932"/>
          </a:xfrm>
          <a:prstGeom prst="rect">
            <a:avLst/>
          </a:prstGeom>
        </p:spPr>
      </p:pic>
      <p:sp>
        <p:nvSpPr>
          <p:cNvPr id="13" name="TextBox 12">
            <a:extLst>
              <a:ext uri="{FF2B5EF4-FFF2-40B4-BE49-F238E27FC236}">
                <a16:creationId xmlns:a16="http://schemas.microsoft.com/office/drawing/2014/main" id="{D5D971F7-B7B6-2A54-B949-6110CEF94865}"/>
              </a:ext>
            </a:extLst>
          </p:cNvPr>
          <p:cNvSpPr txBox="1"/>
          <p:nvPr/>
        </p:nvSpPr>
        <p:spPr>
          <a:xfrm>
            <a:off x="6794768" y="5682061"/>
            <a:ext cx="4325567" cy="461665"/>
          </a:xfrm>
          <a:prstGeom prst="rect">
            <a:avLst/>
          </a:prstGeom>
          <a:noFill/>
        </p:spPr>
        <p:txBody>
          <a:bodyPr wrap="square" rtlCol="0">
            <a:spAutoFit/>
          </a:bodyPr>
          <a:lstStyle/>
          <a:p>
            <a:r>
              <a:rPr lang="en-US" sz="1200" dirty="0"/>
              <a:t>Example </a:t>
            </a:r>
            <a:r>
              <a:rPr lang="en-US" sz="1200" dirty="0" err="1"/>
              <a:t>scPDSI</a:t>
            </a:r>
            <a:r>
              <a:rPr lang="en-US" sz="1200" dirty="0"/>
              <a:t> data, with </a:t>
            </a:r>
            <a:r>
              <a:rPr lang="en-US" sz="1200" dirty="0" err="1"/>
              <a:t>scPDSI</a:t>
            </a:r>
            <a:r>
              <a:rPr lang="en-US" sz="1200" dirty="0"/>
              <a:t> index numbers in bold as column headings. </a:t>
            </a:r>
          </a:p>
        </p:txBody>
      </p:sp>
    </p:spTree>
    <p:extLst>
      <p:ext uri="{BB962C8B-B14F-4D97-AF65-F5344CB8AC3E}">
        <p14:creationId xmlns:p14="http://schemas.microsoft.com/office/powerpoint/2010/main" val="1402670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E544D4-5042-877E-3E59-7A038D90E9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696B97-CE79-814C-F3A2-B6954E390E74}"/>
              </a:ext>
            </a:extLst>
          </p:cNvPr>
          <p:cNvSpPr>
            <a:spLocks noGrp="1"/>
          </p:cNvSpPr>
          <p:nvPr>
            <p:ph type="title"/>
          </p:nvPr>
        </p:nvSpPr>
        <p:spPr>
          <a:xfrm>
            <a:off x="838200" y="155606"/>
            <a:ext cx="10515600" cy="1325563"/>
          </a:xfrm>
        </p:spPr>
        <p:txBody>
          <a:bodyPr/>
          <a:lstStyle/>
          <a:p>
            <a:pPr algn="ctr"/>
            <a:r>
              <a:rPr lang="en-US" b="1" dirty="0"/>
              <a:t>1. Format Data for Import</a:t>
            </a:r>
          </a:p>
        </p:txBody>
      </p:sp>
      <p:sp>
        <p:nvSpPr>
          <p:cNvPr id="5" name="Content Placeholder 3">
            <a:extLst>
              <a:ext uri="{FF2B5EF4-FFF2-40B4-BE49-F238E27FC236}">
                <a16:creationId xmlns:a16="http://schemas.microsoft.com/office/drawing/2014/main" id="{C0B857F0-5A53-43CA-3ABA-6F3198BD9240}"/>
              </a:ext>
            </a:extLst>
          </p:cNvPr>
          <p:cNvSpPr txBox="1">
            <a:spLocks/>
          </p:cNvSpPr>
          <p:nvPr/>
        </p:nvSpPr>
        <p:spPr>
          <a:xfrm>
            <a:off x="802481" y="1561556"/>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10" name="TextBox 9">
            <a:extLst>
              <a:ext uri="{FF2B5EF4-FFF2-40B4-BE49-F238E27FC236}">
                <a16:creationId xmlns:a16="http://schemas.microsoft.com/office/drawing/2014/main" id="{4DBFF5DA-20AB-E1E7-ACD7-5A5EF5044E65}"/>
              </a:ext>
            </a:extLst>
          </p:cNvPr>
          <p:cNvSpPr txBox="1"/>
          <p:nvPr/>
        </p:nvSpPr>
        <p:spPr>
          <a:xfrm>
            <a:off x="541456" y="1561556"/>
            <a:ext cx="3232876" cy="4247317"/>
          </a:xfrm>
          <a:prstGeom prst="rect">
            <a:avLst/>
          </a:prstGeom>
          <a:noFill/>
        </p:spPr>
        <p:txBody>
          <a:bodyPr wrap="square" rtlCol="0">
            <a:spAutoFit/>
          </a:bodyPr>
          <a:lstStyle/>
          <a:p>
            <a:r>
              <a:rPr lang="en-US" b="1" dirty="0"/>
              <a:t>To format data for import into RapidMiner studio:</a:t>
            </a:r>
          </a:p>
          <a:p>
            <a:pPr marL="285750" indent="-285750">
              <a:buFont typeface="Arial" panose="020B0604020202020204" pitchFamily="34" charset="0"/>
              <a:buChar char="•"/>
            </a:pPr>
            <a:r>
              <a:rPr lang="en-US" dirty="0"/>
              <a:t>Condense to a single excel sheet.</a:t>
            </a:r>
          </a:p>
          <a:p>
            <a:pPr marL="285750" indent="-285750">
              <a:buFont typeface="Arial" panose="020B0604020202020204" pitchFamily="34" charset="0"/>
              <a:buChar char="•"/>
            </a:pPr>
            <a:r>
              <a:rPr lang="en-US" dirty="0"/>
              <a:t>Columns = Year, Observed, PDSI Index #’s</a:t>
            </a:r>
          </a:p>
          <a:p>
            <a:pPr marL="285750" indent="-285750">
              <a:buFont typeface="Arial" panose="020B0604020202020204" pitchFamily="34" charset="0"/>
              <a:buChar char="•"/>
            </a:pPr>
            <a:r>
              <a:rPr lang="en-US" i="1" dirty="0">
                <a:solidFill>
                  <a:srgbClr val="FF0000"/>
                </a:solidFill>
              </a:rPr>
              <a:t>Blank values are okay for both observed and PDSI, this example contains some </a:t>
            </a:r>
            <a:r>
              <a:rPr lang="en-US" i="1" dirty="0" err="1">
                <a:solidFill>
                  <a:srgbClr val="FF0000"/>
                </a:solidFill>
              </a:rPr>
              <a:t>scPDSI</a:t>
            </a:r>
            <a:r>
              <a:rPr lang="en-US" i="1" dirty="0">
                <a:solidFill>
                  <a:srgbClr val="FF0000"/>
                </a:solidFill>
              </a:rPr>
              <a:t> points that do not extend back to year 365, while other </a:t>
            </a:r>
            <a:r>
              <a:rPr lang="en-US" i="1" dirty="0" err="1">
                <a:solidFill>
                  <a:srgbClr val="FF0000"/>
                </a:solidFill>
              </a:rPr>
              <a:t>scPDSI</a:t>
            </a:r>
            <a:r>
              <a:rPr lang="en-US" i="1" dirty="0">
                <a:solidFill>
                  <a:srgbClr val="FF0000"/>
                </a:solidFill>
              </a:rPr>
              <a:t> points have data for the entire 365-2005 range. </a:t>
            </a:r>
          </a:p>
          <a:p>
            <a:endParaRPr lang="en-US" dirty="0"/>
          </a:p>
        </p:txBody>
      </p:sp>
      <p:pic>
        <p:nvPicPr>
          <p:cNvPr id="15" name="Picture 14">
            <a:extLst>
              <a:ext uri="{FF2B5EF4-FFF2-40B4-BE49-F238E27FC236}">
                <a16:creationId xmlns:a16="http://schemas.microsoft.com/office/drawing/2014/main" id="{ED935D12-19BF-CD3D-BD96-1129DBC974AA}"/>
              </a:ext>
            </a:extLst>
          </p:cNvPr>
          <p:cNvPicPr>
            <a:picLocks noChangeAspect="1"/>
          </p:cNvPicPr>
          <p:nvPr/>
        </p:nvPicPr>
        <p:blipFill>
          <a:blip r:embed="rId2"/>
          <a:stretch>
            <a:fillRect/>
          </a:stretch>
        </p:blipFill>
        <p:spPr>
          <a:xfrm>
            <a:off x="4182893" y="1451681"/>
            <a:ext cx="7602215" cy="1977319"/>
          </a:xfrm>
          <a:prstGeom prst="rect">
            <a:avLst/>
          </a:prstGeom>
        </p:spPr>
      </p:pic>
      <p:sp>
        <p:nvSpPr>
          <p:cNvPr id="16" name="TextBox 15">
            <a:extLst>
              <a:ext uri="{FF2B5EF4-FFF2-40B4-BE49-F238E27FC236}">
                <a16:creationId xmlns:a16="http://schemas.microsoft.com/office/drawing/2014/main" id="{9DE9EF7E-AF9F-5908-CE3C-1FF6B9A5757C}"/>
              </a:ext>
            </a:extLst>
          </p:cNvPr>
          <p:cNvSpPr txBox="1"/>
          <p:nvPr/>
        </p:nvSpPr>
        <p:spPr>
          <a:xfrm>
            <a:off x="5340485" y="3429000"/>
            <a:ext cx="5488020" cy="461665"/>
          </a:xfrm>
          <a:prstGeom prst="rect">
            <a:avLst/>
          </a:prstGeom>
          <a:noFill/>
        </p:spPr>
        <p:txBody>
          <a:bodyPr wrap="square" rtlCol="0">
            <a:spAutoFit/>
          </a:bodyPr>
          <a:lstStyle/>
          <a:p>
            <a:r>
              <a:rPr lang="en-US" sz="1200" dirty="0"/>
              <a:t>In this example, the first ~30 </a:t>
            </a:r>
            <a:r>
              <a:rPr lang="en-US" sz="1200" dirty="0" err="1"/>
              <a:t>scPDSI</a:t>
            </a:r>
            <a:r>
              <a:rPr lang="en-US" sz="1200" dirty="0"/>
              <a:t> </a:t>
            </a:r>
            <a:r>
              <a:rPr lang="en-US" sz="1200" dirty="0" err="1"/>
              <a:t>gridpoints</a:t>
            </a:r>
            <a:r>
              <a:rPr lang="en-US" sz="1200" dirty="0"/>
              <a:t> do not extend to 365. However, this data sheet is NOT blank!</a:t>
            </a:r>
          </a:p>
        </p:txBody>
      </p:sp>
      <p:pic>
        <p:nvPicPr>
          <p:cNvPr id="18" name="Picture 17">
            <a:extLst>
              <a:ext uri="{FF2B5EF4-FFF2-40B4-BE49-F238E27FC236}">
                <a16:creationId xmlns:a16="http://schemas.microsoft.com/office/drawing/2014/main" id="{F932E3B9-3172-1DCB-6B79-F5A3B684B1E8}"/>
              </a:ext>
            </a:extLst>
          </p:cNvPr>
          <p:cNvPicPr>
            <a:picLocks noChangeAspect="1"/>
          </p:cNvPicPr>
          <p:nvPr/>
        </p:nvPicPr>
        <p:blipFill>
          <a:blip r:embed="rId3"/>
          <a:stretch>
            <a:fillRect/>
          </a:stretch>
        </p:blipFill>
        <p:spPr>
          <a:xfrm>
            <a:off x="4182893" y="4046263"/>
            <a:ext cx="7602215" cy="1711846"/>
          </a:xfrm>
          <a:prstGeom prst="rect">
            <a:avLst/>
          </a:prstGeom>
        </p:spPr>
      </p:pic>
      <p:sp>
        <p:nvSpPr>
          <p:cNvPr id="19" name="TextBox 18">
            <a:extLst>
              <a:ext uri="{FF2B5EF4-FFF2-40B4-BE49-F238E27FC236}">
                <a16:creationId xmlns:a16="http://schemas.microsoft.com/office/drawing/2014/main" id="{482E7832-B958-EF6C-5162-CA68EEE850A6}"/>
              </a:ext>
            </a:extLst>
          </p:cNvPr>
          <p:cNvSpPr txBox="1"/>
          <p:nvPr/>
        </p:nvSpPr>
        <p:spPr>
          <a:xfrm>
            <a:off x="4182893" y="5837659"/>
            <a:ext cx="7602214" cy="646331"/>
          </a:xfrm>
          <a:prstGeom prst="rect">
            <a:avLst/>
          </a:prstGeom>
          <a:noFill/>
        </p:spPr>
        <p:txBody>
          <a:bodyPr wrap="square" rtlCol="0">
            <a:spAutoFit/>
          </a:bodyPr>
          <a:lstStyle/>
          <a:p>
            <a:r>
              <a:rPr lang="en-US" sz="1200" dirty="0"/>
              <a:t>Scroll down and to the right to ensure all your observed streamflow data and </a:t>
            </a:r>
            <a:r>
              <a:rPr lang="en-US" sz="1200" dirty="0" err="1"/>
              <a:t>scPDSI</a:t>
            </a:r>
            <a:r>
              <a:rPr lang="en-US" sz="1200" dirty="0"/>
              <a:t> data have copied over correctly. Now we see the data sheet is ready to import. (Year=first col, black; Observed=second col, red; </a:t>
            </a:r>
            <a:r>
              <a:rPr lang="en-US" sz="1200" dirty="0" err="1"/>
              <a:t>scPDSI</a:t>
            </a:r>
            <a:r>
              <a:rPr lang="en-US" sz="1200" dirty="0"/>
              <a:t> data=cols 3-252, black(non overlap) and blue (overlap))</a:t>
            </a:r>
          </a:p>
        </p:txBody>
      </p:sp>
    </p:spTree>
    <p:extLst>
      <p:ext uri="{BB962C8B-B14F-4D97-AF65-F5344CB8AC3E}">
        <p14:creationId xmlns:p14="http://schemas.microsoft.com/office/powerpoint/2010/main" val="1789001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B2DBB-AC48-2B3B-B27E-6D482FB45D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EBCB9C-A759-CA83-257E-9006FEA9FEFD}"/>
              </a:ext>
            </a:extLst>
          </p:cNvPr>
          <p:cNvSpPr>
            <a:spLocks noGrp="1"/>
          </p:cNvSpPr>
          <p:nvPr>
            <p:ph type="title"/>
          </p:nvPr>
        </p:nvSpPr>
        <p:spPr>
          <a:xfrm>
            <a:off x="838200" y="87448"/>
            <a:ext cx="10515600" cy="1325563"/>
          </a:xfrm>
        </p:spPr>
        <p:txBody>
          <a:bodyPr/>
          <a:lstStyle/>
          <a:p>
            <a:pPr algn="ctr"/>
            <a:r>
              <a:rPr lang="en-US" b="1" dirty="0"/>
              <a:t>2. Import Data to Repository</a:t>
            </a:r>
          </a:p>
        </p:txBody>
      </p:sp>
      <p:sp>
        <p:nvSpPr>
          <p:cNvPr id="5" name="Content Placeholder 3">
            <a:extLst>
              <a:ext uri="{FF2B5EF4-FFF2-40B4-BE49-F238E27FC236}">
                <a16:creationId xmlns:a16="http://schemas.microsoft.com/office/drawing/2014/main" id="{D3A0E7C1-81E1-DE0E-6D67-AFE3CDA0DE88}"/>
              </a:ext>
            </a:extLst>
          </p:cNvPr>
          <p:cNvSpPr txBox="1">
            <a:spLocks/>
          </p:cNvSpPr>
          <p:nvPr/>
        </p:nvSpPr>
        <p:spPr>
          <a:xfrm>
            <a:off x="656566" y="1337819"/>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Once your data has been formatted in excel, open RapidMiner Studio and start a Blank Process.</a:t>
            </a:r>
          </a:p>
          <a:p>
            <a:r>
              <a:rPr lang="en-US" sz="1800" dirty="0"/>
              <a:t>Select “Import Data” under the Repository Tab and select whether the data you’ve prepped is on your device or a database.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pic>
        <p:nvPicPr>
          <p:cNvPr id="4" name="Picture 3">
            <a:extLst>
              <a:ext uri="{FF2B5EF4-FFF2-40B4-BE49-F238E27FC236}">
                <a16:creationId xmlns:a16="http://schemas.microsoft.com/office/drawing/2014/main" id="{211129FC-C10C-43B0-367F-2EE7BC167318}"/>
              </a:ext>
            </a:extLst>
          </p:cNvPr>
          <p:cNvPicPr>
            <a:picLocks noChangeAspect="1"/>
          </p:cNvPicPr>
          <p:nvPr/>
        </p:nvPicPr>
        <p:blipFill>
          <a:blip r:embed="rId2"/>
          <a:stretch>
            <a:fillRect/>
          </a:stretch>
        </p:blipFill>
        <p:spPr>
          <a:xfrm>
            <a:off x="1209853" y="2813766"/>
            <a:ext cx="4075026" cy="3085298"/>
          </a:xfrm>
          <a:prstGeom prst="rect">
            <a:avLst/>
          </a:prstGeom>
        </p:spPr>
      </p:pic>
      <p:sp>
        <p:nvSpPr>
          <p:cNvPr id="6" name="TextBox 5">
            <a:extLst>
              <a:ext uri="{FF2B5EF4-FFF2-40B4-BE49-F238E27FC236}">
                <a16:creationId xmlns:a16="http://schemas.microsoft.com/office/drawing/2014/main" id="{B9BFD8AF-56DB-EE35-6CCB-569BA4532AC4}"/>
              </a:ext>
            </a:extLst>
          </p:cNvPr>
          <p:cNvSpPr txBox="1"/>
          <p:nvPr/>
        </p:nvSpPr>
        <p:spPr>
          <a:xfrm>
            <a:off x="607980" y="5899064"/>
            <a:ext cx="5488020" cy="646331"/>
          </a:xfrm>
          <a:prstGeom prst="rect">
            <a:avLst/>
          </a:prstGeom>
          <a:noFill/>
        </p:spPr>
        <p:txBody>
          <a:bodyPr wrap="square" rtlCol="0">
            <a:spAutoFit/>
          </a:bodyPr>
          <a:lstStyle/>
          <a:p>
            <a:r>
              <a:rPr lang="en-US" sz="1200" dirty="0"/>
              <a:t>In this case, the formatted data was located on my device as an excel file. Keep in mind there are no right or wrong ways to format and import data for this application, whatever works best for you.  </a:t>
            </a:r>
          </a:p>
        </p:txBody>
      </p:sp>
      <p:sp>
        <p:nvSpPr>
          <p:cNvPr id="7" name="Content Placeholder 3">
            <a:extLst>
              <a:ext uri="{FF2B5EF4-FFF2-40B4-BE49-F238E27FC236}">
                <a16:creationId xmlns:a16="http://schemas.microsoft.com/office/drawing/2014/main" id="{DE695E14-E1CE-102C-EC20-27A7566351E2}"/>
              </a:ext>
            </a:extLst>
          </p:cNvPr>
          <p:cNvSpPr txBox="1">
            <a:spLocks/>
          </p:cNvSpPr>
          <p:nvPr/>
        </p:nvSpPr>
        <p:spPr>
          <a:xfrm>
            <a:off x="6172200" y="1337819"/>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Our data is formatted in excel, so importing as Excel is OK. Hit “Next”</a:t>
            </a:r>
          </a:p>
          <a:p>
            <a:r>
              <a:rPr lang="en-US" sz="1800" dirty="0"/>
              <a:t>You’ll be prompted to select the cells for import. Since we already formatted the data, import all. </a:t>
            </a:r>
          </a:p>
          <a:p>
            <a:pPr lvl="1"/>
            <a:r>
              <a:rPr lang="en-US" sz="1800" dirty="0">
                <a:solidFill>
                  <a:srgbClr val="FF0000"/>
                </a:solidFill>
              </a:rPr>
              <a:t>Make sure to select “Define header row: 1”</a:t>
            </a:r>
          </a:p>
          <a:p>
            <a:pPr lvl="1"/>
            <a:r>
              <a:rPr lang="en-US" sz="1800" dirty="0"/>
              <a:t>Hit “Next”</a:t>
            </a:r>
          </a:p>
          <a:p>
            <a:r>
              <a:rPr lang="en-US" sz="1800" dirty="0"/>
              <a:t>Now, you’ll be prompted to format your columns.</a:t>
            </a:r>
          </a:p>
          <a:p>
            <a:pPr lvl="1"/>
            <a:r>
              <a:rPr lang="en-US" sz="1800" dirty="0">
                <a:solidFill>
                  <a:srgbClr val="FF0000"/>
                </a:solidFill>
              </a:rPr>
              <a:t>Year = INTEGER</a:t>
            </a:r>
          </a:p>
          <a:p>
            <a:pPr lvl="1"/>
            <a:r>
              <a:rPr lang="en-US" sz="1800" dirty="0">
                <a:solidFill>
                  <a:srgbClr val="FF0000"/>
                </a:solidFill>
              </a:rPr>
              <a:t>Observed = REAL</a:t>
            </a:r>
          </a:p>
          <a:p>
            <a:pPr lvl="1"/>
            <a:r>
              <a:rPr lang="en-US" sz="1800" dirty="0" err="1">
                <a:solidFill>
                  <a:srgbClr val="FF0000"/>
                </a:solidFill>
              </a:rPr>
              <a:t>scPDSI</a:t>
            </a:r>
            <a:r>
              <a:rPr lang="en-US" sz="1800" dirty="0">
                <a:solidFill>
                  <a:srgbClr val="FF0000"/>
                </a:solidFill>
              </a:rPr>
              <a:t> = REAL </a:t>
            </a:r>
            <a:r>
              <a:rPr lang="en-US" sz="1800" u="sng" dirty="0">
                <a:solidFill>
                  <a:srgbClr val="FF0000"/>
                </a:solidFill>
              </a:rPr>
              <a:t>OR</a:t>
            </a:r>
            <a:r>
              <a:rPr lang="en-US" sz="1800" dirty="0">
                <a:solidFill>
                  <a:srgbClr val="FF0000"/>
                </a:solidFill>
              </a:rPr>
              <a:t> POLYNOMIAL   </a:t>
            </a:r>
          </a:p>
          <a:p>
            <a:pPr marL="0" indent="0">
              <a:buFont typeface="Arial" panose="020B0604020202020204" pitchFamily="34" charset="0"/>
              <a:buNone/>
            </a:pPr>
            <a:endParaRPr lang="en-US" dirty="0"/>
          </a:p>
        </p:txBody>
      </p:sp>
      <p:pic>
        <p:nvPicPr>
          <p:cNvPr id="9" name="Picture 8">
            <a:extLst>
              <a:ext uri="{FF2B5EF4-FFF2-40B4-BE49-F238E27FC236}">
                <a16:creationId xmlns:a16="http://schemas.microsoft.com/office/drawing/2014/main" id="{B0D2B86B-4358-34E4-4E93-323071789DCB}"/>
              </a:ext>
            </a:extLst>
          </p:cNvPr>
          <p:cNvPicPr>
            <a:picLocks noChangeAspect="1"/>
          </p:cNvPicPr>
          <p:nvPr/>
        </p:nvPicPr>
        <p:blipFill rotWithShape="1">
          <a:blip r:embed="rId3"/>
          <a:srcRect b="46471"/>
          <a:stretch/>
        </p:blipFill>
        <p:spPr>
          <a:xfrm>
            <a:off x="6172200" y="4551220"/>
            <a:ext cx="5181600" cy="1532669"/>
          </a:xfrm>
          <a:prstGeom prst="rect">
            <a:avLst/>
          </a:prstGeom>
        </p:spPr>
      </p:pic>
      <p:sp>
        <p:nvSpPr>
          <p:cNvPr id="10" name="TextBox 9">
            <a:extLst>
              <a:ext uri="{FF2B5EF4-FFF2-40B4-BE49-F238E27FC236}">
                <a16:creationId xmlns:a16="http://schemas.microsoft.com/office/drawing/2014/main" id="{33928A5B-0BDB-B544-6318-402D0B155244}"/>
              </a:ext>
            </a:extLst>
          </p:cNvPr>
          <p:cNvSpPr txBox="1"/>
          <p:nvPr/>
        </p:nvSpPr>
        <p:spPr>
          <a:xfrm>
            <a:off x="6430034" y="6083889"/>
            <a:ext cx="5488020" cy="276999"/>
          </a:xfrm>
          <a:prstGeom prst="rect">
            <a:avLst/>
          </a:prstGeom>
          <a:noFill/>
        </p:spPr>
        <p:txBody>
          <a:bodyPr wrap="square" rtlCol="0">
            <a:spAutoFit/>
          </a:bodyPr>
          <a:lstStyle/>
          <a:p>
            <a:r>
              <a:rPr lang="en-US" sz="1200" dirty="0"/>
              <a:t>You may only have to change the type of observed from polynomial to real. </a:t>
            </a:r>
          </a:p>
        </p:txBody>
      </p:sp>
    </p:spTree>
    <p:extLst>
      <p:ext uri="{BB962C8B-B14F-4D97-AF65-F5344CB8AC3E}">
        <p14:creationId xmlns:p14="http://schemas.microsoft.com/office/powerpoint/2010/main" val="3452648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2A6EB3-D478-3064-5417-645F2AF98B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03DDD1-7B8C-0F6E-4F4A-559CEDB7982D}"/>
              </a:ext>
            </a:extLst>
          </p:cNvPr>
          <p:cNvSpPr>
            <a:spLocks noGrp="1"/>
          </p:cNvSpPr>
          <p:nvPr>
            <p:ph type="title"/>
          </p:nvPr>
        </p:nvSpPr>
        <p:spPr>
          <a:xfrm>
            <a:off x="726281" y="-29310"/>
            <a:ext cx="10515600" cy="1325563"/>
          </a:xfrm>
        </p:spPr>
        <p:txBody>
          <a:bodyPr/>
          <a:lstStyle/>
          <a:p>
            <a:pPr algn="ctr"/>
            <a:r>
              <a:rPr lang="en-US" b="1" dirty="0"/>
              <a:t>2. Import Data to Repository</a:t>
            </a:r>
          </a:p>
        </p:txBody>
      </p:sp>
      <p:sp>
        <p:nvSpPr>
          <p:cNvPr id="5" name="Content Placeholder 3">
            <a:extLst>
              <a:ext uri="{FF2B5EF4-FFF2-40B4-BE49-F238E27FC236}">
                <a16:creationId xmlns:a16="http://schemas.microsoft.com/office/drawing/2014/main" id="{DE7448EC-F8E4-08A5-684B-34B6D823E49C}"/>
              </a:ext>
            </a:extLst>
          </p:cNvPr>
          <p:cNvSpPr txBox="1">
            <a:spLocks/>
          </p:cNvSpPr>
          <p:nvPr/>
        </p:nvSpPr>
        <p:spPr>
          <a:xfrm>
            <a:off x="802481" y="1561556"/>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a:p>
            <a:endParaRPr lang="en-US" sz="1800" dirty="0"/>
          </a:p>
          <a:p>
            <a:endParaRPr lang="en-US" sz="1800" dirty="0"/>
          </a:p>
        </p:txBody>
      </p:sp>
      <p:sp>
        <p:nvSpPr>
          <p:cNvPr id="3" name="TextBox 2">
            <a:extLst>
              <a:ext uri="{FF2B5EF4-FFF2-40B4-BE49-F238E27FC236}">
                <a16:creationId xmlns:a16="http://schemas.microsoft.com/office/drawing/2014/main" id="{3F3BBF0D-E4F9-3C05-2BE7-7AE4510CD98E}"/>
              </a:ext>
            </a:extLst>
          </p:cNvPr>
          <p:cNvSpPr txBox="1"/>
          <p:nvPr/>
        </p:nvSpPr>
        <p:spPr>
          <a:xfrm>
            <a:off x="802481" y="1561556"/>
            <a:ext cx="4293089" cy="4247317"/>
          </a:xfrm>
          <a:prstGeom prst="rect">
            <a:avLst/>
          </a:prstGeom>
          <a:noFill/>
        </p:spPr>
        <p:txBody>
          <a:bodyPr wrap="square" rtlCol="0">
            <a:spAutoFit/>
          </a:bodyPr>
          <a:lstStyle/>
          <a:p>
            <a:pPr marL="285750" indent="-285750">
              <a:buFont typeface="Arial" panose="020B0604020202020204" pitchFamily="34" charset="0"/>
              <a:buChar char="•"/>
            </a:pPr>
            <a:r>
              <a:rPr lang="en-US" dirty="0"/>
              <a:t>Once the variable types (columns) have been formatted, click “Next”</a:t>
            </a:r>
          </a:p>
          <a:p>
            <a:pPr marL="285750" indent="-285750">
              <a:buFont typeface="Arial" panose="020B0604020202020204" pitchFamily="34" charset="0"/>
              <a:buChar char="•"/>
            </a:pPr>
            <a:r>
              <a:rPr lang="en-US" dirty="0"/>
              <a:t>You’ll then be prompted with where you want to store this data. </a:t>
            </a:r>
          </a:p>
          <a:p>
            <a:pPr marL="742950" lvl="1" indent="-285750">
              <a:buFont typeface="Arial" panose="020B0604020202020204" pitchFamily="34" charset="0"/>
              <a:buChar char="•"/>
            </a:pPr>
            <a:r>
              <a:rPr lang="en-US" dirty="0"/>
              <a:t>Simply select “Local Repository” and name your dataset for easy access when process building.</a:t>
            </a:r>
          </a:p>
          <a:p>
            <a:pPr marL="285750" indent="-285750">
              <a:buFont typeface="Arial" panose="020B0604020202020204" pitchFamily="34" charset="0"/>
              <a:buChar char="•"/>
            </a:pPr>
            <a:r>
              <a:rPr lang="en-US" dirty="0"/>
              <a:t>Select “Finish” </a:t>
            </a:r>
          </a:p>
          <a:p>
            <a:pPr marL="285750" indent="-285750">
              <a:buFont typeface="Arial" panose="020B0604020202020204" pitchFamily="34" charset="0"/>
              <a:buChar char="•"/>
            </a:pPr>
            <a:endParaRPr lang="en-US" dirty="0"/>
          </a:p>
          <a:p>
            <a:r>
              <a:rPr lang="en-US" dirty="0"/>
              <a:t>Once your data has been successfully imported into your RapidMiner Studio Repository, the Results View will automatically open with the data available for viewing, sorting, statistics, annotation, and visualization.</a:t>
            </a:r>
          </a:p>
        </p:txBody>
      </p:sp>
      <p:pic>
        <p:nvPicPr>
          <p:cNvPr id="7" name="Picture 6">
            <a:extLst>
              <a:ext uri="{FF2B5EF4-FFF2-40B4-BE49-F238E27FC236}">
                <a16:creationId xmlns:a16="http://schemas.microsoft.com/office/drawing/2014/main" id="{B449D347-20DF-03C1-14C7-B7F438FD4928}"/>
              </a:ext>
            </a:extLst>
          </p:cNvPr>
          <p:cNvPicPr>
            <a:picLocks noChangeAspect="1"/>
          </p:cNvPicPr>
          <p:nvPr/>
        </p:nvPicPr>
        <p:blipFill>
          <a:blip r:embed="rId2"/>
          <a:stretch>
            <a:fillRect/>
          </a:stretch>
        </p:blipFill>
        <p:spPr>
          <a:xfrm>
            <a:off x="5632751" y="1110082"/>
            <a:ext cx="5721049" cy="2031277"/>
          </a:xfrm>
          <a:prstGeom prst="rect">
            <a:avLst/>
          </a:prstGeom>
        </p:spPr>
      </p:pic>
      <p:sp>
        <p:nvSpPr>
          <p:cNvPr id="8" name="TextBox 7">
            <a:extLst>
              <a:ext uri="{FF2B5EF4-FFF2-40B4-BE49-F238E27FC236}">
                <a16:creationId xmlns:a16="http://schemas.microsoft.com/office/drawing/2014/main" id="{8013939F-C562-DD99-478B-E24DE7059256}"/>
              </a:ext>
            </a:extLst>
          </p:cNvPr>
          <p:cNvSpPr txBox="1"/>
          <p:nvPr/>
        </p:nvSpPr>
        <p:spPr>
          <a:xfrm>
            <a:off x="6368375" y="3121701"/>
            <a:ext cx="5488020" cy="276999"/>
          </a:xfrm>
          <a:prstGeom prst="rect">
            <a:avLst/>
          </a:prstGeom>
          <a:noFill/>
        </p:spPr>
        <p:txBody>
          <a:bodyPr wrap="square" rtlCol="0">
            <a:spAutoFit/>
          </a:bodyPr>
          <a:lstStyle/>
          <a:p>
            <a:r>
              <a:rPr lang="en-US" sz="1200" dirty="0"/>
              <a:t>Results View opened after successful data import to view raw data.</a:t>
            </a:r>
          </a:p>
        </p:txBody>
      </p:sp>
      <p:pic>
        <p:nvPicPr>
          <p:cNvPr id="10" name="Picture 9">
            <a:extLst>
              <a:ext uri="{FF2B5EF4-FFF2-40B4-BE49-F238E27FC236}">
                <a16:creationId xmlns:a16="http://schemas.microsoft.com/office/drawing/2014/main" id="{1ABC7150-EC4A-2C13-D9D2-A67A8A53A6B3}"/>
              </a:ext>
            </a:extLst>
          </p:cNvPr>
          <p:cNvPicPr>
            <a:picLocks noChangeAspect="1"/>
          </p:cNvPicPr>
          <p:nvPr/>
        </p:nvPicPr>
        <p:blipFill>
          <a:blip r:embed="rId3"/>
          <a:stretch>
            <a:fillRect/>
          </a:stretch>
        </p:blipFill>
        <p:spPr>
          <a:xfrm>
            <a:off x="5984081" y="3506540"/>
            <a:ext cx="5181600" cy="2654385"/>
          </a:xfrm>
          <a:prstGeom prst="rect">
            <a:avLst/>
          </a:prstGeom>
        </p:spPr>
      </p:pic>
      <p:sp>
        <p:nvSpPr>
          <p:cNvPr id="11" name="TextBox 10">
            <a:extLst>
              <a:ext uri="{FF2B5EF4-FFF2-40B4-BE49-F238E27FC236}">
                <a16:creationId xmlns:a16="http://schemas.microsoft.com/office/drawing/2014/main" id="{FF6C7543-E466-BD92-1CCD-DC1428E99B81}"/>
              </a:ext>
            </a:extLst>
          </p:cNvPr>
          <p:cNvSpPr txBox="1"/>
          <p:nvPr/>
        </p:nvSpPr>
        <p:spPr>
          <a:xfrm>
            <a:off x="6096000" y="6160925"/>
            <a:ext cx="5760395" cy="461665"/>
          </a:xfrm>
          <a:prstGeom prst="rect">
            <a:avLst/>
          </a:prstGeom>
          <a:noFill/>
        </p:spPr>
        <p:txBody>
          <a:bodyPr wrap="square" rtlCol="0">
            <a:spAutoFit/>
          </a:bodyPr>
          <a:lstStyle/>
          <a:p>
            <a:r>
              <a:rPr lang="en-US" sz="1200" dirty="0"/>
              <a:t>Data visualization of observed streamflow for SF Holston Gauge (Results View -&gt; Visualizations -&gt; Spline)</a:t>
            </a:r>
          </a:p>
        </p:txBody>
      </p:sp>
    </p:spTree>
    <p:extLst>
      <p:ext uri="{BB962C8B-B14F-4D97-AF65-F5344CB8AC3E}">
        <p14:creationId xmlns:p14="http://schemas.microsoft.com/office/powerpoint/2010/main" val="524068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EF8275-C7C7-A31F-1F3F-CB30AE0F58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F88C6C-FA5D-2E46-DD61-95381746C958}"/>
              </a:ext>
            </a:extLst>
          </p:cNvPr>
          <p:cNvSpPr>
            <a:spLocks noGrp="1"/>
          </p:cNvSpPr>
          <p:nvPr>
            <p:ph type="title"/>
          </p:nvPr>
        </p:nvSpPr>
        <p:spPr>
          <a:xfrm>
            <a:off x="838200" y="90078"/>
            <a:ext cx="10515600" cy="1325563"/>
          </a:xfrm>
        </p:spPr>
        <p:txBody>
          <a:bodyPr/>
          <a:lstStyle/>
          <a:p>
            <a:pPr algn="ctr"/>
            <a:r>
              <a:rPr lang="en-US" b="1" dirty="0"/>
              <a:t>3. Retrieve Data in Process</a:t>
            </a:r>
          </a:p>
        </p:txBody>
      </p:sp>
      <p:sp>
        <p:nvSpPr>
          <p:cNvPr id="5" name="Content Placeholder 3">
            <a:extLst>
              <a:ext uri="{FF2B5EF4-FFF2-40B4-BE49-F238E27FC236}">
                <a16:creationId xmlns:a16="http://schemas.microsoft.com/office/drawing/2014/main" id="{E15EF1B3-CE87-0745-A4FA-6DEE1038ED67}"/>
              </a:ext>
            </a:extLst>
          </p:cNvPr>
          <p:cNvSpPr txBox="1">
            <a:spLocks/>
          </p:cNvSpPr>
          <p:nvPr/>
        </p:nvSpPr>
        <p:spPr>
          <a:xfrm>
            <a:off x="558697" y="1384187"/>
            <a:ext cx="486505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rgbClr val="FF0000"/>
                </a:solidFill>
              </a:rPr>
              <a:t>Next, navigate back to the Design View to begin process building with the imported data.</a:t>
            </a:r>
          </a:p>
          <a:p>
            <a:r>
              <a:rPr lang="en-US" sz="1800" dirty="0"/>
              <a:t>In the Operator Panel- search “Retrieve” and select the operator under the Data Access folder called “Retrieve”</a:t>
            </a:r>
          </a:p>
          <a:p>
            <a:pPr lvl="1"/>
            <a:r>
              <a:rPr lang="en-US" sz="1600" dirty="0"/>
              <a:t>This operator can access stored information in the Repository and load them into the process. </a:t>
            </a:r>
          </a:p>
          <a:p>
            <a:r>
              <a:rPr lang="en-US" sz="1800" dirty="0"/>
              <a:t>Add this to your process by clicking and dragging into the process panel.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pic>
        <p:nvPicPr>
          <p:cNvPr id="4" name="Picture 3">
            <a:extLst>
              <a:ext uri="{FF2B5EF4-FFF2-40B4-BE49-F238E27FC236}">
                <a16:creationId xmlns:a16="http://schemas.microsoft.com/office/drawing/2014/main" id="{E855785E-28E3-5F67-FBA9-151DC2B3E7C1}"/>
              </a:ext>
            </a:extLst>
          </p:cNvPr>
          <p:cNvPicPr>
            <a:picLocks noChangeAspect="1"/>
          </p:cNvPicPr>
          <p:nvPr/>
        </p:nvPicPr>
        <p:blipFill>
          <a:blip r:embed="rId2"/>
          <a:stretch>
            <a:fillRect/>
          </a:stretch>
        </p:blipFill>
        <p:spPr>
          <a:xfrm>
            <a:off x="552362" y="4110405"/>
            <a:ext cx="4739044" cy="1770262"/>
          </a:xfrm>
          <a:prstGeom prst="rect">
            <a:avLst/>
          </a:prstGeom>
        </p:spPr>
      </p:pic>
      <p:pic>
        <p:nvPicPr>
          <p:cNvPr id="7" name="Picture 6">
            <a:extLst>
              <a:ext uri="{FF2B5EF4-FFF2-40B4-BE49-F238E27FC236}">
                <a16:creationId xmlns:a16="http://schemas.microsoft.com/office/drawing/2014/main" id="{73376FF8-242E-6C17-C9CC-00B0829F86EF}"/>
              </a:ext>
            </a:extLst>
          </p:cNvPr>
          <p:cNvPicPr>
            <a:picLocks noChangeAspect="1"/>
          </p:cNvPicPr>
          <p:nvPr/>
        </p:nvPicPr>
        <p:blipFill>
          <a:blip r:embed="rId3"/>
          <a:stretch>
            <a:fillRect/>
          </a:stretch>
        </p:blipFill>
        <p:spPr>
          <a:xfrm>
            <a:off x="9286195" y="1240543"/>
            <a:ext cx="2440551" cy="3621463"/>
          </a:xfrm>
          <a:prstGeom prst="rect">
            <a:avLst/>
          </a:prstGeom>
        </p:spPr>
      </p:pic>
      <p:sp>
        <p:nvSpPr>
          <p:cNvPr id="8" name="TextBox 7">
            <a:extLst>
              <a:ext uri="{FF2B5EF4-FFF2-40B4-BE49-F238E27FC236}">
                <a16:creationId xmlns:a16="http://schemas.microsoft.com/office/drawing/2014/main" id="{BFA464F8-A217-720C-257A-F19CFB6390CE}"/>
              </a:ext>
            </a:extLst>
          </p:cNvPr>
          <p:cNvSpPr txBox="1"/>
          <p:nvPr/>
        </p:nvSpPr>
        <p:spPr>
          <a:xfrm>
            <a:off x="5337090" y="1384187"/>
            <a:ext cx="3273988" cy="2385268"/>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t>With the “Retrieve” Operator selected in your process space, navigate to the Parameters Panel </a:t>
            </a:r>
          </a:p>
          <a:p>
            <a:pPr marL="285750" indent="-285750">
              <a:spcAft>
                <a:spcPts val="600"/>
              </a:spcAft>
              <a:buFont typeface="Arial" panose="020B0604020202020204" pitchFamily="34" charset="0"/>
              <a:buChar char="•"/>
            </a:pPr>
            <a:r>
              <a:rPr lang="en-US" dirty="0"/>
              <a:t>Select the folder icon next to “Repository Entry” and select the data you imported in step 2.</a:t>
            </a:r>
          </a:p>
        </p:txBody>
      </p:sp>
      <p:pic>
        <p:nvPicPr>
          <p:cNvPr id="12" name="Picture 11">
            <a:extLst>
              <a:ext uri="{FF2B5EF4-FFF2-40B4-BE49-F238E27FC236}">
                <a16:creationId xmlns:a16="http://schemas.microsoft.com/office/drawing/2014/main" id="{085DD336-B033-9B63-D30E-8D1202646E61}"/>
              </a:ext>
            </a:extLst>
          </p:cNvPr>
          <p:cNvPicPr>
            <a:picLocks noChangeAspect="1"/>
          </p:cNvPicPr>
          <p:nvPr/>
        </p:nvPicPr>
        <p:blipFill>
          <a:blip r:embed="rId4"/>
          <a:stretch>
            <a:fillRect/>
          </a:stretch>
        </p:blipFill>
        <p:spPr>
          <a:xfrm>
            <a:off x="8342953" y="3513248"/>
            <a:ext cx="3592372" cy="2671424"/>
          </a:xfrm>
          <a:prstGeom prst="rect">
            <a:avLst/>
          </a:prstGeom>
        </p:spPr>
      </p:pic>
      <p:sp>
        <p:nvSpPr>
          <p:cNvPr id="20" name="TextBox 19">
            <a:extLst>
              <a:ext uri="{FF2B5EF4-FFF2-40B4-BE49-F238E27FC236}">
                <a16:creationId xmlns:a16="http://schemas.microsoft.com/office/drawing/2014/main" id="{CAF13172-6614-3A42-81C4-0D2C458CF5DA}"/>
              </a:ext>
            </a:extLst>
          </p:cNvPr>
          <p:cNvSpPr txBox="1"/>
          <p:nvPr/>
        </p:nvSpPr>
        <p:spPr>
          <a:xfrm>
            <a:off x="5380462" y="3693461"/>
            <a:ext cx="2711585" cy="2015936"/>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dirty="0"/>
              <a:t>Ensure the data has been retrieved by checking the Operator’s parameters again.</a:t>
            </a:r>
          </a:p>
          <a:p>
            <a:pPr marL="742950" lvl="1" indent="-285750">
              <a:spcAft>
                <a:spcPts val="600"/>
              </a:spcAft>
              <a:buFont typeface="Arial" panose="020B0604020202020204" pitchFamily="34" charset="0"/>
              <a:buChar char="•"/>
            </a:pPr>
            <a:r>
              <a:rPr lang="en-US" sz="1600" dirty="0"/>
              <a:t>The Repository Entry of the formatted data will be visible.</a:t>
            </a:r>
          </a:p>
        </p:txBody>
      </p:sp>
      <p:pic>
        <p:nvPicPr>
          <p:cNvPr id="22" name="Picture 21">
            <a:extLst>
              <a:ext uri="{FF2B5EF4-FFF2-40B4-BE49-F238E27FC236}">
                <a16:creationId xmlns:a16="http://schemas.microsoft.com/office/drawing/2014/main" id="{1F3D9B3B-F6F4-FD84-3D93-1FBBE3779375}"/>
              </a:ext>
            </a:extLst>
          </p:cNvPr>
          <p:cNvPicPr>
            <a:picLocks noChangeAspect="1"/>
          </p:cNvPicPr>
          <p:nvPr/>
        </p:nvPicPr>
        <p:blipFill>
          <a:blip r:embed="rId5"/>
          <a:stretch>
            <a:fillRect/>
          </a:stretch>
        </p:blipFill>
        <p:spPr>
          <a:xfrm>
            <a:off x="5765983" y="5787832"/>
            <a:ext cx="2416201" cy="793679"/>
          </a:xfrm>
          <a:prstGeom prst="rect">
            <a:avLst/>
          </a:prstGeom>
        </p:spPr>
      </p:pic>
      <p:cxnSp>
        <p:nvCxnSpPr>
          <p:cNvPr id="23" name="Straight Arrow Connector 22">
            <a:extLst>
              <a:ext uri="{FF2B5EF4-FFF2-40B4-BE49-F238E27FC236}">
                <a16:creationId xmlns:a16="http://schemas.microsoft.com/office/drawing/2014/main" id="{5CC529DC-7B43-5FE4-3355-4A1DB77003C8}"/>
              </a:ext>
            </a:extLst>
          </p:cNvPr>
          <p:cNvCxnSpPr>
            <a:cxnSpLocks/>
          </p:cNvCxnSpPr>
          <p:nvPr/>
        </p:nvCxnSpPr>
        <p:spPr>
          <a:xfrm flipH="1">
            <a:off x="7942709" y="6049767"/>
            <a:ext cx="980761" cy="387823"/>
          </a:xfrm>
          <a:prstGeom prst="straightConnector1">
            <a:avLst/>
          </a:prstGeom>
          <a:ln w="762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E66C651-872C-EEC5-EFD1-C87D90373E5A}"/>
              </a:ext>
            </a:extLst>
          </p:cNvPr>
          <p:cNvCxnSpPr>
            <a:cxnSpLocks/>
          </p:cNvCxnSpPr>
          <p:nvPr/>
        </p:nvCxnSpPr>
        <p:spPr>
          <a:xfrm>
            <a:off x="11353800" y="2850204"/>
            <a:ext cx="8529" cy="1128741"/>
          </a:xfrm>
          <a:prstGeom prst="straightConnector1">
            <a:avLst/>
          </a:prstGeom>
          <a:ln w="762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0802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3C721-1CC4-6C42-595F-1E298FB293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068986-C4DB-5387-3B04-90AFD80EE6B3}"/>
              </a:ext>
            </a:extLst>
          </p:cNvPr>
          <p:cNvSpPr>
            <a:spLocks noGrp="1"/>
          </p:cNvSpPr>
          <p:nvPr>
            <p:ph type="title"/>
          </p:nvPr>
        </p:nvSpPr>
        <p:spPr>
          <a:xfrm>
            <a:off x="838200" y="136699"/>
            <a:ext cx="10515600" cy="1325563"/>
          </a:xfrm>
        </p:spPr>
        <p:txBody>
          <a:bodyPr/>
          <a:lstStyle/>
          <a:p>
            <a:pPr algn="ctr"/>
            <a:r>
              <a:rPr lang="en-US" b="1" dirty="0"/>
              <a:t>4. Select Data Roles</a:t>
            </a:r>
          </a:p>
        </p:txBody>
      </p:sp>
      <p:sp>
        <p:nvSpPr>
          <p:cNvPr id="5" name="Content Placeholder 3">
            <a:extLst>
              <a:ext uri="{FF2B5EF4-FFF2-40B4-BE49-F238E27FC236}">
                <a16:creationId xmlns:a16="http://schemas.microsoft.com/office/drawing/2014/main" id="{6C23AC27-92AF-13BF-4A5D-CBB4252C9C94}"/>
              </a:ext>
            </a:extLst>
          </p:cNvPr>
          <p:cNvSpPr txBox="1">
            <a:spLocks/>
          </p:cNvSpPr>
          <p:nvPr/>
        </p:nvSpPr>
        <p:spPr>
          <a:xfrm>
            <a:off x="549562" y="1199829"/>
            <a:ext cx="562750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rgbClr val="FF0000"/>
                </a:solidFill>
              </a:rPr>
              <a:t>Once the data has been retrieved via “Retrieve” Operator in the Process Panel, we will connect the next Operator, “Set Role”</a:t>
            </a:r>
          </a:p>
          <a:p>
            <a:r>
              <a:rPr lang="en-US" sz="1800" dirty="0"/>
              <a:t>In the Operator Panel, search for “Set Role”, click and drag the operator into the process space.</a:t>
            </a:r>
          </a:p>
          <a:p>
            <a:pPr lvl="1"/>
            <a:r>
              <a:rPr lang="en-US" sz="1600" dirty="0"/>
              <a:t>This operator is used to change the role of one or more attributes.</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pic>
        <p:nvPicPr>
          <p:cNvPr id="4" name="Picture 3">
            <a:extLst>
              <a:ext uri="{FF2B5EF4-FFF2-40B4-BE49-F238E27FC236}">
                <a16:creationId xmlns:a16="http://schemas.microsoft.com/office/drawing/2014/main" id="{1E43F981-56C6-CD3F-490B-EBB37DBDBE8D}"/>
              </a:ext>
            </a:extLst>
          </p:cNvPr>
          <p:cNvPicPr>
            <a:picLocks noChangeAspect="1"/>
          </p:cNvPicPr>
          <p:nvPr/>
        </p:nvPicPr>
        <p:blipFill>
          <a:blip r:embed="rId2"/>
          <a:stretch>
            <a:fillRect/>
          </a:stretch>
        </p:blipFill>
        <p:spPr>
          <a:xfrm>
            <a:off x="545614" y="3176717"/>
            <a:ext cx="3223151" cy="2246186"/>
          </a:xfrm>
          <a:prstGeom prst="rect">
            <a:avLst/>
          </a:prstGeom>
        </p:spPr>
      </p:pic>
      <p:sp>
        <p:nvSpPr>
          <p:cNvPr id="6" name="Star: 5 Points 5">
            <a:extLst>
              <a:ext uri="{FF2B5EF4-FFF2-40B4-BE49-F238E27FC236}">
                <a16:creationId xmlns:a16="http://schemas.microsoft.com/office/drawing/2014/main" id="{24299593-5D69-1839-6553-BBD18D73A5A9}"/>
              </a:ext>
            </a:extLst>
          </p:cNvPr>
          <p:cNvSpPr/>
          <p:nvPr/>
        </p:nvSpPr>
        <p:spPr>
          <a:xfrm>
            <a:off x="2187956" y="5107021"/>
            <a:ext cx="239977" cy="208878"/>
          </a:xfrm>
          <a:prstGeom prst="star5">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A04FBB1-868D-C3A0-181B-4EF81B7DF399}"/>
              </a:ext>
            </a:extLst>
          </p:cNvPr>
          <p:cNvPicPr>
            <a:picLocks noChangeAspect="1"/>
          </p:cNvPicPr>
          <p:nvPr/>
        </p:nvPicPr>
        <p:blipFill>
          <a:blip r:embed="rId3"/>
          <a:stretch>
            <a:fillRect/>
          </a:stretch>
        </p:blipFill>
        <p:spPr>
          <a:xfrm>
            <a:off x="3893978" y="2934622"/>
            <a:ext cx="2498207" cy="1164058"/>
          </a:xfrm>
          <a:prstGeom prst="rect">
            <a:avLst/>
          </a:prstGeom>
        </p:spPr>
      </p:pic>
      <p:sp>
        <p:nvSpPr>
          <p:cNvPr id="9" name="Content Placeholder 3">
            <a:extLst>
              <a:ext uri="{FF2B5EF4-FFF2-40B4-BE49-F238E27FC236}">
                <a16:creationId xmlns:a16="http://schemas.microsoft.com/office/drawing/2014/main" id="{8C40735C-4743-147E-6F60-8E729F786347}"/>
              </a:ext>
            </a:extLst>
          </p:cNvPr>
          <p:cNvSpPr txBox="1">
            <a:spLocks/>
          </p:cNvSpPr>
          <p:nvPr/>
        </p:nvSpPr>
        <p:spPr>
          <a:xfrm>
            <a:off x="6302277" y="1136282"/>
            <a:ext cx="562750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900" dirty="0"/>
          </a:p>
          <a:p>
            <a:r>
              <a:rPr lang="en-US" sz="1800" dirty="0"/>
              <a:t>Select the “Set Role” operator and navigate to its Parameters Panel. </a:t>
            </a:r>
          </a:p>
          <a:p>
            <a:r>
              <a:rPr lang="en-US" sz="1800" dirty="0"/>
              <a:t>Select “Edit List” from the Parameters Panel. </a:t>
            </a:r>
          </a:p>
          <a:p>
            <a:pPr lvl="1"/>
            <a:r>
              <a:rPr lang="en-US" sz="1600" dirty="0">
                <a:solidFill>
                  <a:srgbClr val="FF0000"/>
                </a:solidFill>
              </a:rPr>
              <a:t>Attribute Name = YEAR; Target Role = ID</a:t>
            </a:r>
          </a:p>
          <a:p>
            <a:pPr lvl="1"/>
            <a:r>
              <a:rPr lang="en-US" sz="1600" dirty="0">
                <a:solidFill>
                  <a:srgbClr val="FF0000"/>
                </a:solidFill>
              </a:rPr>
              <a:t>Attribute Name = OBSERVED; Target Role = LABEL</a:t>
            </a:r>
          </a:p>
          <a:p>
            <a:pPr lvl="1"/>
            <a:r>
              <a:rPr lang="en-US" sz="1600" dirty="0" err="1"/>
              <a:t>scPDSI</a:t>
            </a:r>
            <a:r>
              <a:rPr lang="en-US" sz="1600" dirty="0"/>
              <a:t> data is not touched in this step. </a:t>
            </a:r>
          </a:p>
        </p:txBody>
      </p:sp>
      <p:pic>
        <p:nvPicPr>
          <p:cNvPr id="11" name="Picture 10">
            <a:extLst>
              <a:ext uri="{FF2B5EF4-FFF2-40B4-BE49-F238E27FC236}">
                <a16:creationId xmlns:a16="http://schemas.microsoft.com/office/drawing/2014/main" id="{9EFE020D-5FFC-9F2A-BB96-178DC5B6F767}"/>
              </a:ext>
            </a:extLst>
          </p:cNvPr>
          <p:cNvPicPr>
            <a:picLocks noChangeAspect="1"/>
          </p:cNvPicPr>
          <p:nvPr/>
        </p:nvPicPr>
        <p:blipFill>
          <a:blip r:embed="rId4"/>
          <a:stretch>
            <a:fillRect/>
          </a:stretch>
        </p:blipFill>
        <p:spPr>
          <a:xfrm>
            <a:off x="3893978" y="4226397"/>
            <a:ext cx="2566801" cy="1086175"/>
          </a:xfrm>
          <a:prstGeom prst="rect">
            <a:avLst/>
          </a:prstGeom>
        </p:spPr>
      </p:pic>
      <p:pic>
        <p:nvPicPr>
          <p:cNvPr id="13" name="Picture 12">
            <a:extLst>
              <a:ext uri="{FF2B5EF4-FFF2-40B4-BE49-F238E27FC236}">
                <a16:creationId xmlns:a16="http://schemas.microsoft.com/office/drawing/2014/main" id="{F95D07B9-408F-ECBF-14C2-CAA750C949F9}"/>
              </a:ext>
            </a:extLst>
          </p:cNvPr>
          <p:cNvPicPr>
            <a:picLocks noChangeAspect="1"/>
          </p:cNvPicPr>
          <p:nvPr/>
        </p:nvPicPr>
        <p:blipFill rotWithShape="1">
          <a:blip r:embed="rId5"/>
          <a:srcRect b="53523"/>
          <a:stretch/>
        </p:blipFill>
        <p:spPr>
          <a:xfrm>
            <a:off x="6585992" y="3481474"/>
            <a:ext cx="5196826" cy="1804647"/>
          </a:xfrm>
          <a:prstGeom prst="rect">
            <a:avLst/>
          </a:prstGeom>
        </p:spPr>
      </p:pic>
      <p:cxnSp>
        <p:nvCxnSpPr>
          <p:cNvPr id="14" name="Straight Arrow Connector 13">
            <a:extLst>
              <a:ext uri="{FF2B5EF4-FFF2-40B4-BE49-F238E27FC236}">
                <a16:creationId xmlns:a16="http://schemas.microsoft.com/office/drawing/2014/main" id="{94925441-C3A8-2C8E-5C15-78A83E6B4E9D}"/>
              </a:ext>
            </a:extLst>
          </p:cNvPr>
          <p:cNvCxnSpPr>
            <a:cxnSpLocks/>
          </p:cNvCxnSpPr>
          <p:nvPr/>
        </p:nvCxnSpPr>
        <p:spPr>
          <a:xfrm flipV="1">
            <a:off x="2553146" y="3686783"/>
            <a:ext cx="2643098" cy="1599338"/>
          </a:xfrm>
          <a:prstGeom prst="straightConnector1">
            <a:avLst/>
          </a:prstGeom>
          <a:ln w="762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079724C-8925-D612-A5BF-9BAA61969D21}"/>
              </a:ext>
            </a:extLst>
          </p:cNvPr>
          <p:cNvSpPr txBox="1"/>
          <p:nvPr/>
        </p:nvSpPr>
        <p:spPr>
          <a:xfrm>
            <a:off x="396405" y="5630566"/>
            <a:ext cx="5699595" cy="923330"/>
          </a:xfrm>
          <a:prstGeom prst="rect">
            <a:avLst/>
          </a:prstGeom>
          <a:noFill/>
        </p:spPr>
        <p:txBody>
          <a:bodyPr wrap="square">
            <a:spAutoFit/>
          </a:bodyPr>
          <a:lstStyle/>
          <a:p>
            <a:pPr marL="285750" indent="-285750">
              <a:buFont typeface="Arial" panose="020B0604020202020204" pitchFamily="34" charset="0"/>
              <a:buChar char="•"/>
            </a:pPr>
            <a:r>
              <a:rPr lang="en-US" sz="1800" dirty="0"/>
              <a:t>Connect the output port from the “Retrieve” operator to the input (</a:t>
            </a:r>
            <a:r>
              <a:rPr lang="en-US" sz="1800" dirty="0" err="1"/>
              <a:t>exa</a:t>
            </a:r>
            <a:r>
              <a:rPr lang="en-US" sz="1800" dirty="0"/>
              <a:t>) port of the “Set Role” operator in the Process Panel.</a:t>
            </a:r>
          </a:p>
        </p:txBody>
      </p:sp>
      <p:cxnSp>
        <p:nvCxnSpPr>
          <p:cNvPr id="23" name="Straight Arrow Connector 22">
            <a:extLst>
              <a:ext uri="{FF2B5EF4-FFF2-40B4-BE49-F238E27FC236}">
                <a16:creationId xmlns:a16="http://schemas.microsoft.com/office/drawing/2014/main" id="{1F0FD09B-2A13-3D52-A864-9E53DB8F6360}"/>
              </a:ext>
            </a:extLst>
          </p:cNvPr>
          <p:cNvCxnSpPr>
            <a:cxnSpLocks/>
          </p:cNvCxnSpPr>
          <p:nvPr/>
        </p:nvCxnSpPr>
        <p:spPr>
          <a:xfrm>
            <a:off x="5124883" y="3929212"/>
            <a:ext cx="0" cy="741195"/>
          </a:xfrm>
          <a:prstGeom prst="straightConnector1">
            <a:avLst/>
          </a:prstGeom>
          <a:ln w="762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353814C-3DAD-7C62-3664-A7435C2C4A5B}"/>
              </a:ext>
            </a:extLst>
          </p:cNvPr>
          <p:cNvSpPr txBox="1"/>
          <p:nvPr/>
        </p:nvSpPr>
        <p:spPr>
          <a:xfrm>
            <a:off x="6534223" y="5487620"/>
            <a:ext cx="6094378" cy="369332"/>
          </a:xfrm>
          <a:prstGeom prst="rect">
            <a:avLst/>
          </a:prstGeom>
          <a:noFill/>
        </p:spPr>
        <p:txBody>
          <a:bodyPr wrap="square">
            <a:spAutoFit/>
          </a:bodyPr>
          <a:lstStyle/>
          <a:p>
            <a:pPr marL="285750" indent="-285750">
              <a:buFont typeface="Arial" panose="020B0604020202020204" pitchFamily="34" charset="0"/>
              <a:buChar char="•"/>
            </a:pPr>
            <a:r>
              <a:rPr lang="en-US" sz="1800" dirty="0"/>
              <a:t>Select “Apply” </a:t>
            </a:r>
          </a:p>
        </p:txBody>
      </p:sp>
    </p:spTree>
    <p:extLst>
      <p:ext uri="{BB962C8B-B14F-4D97-AF65-F5344CB8AC3E}">
        <p14:creationId xmlns:p14="http://schemas.microsoft.com/office/powerpoint/2010/main" val="3112672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058924-6A28-0921-1024-F60513C400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0E488D-F3D6-DB76-82D4-39B75B861D75}"/>
              </a:ext>
            </a:extLst>
          </p:cNvPr>
          <p:cNvSpPr>
            <a:spLocks noGrp="1"/>
          </p:cNvSpPr>
          <p:nvPr>
            <p:ph type="title"/>
          </p:nvPr>
        </p:nvSpPr>
        <p:spPr>
          <a:xfrm>
            <a:off x="838200" y="123963"/>
            <a:ext cx="10515600" cy="1325563"/>
          </a:xfrm>
        </p:spPr>
        <p:txBody>
          <a:bodyPr/>
          <a:lstStyle/>
          <a:p>
            <a:pPr algn="ctr"/>
            <a:r>
              <a:rPr lang="en-US" b="1" dirty="0"/>
              <a:t>5. Filter Examples for Period of Observation</a:t>
            </a:r>
          </a:p>
        </p:txBody>
      </p:sp>
      <p:sp>
        <p:nvSpPr>
          <p:cNvPr id="5" name="Content Placeholder 3">
            <a:extLst>
              <a:ext uri="{FF2B5EF4-FFF2-40B4-BE49-F238E27FC236}">
                <a16:creationId xmlns:a16="http://schemas.microsoft.com/office/drawing/2014/main" id="{BD9A910B-83FD-87A8-2EE5-3D138F718952}"/>
              </a:ext>
            </a:extLst>
          </p:cNvPr>
          <p:cNvSpPr txBox="1">
            <a:spLocks/>
          </p:cNvSpPr>
          <p:nvPr/>
        </p:nvSpPr>
        <p:spPr>
          <a:xfrm>
            <a:off x="491196" y="1225234"/>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rgbClr val="FF0000"/>
                </a:solidFill>
              </a:rPr>
              <a:t>Once the data roles have been selected with the “Set Roles” Operator in the Process Panel, we will use a “Multiply” Operator to route the output from “Set Roles” to 1) Filter Examples and 2) Apply Model. </a:t>
            </a:r>
          </a:p>
          <a:p>
            <a:r>
              <a:rPr lang="en-US" sz="1800" dirty="0"/>
              <a:t>Search “Multiply” in the Operators Panel and drag and drop into the Process Panel. </a:t>
            </a:r>
          </a:p>
          <a:p>
            <a:pPr lvl="1"/>
            <a:r>
              <a:rPr lang="en-US" sz="1600" dirty="0"/>
              <a:t>This Operator creates a copy of a RapidMiner object and contains no parameters. It is a utility operator. </a:t>
            </a:r>
          </a:p>
          <a:p>
            <a:r>
              <a:rPr lang="en-US" sz="1800" dirty="0"/>
              <a:t>Connect the output from “Set Role” operator to the input of “Multiply” operator.</a:t>
            </a:r>
          </a:p>
          <a:p>
            <a:pPr marL="0" indent="0">
              <a:buFont typeface="Arial" panose="020B0604020202020204" pitchFamily="34" charset="0"/>
              <a:buNone/>
            </a:pPr>
            <a:endParaRPr lang="en-US" dirty="0"/>
          </a:p>
        </p:txBody>
      </p:sp>
      <p:pic>
        <p:nvPicPr>
          <p:cNvPr id="4" name="Picture 3">
            <a:extLst>
              <a:ext uri="{FF2B5EF4-FFF2-40B4-BE49-F238E27FC236}">
                <a16:creationId xmlns:a16="http://schemas.microsoft.com/office/drawing/2014/main" id="{71FE8C42-EC06-00FF-E53C-4655DF4C72B7}"/>
              </a:ext>
            </a:extLst>
          </p:cNvPr>
          <p:cNvPicPr>
            <a:picLocks noChangeAspect="1"/>
          </p:cNvPicPr>
          <p:nvPr/>
        </p:nvPicPr>
        <p:blipFill>
          <a:blip r:embed="rId2"/>
          <a:stretch>
            <a:fillRect/>
          </a:stretch>
        </p:blipFill>
        <p:spPr>
          <a:xfrm>
            <a:off x="1212305" y="3986479"/>
            <a:ext cx="3739382" cy="1240439"/>
          </a:xfrm>
          <a:prstGeom prst="rect">
            <a:avLst/>
          </a:prstGeom>
        </p:spPr>
      </p:pic>
      <p:sp>
        <p:nvSpPr>
          <p:cNvPr id="7" name="TextBox 6">
            <a:extLst>
              <a:ext uri="{FF2B5EF4-FFF2-40B4-BE49-F238E27FC236}">
                <a16:creationId xmlns:a16="http://schemas.microsoft.com/office/drawing/2014/main" id="{AE597EC3-5A03-BBAA-691C-F184330F9A72}"/>
              </a:ext>
            </a:extLst>
          </p:cNvPr>
          <p:cNvSpPr txBox="1"/>
          <p:nvPr/>
        </p:nvSpPr>
        <p:spPr>
          <a:xfrm>
            <a:off x="491196" y="5151235"/>
            <a:ext cx="5181600" cy="1200329"/>
          </a:xfrm>
          <a:prstGeom prst="rect">
            <a:avLst/>
          </a:prstGeom>
          <a:noFill/>
        </p:spPr>
        <p:txBody>
          <a:bodyPr wrap="square">
            <a:spAutoFit/>
          </a:bodyPr>
          <a:lstStyle/>
          <a:p>
            <a:pPr marL="285750" indent="-285750">
              <a:buFont typeface="Arial" panose="020B0604020202020204" pitchFamily="34" charset="0"/>
              <a:buChar char="•"/>
            </a:pPr>
            <a:r>
              <a:rPr lang="en-US" sz="1800" dirty="0"/>
              <a:t>Now, search for “Filter Examples” in the Operator Panel, drag and drop into the Process Panel, and connect the output of “Multiply” to the input of “Filter Examples” </a:t>
            </a:r>
          </a:p>
        </p:txBody>
      </p:sp>
      <p:pic>
        <p:nvPicPr>
          <p:cNvPr id="9" name="Picture 8">
            <a:extLst>
              <a:ext uri="{FF2B5EF4-FFF2-40B4-BE49-F238E27FC236}">
                <a16:creationId xmlns:a16="http://schemas.microsoft.com/office/drawing/2014/main" id="{72C102E6-F559-2877-081C-CE17725314CF}"/>
              </a:ext>
            </a:extLst>
          </p:cNvPr>
          <p:cNvPicPr>
            <a:picLocks noChangeAspect="1"/>
          </p:cNvPicPr>
          <p:nvPr/>
        </p:nvPicPr>
        <p:blipFill>
          <a:blip r:embed="rId3"/>
          <a:stretch>
            <a:fillRect/>
          </a:stretch>
        </p:blipFill>
        <p:spPr>
          <a:xfrm>
            <a:off x="6213190" y="993073"/>
            <a:ext cx="5487614" cy="1779060"/>
          </a:xfrm>
          <a:prstGeom prst="rect">
            <a:avLst/>
          </a:prstGeom>
        </p:spPr>
      </p:pic>
      <p:sp>
        <p:nvSpPr>
          <p:cNvPr id="10" name="TextBox 9">
            <a:extLst>
              <a:ext uri="{FF2B5EF4-FFF2-40B4-BE49-F238E27FC236}">
                <a16:creationId xmlns:a16="http://schemas.microsoft.com/office/drawing/2014/main" id="{9A26409D-C76E-2482-5537-66FD3A3B8338}"/>
              </a:ext>
            </a:extLst>
          </p:cNvPr>
          <p:cNvSpPr txBox="1"/>
          <p:nvPr/>
        </p:nvSpPr>
        <p:spPr>
          <a:xfrm>
            <a:off x="6096000" y="2555318"/>
            <a:ext cx="5487614" cy="2862322"/>
          </a:xfrm>
          <a:prstGeom prst="rect">
            <a:avLst/>
          </a:prstGeom>
          <a:noFill/>
        </p:spPr>
        <p:txBody>
          <a:bodyPr wrap="square">
            <a:spAutoFit/>
          </a:bodyPr>
          <a:lstStyle/>
          <a:p>
            <a:pPr marL="285750" indent="-285750">
              <a:buFont typeface="Arial" panose="020B0604020202020204" pitchFamily="34" charset="0"/>
              <a:buChar char="•"/>
            </a:pPr>
            <a:r>
              <a:rPr lang="en-US" dirty="0"/>
              <a:t>The “Filter Examples” Operator selects which examples of an </a:t>
            </a:r>
            <a:r>
              <a:rPr lang="en-US" dirty="0" err="1"/>
              <a:t>exampleset</a:t>
            </a:r>
            <a:r>
              <a:rPr lang="en-US" dirty="0"/>
              <a:t> (dataset) are kept and which are removed.</a:t>
            </a:r>
          </a:p>
          <a:p>
            <a:pPr marL="742950" lvl="1" indent="-285750">
              <a:buFont typeface="Arial" panose="020B0604020202020204" pitchFamily="34" charset="0"/>
              <a:buChar char="•"/>
            </a:pPr>
            <a:r>
              <a:rPr lang="en-US" sz="1600" dirty="0"/>
              <a:t>The filtered examples will be fed into the Cross Validation operator in the next step. </a:t>
            </a:r>
          </a:p>
          <a:p>
            <a:pPr marL="285750" indent="-285750">
              <a:buFont typeface="Arial" panose="020B0604020202020204" pitchFamily="34" charset="0"/>
              <a:buChar char="•"/>
            </a:pPr>
            <a:r>
              <a:rPr lang="en-US" dirty="0"/>
              <a:t>Once your process contains the two new operators, select “Filter Examples” operator and navigate to the Parameters Panel. </a:t>
            </a:r>
          </a:p>
          <a:p>
            <a:pPr marL="285750" indent="-285750">
              <a:buFont typeface="Arial" panose="020B0604020202020204" pitchFamily="34" charset="0"/>
              <a:buChar char="•"/>
            </a:pPr>
            <a:r>
              <a:rPr lang="en-US" sz="1800" dirty="0"/>
              <a:t>Select “Add Filters” with the condition class being “</a:t>
            </a:r>
            <a:r>
              <a:rPr lang="en-US" sz="1800" dirty="0" err="1"/>
              <a:t>custom_filters</a:t>
            </a:r>
            <a:r>
              <a:rPr lang="en-US" sz="1800" dirty="0"/>
              <a:t>” </a:t>
            </a:r>
          </a:p>
        </p:txBody>
      </p:sp>
      <p:pic>
        <p:nvPicPr>
          <p:cNvPr id="17" name="Picture 16">
            <a:extLst>
              <a:ext uri="{FF2B5EF4-FFF2-40B4-BE49-F238E27FC236}">
                <a16:creationId xmlns:a16="http://schemas.microsoft.com/office/drawing/2014/main" id="{01CF1A08-5B3E-C43C-75DC-60D446A4D254}"/>
              </a:ext>
            </a:extLst>
          </p:cNvPr>
          <p:cNvPicPr>
            <a:picLocks noChangeAspect="1"/>
          </p:cNvPicPr>
          <p:nvPr/>
        </p:nvPicPr>
        <p:blipFill>
          <a:blip r:embed="rId4"/>
          <a:stretch>
            <a:fillRect/>
          </a:stretch>
        </p:blipFill>
        <p:spPr>
          <a:xfrm>
            <a:off x="8173436" y="5082365"/>
            <a:ext cx="2470194" cy="1565123"/>
          </a:xfrm>
          <a:prstGeom prst="rect">
            <a:avLst/>
          </a:prstGeom>
        </p:spPr>
      </p:pic>
      <p:cxnSp>
        <p:nvCxnSpPr>
          <p:cNvPr id="18" name="Straight Arrow Connector 17">
            <a:extLst>
              <a:ext uri="{FF2B5EF4-FFF2-40B4-BE49-F238E27FC236}">
                <a16:creationId xmlns:a16="http://schemas.microsoft.com/office/drawing/2014/main" id="{815E2824-3F6F-A7C9-ABDB-F63EAEB50E67}"/>
              </a:ext>
            </a:extLst>
          </p:cNvPr>
          <p:cNvCxnSpPr>
            <a:cxnSpLocks/>
          </p:cNvCxnSpPr>
          <p:nvPr/>
        </p:nvCxnSpPr>
        <p:spPr>
          <a:xfrm flipH="1">
            <a:off x="10211534" y="5335081"/>
            <a:ext cx="864191" cy="370032"/>
          </a:xfrm>
          <a:prstGeom prst="straightConnector1">
            <a:avLst/>
          </a:prstGeom>
          <a:ln w="762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0792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31F671-14C2-52C5-0E0C-C3EC0786B6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37DE24-2E4F-7681-FED3-F9107502193A}"/>
              </a:ext>
            </a:extLst>
          </p:cNvPr>
          <p:cNvSpPr>
            <a:spLocks noGrp="1"/>
          </p:cNvSpPr>
          <p:nvPr>
            <p:ph type="title"/>
          </p:nvPr>
        </p:nvSpPr>
        <p:spPr>
          <a:xfrm>
            <a:off x="838200" y="123963"/>
            <a:ext cx="10515600" cy="1325563"/>
          </a:xfrm>
        </p:spPr>
        <p:txBody>
          <a:bodyPr/>
          <a:lstStyle/>
          <a:p>
            <a:pPr algn="ctr"/>
            <a:r>
              <a:rPr lang="en-US" b="1" dirty="0"/>
              <a:t>5. Filter Examples for Period of Observation</a:t>
            </a:r>
          </a:p>
        </p:txBody>
      </p:sp>
      <p:sp>
        <p:nvSpPr>
          <p:cNvPr id="5" name="Content Placeholder 3">
            <a:extLst>
              <a:ext uri="{FF2B5EF4-FFF2-40B4-BE49-F238E27FC236}">
                <a16:creationId xmlns:a16="http://schemas.microsoft.com/office/drawing/2014/main" id="{3BCFF3A5-7A04-46DA-0F32-E1927CEE1EF3}"/>
              </a:ext>
            </a:extLst>
          </p:cNvPr>
          <p:cNvSpPr txBox="1">
            <a:spLocks/>
          </p:cNvSpPr>
          <p:nvPr/>
        </p:nvSpPr>
        <p:spPr>
          <a:xfrm>
            <a:off x="2970963" y="1449526"/>
            <a:ext cx="6250074" cy="50148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The purpose of this operator in the Process is to select the data within the years we have observed streamflow. </a:t>
            </a:r>
          </a:p>
          <a:p>
            <a:pPr lvl="1"/>
            <a:r>
              <a:rPr lang="en-US" sz="1600" dirty="0"/>
              <a:t>In this example, we have observed streamflow between the years of 1932 and 2005. </a:t>
            </a:r>
          </a:p>
          <a:p>
            <a:r>
              <a:rPr lang="en-US" sz="1800" dirty="0"/>
              <a:t>The custom filter we will create for this operator is to select the data from year 1932 to 2005. </a:t>
            </a:r>
          </a:p>
          <a:p>
            <a:r>
              <a:rPr lang="en-US" sz="1800" dirty="0"/>
              <a:t>This is done by setting YEAR greater than or equal to 1932 in the Parameters Panel for “Filter Examples” Operator.</a:t>
            </a:r>
          </a:p>
          <a:p>
            <a:r>
              <a:rPr lang="en-US" sz="1800" dirty="0"/>
              <a:t>Select “OK”</a:t>
            </a:r>
          </a:p>
          <a:p>
            <a:pPr marL="0" indent="0">
              <a:buFont typeface="Arial" panose="020B0604020202020204" pitchFamily="34" charset="0"/>
              <a:buNone/>
            </a:pPr>
            <a:endParaRPr lang="en-US" dirty="0"/>
          </a:p>
        </p:txBody>
      </p:sp>
      <p:pic>
        <p:nvPicPr>
          <p:cNvPr id="14" name="Picture 13">
            <a:extLst>
              <a:ext uri="{FF2B5EF4-FFF2-40B4-BE49-F238E27FC236}">
                <a16:creationId xmlns:a16="http://schemas.microsoft.com/office/drawing/2014/main" id="{1B2C0907-AD17-15F1-26E3-D6645A36850D}"/>
              </a:ext>
            </a:extLst>
          </p:cNvPr>
          <p:cNvPicPr>
            <a:picLocks noChangeAspect="1"/>
          </p:cNvPicPr>
          <p:nvPr/>
        </p:nvPicPr>
        <p:blipFill>
          <a:blip r:embed="rId2"/>
          <a:stretch>
            <a:fillRect/>
          </a:stretch>
        </p:blipFill>
        <p:spPr>
          <a:xfrm>
            <a:off x="1839427" y="4319081"/>
            <a:ext cx="8513145" cy="1775082"/>
          </a:xfrm>
          <a:prstGeom prst="rect">
            <a:avLst/>
          </a:prstGeom>
        </p:spPr>
      </p:pic>
    </p:spTree>
    <p:extLst>
      <p:ext uri="{BB962C8B-B14F-4D97-AF65-F5344CB8AC3E}">
        <p14:creationId xmlns:p14="http://schemas.microsoft.com/office/powerpoint/2010/main" val="17692724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F64CD1-F1EC-4A53-8DFF-B80F566C12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D4EFC5-DA76-F1C9-5E9A-276746D7DEA6}"/>
              </a:ext>
            </a:extLst>
          </p:cNvPr>
          <p:cNvSpPr>
            <a:spLocks noGrp="1"/>
          </p:cNvSpPr>
          <p:nvPr>
            <p:ph type="title"/>
          </p:nvPr>
        </p:nvSpPr>
        <p:spPr>
          <a:xfrm>
            <a:off x="838200" y="129686"/>
            <a:ext cx="10515600" cy="1325563"/>
          </a:xfrm>
        </p:spPr>
        <p:txBody>
          <a:bodyPr/>
          <a:lstStyle/>
          <a:p>
            <a:pPr algn="ctr"/>
            <a:r>
              <a:rPr lang="en-US" b="1" dirty="0"/>
              <a:t>6. Cross-Validation</a:t>
            </a:r>
          </a:p>
        </p:txBody>
      </p:sp>
      <p:sp>
        <p:nvSpPr>
          <p:cNvPr id="3" name="Content Placeholder 3">
            <a:extLst>
              <a:ext uri="{FF2B5EF4-FFF2-40B4-BE49-F238E27FC236}">
                <a16:creationId xmlns:a16="http://schemas.microsoft.com/office/drawing/2014/main" id="{EB1C166E-F4FC-A3CD-D96F-71F9B8619200}"/>
              </a:ext>
            </a:extLst>
          </p:cNvPr>
          <p:cNvSpPr txBox="1">
            <a:spLocks/>
          </p:cNvSpPr>
          <p:nvPr/>
        </p:nvSpPr>
        <p:spPr>
          <a:xfrm>
            <a:off x="520379" y="1253331"/>
            <a:ext cx="53847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rgbClr val="FF0000"/>
                </a:solidFill>
              </a:rPr>
              <a:t>Once the data has been filtered with the “Filter Examples” Operator in the Process Panel, we will use the “Cross Validation” Operator to route the output from “Filter Examples” to Apply Model. </a:t>
            </a:r>
          </a:p>
          <a:p>
            <a:pPr lvl="1"/>
            <a:r>
              <a:rPr lang="en-US" sz="1400" i="1" dirty="0"/>
              <a:t>Recall the “Multiply” operator from the previous step. This is the data that will be routed to model application for a reconstructed vector rather than solely performance evaluation (done via “CV” operator).</a:t>
            </a:r>
          </a:p>
          <a:p>
            <a:r>
              <a:rPr lang="en-US" sz="1800" dirty="0"/>
              <a:t>Search for “Cross Validation” in the Operators Panel, drag and drop into Process Panel, and connect output from “Filter Examples” to the input of “Cross Validation” </a:t>
            </a:r>
          </a:p>
          <a:p>
            <a:pPr lvl="1"/>
            <a:r>
              <a:rPr lang="en-US" sz="1400" dirty="0"/>
              <a:t>This operator performs a cross validation to estimate the statistical performance of a learning model. It is mainly used to estimate how accurately a model (performed by a particular learning operator) will perform in practice. </a:t>
            </a:r>
          </a:p>
          <a:p>
            <a:endParaRPr lang="en-US" sz="1800" dirty="0"/>
          </a:p>
        </p:txBody>
      </p:sp>
      <p:pic>
        <p:nvPicPr>
          <p:cNvPr id="6" name="Picture 5">
            <a:extLst>
              <a:ext uri="{FF2B5EF4-FFF2-40B4-BE49-F238E27FC236}">
                <a16:creationId xmlns:a16="http://schemas.microsoft.com/office/drawing/2014/main" id="{78AE7846-B77B-651D-FD85-5E082B02A65E}"/>
              </a:ext>
            </a:extLst>
          </p:cNvPr>
          <p:cNvPicPr>
            <a:picLocks noChangeAspect="1"/>
          </p:cNvPicPr>
          <p:nvPr/>
        </p:nvPicPr>
        <p:blipFill>
          <a:blip r:embed="rId2"/>
          <a:stretch>
            <a:fillRect/>
          </a:stretch>
        </p:blipFill>
        <p:spPr>
          <a:xfrm>
            <a:off x="418817" y="5144632"/>
            <a:ext cx="5587841" cy="1325563"/>
          </a:xfrm>
          <a:prstGeom prst="rect">
            <a:avLst/>
          </a:prstGeom>
        </p:spPr>
      </p:pic>
      <p:sp>
        <p:nvSpPr>
          <p:cNvPr id="7" name="Content Placeholder 3">
            <a:extLst>
              <a:ext uri="{FF2B5EF4-FFF2-40B4-BE49-F238E27FC236}">
                <a16:creationId xmlns:a16="http://schemas.microsoft.com/office/drawing/2014/main" id="{0850A336-BAAE-12F1-7D91-41808F876D29}"/>
              </a:ext>
            </a:extLst>
          </p:cNvPr>
          <p:cNvSpPr txBox="1">
            <a:spLocks/>
          </p:cNvSpPr>
          <p:nvPr/>
        </p:nvSpPr>
        <p:spPr>
          <a:xfrm>
            <a:off x="6108218" y="1253331"/>
            <a:ext cx="53602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FF0000"/>
                </a:solidFill>
              </a:rPr>
              <a:t>Before manipulating the cross-validation parameters, this Operator contains a subprocess (split into training &amp; testing) which will contain the following:</a:t>
            </a:r>
          </a:p>
          <a:p>
            <a:r>
              <a:rPr lang="en-US" sz="1800" dirty="0"/>
              <a:t>The learning model (ML algorithm) of interest </a:t>
            </a:r>
          </a:p>
          <a:p>
            <a:pPr lvl="1"/>
            <a:r>
              <a:rPr lang="en-US" sz="1400" dirty="0"/>
              <a:t>Training</a:t>
            </a:r>
          </a:p>
          <a:p>
            <a:r>
              <a:rPr lang="en-US" sz="1800" dirty="0"/>
              <a:t>Model Application for performance evaluation</a:t>
            </a:r>
          </a:p>
          <a:p>
            <a:pPr lvl="1"/>
            <a:r>
              <a:rPr lang="en-US" sz="1400" dirty="0"/>
              <a:t>Testing</a:t>
            </a:r>
            <a:endParaRPr lang="en-US" sz="1800" dirty="0"/>
          </a:p>
          <a:p>
            <a:pPr marL="0" indent="0">
              <a:buNone/>
            </a:pPr>
            <a:r>
              <a:rPr lang="en-US" sz="1800" dirty="0">
                <a:solidFill>
                  <a:srgbClr val="FF0000"/>
                </a:solidFill>
              </a:rPr>
              <a:t>To access the sub-process of training/testing within the CV operator, double click the operator in the Process Panel. </a:t>
            </a:r>
          </a:p>
          <a:p>
            <a:endParaRPr lang="en-US" sz="1800" dirty="0"/>
          </a:p>
        </p:txBody>
      </p:sp>
      <p:pic>
        <p:nvPicPr>
          <p:cNvPr id="9" name="Picture 8">
            <a:extLst>
              <a:ext uri="{FF2B5EF4-FFF2-40B4-BE49-F238E27FC236}">
                <a16:creationId xmlns:a16="http://schemas.microsoft.com/office/drawing/2014/main" id="{888C6E7F-8F2B-6540-0887-76AE1886E18D}"/>
              </a:ext>
            </a:extLst>
          </p:cNvPr>
          <p:cNvPicPr>
            <a:picLocks noChangeAspect="1"/>
          </p:cNvPicPr>
          <p:nvPr/>
        </p:nvPicPr>
        <p:blipFill>
          <a:blip r:embed="rId3"/>
          <a:stretch>
            <a:fillRect/>
          </a:stretch>
        </p:blipFill>
        <p:spPr>
          <a:xfrm>
            <a:off x="6439710" y="4315180"/>
            <a:ext cx="4719116" cy="1658903"/>
          </a:xfrm>
          <a:prstGeom prst="rect">
            <a:avLst/>
          </a:prstGeom>
        </p:spPr>
      </p:pic>
      <p:cxnSp>
        <p:nvCxnSpPr>
          <p:cNvPr id="10" name="Straight Arrow Connector 9">
            <a:extLst>
              <a:ext uri="{FF2B5EF4-FFF2-40B4-BE49-F238E27FC236}">
                <a16:creationId xmlns:a16="http://schemas.microsoft.com/office/drawing/2014/main" id="{C3940B75-422F-214E-862C-9C1F9D6710C8}"/>
              </a:ext>
            </a:extLst>
          </p:cNvPr>
          <p:cNvCxnSpPr>
            <a:cxnSpLocks/>
          </p:cNvCxnSpPr>
          <p:nvPr/>
        </p:nvCxnSpPr>
        <p:spPr>
          <a:xfrm>
            <a:off x="6192909" y="4406629"/>
            <a:ext cx="493602" cy="218713"/>
          </a:xfrm>
          <a:prstGeom prst="straightConnector1">
            <a:avLst/>
          </a:prstGeom>
          <a:ln w="762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6B6A597-3AE9-3340-91FB-F98452B6A158}"/>
              </a:ext>
            </a:extLst>
          </p:cNvPr>
          <p:cNvSpPr txBox="1"/>
          <p:nvPr/>
        </p:nvSpPr>
        <p:spPr>
          <a:xfrm>
            <a:off x="6285163" y="6065532"/>
            <a:ext cx="5488020" cy="276999"/>
          </a:xfrm>
          <a:prstGeom prst="rect">
            <a:avLst/>
          </a:prstGeom>
          <a:noFill/>
        </p:spPr>
        <p:txBody>
          <a:bodyPr wrap="square" rtlCol="0">
            <a:spAutoFit/>
          </a:bodyPr>
          <a:lstStyle/>
          <a:p>
            <a:r>
              <a:rPr lang="en-US" sz="1200" dirty="0"/>
              <a:t>CV Sub-Process. Click “Process” in top right to return to the main Process Panel.</a:t>
            </a:r>
          </a:p>
        </p:txBody>
      </p:sp>
    </p:spTree>
    <p:extLst>
      <p:ext uri="{BB962C8B-B14F-4D97-AF65-F5344CB8AC3E}">
        <p14:creationId xmlns:p14="http://schemas.microsoft.com/office/powerpoint/2010/main" val="2575569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19B00C-9C72-2F84-8A8C-66FD716AA0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35FAEC-E124-6839-4ABD-D4AE72819228}"/>
              </a:ext>
            </a:extLst>
          </p:cNvPr>
          <p:cNvSpPr>
            <a:spLocks noGrp="1"/>
          </p:cNvSpPr>
          <p:nvPr>
            <p:ph type="title"/>
          </p:nvPr>
        </p:nvSpPr>
        <p:spPr>
          <a:xfrm>
            <a:off x="838200" y="0"/>
            <a:ext cx="10515600" cy="1325563"/>
          </a:xfrm>
        </p:spPr>
        <p:txBody>
          <a:bodyPr/>
          <a:lstStyle/>
          <a:p>
            <a:pPr algn="ctr"/>
            <a:r>
              <a:rPr lang="en-US" b="1" dirty="0"/>
              <a:t>6. Cross-Validation</a:t>
            </a:r>
          </a:p>
        </p:txBody>
      </p:sp>
      <p:sp>
        <p:nvSpPr>
          <p:cNvPr id="3" name="Content Placeholder 3">
            <a:extLst>
              <a:ext uri="{FF2B5EF4-FFF2-40B4-BE49-F238E27FC236}">
                <a16:creationId xmlns:a16="http://schemas.microsoft.com/office/drawing/2014/main" id="{885B8A15-03D3-2E5A-742A-AC0C153CBD18}"/>
              </a:ext>
            </a:extLst>
          </p:cNvPr>
          <p:cNvSpPr txBox="1">
            <a:spLocks/>
          </p:cNvSpPr>
          <p:nvPr/>
        </p:nvSpPr>
        <p:spPr>
          <a:xfrm>
            <a:off x="321471" y="1037742"/>
            <a:ext cx="5624625" cy="559652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rgbClr val="FF0000"/>
                </a:solidFill>
              </a:rPr>
              <a:t>CV Subprocess Training:</a:t>
            </a:r>
          </a:p>
          <a:p>
            <a:r>
              <a:rPr lang="en-US" sz="1800" dirty="0"/>
              <a:t>In this example, we will use the Random Forest (RF) learning operator.</a:t>
            </a:r>
          </a:p>
          <a:p>
            <a:pPr lvl="1"/>
            <a:r>
              <a:rPr lang="en-US" sz="1400" dirty="0"/>
              <a:t>A random forest is an ensemble of a certain number of random trees, specified by the </a:t>
            </a:r>
            <a:r>
              <a:rPr lang="en-US" sz="1400" i="1" dirty="0"/>
              <a:t>number of trees </a:t>
            </a:r>
            <a:r>
              <a:rPr lang="en-US" sz="1400" dirty="0"/>
              <a:t>parameter. Each node of a tree represents a splitting rule for one specific attribute. In regression, it separates values in order to reduce the error made by estimation. </a:t>
            </a:r>
          </a:p>
          <a:p>
            <a:pPr lvl="1"/>
            <a:r>
              <a:rPr lang="en-US" sz="1400" dirty="0"/>
              <a:t>In this case, RF decides which </a:t>
            </a:r>
            <a:r>
              <a:rPr lang="en-US" sz="1400" dirty="0" err="1"/>
              <a:t>scPDSI</a:t>
            </a:r>
            <a:r>
              <a:rPr lang="en-US" sz="1400" dirty="0"/>
              <a:t> value reduces error of the estimated streamflow (result) vector. </a:t>
            </a:r>
          </a:p>
          <a:p>
            <a:r>
              <a:rPr lang="en-US" sz="1800" dirty="0"/>
              <a:t>Select “Random Forest” from the Operators Panel and drag and drop into the Training panel of the CV Subprocess. </a:t>
            </a:r>
          </a:p>
          <a:p>
            <a:r>
              <a:rPr lang="en-US" sz="1800" dirty="0"/>
              <a:t>Connect the “</a:t>
            </a:r>
            <a:r>
              <a:rPr lang="en-US" sz="1800" dirty="0" err="1"/>
              <a:t>tra</a:t>
            </a:r>
            <a:r>
              <a:rPr lang="en-US" sz="1800" dirty="0"/>
              <a:t>” (training) input port to the RF operator input, and RF model output port to the training model output port as shown to the right.</a:t>
            </a:r>
          </a:p>
          <a:p>
            <a:r>
              <a:rPr lang="en-US" sz="1800" dirty="0"/>
              <a:t>An error will immediately generate. Hover over the exclamation point on the operator to view the error.</a:t>
            </a:r>
          </a:p>
          <a:p>
            <a:pPr lvl="1"/>
            <a:r>
              <a:rPr lang="en-US" sz="1400" dirty="0"/>
              <a:t> The RF operator has a default criterion (in its Parameters Panel) of </a:t>
            </a:r>
            <a:r>
              <a:rPr lang="en-US" sz="1400" dirty="0" err="1"/>
              <a:t>gain_ratio</a:t>
            </a:r>
            <a:r>
              <a:rPr lang="en-US" sz="1400" dirty="0"/>
              <a:t>. RapidMiner’s error says that only </a:t>
            </a:r>
            <a:r>
              <a:rPr lang="en-US" sz="1400" dirty="0" err="1"/>
              <a:t>least_square</a:t>
            </a:r>
            <a:r>
              <a:rPr lang="en-US" sz="1400" dirty="0"/>
              <a:t> criterion can be used for numeric labels, so we much adjust that in the Parameters Panel for the RF operator.</a:t>
            </a:r>
          </a:p>
          <a:p>
            <a:pPr lvl="1"/>
            <a:r>
              <a:rPr lang="en-US" sz="1400" dirty="0"/>
              <a:t>Once fixed, the error message will disappear. </a:t>
            </a:r>
          </a:p>
          <a:p>
            <a:pPr lvl="1"/>
            <a:r>
              <a:rPr lang="en-US" sz="1400" dirty="0"/>
              <a:t>No other RF parameters are adjusted for this example (defaults). </a:t>
            </a:r>
          </a:p>
          <a:p>
            <a:endParaRPr lang="en-US" sz="1800" dirty="0"/>
          </a:p>
        </p:txBody>
      </p:sp>
      <p:pic>
        <p:nvPicPr>
          <p:cNvPr id="8" name="Picture 7">
            <a:extLst>
              <a:ext uri="{FF2B5EF4-FFF2-40B4-BE49-F238E27FC236}">
                <a16:creationId xmlns:a16="http://schemas.microsoft.com/office/drawing/2014/main" id="{721A38A9-C3E4-38DB-743E-8EC93BDBEF5C}"/>
              </a:ext>
            </a:extLst>
          </p:cNvPr>
          <p:cNvPicPr>
            <a:picLocks noChangeAspect="1"/>
          </p:cNvPicPr>
          <p:nvPr/>
        </p:nvPicPr>
        <p:blipFill>
          <a:blip r:embed="rId2"/>
          <a:stretch>
            <a:fillRect/>
          </a:stretch>
        </p:blipFill>
        <p:spPr>
          <a:xfrm>
            <a:off x="6245905" y="1318428"/>
            <a:ext cx="5424087" cy="1884687"/>
          </a:xfrm>
          <a:prstGeom prst="rect">
            <a:avLst/>
          </a:prstGeom>
        </p:spPr>
      </p:pic>
      <p:pic>
        <p:nvPicPr>
          <p:cNvPr id="13" name="Picture 12">
            <a:extLst>
              <a:ext uri="{FF2B5EF4-FFF2-40B4-BE49-F238E27FC236}">
                <a16:creationId xmlns:a16="http://schemas.microsoft.com/office/drawing/2014/main" id="{739659EA-76CB-DD3E-C5DB-82574587B7F4}"/>
              </a:ext>
            </a:extLst>
          </p:cNvPr>
          <p:cNvPicPr>
            <a:picLocks noChangeAspect="1"/>
          </p:cNvPicPr>
          <p:nvPr/>
        </p:nvPicPr>
        <p:blipFill>
          <a:blip r:embed="rId3"/>
          <a:stretch>
            <a:fillRect/>
          </a:stretch>
        </p:blipFill>
        <p:spPr>
          <a:xfrm>
            <a:off x="8713630" y="3019140"/>
            <a:ext cx="2156659" cy="1065179"/>
          </a:xfrm>
          <a:prstGeom prst="rect">
            <a:avLst/>
          </a:prstGeom>
        </p:spPr>
      </p:pic>
      <p:pic>
        <p:nvPicPr>
          <p:cNvPr id="15" name="Picture 14">
            <a:extLst>
              <a:ext uri="{FF2B5EF4-FFF2-40B4-BE49-F238E27FC236}">
                <a16:creationId xmlns:a16="http://schemas.microsoft.com/office/drawing/2014/main" id="{677ADA0E-6272-9C97-B73D-5D1FB410976E}"/>
              </a:ext>
            </a:extLst>
          </p:cNvPr>
          <p:cNvPicPr>
            <a:picLocks noChangeAspect="1"/>
          </p:cNvPicPr>
          <p:nvPr/>
        </p:nvPicPr>
        <p:blipFill>
          <a:blip r:embed="rId4"/>
          <a:stretch>
            <a:fillRect/>
          </a:stretch>
        </p:blipFill>
        <p:spPr>
          <a:xfrm>
            <a:off x="7274389" y="4342955"/>
            <a:ext cx="3367118" cy="1931733"/>
          </a:xfrm>
          <a:prstGeom prst="rect">
            <a:avLst/>
          </a:prstGeom>
        </p:spPr>
      </p:pic>
      <p:cxnSp>
        <p:nvCxnSpPr>
          <p:cNvPr id="16" name="Straight Arrow Connector 15">
            <a:extLst>
              <a:ext uri="{FF2B5EF4-FFF2-40B4-BE49-F238E27FC236}">
                <a16:creationId xmlns:a16="http://schemas.microsoft.com/office/drawing/2014/main" id="{9CB647FC-AA73-82A0-289D-351ACE0AFFD4}"/>
              </a:ext>
            </a:extLst>
          </p:cNvPr>
          <p:cNvCxnSpPr>
            <a:cxnSpLocks/>
          </p:cNvCxnSpPr>
          <p:nvPr/>
        </p:nvCxnSpPr>
        <p:spPr>
          <a:xfrm flipV="1">
            <a:off x="5831453" y="2515045"/>
            <a:ext cx="2398147" cy="1061003"/>
          </a:xfrm>
          <a:prstGeom prst="straightConnector1">
            <a:avLst/>
          </a:prstGeom>
          <a:ln w="762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A1BA966-D831-DA73-3BDB-78CFF1835A02}"/>
              </a:ext>
            </a:extLst>
          </p:cNvPr>
          <p:cNvCxnSpPr>
            <a:cxnSpLocks/>
          </p:cNvCxnSpPr>
          <p:nvPr/>
        </p:nvCxnSpPr>
        <p:spPr>
          <a:xfrm flipV="1">
            <a:off x="5453303" y="3594429"/>
            <a:ext cx="3087582" cy="1386133"/>
          </a:xfrm>
          <a:prstGeom prst="straightConnector1">
            <a:avLst/>
          </a:prstGeom>
          <a:ln w="762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C6E297C-2A04-1BB2-E7D5-9B6ED64934A1}"/>
              </a:ext>
            </a:extLst>
          </p:cNvPr>
          <p:cNvCxnSpPr>
            <a:cxnSpLocks/>
          </p:cNvCxnSpPr>
          <p:nvPr/>
        </p:nvCxnSpPr>
        <p:spPr>
          <a:xfrm>
            <a:off x="9749807" y="4084319"/>
            <a:ext cx="0" cy="1606303"/>
          </a:xfrm>
          <a:prstGeom prst="straightConnector1">
            <a:avLst/>
          </a:prstGeom>
          <a:ln w="762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9623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162C0-34CF-ADB3-6455-A07922361954}"/>
              </a:ext>
            </a:extLst>
          </p:cNvPr>
          <p:cNvSpPr>
            <a:spLocks noGrp="1"/>
          </p:cNvSpPr>
          <p:nvPr>
            <p:ph type="title"/>
          </p:nvPr>
        </p:nvSpPr>
        <p:spPr>
          <a:xfrm>
            <a:off x="838200" y="194510"/>
            <a:ext cx="10515600" cy="1325563"/>
          </a:xfrm>
        </p:spPr>
        <p:txBody>
          <a:bodyPr/>
          <a:lstStyle/>
          <a:p>
            <a:pPr algn="ctr"/>
            <a:r>
              <a:rPr lang="en-US" b="1" dirty="0"/>
              <a:t>Downloading RapidMiner Studio</a:t>
            </a:r>
          </a:p>
        </p:txBody>
      </p:sp>
      <p:sp>
        <p:nvSpPr>
          <p:cNvPr id="3" name="Content Placeholder 2">
            <a:extLst>
              <a:ext uri="{FF2B5EF4-FFF2-40B4-BE49-F238E27FC236}">
                <a16:creationId xmlns:a16="http://schemas.microsoft.com/office/drawing/2014/main" id="{34EC41F5-960C-C8D3-3B36-FE2F470AB984}"/>
              </a:ext>
            </a:extLst>
          </p:cNvPr>
          <p:cNvSpPr>
            <a:spLocks noGrp="1"/>
          </p:cNvSpPr>
          <p:nvPr>
            <p:ph idx="1"/>
          </p:nvPr>
        </p:nvSpPr>
        <p:spPr>
          <a:xfrm>
            <a:off x="838200" y="1514693"/>
            <a:ext cx="10515600" cy="4662270"/>
          </a:xfrm>
        </p:spPr>
        <p:txBody>
          <a:bodyPr/>
          <a:lstStyle/>
          <a:p>
            <a:pPr marL="514350" indent="-514350">
              <a:buFont typeface="+mj-lt"/>
              <a:buAutoNum type="arabicPeriod"/>
            </a:pPr>
            <a:r>
              <a:rPr lang="en-US" sz="2000" dirty="0"/>
              <a:t>Go to the RapidMiner website </a:t>
            </a:r>
            <a:r>
              <a:rPr lang="en-US" sz="2000" dirty="0">
                <a:hlinkClick r:id="rId2"/>
              </a:rPr>
              <a:t>https://altair.com/altair-rapidminer</a:t>
            </a:r>
            <a:endParaRPr lang="en-US" sz="2000" dirty="0"/>
          </a:p>
          <a:p>
            <a:pPr marL="514350" indent="-514350">
              <a:buFont typeface="+mj-lt"/>
              <a:buAutoNum type="arabicPeriod"/>
            </a:pPr>
            <a:r>
              <a:rPr lang="en-US" sz="2000" dirty="0"/>
              <a:t>Click “Download Altair AI Studio”</a:t>
            </a:r>
          </a:p>
          <a:p>
            <a:pPr marL="0" indent="0">
              <a:buNone/>
            </a:pPr>
            <a:endParaRPr lang="en-US" dirty="0"/>
          </a:p>
          <a:p>
            <a:pPr marL="514350" indent="-514350">
              <a:buFont typeface="+mj-lt"/>
              <a:buAutoNum type="arabicPeriod"/>
            </a:pPr>
            <a:endParaRPr lang="en-US" dirty="0"/>
          </a:p>
        </p:txBody>
      </p:sp>
      <p:pic>
        <p:nvPicPr>
          <p:cNvPr id="5" name="Picture 4">
            <a:extLst>
              <a:ext uri="{FF2B5EF4-FFF2-40B4-BE49-F238E27FC236}">
                <a16:creationId xmlns:a16="http://schemas.microsoft.com/office/drawing/2014/main" id="{7CF5EF4E-AB2A-231C-36AF-B2B8EB6BEDB1}"/>
              </a:ext>
            </a:extLst>
          </p:cNvPr>
          <p:cNvPicPr>
            <a:picLocks noChangeAspect="1"/>
          </p:cNvPicPr>
          <p:nvPr/>
        </p:nvPicPr>
        <p:blipFill>
          <a:blip r:embed="rId3"/>
          <a:stretch>
            <a:fillRect/>
          </a:stretch>
        </p:blipFill>
        <p:spPr>
          <a:xfrm>
            <a:off x="1933502" y="2470975"/>
            <a:ext cx="7877729" cy="4081498"/>
          </a:xfrm>
          <a:prstGeom prst="rect">
            <a:avLst/>
          </a:prstGeom>
        </p:spPr>
      </p:pic>
      <p:cxnSp>
        <p:nvCxnSpPr>
          <p:cNvPr id="8" name="Straight Arrow Connector 7">
            <a:extLst>
              <a:ext uri="{FF2B5EF4-FFF2-40B4-BE49-F238E27FC236}">
                <a16:creationId xmlns:a16="http://schemas.microsoft.com/office/drawing/2014/main" id="{DFBB239C-0B74-8E2A-036F-C53C1A8E6536}"/>
              </a:ext>
            </a:extLst>
          </p:cNvPr>
          <p:cNvCxnSpPr/>
          <p:nvPr/>
        </p:nvCxnSpPr>
        <p:spPr>
          <a:xfrm>
            <a:off x="1145282" y="5275816"/>
            <a:ext cx="1067963" cy="725935"/>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544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E3A341-83B4-6EBC-6D4B-A8F9D5305E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0F38FD-8B22-5193-9091-62D554A23898}"/>
              </a:ext>
            </a:extLst>
          </p:cNvPr>
          <p:cNvSpPr>
            <a:spLocks noGrp="1"/>
          </p:cNvSpPr>
          <p:nvPr>
            <p:ph type="title"/>
          </p:nvPr>
        </p:nvSpPr>
        <p:spPr>
          <a:xfrm>
            <a:off x="838200" y="129686"/>
            <a:ext cx="10515600" cy="1325563"/>
          </a:xfrm>
        </p:spPr>
        <p:txBody>
          <a:bodyPr/>
          <a:lstStyle/>
          <a:p>
            <a:pPr algn="ctr"/>
            <a:r>
              <a:rPr lang="en-US" b="1" dirty="0"/>
              <a:t>6. Cross-Validation</a:t>
            </a:r>
          </a:p>
        </p:txBody>
      </p:sp>
      <p:sp>
        <p:nvSpPr>
          <p:cNvPr id="3" name="Content Placeholder 3">
            <a:extLst>
              <a:ext uri="{FF2B5EF4-FFF2-40B4-BE49-F238E27FC236}">
                <a16:creationId xmlns:a16="http://schemas.microsoft.com/office/drawing/2014/main" id="{5A5FF50A-266F-EE96-D9B4-46A9D40A1048}"/>
              </a:ext>
            </a:extLst>
          </p:cNvPr>
          <p:cNvSpPr txBox="1">
            <a:spLocks/>
          </p:cNvSpPr>
          <p:nvPr/>
        </p:nvSpPr>
        <p:spPr>
          <a:xfrm>
            <a:off x="306370" y="1117143"/>
            <a:ext cx="5899877" cy="534202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rgbClr val="FF0000"/>
                </a:solidFill>
              </a:rPr>
              <a:t>CV Subprocess Testing:</a:t>
            </a:r>
          </a:p>
          <a:p>
            <a:r>
              <a:rPr lang="en-US" sz="1800" dirty="0"/>
              <a:t>Select “Apply Model” from the Operators Panel and drag and drop into the Testing panel of the CV Subprocess. </a:t>
            </a:r>
          </a:p>
          <a:p>
            <a:pPr lvl="1"/>
            <a:r>
              <a:rPr lang="en-US" sz="1600" dirty="0"/>
              <a:t>This operator applies a model on an example set.</a:t>
            </a:r>
          </a:p>
          <a:p>
            <a:r>
              <a:rPr lang="en-US" sz="1800" dirty="0"/>
              <a:t>Select “Performance (Regression)” from the Operators Panel and drag and drop into the Testing panel of the CV Subprocess.</a:t>
            </a:r>
          </a:p>
          <a:p>
            <a:pPr lvl="1"/>
            <a:r>
              <a:rPr lang="en-US" sz="1600" dirty="0"/>
              <a:t>This operator is used for statistical performance evaluation of regression tasks and delivers a list of performance criteria values of the regression task. </a:t>
            </a:r>
          </a:p>
          <a:p>
            <a:r>
              <a:rPr lang="en-US" sz="1800" dirty="0"/>
              <a:t>Connect links (see figure to right)</a:t>
            </a:r>
          </a:p>
          <a:p>
            <a:pPr lvl="1"/>
            <a:r>
              <a:rPr lang="en-US" sz="1600" dirty="0"/>
              <a:t>Connect the Testing panel model input to the input port of “Apply Model”</a:t>
            </a:r>
          </a:p>
          <a:p>
            <a:pPr lvl="1"/>
            <a:r>
              <a:rPr lang="en-US" sz="1600" dirty="0"/>
              <a:t>Connect the Testing panel test input to the “</a:t>
            </a:r>
            <a:r>
              <a:rPr lang="en-US" sz="1600" dirty="0" err="1"/>
              <a:t>uni</a:t>
            </a:r>
            <a:r>
              <a:rPr lang="en-US" sz="1600" dirty="0"/>
              <a:t>” input port of “Apply Model”</a:t>
            </a:r>
          </a:p>
          <a:p>
            <a:pPr lvl="1"/>
            <a:r>
              <a:rPr lang="en-US" sz="1600" dirty="0"/>
              <a:t>Connect the “Performance” input to the output of “Apply Model”</a:t>
            </a:r>
          </a:p>
          <a:p>
            <a:pPr lvl="1"/>
            <a:r>
              <a:rPr lang="en-US" sz="1600" dirty="0"/>
              <a:t>Connect “Performance” output “per” to the performance output port of the testing panel.</a:t>
            </a:r>
          </a:p>
          <a:p>
            <a:r>
              <a:rPr lang="en-US" sz="2000" dirty="0"/>
              <a:t>Select “Performance” metrics to produce when running the model in its Parameters Panel. </a:t>
            </a:r>
          </a:p>
          <a:p>
            <a:pPr lvl="1"/>
            <a:r>
              <a:rPr lang="en-US" sz="1600" dirty="0"/>
              <a:t>This example will evaluate RMSE and R^2.</a:t>
            </a:r>
          </a:p>
          <a:p>
            <a:pPr marL="0" indent="0">
              <a:buNone/>
            </a:pPr>
            <a:endParaRPr lang="en-US" sz="1800" dirty="0">
              <a:solidFill>
                <a:srgbClr val="FF0000"/>
              </a:solidFill>
            </a:endParaRPr>
          </a:p>
          <a:p>
            <a:pPr marL="0" indent="0">
              <a:buFont typeface="Arial" panose="020B0604020202020204" pitchFamily="34" charset="0"/>
              <a:buNone/>
            </a:pPr>
            <a:endParaRPr lang="en-US" sz="1400" dirty="0"/>
          </a:p>
          <a:p>
            <a:endParaRPr lang="en-US" sz="1800" dirty="0"/>
          </a:p>
        </p:txBody>
      </p:sp>
      <p:pic>
        <p:nvPicPr>
          <p:cNvPr id="6" name="Picture 5">
            <a:extLst>
              <a:ext uri="{FF2B5EF4-FFF2-40B4-BE49-F238E27FC236}">
                <a16:creationId xmlns:a16="http://schemas.microsoft.com/office/drawing/2014/main" id="{5DCB7830-C28F-FB86-A09E-9092AF90C7D0}"/>
              </a:ext>
            </a:extLst>
          </p:cNvPr>
          <p:cNvPicPr>
            <a:picLocks noChangeAspect="1"/>
          </p:cNvPicPr>
          <p:nvPr/>
        </p:nvPicPr>
        <p:blipFill>
          <a:blip r:embed="rId2"/>
          <a:stretch>
            <a:fillRect/>
          </a:stretch>
        </p:blipFill>
        <p:spPr>
          <a:xfrm>
            <a:off x="6321276" y="1282514"/>
            <a:ext cx="5534630" cy="1574367"/>
          </a:xfrm>
          <a:prstGeom prst="rect">
            <a:avLst/>
          </a:prstGeom>
        </p:spPr>
      </p:pic>
      <p:pic>
        <p:nvPicPr>
          <p:cNvPr id="8" name="Picture 7">
            <a:extLst>
              <a:ext uri="{FF2B5EF4-FFF2-40B4-BE49-F238E27FC236}">
                <a16:creationId xmlns:a16="http://schemas.microsoft.com/office/drawing/2014/main" id="{636FAE0F-CA78-B594-197B-45AAE01005FA}"/>
              </a:ext>
            </a:extLst>
          </p:cNvPr>
          <p:cNvPicPr>
            <a:picLocks noChangeAspect="1"/>
          </p:cNvPicPr>
          <p:nvPr/>
        </p:nvPicPr>
        <p:blipFill>
          <a:blip r:embed="rId3"/>
          <a:stretch>
            <a:fillRect/>
          </a:stretch>
        </p:blipFill>
        <p:spPr>
          <a:xfrm>
            <a:off x="8057188" y="2986392"/>
            <a:ext cx="2062805" cy="3575804"/>
          </a:xfrm>
          <a:prstGeom prst="rect">
            <a:avLst/>
          </a:prstGeom>
        </p:spPr>
      </p:pic>
      <p:cxnSp>
        <p:nvCxnSpPr>
          <p:cNvPr id="9" name="Straight Arrow Connector 8">
            <a:extLst>
              <a:ext uri="{FF2B5EF4-FFF2-40B4-BE49-F238E27FC236}">
                <a16:creationId xmlns:a16="http://schemas.microsoft.com/office/drawing/2014/main" id="{865C5C46-4B47-5A7D-7BDF-50F6F28683C6}"/>
              </a:ext>
            </a:extLst>
          </p:cNvPr>
          <p:cNvCxnSpPr>
            <a:cxnSpLocks/>
          </p:cNvCxnSpPr>
          <p:nvPr/>
        </p:nvCxnSpPr>
        <p:spPr>
          <a:xfrm flipV="1">
            <a:off x="5697166" y="2762655"/>
            <a:ext cx="1442936" cy="1420239"/>
          </a:xfrm>
          <a:prstGeom prst="straightConnector1">
            <a:avLst/>
          </a:prstGeom>
          <a:ln w="762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565EA82-E825-9E93-AAFA-EFD14CA55EB8}"/>
              </a:ext>
            </a:extLst>
          </p:cNvPr>
          <p:cNvCxnSpPr>
            <a:cxnSpLocks/>
          </p:cNvCxnSpPr>
          <p:nvPr/>
        </p:nvCxnSpPr>
        <p:spPr>
          <a:xfrm>
            <a:off x="6206247" y="5797685"/>
            <a:ext cx="1811244" cy="0"/>
          </a:xfrm>
          <a:prstGeom prst="straightConnector1">
            <a:avLst/>
          </a:prstGeom>
          <a:ln w="762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5321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627FB5-9D47-78B0-F558-1FA7D90594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620AC2-53FB-6DAD-167C-2DC3CDD6E596}"/>
              </a:ext>
            </a:extLst>
          </p:cNvPr>
          <p:cNvSpPr>
            <a:spLocks noGrp="1"/>
          </p:cNvSpPr>
          <p:nvPr>
            <p:ph type="title"/>
          </p:nvPr>
        </p:nvSpPr>
        <p:spPr>
          <a:xfrm>
            <a:off x="838200" y="129686"/>
            <a:ext cx="10515600" cy="1325563"/>
          </a:xfrm>
        </p:spPr>
        <p:txBody>
          <a:bodyPr/>
          <a:lstStyle/>
          <a:p>
            <a:pPr algn="ctr"/>
            <a:r>
              <a:rPr lang="en-US" b="1" dirty="0"/>
              <a:t>6. Cross-Validation</a:t>
            </a:r>
          </a:p>
        </p:txBody>
      </p:sp>
      <p:sp>
        <p:nvSpPr>
          <p:cNvPr id="3" name="Content Placeholder 3">
            <a:extLst>
              <a:ext uri="{FF2B5EF4-FFF2-40B4-BE49-F238E27FC236}">
                <a16:creationId xmlns:a16="http://schemas.microsoft.com/office/drawing/2014/main" id="{D70D340B-6D5F-42D5-7219-96B125B792AD}"/>
              </a:ext>
            </a:extLst>
          </p:cNvPr>
          <p:cNvSpPr txBox="1">
            <a:spLocks/>
          </p:cNvSpPr>
          <p:nvPr/>
        </p:nvSpPr>
        <p:spPr>
          <a:xfrm>
            <a:off x="1112981" y="1253331"/>
            <a:ext cx="996603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rgbClr val="FF0000"/>
                </a:solidFill>
              </a:rPr>
              <a:t>Return to the main Process Panel from the CV subprocess panel and select “Cross Validation” to view its Parameters Panel. </a:t>
            </a:r>
          </a:p>
          <a:p>
            <a:r>
              <a:rPr lang="en-US" sz="1800" dirty="0"/>
              <a:t>Navigate to the Parameters Panel for the parameter, </a:t>
            </a:r>
            <a:r>
              <a:rPr lang="en-US" sz="1800" i="1" dirty="0"/>
              <a:t>number of folds. </a:t>
            </a:r>
          </a:p>
          <a:p>
            <a:pPr lvl="1"/>
            <a:r>
              <a:rPr lang="en-US" sz="1400" i="1" dirty="0"/>
              <a:t>This parameter specifies the number of folds (number of subsets) the </a:t>
            </a:r>
            <a:r>
              <a:rPr lang="en-US" sz="1400" i="1" dirty="0" err="1"/>
              <a:t>ExampleSet</a:t>
            </a:r>
            <a:r>
              <a:rPr lang="en-US" sz="1400" i="1" dirty="0"/>
              <a:t> should be divided into. Each subset has equal number of examples. The number of folds is also the number of iterations that will take place. If the model output port is connected, the training subprocess is repeated one more time with all Examples to build the final model. </a:t>
            </a:r>
          </a:p>
          <a:p>
            <a:r>
              <a:rPr lang="en-US" sz="1800" dirty="0"/>
              <a:t>For this example, we will use number of folds = 40.</a:t>
            </a:r>
          </a:p>
          <a:p>
            <a:pPr lvl="1"/>
            <a:r>
              <a:rPr lang="en-US" sz="1400" dirty="0"/>
              <a:t>All other parameters will remain their default values. </a:t>
            </a:r>
          </a:p>
          <a:p>
            <a:endParaRPr lang="en-US" sz="1800" dirty="0"/>
          </a:p>
        </p:txBody>
      </p:sp>
      <p:pic>
        <p:nvPicPr>
          <p:cNvPr id="5" name="Picture 4">
            <a:extLst>
              <a:ext uri="{FF2B5EF4-FFF2-40B4-BE49-F238E27FC236}">
                <a16:creationId xmlns:a16="http://schemas.microsoft.com/office/drawing/2014/main" id="{034749FB-4A6B-D431-C12C-3490F8CD6DDA}"/>
              </a:ext>
            </a:extLst>
          </p:cNvPr>
          <p:cNvPicPr>
            <a:picLocks noChangeAspect="1"/>
          </p:cNvPicPr>
          <p:nvPr/>
        </p:nvPicPr>
        <p:blipFill>
          <a:blip r:embed="rId2"/>
          <a:stretch>
            <a:fillRect/>
          </a:stretch>
        </p:blipFill>
        <p:spPr>
          <a:xfrm>
            <a:off x="1317262" y="3925298"/>
            <a:ext cx="5388893" cy="1613473"/>
          </a:xfrm>
          <a:prstGeom prst="rect">
            <a:avLst/>
          </a:prstGeom>
        </p:spPr>
      </p:pic>
      <p:pic>
        <p:nvPicPr>
          <p:cNvPr id="11" name="Picture 10">
            <a:extLst>
              <a:ext uri="{FF2B5EF4-FFF2-40B4-BE49-F238E27FC236}">
                <a16:creationId xmlns:a16="http://schemas.microsoft.com/office/drawing/2014/main" id="{907EB429-4796-B82B-D462-DF3E52765F91}"/>
              </a:ext>
            </a:extLst>
          </p:cNvPr>
          <p:cNvPicPr>
            <a:picLocks noChangeAspect="1"/>
          </p:cNvPicPr>
          <p:nvPr/>
        </p:nvPicPr>
        <p:blipFill>
          <a:blip r:embed="rId3"/>
          <a:stretch>
            <a:fillRect/>
          </a:stretch>
        </p:blipFill>
        <p:spPr>
          <a:xfrm>
            <a:off x="7170458" y="2963057"/>
            <a:ext cx="3003161" cy="3242543"/>
          </a:xfrm>
          <a:prstGeom prst="rect">
            <a:avLst/>
          </a:prstGeom>
        </p:spPr>
      </p:pic>
      <p:cxnSp>
        <p:nvCxnSpPr>
          <p:cNvPr id="13" name="Straight Arrow Connector 12">
            <a:extLst>
              <a:ext uri="{FF2B5EF4-FFF2-40B4-BE49-F238E27FC236}">
                <a16:creationId xmlns:a16="http://schemas.microsoft.com/office/drawing/2014/main" id="{00153672-8893-8611-2D1A-80B1F2F8FA0B}"/>
              </a:ext>
            </a:extLst>
          </p:cNvPr>
          <p:cNvCxnSpPr>
            <a:cxnSpLocks/>
          </p:cNvCxnSpPr>
          <p:nvPr/>
        </p:nvCxnSpPr>
        <p:spPr>
          <a:xfrm>
            <a:off x="5969541" y="3255388"/>
            <a:ext cx="0" cy="878867"/>
          </a:xfrm>
          <a:prstGeom prst="straightConnector1">
            <a:avLst/>
          </a:prstGeom>
          <a:ln w="762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0963890-B4C2-9AFB-650A-29D3C21D449F}"/>
              </a:ext>
            </a:extLst>
          </p:cNvPr>
          <p:cNvCxnSpPr>
            <a:cxnSpLocks/>
          </p:cNvCxnSpPr>
          <p:nvPr/>
        </p:nvCxnSpPr>
        <p:spPr>
          <a:xfrm>
            <a:off x="6241852" y="4409737"/>
            <a:ext cx="928606" cy="21212"/>
          </a:xfrm>
          <a:prstGeom prst="straightConnector1">
            <a:avLst/>
          </a:prstGeom>
          <a:ln w="762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7981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6A8347-4E58-91B1-64C3-C554D5B26A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D6B616-9851-F79E-7C98-F03B223A63AA}"/>
              </a:ext>
            </a:extLst>
          </p:cNvPr>
          <p:cNvSpPr>
            <a:spLocks noGrp="1"/>
          </p:cNvSpPr>
          <p:nvPr>
            <p:ph type="title"/>
          </p:nvPr>
        </p:nvSpPr>
        <p:spPr>
          <a:xfrm>
            <a:off x="838200" y="235993"/>
            <a:ext cx="10515600" cy="1325563"/>
          </a:xfrm>
        </p:spPr>
        <p:txBody>
          <a:bodyPr/>
          <a:lstStyle/>
          <a:p>
            <a:pPr algn="ctr"/>
            <a:r>
              <a:rPr lang="en-US" b="1" dirty="0"/>
              <a:t>7. Model Application &amp; Results</a:t>
            </a:r>
          </a:p>
        </p:txBody>
      </p:sp>
      <p:sp>
        <p:nvSpPr>
          <p:cNvPr id="5" name="Content Placeholder 3">
            <a:extLst>
              <a:ext uri="{FF2B5EF4-FFF2-40B4-BE49-F238E27FC236}">
                <a16:creationId xmlns:a16="http://schemas.microsoft.com/office/drawing/2014/main" id="{063CDFAA-0A6C-4D4E-29F6-1623549B15FB}"/>
              </a:ext>
            </a:extLst>
          </p:cNvPr>
          <p:cNvSpPr txBox="1">
            <a:spLocks/>
          </p:cNvSpPr>
          <p:nvPr/>
        </p:nvSpPr>
        <p:spPr>
          <a:xfrm>
            <a:off x="802481" y="1561556"/>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3" name="Content Placeholder 3">
            <a:extLst>
              <a:ext uri="{FF2B5EF4-FFF2-40B4-BE49-F238E27FC236}">
                <a16:creationId xmlns:a16="http://schemas.microsoft.com/office/drawing/2014/main" id="{57A2C1D8-5885-8D6D-0043-3230695BC7E2}"/>
              </a:ext>
            </a:extLst>
          </p:cNvPr>
          <p:cNvSpPr txBox="1">
            <a:spLocks/>
          </p:cNvSpPr>
          <p:nvPr/>
        </p:nvSpPr>
        <p:spPr>
          <a:xfrm>
            <a:off x="308044" y="2003898"/>
            <a:ext cx="5899877" cy="50000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Add another “Apply Model” Operator to the main Process Panel</a:t>
            </a:r>
            <a:endParaRPr lang="en-US" sz="1800" dirty="0">
              <a:solidFill>
                <a:srgbClr val="FF0000"/>
              </a:solidFill>
            </a:endParaRPr>
          </a:p>
          <a:p>
            <a:pPr marL="0" indent="0">
              <a:buFont typeface="Arial" panose="020B0604020202020204" pitchFamily="34" charset="0"/>
              <a:buNone/>
            </a:pPr>
            <a:r>
              <a:rPr lang="en-US" sz="1800" dirty="0">
                <a:solidFill>
                  <a:srgbClr val="FF0000"/>
                </a:solidFill>
              </a:rPr>
              <a:t>Recall the “Multiply” Operator from Step 5:</a:t>
            </a:r>
          </a:p>
          <a:p>
            <a:r>
              <a:rPr lang="en-US" sz="1800" dirty="0"/>
              <a:t>Create another output from the “Multiply” operator and connect to “</a:t>
            </a:r>
            <a:r>
              <a:rPr lang="en-US" sz="1800" dirty="0" err="1"/>
              <a:t>uni</a:t>
            </a:r>
            <a:r>
              <a:rPr lang="en-US" sz="1800" dirty="0"/>
              <a:t>” input on the new “Apply Model” operator in the main Process Panel. </a:t>
            </a:r>
          </a:p>
          <a:p>
            <a:r>
              <a:rPr lang="en-US" sz="1800" dirty="0"/>
              <a:t>Connect</a:t>
            </a:r>
            <a:r>
              <a:rPr lang="en-US" sz="1800" dirty="0">
                <a:solidFill>
                  <a:srgbClr val="FF0000"/>
                </a:solidFill>
              </a:rPr>
              <a:t> </a:t>
            </a:r>
            <a:r>
              <a:rPr lang="en-US" sz="1800" dirty="0"/>
              <a:t>the CV model output to the model input on “Apply Model”</a:t>
            </a:r>
          </a:p>
          <a:p>
            <a:r>
              <a:rPr lang="en-US" sz="1800" dirty="0"/>
              <a:t>Connect the CV performance output to the results output, “res”</a:t>
            </a:r>
          </a:p>
          <a:p>
            <a:r>
              <a:rPr lang="en-US" sz="1800" dirty="0"/>
              <a:t>Connect the “Apply Model” output to an additional results output port. </a:t>
            </a:r>
          </a:p>
          <a:p>
            <a:pPr marL="0" indent="0">
              <a:buNone/>
            </a:pPr>
            <a:endParaRPr lang="en-US" sz="1800" dirty="0">
              <a:solidFill>
                <a:srgbClr val="FF0000"/>
              </a:solidFill>
            </a:endParaRPr>
          </a:p>
          <a:p>
            <a:pPr marL="0" indent="0">
              <a:buFont typeface="Arial" panose="020B0604020202020204" pitchFamily="34" charset="0"/>
              <a:buNone/>
            </a:pPr>
            <a:endParaRPr lang="en-US" sz="1400" dirty="0"/>
          </a:p>
          <a:p>
            <a:endParaRPr lang="en-US" sz="1800" dirty="0"/>
          </a:p>
        </p:txBody>
      </p:sp>
      <p:pic>
        <p:nvPicPr>
          <p:cNvPr id="6" name="Picture 5">
            <a:extLst>
              <a:ext uri="{FF2B5EF4-FFF2-40B4-BE49-F238E27FC236}">
                <a16:creationId xmlns:a16="http://schemas.microsoft.com/office/drawing/2014/main" id="{226D9042-D5DC-FDCE-6B29-B7B60EE945AA}"/>
              </a:ext>
            </a:extLst>
          </p:cNvPr>
          <p:cNvPicPr>
            <a:picLocks noChangeAspect="1"/>
          </p:cNvPicPr>
          <p:nvPr/>
        </p:nvPicPr>
        <p:blipFill>
          <a:blip r:embed="rId2"/>
          <a:stretch>
            <a:fillRect/>
          </a:stretch>
        </p:blipFill>
        <p:spPr>
          <a:xfrm>
            <a:off x="6376468" y="1410511"/>
            <a:ext cx="5479979" cy="4813668"/>
          </a:xfrm>
          <a:prstGeom prst="rect">
            <a:avLst/>
          </a:prstGeom>
        </p:spPr>
      </p:pic>
    </p:spTree>
    <p:extLst>
      <p:ext uri="{BB962C8B-B14F-4D97-AF65-F5344CB8AC3E}">
        <p14:creationId xmlns:p14="http://schemas.microsoft.com/office/powerpoint/2010/main" val="29412760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278D7-F11F-34F0-0D61-15D4A47CD0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05ED9B-664D-E536-04D1-2AF78C7BE995}"/>
              </a:ext>
            </a:extLst>
          </p:cNvPr>
          <p:cNvSpPr>
            <a:spLocks noGrp="1"/>
          </p:cNvSpPr>
          <p:nvPr>
            <p:ph type="title"/>
          </p:nvPr>
        </p:nvSpPr>
        <p:spPr>
          <a:xfrm>
            <a:off x="838200" y="235993"/>
            <a:ext cx="10515600" cy="1325563"/>
          </a:xfrm>
        </p:spPr>
        <p:txBody>
          <a:bodyPr/>
          <a:lstStyle/>
          <a:p>
            <a:pPr algn="ctr"/>
            <a:r>
              <a:rPr lang="en-US" b="1" dirty="0"/>
              <a:t>7. Model Application &amp; Results</a:t>
            </a:r>
          </a:p>
        </p:txBody>
      </p:sp>
      <p:sp>
        <p:nvSpPr>
          <p:cNvPr id="5" name="Content Placeholder 3">
            <a:extLst>
              <a:ext uri="{FF2B5EF4-FFF2-40B4-BE49-F238E27FC236}">
                <a16:creationId xmlns:a16="http://schemas.microsoft.com/office/drawing/2014/main" id="{BE514990-1822-4B91-671F-97659835D6EE}"/>
              </a:ext>
            </a:extLst>
          </p:cNvPr>
          <p:cNvSpPr txBox="1">
            <a:spLocks/>
          </p:cNvSpPr>
          <p:nvPr/>
        </p:nvSpPr>
        <p:spPr>
          <a:xfrm>
            <a:off x="802481" y="1561556"/>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3" name="Content Placeholder 3">
            <a:extLst>
              <a:ext uri="{FF2B5EF4-FFF2-40B4-BE49-F238E27FC236}">
                <a16:creationId xmlns:a16="http://schemas.microsoft.com/office/drawing/2014/main" id="{944B3607-9CCD-B4D0-7D6B-A5DEE149A9AF}"/>
              </a:ext>
            </a:extLst>
          </p:cNvPr>
          <p:cNvSpPr txBox="1">
            <a:spLocks/>
          </p:cNvSpPr>
          <p:nvPr/>
        </p:nvSpPr>
        <p:spPr>
          <a:xfrm>
            <a:off x="288589" y="1237217"/>
            <a:ext cx="5899877" cy="50000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FF0000"/>
                </a:solidFill>
              </a:rPr>
              <a:t>Final Process and CV Subprocess:</a:t>
            </a:r>
          </a:p>
          <a:p>
            <a:pPr marL="0" indent="0">
              <a:buNone/>
            </a:pPr>
            <a:endParaRPr lang="en-US" sz="1800" dirty="0">
              <a:solidFill>
                <a:srgbClr val="FF0000"/>
              </a:solidFill>
            </a:endParaRPr>
          </a:p>
          <a:p>
            <a:pPr marL="0" indent="0">
              <a:buFont typeface="Arial" panose="020B0604020202020204" pitchFamily="34" charset="0"/>
              <a:buNone/>
            </a:pPr>
            <a:endParaRPr lang="en-US" sz="1400" dirty="0"/>
          </a:p>
          <a:p>
            <a:endParaRPr lang="en-US" sz="1800" dirty="0"/>
          </a:p>
        </p:txBody>
      </p:sp>
      <p:pic>
        <p:nvPicPr>
          <p:cNvPr id="7" name="Picture 6">
            <a:extLst>
              <a:ext uri="{FF2B5EF4-FFF2-40B4-BE49-F238E27FC236}">
                <a16:creationId xmlns:a16="http://schemas.microsoft.com/office/drawing/2014/main" id="{55275A6E-81D0-DD80-6FD6-8DA734A29B8F}"/>
              </a:ext>
            </a:extLst>
          </p:cNvPr>
          <p:cNvPicPr>
            <a:picLocks noChangeAspect="1"/>
          </p:cNvPicPr>
          <p:nvPr/>
        </p:nvPicPr>
        <p:blipFill>
          <a:blip r:embed="rId2"/>
          <a:stretch>
            <a:fillRect/>
          </a:stretch>
        </p:blipFill>
        <p:spPr>
          <a:xfrm>
            <a:off x="2082662" y="1561556"/>
            <a:ext cx="7802837" cy="3296026"/>
          </a:xfrm>
          <a:prstGeom prst="rect">
            <a:avLst/>
          </a:prstGeom>
        </p:spPr>
      </p:pic>
      <p:pic>
        <p:nvPicPr>
          <p:cNvPr id="9" name="Picture 8">
            <a:extLst>
              <a:ext uri="{FF2B5EF4-FFF2-40B4-BE49-F238E27FC236}">
                <a16:creationId xmlns:a16="http://schemas.microsoft.com/office/drawing/2014/main" id="{9DBD8264-5546-E369-D93C-7DDC2948D03D}"/>
              </a:ext>
            </a:extLst>
          </p:cNvPr>
          <p:cNvPicPr>
            <a:picLocks noChangeAspect="1"/>
          </p:cNvPicPr>
          <p:nvPr/>
        </p:nvPicPr>
        <p:blipFill>
          <a:blip r:embed="rId3"/>
          <a:stretch>
            <a:fillRect/>
          </a:stretch>
        </p:blipFill>
        <p:spPr>
          <a:xfrm>
            <a:off x="3869620" y="4827262"/>
            <a:ext cx="5002006" cy="1662218"/>
          </a:xfrm>
          <a:prstGeom prst="rect">
            <a:avLst/>
          </a:prstGeom>
        </p:spPr>
      </p:pic>
      <p:cxnSp>
        <p:nvCxnSpPr>
          <p:cNvPr id="14" name="Straight Connector 13">
            <a:extLst>
              <a:ext uri="{FF2B5EF4-FFF2-40B4-BE49-F238E27FC236}">
                <a16:creationId xmlns:a16="http://schemas.microsoft.com/office/drawing/2014/main" id="{D6BB999E-89CC-2237-5A38-5E41309C1D48}"/>
              </a:ext>
            </a:extLst>
          </p:cNvPr>
          <p:cNvCxnSpPr>
            <a:cxnSpLocks/>
          </p:cNvCxnSpPr>
          <p:nvPr/>
        </p:nvCxnSpPr>
        <p:spPr>
          <a:xfrm flipV="1">
            <a:off x="3869620" y="3745354"/>
            <a:ext cx="3134295" cy="1112228"/>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3A81E08-DBF6-D025-83FB-0042D6191459}"/>
              </a:ext>
            </a:extLst>
          </p:cNvPr>
          <p:cNvCxnSpPr>
            <a:cxnSpLocks/>
          </p:cNvCxnSpPr>
          <p:nvPr/>
        </p:nvCxnSpPr>
        <p:spPr>
          <a:xfrm flipH="1" flipV="1">
            <a:off x="7610220" y="3806394"/>
            <a:ext cx="1215068" cy="1051188"/>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9251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36CAB6-67BA-2115-10BB-CFAE061DF4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BCD815-16DD-F9E0-4675-7E0231953727}"/>
              </a:ext>
            </a:extLst>
          </p:cNvPr>
          <p:cNvSpPr>
            <a:spLocks noGrp="1"/>
          </p:cNvSpPr>
          <p:nvPr>
            <p:ph type="title"/>
          </p:nvPr>
        </p:nvSpPr>
        <p:spPr>
          <a:xfrm>
            <a:off x="838200" y="235993"/>
            <a:ext cx="10515600" cy="1325563"/>
          </a:xfrm>
        </p:spPr>
        <p:txBody>
          <a:bodyPr/>
          <a:lstStyle/>
          <a:p>
            <a:pPr algn="ctr"/>
            <a:r>
              <a:rPr lang="en-US" b="1" dirty="0"/>
              <a:t>7. Model Application &amp; Results</a:t>
            </a:r>
          </a:p>
        </p:txBody>
      </p:sp>
      <p:sp>
        <p:nvSpPr>
          <p:cNvPr id="5" name="Content Placeholder 3">
            <a:extLst>
              <a:ext uri="{FF2B5EF4-FFF2-40B4-BE49-F238E27FC236}">
                <a16:creationId xmlns:a16="http://schemas.microsoft.com/office/drawing/2014/main" id="{03AFC56B-9B51-C7D3-DBBB-CF1EF2967409}"/>
              </a:ext>
            </a:extLst>
          </p:cNvPr>
          <p:cNvSpPr txBox="1">
            <a:spLocks/>
          </p:cNvSpPr>
          <p:nvPr/>
        </p:nvSpPr>
        <p:spPr>
          <a:xfrm>
            <a:off x="802481" y="1561556"/>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3" name="Content Placeholder 3">
            <a:extLst>
              <a:ext uri="{FF2B5EF4-FFF2-40B4-BE49-F238E27FC236}">
                <a16:creationId xmlns:a16="http://schemas.microsoft.com/office/drawing/2014/main" id="{ADCF40F6-412B-4F4F-24FB-2D38AD638C9C}"/>
              </a:ext>
            </a:extLst>
          </p:cNvPr>
          <p:cNvSpPr txBox="1">
            <a:spLocks/>
          </p:cNvSpPr>
          <p:nvPr/>
        </p:nvSpPr>
        <p:spPr>
          <a:xfrm>
            <a:off x="443342" y="1377013"/>
            <a:ext cx="5899877" cy="50000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FF0000"/>
                </a:solidFill>
              </a:rPr>
              <a:t>Now the model can be run using the play button near the top left corner.</a:t>
            </a:r>
          </a:p>
          <a:p>
            <a:pPr marL="0" indent="0">
              <a:buNone/>
            </a:pPr>
            <a:endParaRPr lang="en-US" sz="1800" dirty="0">
              <a:solidFill>
                <a:srgbClr val="FF0000"/>
              </a:solidFill>
            </a:endParaRPr>
          </a:p>
          <a:p>
            <a:pPr marL="0" indent="0">
              <a:buFont typeface="Arial" panose="020B0604020202020204" pitchFamily="34" charset="0"/>
              <a:buNone/>
            </a:pPr>
            <a:endParaRPr lang="en-US" sz="1400" dirty="0"/>
          </a:p>
          <a:p>
            <a:endParaRPr lang="en-US" sz="1800" dirty="0"/>
          </a:p>
        </p:txBody>
      </p:sp>
      <p:pic>
        <p:nvPicPr>
          <p:cNvPr id="20" name="Picture 19">
            <a:extLst>
              <a:ext uri="{FF2B5EF4-FFF2-40B4-BE49-F238E27FC236}">
                <a16:creationId xmlns:a16="http://schemas.microsoft.com/office/drawing/2014/main" id="{F1DA17BF-FBBB-FEF0-90BD-DC6947BBA41C}"/>
              </a:ext>
            </a:extLst>
          </p:cNvPr>
          <p:cNvPicPr>
            <a:picLocks noChangeAspect="1"/>
          </p:cNvPicPr>
          <p:nvPr/>
        </p:nvPicPr>
        <p:blipFill>
          <a:blip r:embed="rId2"/>
          <a:stretch>
            <a:fillRect/>
          </a:stretch>
        </p:blipFill>
        <p:spPr>
          <a:xfrm>
            <a:off x="628167" y="2115324"/>
            <a:ext cx="5156373" cy="2155118"/>
          </a:xfrm>
          <a:prstGeom prst="rect">
            <a:avLst/>
          </a:prstGeom>
        </p:spPr>
      </p:pic>
      <p:cxnSp>
        <p:nvCxnSpPr>
          <p:cNvPr id="21" name="Straight Arrow Connector 20">
            <a:extLst>
              <a:ext uri="{FF2B5EF4-FFF2-40B4-BE49-F238E27FC236}">
                <a16:creationId xmlns:a16="http://schemas.microsoft.com/office/drawing/2014/main" id="{162E53F0-416F-57A4-5413-A63DA8EE7BC1}"/>
              </a:ext>
            </a:extLst>
          </p:cNvPr>
          <p:cNvCxnSpPr>
            <a:cxnSpLocks/>
          </p:cNvCxnSpPr>
          <p:nvPr/>
        </p:nvCxnSpPr>
        <p:spPr>
          <a:xfrm flipH="1">
            <a:off x="2963694" y="1828800"/>
            <a:ext cx="499353" cy="963038"/>
          </a:xfrm>
          <a:prstGeom prst="straightConnector1">
            <a:avLst/>
          </a:prstGeom>
          <a:ln w="762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Content Placeholder 3">
            <a:extLst>
              <a:ext uri="{FF2B5EF4-FFF2-40B4-BE49-F238E27FC236}">
                <a16:creationId xmlns:a16="http://schemas.microsoft.com/office/drawing/2014/main" id="{ED69E212-F70D-8018-796C-B752217666B0}"/>
              </a:ext>
            </a:extLst>
          </p:cNvPr>
          <p:cNvSpPr txBox="1">
            <a:spLocks/>
          </p:cNvSpPr>
          <p:nvPr/>
        </p:nvSpPr>
        <p:spPr>
          <a:xfrm>
            <a:off x="256414" y="4466180"/>
            <a:ext cx="5899877" cy="50000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Allow your device a few minutes to generate results. Once finished, the results view will automatically pop up. </a:t>
            </a:r>
          </a:p>
          <a:p>
            <a:r>
              <a:rPr lang="en-US" sz="1800" dirty="0">
                <a:solidFill>
                  <a:srgbClr val="FF0000"/>
                </a:solidFill>
              </a:rPr>
              <a:t>Two tabs will contain results- the example set from model application (predicted streamflow values) and the performance vector, which will contain the RMSE and R^2 for the model. </a:t>
            </a:r>
            <a:endParaRPr lang="en-US" sz="1400" dirty="0">
              <a:solidFill>
                <a:srgbClr val="FF0000"/>
              </a:solidFill>
            </a:endParaRPr>
          </a:p>
          <a:p>
            <a:pPr marL="0" indent="0">
              <a:buFont typeface="Arial" panose="020B0604020202020204" pitchFamily="34" charset="0"/>
              <a:buNone/>
            </a:pPr>
            <a:endParaRPr lang="en-US" sz="1400" dirty="0"/>
          </a:p>
          <a:p>
            <a:endParaRPr lang="en-US" sz="1800" dirty="0"/>
          </a:p>
        </p:txBody>
      </p:sp>
      <p:pic>
        <p:nvPicPr>
          <p:cNvPr id="25" name="Picture 24">
            <a:extLst>
              <a:ext uri="{FF2B5EF4-FFF2-40B4-BE49-F238E27FC236}">
                <a16:creationId xmlns:a16="http://schemas.microsoft.com/office/drawing/2014/main" id="{4E97A3CF-65C0-D085-3D3A-05FE9D17D857}"/>
              </a:ext>
            </a:extLst>
          </p:cNvPr>
          <p:cNvPicPr>
            <a:picLocks noChangeAspect="1"/>
          </p:cNvPicPr>
          <p:nvPr/>
        </p:nvPicPr>
        <p:blipFill>
          <a:blip r:embed="rId3"/>
          <a:stretch>
            <a:fillRect/>
          </a:stretch>
        </p:blipFill>
        <p:spPr>
          <a:xfrm>
            <a:off x="6207921" y="1757294"/>
            <a:ext cx="5776135" cy="3277728"/>
          </a:xfrm>
          <a:prstGeom prst="rect">
            <a:avLst/>
          </a:prstGeom>
        </p:spPr>
      </p:pic>
    </p:spTree>
    <p:extLst>
      <p:ext uri="{BB962C8B-B14F-4D97-AF65-F5344CB8AC3E}">
        <p14:creationId xmlns:p14="http://schemas.microsoft.com/office/powerpoint/2010/main" val="7350566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5C25E3-8604-5136-F8B3-3E98888FA8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251531-945C-0CF8-7F0A-5D6EC9FC03D7}"/>
              </a:ext>
            </a:extLst>
          </p:cNvPr>
          <p:cNvSpPr>
            <a:spLocks noGrp="1"/>
          </p:cNvSpPr>
          <p:nvPr>
            <p:ph type="title"/>
          </p:nvPr>
        </p:nvSpPr>
        <p:spPr>
          <a:xfrm>
            <a:off x="838200" y="51450"/>
            <a:ext cx="10515600" cy="1325563"/>
          </a:xfrm>
        </p:spPr>
        <p:txBody>
          <a:bodyPr/>
          <a:lstStyle/>
          <a:p>
            <a:pPr algn="ctr"/>
            <a:r>
              <a:rPr lang="en-US" b="1" dirty="0"/>
              <a:t>7. Model Application &amp; Results</a:t>
            </a:r>
          </a:p>
        </p:txBody>
      </p:sp>
      <p:sp>
        <p:nvSpPr>
          <p:cNvPr id="5" name="Content Placeholder 3">
            <a:extLst>
              <a:ext uri="{FF2B5EF4-FFF2-40B4-BE49-F238E27FC236}">
                <a16:creationId xmlns:a16="http://schemas.microsoft.com/office/drawing/2014/main" id="{A2838659-F524-1DF1-B68E-BF15BA231C2B}"/>
              </a:ext>
            </a:extLst>
          </p:cNvPr>
          <p:cNvSpPr txBox="1">
            <a:spLocks/>
          </p:cNvSpPr>
          <p:nvPr/>
        </p:nvSpPr>
        <p:spPr>
          <a:xfrm>
            <a:off x="802481" y="1561556"/>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3" name="Content Placeholder 3">
            <a:extLst>
              <a:ext uri="{FF2B5EF4-FFF2-40B4-BE49-F238E27FC236}">
                <a16:creationId xmlns:a16="http://schemas.microsoft.com/office/drawing/2014/main" id="{69EE679D-31EB-1B83-CFC9-EB42ED68921C}"/>
              </a:ext>
            </a:extLst>
          </p:cNvPr>
          <p:cNvSpPr txBox="1">
            <a:spLocks/>
          </p:cNvSpPr>
          <p:nvPr/>
        </p:nvSpPr>
        <p:spPr>
          <a:xfrm>
            <a:off x="443342" y="1377013"/>
            <a:ext cx="5899877" cy="50000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b="1" dirty="0">
              <a:solidFill>
                <a:srgbClr val="FF0000"/>
              </a:solidFill>
            </a:endParaRPr>
          </a:p>
          <a:p>
            <a:pPr marL="0" indent="0">
              <a:buNone/>
            </a:pPr>
            <a:endParaRPr lang="en-US" sz="1800" dirty="0">
              <a:solidFill>
                <a:srgbClr val="FF0000"/>
              </a:solidFill>
            </a:endParaRPr>
          </a:p>
          <a:p>
            <a:pPr marL="0" indent="0">
              <a:buFont typeface="Arial" panose="020B0604020202020204" pitchFamily="34" charset="0"/>
              <a:buNone/>
            </a:pPr>
            <a:endParaRPr lang="en-US" sz="1400" dirty="0"/>
          </a:p>
          <a:p>
            <a:endParaRPr lang="en-US" sz="1800" dirty="0"/>
          </a:p>
        </p:txBody>
      </p:sp>
      <p:pic>
        <p:nvPicPr>
          <p:cNvPr id="10" name="Picture 9">
            <a:extLst>
              <a:ext uri="{FF2B5EF4-FFF2-40B4-BE49-F238E27FC236}">
                <a16:creationId xmlns:a16="http://schemas.microsoft.com/office/drawing/2014/main" id="{734FE11C-487E-0159-06C2-079C90AD192D}"/>
              </a:ext>
            </a:extLst>
          </p:cNvPr>
          <p:cNvPicPr>
            <a:picLocks noChangeAspect="1"/>
          </p:cNvPicPr>
          <p:nvPr/>
        </p:nvPicPr>
        <p:blipFill>
          <a:blip r:embed="rId2"/>
          <a:stretch>
            <a:fillRect/>
          </a:stretch>
        </p:blipFill>
        <p:spPr>
          <a:xfrm>
            <a:off x="1353291" y="1237217"/>
            <a:ext cx="9261580" cy="5000015"/>
          </a:xfrm>
          <a:prstGeom prst="rect">
            <a:avLst/>
          </a:prstGeom>
        </p:spPr>
      </p:pic>
      <p:sp>
        <p:nvSpPr>
          <p:cNvPr id="12" name="TextBox 11">
            <a:extLst>
              <a:ext uri="{FF2B5EF4-FFF2-40B4-BE49-F238E27FC236}">
                <a16:creationId xmlns:a16="http://schemas.microsoft.com/office/drawing/2014/main" id="{FE756101-6856-2D5F-7F44-3535A8452C4F}"/>
              </a:ext>
            </a:extLst>
          </p:cNvPr>
          <p:cNvSpPr txBox="1"/>
          <p:nvPr/>
        </p:nvSpPr>
        <p:spPr>
          <a:xfrm>
            <a:off x="5984081" y="2023752"/>
            <a:ext cx="6094378" cy="923330"/>
          </a:xfrm>
          <a:prstGeom prst="rect">
            <a:avLst/>
          </a:prstGeom>
          <a:noFill/>
        </p:spPr>
        <p:txBody>
          <a:bodyPr wrap="square">
            <a:spAutoFit/>
          </a:bodyPr>
          <a:lstStyle/>
          <a:p>
            <a:pPr marL="0" indent="0">
              <a:buNone/>
            </a:pPr>
            <a:r>
              <a:rPr lang="en-US" sz="1800" b="1" dirty="0">
                <a:solidFill>
                  <a:srgbClr val="FF0000"/>
                </a:solidFill>
              </a:rPr>
              <a:t>Results:</a:t>
            </a:r>
          </a:p>
          <a:p>
            <a:pPr marL="0" indent="0">
              <a:buNone/>
            </a:pPr>
            <a:r>
              <a:rPr lang="en-US" sz="1800" dirty="0"/>
              <a:t>RMSE = 23.943</a:t>
            </a:r>
          </a:p>
          <a:p>
            <a:pPr marL="0" indent="0">
              <a:buNone/>
            </a:pPr>
            <a:r>
              <a:rPr lang="en-US" sz="1800" dirty="0"/>
              <a:t>R^2 = 0.700</a:t>
            </a:r>
          </a:p>
        </p:txBody>
      </p:sp>
    </p:spTree>
    <p:extLst>
      <p:ext uri="{BB962C8B-B14F-4D97-AF65-F5344CB8AC3E}">
        <p14:creationId xmlns:p14="http://schemas.microsoft.com/office/powerpoint/2010/main" val="7158500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7DA9C3-D83D-610B-C773-CD7C0562972E}"/>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077378D6-7143-590B-486B-6FC341E8E6DB}"/>
              </a:ext>
            </a:extLst>
          </p:cNvPr>
          <p:cNvSpPr/>
          <p:nvPr/>
        </p:nvSpPr>
        <p:spPr>
          <a:xfrm>
            <a:off x="543128" y="274806"/>
            <a:ext cx="11105744" cy="6308388"/>
          </a:xfrm>
          <a:prstGeom prst="rect">
            <a:avLst/>
          </a:prstGeom>
          <a:solidFill>
            <a:schemeClr val="accent6">
              <a:lumMod val="60000"/>
              <a:lumOff val="40000"/>
              <a:alpha val="30196"/>
            </a:schemeClr>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81E31F-DA4A-2DDF-2A92-F4CDE53AAB78}"/>
              </a:ext>
            </a:extLst>
          </p:cNvPr>
          <p:cNvSpPr>
            <a:spLocks noGrp="1"/>
          </p:cNvSpPr>
          <p:nvPr>
            <p:ph type="title"/>
          </p:nvPr>
        </p:nvSpPr>
        <p:spPr>
          <a:xfrm>
            <a:off x="838200" y="578820"/>
            <a:ext cx="10515600" cy="941252"/>
          </a:xfrm>
        </p:spPr>
        <p:txBody>
          <a:bodyPr>
            <a:noAutofit/>
          </a:bodyPr>
          <a:lstStyle/>
          <a:p>
            <a:pPr algn="ctr"/>
            <a:r>
              <a:rPr lang="en-US" sz="4800" b="1" i="1" dirty="0"/>
              <a:t>References &amp; Acknowledgements</a:t>
            </a:r>
          </a:p>
        </p:txBody>
      </p:sp>
      <p:sp>
        <p:nvSpPr>
          <p:cNvPr id="3" name="TextBox 2">
            <a:extLst>
              <a:ext uri="{FF2B5EF4-FFF2-40B4-BE49-F238E27FC236}">
                <a16:creationId xmlns:a16="http://schemas.microsoft.com/office/drawing/2014/main" id="{A8D4C833-97BB-1882-1820-BC98313CA7D2}"/>
              </a:ext>
            </a:extLst>
          </p:cNvPr>
          <p:cNvSpPr txBox="1"/>
          <p:nvPr/>
        </p:nvSpPr>
        <p:spPr>
          <a:xfrm>
            <a:off x="1008434" y="1824085"/>
            <a:ext cx="10175132" cy="4278094"/>
          </a:xfrm>
          <a:prstGeom prst="rect">
            <a:avLst/>
          </a:prstGeom>
          <a:noFill/>
        </p:spPr>
        <p:txBody>
          <a:bodyPr wrap="square" rtlCol="0">
            <a:spAutoFit/>
          </a:bodyPr>
          <a:lstStyle/>
          <a:p>
            <a:r>
              <a:rPr lang="en-US" sz="1600" b="1" dirty="0"/>
              <a:t>RapidMiner Process Design for Paleo Climate Variable Reconstructions Courtesy of Abel Andrés Ramírez Molina, PhD Student, University of Alabama Department of Computer Science</a:t>
            </a:r>
          </a:p>
          <a:p>
            <a:pPr marL="285750" indent="-285750">
              <a:buFont typeface="Arial" panose="020B0604020202020204" pitchFamily="34" charset="0"/>
              <a:buChar char="•"/>
            </a:pPr>
            <a:r>
              <a:rPr lang="en-US" sz="1600" dirty="0"/>
              <a:t>Ramírez Molina, A.A.; </a:t>
            </a:r>
            <a:r>
              <a:rPr lang="en-US" sz="1600" dirty="0" err="1"/>
              <a:t>Bezak</a:t>
            </a:r>
            <a:r>
              <a:rPr lang="en-US" sz="1600" dirty="0"/>
              <a:t>, N.; Tootle, G.; Wang, C.; Gong, J. Machine-Learning-Based Precipitation Reconstructions: A Study on Slovenia’s Sava River Basin. Hydrology 2023, 10, 207. </a:t>
            </a:r>
            <a:r>
              <a:rPr lang="en-US" sz="1600" dirty="0">
                <a:hlinkClick r:id="rId2"/>
              </a:rPr>
              <a:t>https://doi.org/10.3390/hydrology10110207</a:t>
            </a:r>
            <a:endParaRPr lang="en-US" sz="1600" dirty="0"/>
          </a:p>
          <a:p>
            <a:endParaRPr lang="en-US" sz="1600" dirty="0"/>
          </a:p>
          <a:p>
            <a:r>
              <a:rPr lang="en-US" sz="1600" b="1" dirty="0"/>
              <a:t>All RapidMiner Studio Tutorial / General Information Courtesy of RapidMiner, Inc (2024)</a:t>
            </a:r>
          </a:p>
          <a:p>
            <a:pPr marL="285750" indent="-285750">
              <a:buFont typeface="Arial" panose="020B0604020202020204" pitchFamily="34" charset="0"/>
              <a:buChar char="•"/>
            </a:pPr>
            <a:r>
              <a:rPr lang="en-US" sz="1600" dirty="0"/>
              <a:t>RapidMiner Documentation: </a:t>
            </a:r>
            <a:r>
              <a:rPr lang="en-US" sz="1600" dirty="0">
                <a:hlinkClick r:id="rId3"/>
              </a:rPr>
              <a:t>https://docs.rapidminer.com/</a:t>
            </a:r>
            <a:endParaRPr lang="en-US" sz="1600" dirty="0"/>
          </a:p>
          <a:p>
            <a:pPr marL="285750" indent="-285750">
              <a:buFont typeface="Arial" panose="020B0604020202020204" pitchFamily="34" charset="0"/>
              <a:buChar char="•"/>
            </a:pPr>
            <a:r>
              <a:rPr lang="en-US" sz="1600" dirty="0"/>
              <a:t>Getting Started With RapidMiner Studio (V9.9): </a:t>
            </a:r>
            <a:r>
              <a:rPr lang="en-US" sz="1600" dirty="0">
                <a:hlinkClick r:id="rId4"/>
              </a:rPr>
              <a:t>https://docs.rapidminer.com/9.9/studio/getting-started/index.html</a:t>
            </a:r>
            <a:endParaRPr lang="en-US" sz="1600" dirty="0"/>
          </a:p>
          <a:p>
            <a:pPr marL="285750" indent="-285750">
              <a:buFont typeface="Arial" panose="020B0604020202020204" pitchFamily="34" charset="0"/>
              <a:buChar char="•"/>
            </a:pPr>
            <a:r>
              <a:rPr lang="en-US" sz="1600" dirty="0"/>
              <a:t>Operator Reference Guide: </a:t>
            </a:r>
            <a:r>
              <a:rPr lang="en-US" sz="1600" dirty="0">
                <a:hlinkClick r:id="rId5"/>
              </a:rPr>
              <a:t>https://docs.rapidminer.com/9.9/studio/operators/index.html</a:t>
            </a:r>
            <a:endParaRPr lang="en-US" sz="1600" dirty="0"/>
          </a:p>
          <a:p>
            <a:pPr marL="285750" indent="-285750">
              <a:buFont typeface="Arial" panose="020B0604020202020204" pitchFamily="34" charset="0"/>
              <a:buChar char="•"/>
            </a:pPr>
            <a:r>
              <a:rPr lang="en-US" sz="1600" dirty="0"/>
              <a:t>RapidMiner Community: </a:t>
            </a:r>
            <a:r>
              <a:rPr lang="en-US" sz="1600" dirty="0">
                <a:hlinkClick r:id="rId6"/>
              </a:rPr>
              <a:t>https://community.rapidminer.com/</a:t>
            </a:r>
            <a:endParaRPr lang="en-US" sz="1600" dirty="0"/>
          </a:p>
          <a:p>
            <a:pPr marL="285750" indent="-285750">
              <a:buFont typeface="Arial" panose="020B0604020202020204" pitchFamily="34" charset="0"/>
              <a:buChar char="•"/>
            </a:pPr>
            <a:r>
              <a:rPr lang="en-US" sz="1600" dirty="0"/>
              <a:t>Additional Resources: </a:t>
            </a:r>
            <a:r>
              <a:rPr lang="en-US" sz="1600" dirty="0">
                <a:hlinkClick r:id="rId7"/>
              </a:rPr>
              <a:t>https://docs.rapidminer.com/latest/resources/</a:t>
            </a:r>
            <a:endParaRPr lang="en-US" sz="1600" dirty="0"/>
          </a:p>
          <a:p>
            <a:endParaRPr lang="en-US" sz="1600" dirty="0"/>
          </a:p>
          <a:p>
            <a:r>
              <a:rPr lang="en-US" sz="1600" b="1" dirty="0"/>
              <a:t>Additional Acknowledgements:</a:t>
            </a:r>
          </a:p>
          <a:p>
            <a:pPr marL="285750" indent="-285750">
              <a:buFont typeface="Arial" panose="020B0604020202020204" pitchFamily="34" charset="0"/>
              <a:buChar char="•"/>
            </a:pPr>
            <a:r>
              <a:rPr lang="en-US" sz="1600" dirty="0"/>
              <a:t>This document and associated research used as an example therein are supported by the National Science Foundation Research Traineeship (NRT), Water: Research to Operations (Water: R2O) (#2152140) and The University of Alabama – Alabama Water Institute (AWI).</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1650280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162C0-34CF-ADB3-6455-A07922361954}"/>
              </a:ext>
            </a:extLst>
          </p:cNvPr>
          <p:cNvSpPr>
            <a:spLocks noGrp="1"/>
          </p:cNvSpPr>
          <p:nvPr>
            <p:ph type="title"/>
          </p:nvPr>
        </p:nvSpPr>
        <p:spPr>
          <a:xfrm>
            <a:off x="838200" y="194510"/>
            <a:ext cx="10515600" cy="1325563"/>
          </a:xfrm>
        </p:spPr>
        <p:txBody>
          <a:bodyPr/>
          <a:lstStyle/>
          <a:p>
            <a:pPr algn="ctr"/>
            <a:r>
              <a:rPr lang="en-US" b="1" dirty="0"/>
              <a:t>Downloading RapidMiner Studio</a:t>
            </a:r>
          </a:p>
        </p:txBody>
      </p:sp>
      <p:sp>
        <p:nvSpPr>
          <p:cNvPr id="3" name="Content Placeholder 2">
            <a:extLst>
              <a:ext uri="{FF2B5EF4-FFF2-40B4-BE49-F238E27FC236}">
                <a16:creationId xmlns:a16="http://schemas.microsoft.com/office/drawing/2014/main" id="{34EC41F5-960C-C8D3-3B36-FE2F470AB984}"/>
              </a:ext>
            </a:extLst>
          </p:cNvPr>
          <p:cNvSpPr>
            <a:spLocks noGrp="1"/>
          </p:cNvSpPr>
          <p:nvPr>
            <p:ph idx="1"/>
          </p:nvPr>
        </p:nvSpPr>
        <p:spPr>
          <a:xfrm>
            <a:off x="838200" y="1405637"/>
            <a:ext cx="10515600" cy="4662270"/>
          </a:xfrm>
        </p:spPr>
        <p:txBody>
          <a:bodyPr/>
          <a:lstStyle/>
          <a:p>
            <a:pPr marL="514350" indent="-514350">
              <a:buFont typeface="+mj-lt"/>
              <a:buAutoNum type="arabicPeriod" startAt="3"/>
            </a:pPr>
            <a:r>
              <a:rPr lang="en-US" sz="2000" dirty="0"/>
              <a:t>Either sign in to your RapidMiner account or register to create an account when prompted (no cost).</a:t>
            </a:r>
          </a:p>
          <a:p>
            <a:pPr marL="0" indent="0">
              <a:buNone/>
            </a:pPr>
            <a:endParaRPr lang="en-US" sz="2800" dirty="0"/>
          </a:p>
        </p:txBody>
      </p:sp>
      <p:pic>
        <p:nvPicPr>
          <p:cNvPr id="6" name="Picture 5">
            <a:extLst>
              <a:ext uri="{FF2B5EF4-FFF2-40B4-BE49-F238E27FC236}">
                <a16:creationId xmlns:a16="http://schemas.microsoft.com/office/drawing/2014/main" id="{4A491BE8-4309-A7F4-3DFE-A185C9262C9A}"/>
              </a:ext>
            </a:extLst>
          </p:cNvPr>
          <p:cNvPicPr>
            <a:picLocks noChangeAspect="1"/>
          </p:cNvPicPr>
          <p:nvPr/>
        </p:nvPicPr>
        <p:blipFill>
          <a:blip r:embed="rId2"/>
          <a:stretch>
            <a:fillRect/>
          </a:stretch>
        </p:blipFill>
        <p:spPr>
          <a:xfrm>
            <a:off x="592532" y="2281805"/>
            <a:ext cx="7783886" cy="3356080"/>
          </a:xfrm>
          <a:prstGeom prst="rect">
            <a:avLst/>
          </a:prstGeom>
        </p:spPr>
      </p:pic>
      <p:pic>
        <p:nvPicPr>
          <p:cNvPr id="9" name="Picture 8">
            <a:extLst>
              <a:ext uri="{FF2B5EF4-FFF2-40B4-BE49-F238E27FC236}">
                <a16:creationId xmlns:a16="http://schemas.microsoft.com/office/drawing/2014/main" id="{430C6BD2-59CE-D41C-EE97-17E6FEDFF072}"/>
              </a:ext>
            </a:extLst>
          </p:cNvPr>
          <p:cNvPicPr>
            <a:picLocks noChangeAspect="1"/>
          </p:cNvPicPr>
          <p:nvPr/>
        </p:nvPicPr>
        <p:blipFill>
          <a:blip r:embed="rId3"/>
          <a:stretch>
            <a:fillRect/>
          </a:stretch>
        </p:blipFill>
        <p:spPr>
          <a:xfrm>
            <a:off x="8721915" y="1879913"/>
            <a:ext cx="2977382" cy="4483135"/>
          </a:xfrm>
          <a:prstGeom prst="rect">
            <a:avLst/>
          </a:prstGeom>
        </p:spPr>
      </p:pic>
      <p:cxnSp>
        <p:nvCxnSpPr>
          <p:cNvPr id="10" name="Straight Arrow Connector 9">
            <a:extLst>
              <a:ext uri="{FF2B5EF4-FFF2-40B4-BE49-F238E27FC236}">
                <a16:creationId xmlns:a16="http://schemas.microsoft.com/office/drawing/2014/main" id="{4C2E7693-E4E2-C551-C62F-90D031212256}"/>
              </a:ext>
            </a:extLst>
          </p:cNvPr>
          <p:cNvCxnSpPr>
            <a:cxnSpLocks/>
          </p:cNvCxnSpPr>
          <p:nvPr/>
        </p:nvCxnSpPr>
        <p:spPr>
          <a:xfrm flipV="1">
            <a:off x="4199212" y="4983061"/>
            <a:ext cx="658014" cy="855677"/>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991F28B-AD4A-2741-4F62-7DA87358C85B}"/>
              </a:ext>
            </a:extLst>
          </p:cNvPr>
          <p:cNvCxnSpPr>
            <a:cxnSpLocks/>
          </p:cNvCxnSpPr>
          <p:nvPr/>
        </p:nvCxnSpPr>
        <p:spPr>
          <a:xfrm>
            <a:off x="7734650" y="5288867"/>
            <a:ext cx="1088221" cy="549871"/>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6641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162C0-34CF-ADB3-6455-A07922361954}"/>
              </a:ext>
            </a:extLst>
          </p:cNvPr>
          <p:cNvSpPr>
            <a:spLocks noGrp="1"/>
          </p:cNvSpPr>
          <p:nvPr>
            <p:ph type="title"/>
          </p:nvPr>
        </p:nvSpPr>
        <p:spPr>
          <a:xfrm>
            <a:off x="838200" y="194510"/>
            <a:ext cx="10515600" cy="1325563"/>
          </a:xfrm>
        </p:spPr>
        <p:txBody>
          <a:bodyPr/>
          <a:lstStyle/>
          <a:p>
            <a:pPr algn="ctr"/>
            <a:r>
              <a:rPr lang="en-US" b="1" dirty="0"/>
              <a:t>Downloading RapidMiner Studio</a:t>
            </a:r>
          </a:p>
        </p:txBody>
      </p:sp>
      <p:sp>
        <p:nvSpPr>
          <p:cNvPr id="3" name="Content Placeholder 2">
            <a:extLst>
              <a:ext uri="{FF2B5EF4-FFF2-40B4-BE49-F238E27FC236}">
                <a16:creationId xmlns:a16="http://schemas.microsoft.com/office/drawing/2014/main" id="{34EC41F5-960C-C8D3-3B36-FE2F470AB984}"/>
              </a:ext>
            </a:extLst>
          </p:cNvPr>
          <p:cNvSpPr>
            <a:spLocks noGrp="1"/>
          </p:cNvSpPr>
          <p:nvPr>
            <p:ph idx="1"/>
          </p:nvPr>
        </p:nvSpPr>
        <p:spPr>
          <a:xfrm>
            <a:off x="838200" y="1405637"/>
            <a:ext cx="10515600" cy="4662270"/>
          </a:xfrm>
        </p:spPr>
        <p:txBody>
          <a:bodyPr/>
          <a:lstStyle/>
          <a:p>
            <a:pPr marL="514350" indent="-514350">
              <a:buFont typeface="+mj-lt"/>
              <a:buAutoNum type="arabicPeriod" startAt="4"/>
            </a:pPr>
            <a:r>
              <a:rPr lang="en-US" sz="2000" dirty="0"/>
              <a:t>Once logged in, you will be brought to your account portal. Select “Downloads”</a:t>
            </a:r>
          </a:p>
          <a:p>
            <a:pPr marL="514350" indent="-514350">
              <a:buFont typeface="+mj-lt"/>
              <a:buAutoNum type="arabicPeriod" startAt="4"/>
            </a:pPr>
            <a:endParaRPr lang="en-US" sz="2000" dirty="0"/>
          </a:p>
          <a:p>
            <a:pPr marL="514350" indent="-514350">
              <a:buFont typeface="+mj-lt"/>
              <a:buAutoNum type="arabicPeriod" startAt="4"/>
            </a:pPr>
            <a:endParaRPr lang="en-US" sz="2000" dirty="0"/>
          </a:p>
          <a:p>
            <a:pPr marL="514350" indent="-514350">
              <a:buFont typeface="+mj-lt"/>
              <a:buAutoNum type="arabicPeriod" startAt="4"/>
            </a:pPr>
            <a:endParaRPr lang="en-US" sz="2000" dirty="0"/>
          </a:p>
          <a:p>
            <a:pPr marL="514350" indent="-514350">
              <a:buFont typeface="+mj-lt"/>
              <a:buAutoNum type="arabicPeriod" startAt="4"/>
            </a:pPr>
            <a:endParaRPr lang="en-US" sz="2000" dirty="0"/>
          </a:p>
          <a:p>
            <a:pPr marL="514350" indent="-514350">
              <a:buFont typeface="+mj-lt"/>
              <a:buAutoNum type="arabicPeriod" startAt="4"/>
            </a:pPr>
            <a:endParaRPr lang="en-US" sz="2000" dirty="0"/>
          </a:p>
          <a:p>
            <a:pPr marL="514350" indent="-514350">
              <a:buFont typeface="+mj-lt"/>
              <a:buAutoNum type="arabicPeriod" startAt="4"/>
            </a:pPr>
            <a:endParaRPr lang="en-US" sz="2000" dirty="0"/>
          </a:p>
          <a:p>
            <a:pPr marL="514350" indent="-514350">
              <a:buFont typeface="+mj-lt"/>
              <a:buAutoNum type="arabicPeriod" startAt="4"/>
            </a:pPr>
            <a:r>
              <a:rPr lang="en-US" sz="2000" dirty="0"/>
              <a:t>Select your operating system to start the download of the software.</a:t>
            </a:r>
          </a:p>
          <a:p>
            <a:pPr marL="514350" indent="-514350">
              <a:buFont typeface="+mj-lt"/>
              <a:buAutoNum type="arabicPeriod" startAt="4"/>
            </a:pPr>
            <a:endParaRPr lang="en-US" sz="2000" dirty="0"/>
          </a:p>
          <a:p>
            <a:pPr marL="0" indent="0">
              <a:buNone/>
            </a:pPr>
            <a:endParaRPr lang="en-US" sz="2800" dirty="0"/>
          </a:p>
        </p:txBody>
      </p:sp>
      <p:pic>
        <p:nvPicPr>
          <p:cNvPr id="5" name="Picture 4">
            <a:extLst>
              <a:ext uri="{FF2B5EF4-FFF2-40B4-BE49-F238E27FC236}">
                <a16:creationId xmlns:a16="http://schemas.microsoft.com/office/drawing/2014/main" id="{925DECA2-0DE2-59C2-C614-5D5EFED70B99}"/>
              </a:ext>
            </a:extLst>
          </p:cNvPr>
          <p:cNvPicPr>
            <a:picLocks noChangeAspect="1"/>
          </p:cNvPicPr>
          <p:nvPr/>
        </p:nvPicPr>
        <p:blipFill>
          <a:blip r:embed="rId2"/>
          <a:stretch>
            <a:fillRect/>
          </a:stretch>
        </p:blipFill>
        <p:spPr>
          <a:xfrm>
            <a:off x="3435410" y="1698858"/>
            <a:ext cx="5321179" cy="2461933"/>
          </a:xfrm>
          <a:prstGeom prst="rect">
            <a:avLst/>
          </a:prstGeom>
        </p:spPr>
      </p:pic>
      <p:cxnSp>
        <p:nvCxnSpPr>
          <p:cNvPr id="10" name="Straight Arrow Connector 9">
            <a:extLst>
              <a:ext uri="{FF2B5EF4-FFF2-40B4-BE49-F238E27FC236}">
                <a16:creationId xmlns:a16="http://schemas.microsoft.com/office/drawing/2014/main" id="{4C2E7693-E4E2-C551-C62F-90D031212256}"/>
              </a:ext>
            </a:extLst>
          </p:cNvPr>
          <p:cNvCxnSpPr>
            <a:cxnSpLocks/>
          </p:cNvCxnSpPr>
          <p:nvPr/>
        </p:nvCxnSpPr>
        <p:spPr>
          <a:xfrm flipV="1">
            <a:off x="2567030" y="3023708"/>
            <a:ext cx="1251447" cy="298333"/>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938E6B1-62CA-3946-DB03-2C98D667C3A4}"/>
              </a:ext>
            </a:extLst>
          </p:cNvPr>
          <p:cNvPicPr>
            <a:picLocks noChangeAspect="1"/>
          </p:cNvPicPr>
          <p:nvPr/>
        </p:nvPicPr>
        <p:blipFill>
          <a:blip r:embed="rId3"/>
          <a:stretch>
            <a:fillRect/>
          </a:stretch>
        </p:blipFill>
        <p:spPr>
          <a:xfrm>
            <a:off x="3897281" y="4670850"/>
            <a:ext cx="4397435" cy="1907116"/>
          </a:xfrm>
          <a:prstGeom prst="rect">
            <a:avLst/>
          </a:prstGeom>
        </p:spPr>
      </p:pic>
    </p:spTree>
    <p:extLst>
      <p:ext uri="{BB962C8B-B14F-4D97-AF65-F5344CB8AC3E}">
        <p14:creationId xmlns:p14="http://schemas.microsoft.com/office/powerpoint/2010/main" val="1079825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162C0-34CF-ADB3-6455-A07922361954}"/>
              </a:ext>
            </a:extLst>
          </p:cNvPr>
          <p:cNvSpPr>
            <a:spLocks noGrp="1"/>
          </p:cNvSpPr>
          <p:nvPr>
            <p:ph type="title"/>
          </p:nvPr>
        </p:nvSpPr>
        <p:spPr>
          <a:xfrm>
            <a:off x="838200" y="194510"/>
            <a:ext cx="10515600" cy="1325563"/>
          </a:xfrm>
        </p:spPr>
        <p:txBody>
          <a:bodyPr/>
          <a:lstStyle/>
          <a:p>
            <a:pPr algn="ctr"/>
            <a:r>
              <a:rPr lang="en-US" b="1" dirty="0"/>
              <a:t>Installing &amp; Launching RapidMiner Studio</a:t>
            </a:r>
          </a:p>
        </p:txBody>
      </p:sp>
      <p:sp>
        <p:nvSpPr>
          <p:cNvPr id="3" name="Content Placeholder 2">
            <a:extLst>
              <a:ext uri="{FF2B5EF4-FFF2-40B4-BE49-F238E27FC236}">
                <a16:creationId xmlns:a16="http://schemas.microsoft.com/office/drawing/2014/main" id="{34EC41F5-960C-C8D3-3B36-FE2F470AB984}"/>
              </a:ext>
            </a:extLst>
          </p:cNvPr>
          <p:cNvSpPr>
            <a:spLocks noGrp="1"/>
          </p:cNvSpPr>
          <p:nvPr>
            <p:ph idx="1"/>
          </p:nvPr>
        </p:nvSpPr>
        <p:spPr>
          <a:xfrm>
            <a:off x="838200" y="1405637"/>
            <a:ext cx="10515600" cy="4662270"/>
          </a:xfrm>
        </p:spPr>
        <p:txBody>
          <a:bodyPr/>
          <a:lstStyle/>
          <a:p>
            <a:pPr marL="514350" indent="-514350">
              <a:buFont typeface="+mj-lt"/>
              <a:buAutoNum type="arabicPeriod" startAt="6"/>
            </a:pPr>
            <a:r>
              <a:rPr lang="en-US" sz="2000" dirty="0"/>
              <a:t>When the download completes, install the platform following the instructions appropriate to your platform. </a:t>
            </a:r>
          </a:p>
          <a:p>
            <a:pPr marL="514350" indent="-514350">
              <a:buFont typeface="+mj-lt"/>
              <a:buAutoNum type="arabicPeriod" startAt="6"/>
            </a:pPr>
            <a:r>
              <a:rPr lang="en-US" sz="2000" dirty="0"/>
              <a:t>In-depth installation instructions for each platform can be found here: </a:t>
            </a:r>
            <a:r>
              <a:rPr lang="en-US" sz="2000" dirty="0">
                <a:hlinkClick r:id="rId2"/>
              </a:rPr>
              <a:t>https://docs.rapidminer.com/9.9/studio/installation/index.html</a:t>
            </a:r>
            <a:endParaRPr lang="en-US" sz="2000" dirty="0"/>
          </a:p>
          <a:p>
            <a:pPr marL="514350" indent="-514350">
              <a:buFont typeface="+mj-lt"/>
              <a:buAutoNum type="arabicPeriod" startAt="6"/>
            </a:pPr>
            <a:r>
              <a:rPr lang="en-US" sz="2000" dirty="0"/>
              <a:t>When launching RapidMiner Studio, you will be prompted to sign in with your account credentials. </a:t>
            </a:r>
          </a:p>
          <a:p>
            <a:pPr marL="514350" indent="-514350">
              <a:buFont typeface="+mj-lt"/>
              <a:buAutoNum type="arabicPeriod" startAt="6"/>
            </a:pPr>
            <a:r>
              <a:rPr lang="en-US" sz="2000" dirty="0"/>
              <a:t>Select “login and install”</a:t>
            </a:r>
          </a:p>
          <a:p>
            <a:pPr marL="514350" indent="-514350">
              <a:buFont typeface="+mj-lt"/>
              <a:buAutoNum type="arabicPeriod" startAt="6"/>
            </a:pPr>
            <a:r>
              <a:rPr lang="en-US" sz="2000" dirty="0"/>
              <a:t>Once installed, select “I’m ready!” to begin using the platform. </a:t>
            </a:r>
          </a:p>
          <a:p>
            <a:pPr marL="0" indent="0">
              <a:buNone/>
            </a:pPr>
            <a:endParaRPr lang="en-US" sz="2000" dirty="0"/>
          </a:p>
          <a:p>
            <a:pPr marL="514350" indent="-514350">
              <a:buFont typeface="+mj-lt"/>
              <a:buAutoNum type="arabicPeriod" startAt="6"/>
            </a:pPr>
            <a:endParaRPr lang="en-US" sz="2000" dirty="0"/>
          </a:p>
          <a:p>
            <a:pPr marL="0" indent="0">
              <a:buNone/>
            </a:pPr>
            <a:endParaRPr lang="en-US" sz="2800" dirty="0"/>
          </a:p>
        </p:txBody>
      </p:sp>
      <p:pic>
        <p:nvPicPr>
          <p:cNvPr id="6" name="Picture 5">
            <a:extLst>
              <a:ext uri="{FF2B5EF4-FFF2-40B4-BE49-F238E27FC236}">
                <a16:creationId xmlns:a16="http://schemas.microsoft.com/office/drawing/2014/main" id="{F233922E-B53B-2A99-0FA9-B2474D719310}"/>
              </a:ext>
            </a:extLst>
          </p:cNvPr>
          <p:cNvPicPr>
            <a:picLocks noChangeAspect="1"/>
          </p:cNvPicPr>
          <p:nvPr/>
        </p:nvPicPr>
        <p:blipFill>
          <a:blip r:embed="rId3"/>
          <a:stretch>
            <a:fillRect/>
          </a:stretch>
        </p:blipFill>
        <p:spPr>
          <a:xfrm>
            <a:off x="2584140" y="4187236"/>
            <a:ext cx="2927427" cy="2339399"/>
          </a:xfrm>
          <a:prstGeom prst="rect">
            <a:avLst/>
          </a:prstGeom>
        </p:spPr>
      </p:pic>
      <p:cxnSp>
        <p:nvCxnSpPr>
          <p:cNvPr id="7" name="Straight Arrow Connector 6">
            <a:extLst>
              <a:ext uri="{FF2B5EF4-FFF2-40B4-BE49-F238E27FC236}">
                <a16:creationId xmlns:a16="http://schemas.microsoft.com/office/drawing/2014/main" id="{117FC1D7-30A6-A6CA-B2CC-658A90075B99}"/>
              </a:ext>
            </a:extLst>
          </p:cNvPr>
          <p:cNvCxnSpPr>
            <a:cxnSpLocks/>
          </p:cNvCxnSpPr>
          <p:nvPr/>
        </p:nvCxnSpPr>
        <p:spPr>
          <a:xfrm flipV="1">
            <a:off x="1604986" y="5934065"/>
            <a:ext cx="1958308" cy="267684"/>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0576091A-3430-E428-5F03-28A93304116B}"/>
              </a:ext>
            </a:extLst>
          </p:cNvPr>
          <p:cNvPicPr>
            <a:picLocks noChangeAspect="1"/>
          </p:cNvPicPr>
          <p:nvPr/>
        </p:nvPicPr>
        <p:blipFill>
          <a:blip r:embed="rId4"/>
          <a:stretch>
            <a:fillRect/>
          </a:stretch>
        </p:blipFill>
        <p:spPr>
          <a:xfrm>
            <a:off x="7082473" y="4185323"/>
            <a:ext cx="2927428" cy="2341312"/>
          </a:xfrm>
          <a:prstGeom prst="rect">
            <a:avLst/>
          </a:prstGeom>
        </p:spPr>
      </p:pic>
      <p:cxnSp>
        <p:nvCxnSpPr>
          <p:cNvPr id="13" name="Straight Arrow Connector 12">
            <a:extLst>
              <a:ext uri="{FF2B5EF4-FFF2-40B4-BE49-F238E27FC236}">
                <a16:creationId xmlns:a16="http://schemas.microsoft.com/office/drawing/2014/main" id="{4DD3BE0C-D57F-CE81-A2C1-E311E891B219}"/>
              </a:ext>
            </a:extLst>
          </p:cNvPr>
          <p:cNvCxnSpPr>
            <a:cxnSpLocks/>
          </p:cNvCxnSpPr>
          <p:nvPr/>
        </p:nvCxnSpPr>
        <p:spPr>
          <a:xfrm flipV="1">
            <a:off x="6103319" y="5998507"/>
            <a:ext cx="1958308" cy="267684"/>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080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5CED3-6300-C23C-CF1C-45F010186217}"/>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6DD7952B-0F67-CDBB-1C19-FC4A78E584AB}"/>
              </a:ext>
            </a:extLst>
          </p:cNvPr>
          <p:cNvSpPr/>
          <p:nvPr/>
        </p:nvSpPr>
        <p:spPr>
          <a:xfrm>
            <a:off x="543128" y="274806"/>
            <a:ext cx="11105744" cy="6308388"/>
          </a:xfrm>
          <a:prstGeom prst="rect">
            <a:avLst/>
          </a:prstGeom>
          <a:solidFill>
            <a:schemeClr val="accent4">
              <a:lumMod val="60000"/>
              <a:lumOff val="40000"/>
              <a:alpha val="30196"/>
            </a:schemeClr>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044115-9673-5610-DEC1-7A1C1F2E5F7C}"/>
              </a:ext>
            </a:extLst>
          </p:cNvPr>
          <p:cNvSpPr>
            <a:spLocks noGrp="1"/>
          </p:cNvSpPr>
          <p:nvPr>
            <p:ph type="title"/>
          </p:nvPr>
        </p:nvSpPr>
        <p:spPr>
          <a:xfrm>
            <a:off x="838200" y="2958374"/>
            <a:ext cx="10515600" cy="941252"/>
          </a:xfrm>
        </p:spPr>
        <p:txBody>
          <a:bodyPr>
            <a:normAutofit/>
          </a:bodyPr>
          <a:lstStyle/>
          <a:p>
            <a:pPr algn="ctr"/>
            <a:r>
              <a:rPr lang="en-US" sz="5400" b="1" i="1" dirty="0">
                <a:solidFill>
                  <a:schemeClr val="accent2"/>
                </a:solidFill>
              </a:rPr>
              <a:t>2. Software Overview</a:t>
            </a:r>
          </a:p>
        </p:txBody>
      </p:sp>
    </p:spTree>
    <p:extLst>
      <p:ext uri="{BB962C8B-B14F-4D97-AF65-F5344CB8AC3E}">
        <p14:creationId xmlns:p14="http://schemas.microsoft.com/office/powerpoint/2010/main" val="212104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13106D-4766-E0AD-A6D4-29632BAC91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9B2EAF-164A-158A-17D4-FCC20A53EDE4}"/>
              </a:ext>
            </a:extLst>
          </p:cNvPr>
          <p:cNvSpPr>
            <a:spLocks noGrp="1"/>
          </p:cNvSpPr>
          <p:nvPr>
            <p:ph type="title"/>
          </p:nvPr>
        </p:nvSpPr>
        <p:spPr>
          <a:xfrm>
            <a:off x="838200" y="194510"/>
            <a:ext cx="10515600" cy="1325563"/>
          </a:xfrm>
        </p:spPr>
        <p:txBody>
          <a:bodyPr/>
          <a:lstStyle/>
          <a:p>
            <a:pPr algn="ctr"/>
            <a:r>
              <a:rPr lang="en-US" b="1" dirty="0"/>
              <a:t>Introduction</a:t>
            </a:r>
          </a:p>
        </p:txBody>
      </p:sp>
      <p:sp>
        <p:nvSpPr>
          <p:cNvPr id="3" name="Content Placeholder 2">
            <a:extLst>
              <a:ext uri="{FF2B5EF4-FFF2-40B4-BE49-F238E27FC236}">
                <a16:creationId xmlns:a16="http://schemas.microsoft.com/office/drawing/2014/main" id="{773FC9C1-A9CE-0405-A44F-0A9F6D4CBC89}"/>
              </a:ext>
            </a:extLst>
          </p:cNvPr>
          <p:cNvSpPr>
            <a:spLocks noGrp="1"/>
          </p:cNvSpPr>
          <p:nvPr>
            <p:ph idx="1"/>
          </p:nvPr>
        </p:nvSpPr>
        <p:spPr>
          <a:xfrm>
            <a:off x="838200" y="1514693"/>
            <a:ext cx="10515600" cy="1325563"/>
          </a:xfrm>
        </p:spPr>
        <p:txBody>
          <a:bodyPr/>
          <a:lstStyle/>
          <a:p>
            <a:pPr marL="0" indent="0" algn="ctr">
              <a:buNone/>
            </a:pPr>
            <a:r>
              <a:rPr lang="en-US" b="0" i="1" dirty="0">
                <a:solidFill>
                  <a:schemeClr val="accent6">
                    <a:lumMod val="75000"/>
                  </a:schemeClr>
                </a:solidFill>
                <a:effectLst/>
                <a:latin typeface="Open Sans" panose="020B0606030504020204" pitchFamily="34" charset="0"/>
              </a:rPr>
              <a:t>“RapidMiner Studio is a visual workflow designer for predictive analytics that brings data science and machine learning to everyone on the analytics team.”</a:t>
            </a:r>
          </a:p>
          <a:p>
            <a:pPr marL="0" indent="0">
              <a:buNone/>
            </a:pPr>
            <a:endParaRPr lang="en-US" sz="2000" dirty="0">
              <a:latin typeface="Open Sans" panose="020B0606030504020204" pitchFamily="34" charset="0"/>
            </a:endParaRPr>
          </a:p>
        </p:txBody>
      </p:sp>
      <p:sp>
        <p:nvSpPr>
          <p:cNvPr id="4" name="TextBox 3">
            <a:extLst>
              <a:ext uri="{FF2B5EF4-FFF2-40B4-BE49-F238E27FC236}">
                <a16:creationId xmlns:a16="http://schemas.microsoft.com/office/drawing/2014/main" id="{33F59649-FAFE-245C-3F43-3840BFC7D1A5}"/>
              </a:ext>
            </a:extLst>
          </p:cNvPr>
          <p:cNvSpPr txBox="1"/>
          <p:nvPr/>
        </p:nvSpPr>
        <p:spPr>
          <a:xfrm>
            <a:off x="1339171" y="3082752"/>
            <a:ext cx="4212078" cy="3108543"/>
          </a:xfrm>
          <a:prstGeom prst="rect">
            <a:avLst/>
          </a:prstGeom>
          <a:solidFill>
            <a:schemeClr val="accent2">
              <a:lumMod val="20000"/>
              <a:lumOff val="80000"/>
            </a:schemeClr>
          </a:solidFill>
          <a:ln w="28575">
            <a:solidFill>
              <a:schemeClr val="tx1"/>
            </a:solidFill>
          </a:ln>
        </p:spPr>
        <p:txBody>
          <a:bodyPr wrap="square" rtlCol="0">
            <a:spAutoFit/>
          </a:bodyPr>
          <a:lstStyle/>
          <a:p>
            <a:pPr marL="0" indent="0" algn="ctr">
              <a:buNone/>
            </a:pPr>
            <a:r>
              <a:rPr lang="en-US" sz="2000" i="1" dirty="0">
                <a:latin typeface="Open Sans" panose="020B0606030504020204" pitchFamily="34" charset="0"/>
              </a:rPr>
              <a:t>RapidMiner Studio follows a typical data analytics workflow for intuitive use:</a:t>
            </a:r>
          </a:p>
          <a:p>
            <a:pPr marL="0" indent="0">
              <a:buNone/>
            </a:pPr>
            <a:endParaRPr lang="en-US" sz="2000" dirty="0">
              <a:latin typeface="Open Sans" panose="020B0606030504020204" pitchFamily="34" charset="0"/>
            </a:endParaRPr>
          </a:p>
          <a:p>
            <a:pPr marL="285750" indent="-285750">
              <a:buFont typeface="Arial" panose="020B0604020202020204" pitchFamily="34" charset="0"/>
              <a:buChar char="•"/>
            </a:pPr>
            <a:r>
              <a:rPr lang="en-US" sz="1600" dirty="0">
                <a:latin typeface="Open Sans" panose="020B0606030504020204" pitchFamily="34" charset="0"/>
              </a:rPr>
              <a:t>Import data</a:t>
            </a:r>
          </a:p>
          <a:p>
            <a:pPr marL="285750" indent="-285750">
              <a:buFont typeface="Arial" panose="020B0604020202020204" pitchFamily="34" charset="0"/>
              <a:buChar char="•"/>
            </a:pPr>
            <a:r>
              <a:rPr lang="en-US" sz="1600" dirty="0">
                <a:latin typeface="Open Sans" panose="020B0606030504020204" pitchFamily="34" charset="0"/>
              </a:rPr>
              <a:t>Prepare data</a:t>
            </a:r>
          </a:p>
          <a:p>
            <a:pPr marL="285750" indent="-285750">
              <a:buFont typeface="Arial" panose="020B0604020202020204" pitchFamily="34" charset="0"/>
              <a:buChar char="•"/>
            </a:pPr>
            <a:r>
              <a:rPr lang="en-US" sz="1600" dirty="0">
                <a:latin typeface="Open Sans" panose="020B0606030504020204" pitchFamily="34" charset="0"/>
              </a:rPr>
              <a:t>Build a model</a:t>
            </a:r>
          </a:p>
          <a:p>
            <a:pPr marL="285750" indent="-285750">
              <a:buFont typeface="Arial" panose="020B0604020202020204" pitchFamily="34" charset="0"/>
              <a:buChar char="•"/>
            </a:pPr>
            <a:r>
              <a:rPr lang="en-US" sz="1600" dirty="0">
                <a:latin typeface="Open Sans" panose="020B0606030504020204" pitchFamily="34" charset="0"/>
              </a:rPr>
              <a:t>Validate the model</a:t>
            </a:r>
          </a:p>
          <a:p>
            <a:pPr marL="285750" indent="-285750">
              <a:buFont typeface="Arial" panose="020B0604020202020204" pitchFamily="34" charset="0"/>
              <a:buChar char="•"/>
            </a:pPr>
            <a:r>
              <a:rPr lang="en-US" sz="1600" dirty="0">
                <a:latin typeface="Open Sans" panose="020B0606030504020204" pitchFamily="34" charset="0"/>
              </a:rPr>
              <a:t>Apply the model</a:t>
            </a:r>
            <a:endParaRPr lang="en-US" sz="1600" dirty="0"/>
          </a:p>
          <a:p>
            <a:endParaRPr lang="en-US" dirty="0"/>
          </a:p>
          <a:p>
            <a:endParaRPr lang="en-US" dirty="0"/>
          </a:p>
        </p:txBody>
      </p:sp>
      <p:sp>
        <p:nvSpPr>
          <p:cNvPr id="6" name="TextBox 5">
            <a:extLst>
              <a:ext uri="{FF2B5EF4-FFF2-40B4-BE49-F238E27FC236}">
                <a16:creationId xmlns:a16="http://schemas.microsoft.com/office/drawing/2014/main" id="{B3E07D75-EC98-BDD2-2B3A-FFDE9F1C63F2}"/>
              </a:ext>
            </a:extLst>
          </p:cNvPr>
          <p:cNvSpPr txBox="1"/>
          <p:nvPr/>
        </p:nvSpPr>
        <p:spPr>
          <a:xfrm>
            <a:off x="6640751" y="3094293"/>
            <a:ext cx="4212078" cy="3085460"/>
          </a:xfrm>
          <a:prstGeom prst="rect">
            <a:avLst/>
          </a:prstGeom>
          <a:solidFill>
            <a:schemeClr val="accent2">
              <a:lumMod val="20000"/>
              <a:lumOff val="80000"/>
            </a:schemeClr>
          </a:solidFill>
          <a:ln w="28575">
            <a:solidFill>
              <a:schemeClr val="tx1"/>
            </a:solidFill>
          </a:ln>
        </p:spPr>
        <p:txBody>
          <a:bodyPr wrap="square" rtlCol="0">
            <a:spAutoFit/>
          </a:bodyPr>
          <a:lstStyle/>
          <a:p>
            <a:pPr marL="0" indent="0" algn="ctr">
              <a:buNone/>
            </a:pPr>
            <a:r>
              <a:rPr lang="en-US" sz="2000" i="1" dirty="0">
                <a:latin typeface="Open Sans" panose="020B0606030504020204" pitchFamily="34" charset="0"/>
              </a:rPr>
              <a:t>RapidMiner Studio has resources to assist in model building for a variety of research applications:</a:t>
            </a:r>
          </a:p>
          <a:p>
            <a:pPr marL="0" indent="0">
              <a:buNone/>
            </a:pPr>
            <a:endParaRPr lang="en-US" dirty="0">
              <a:latin typeface="Open Sans" panose="020B0606030504020204" pitchFamily="34" charset="0"/>
            </a:endParaRPr>
          </a:p>
          <a:p>
            <a:pPr marL="285750" indent="-285750">
              <a:buFont typeface="Arial" panose="020B0604020202020204" pitchFamily="34" charset="0"/>
              <a:buChar char="•"/>
            </a:pPr>
            <a:r>
              <a:rPr lang="en-US" sz="1400" dirty="0">
                <a:latin typeface="Open Sans" panose="020B0606030504020204" pitchFamily="34" charset="0"/>
              </a:rPr>
              <a:t>Turbo Prep</a:t>
            </a:r>
            <a:r>
              <a:rPr lang="en-US" sz="1600" dirty="0">
                <a:latin typeface="Open Sans" panose="020B0606030504020204" pitchFamily="34" charset="0"/>
              </a:rPr>
              <a:t> </a:t>
            </a:r>
            <a:r>
              <a:rPr lang="en-US" sz="1050" dirty="0">
                <a:latin typeface="Open Sans" panose="020B0606030504020204" pitchFamily="34" charset="0"/>
                <a:hlinkClick r:id="rId2"/>
              </a:rPr>
              <a:t>https://docs.rapidminer.com/9.9/studio/guided/turbo-prep/</a:t>
            </a:r>
            <a:endParaRPr lang="en-US" sz="1050" dirty="0">
              <a:latin typeface="Open Sans" panose="020B0606030504020204" pitchFamily="34" charset="0"/>
            </a:endParaRPr>
          </a:p>
          <a:p>
            <a:endParaRPr lang="en-US" sz="1600" dirty="0">
              <a:latin typeface="Open Sans" panose="020B0606030504020204" pitchFamily="34" charset="0"/>
            </a:endParaRPr>
          </a:p>
          <a:p>
            <a:pPr marL="285750" indent="-285750">
              <a:buFont typeface="Arial" panose="020B0604020202020204" pitchFamily="34" charset="0"/>
              <a:buChar char="•"/>
            </a:pPr>
            <a:r>
              <a:rPr lang="en-US" sz="1400" dirty="0">
                <a:latin typeface="Open Sans" panose="020B0606030504020204" pitchFamily="34" charset="0"/>
              </a:rPr>
              <a:t>Auto Model </a:t>
            </a:r>
            <a:r>
              <a:rPr lang="en-US" sz="1050" dirty="0">
                <a:latin typeface="Open Sans" panose="020B0606030504020204" pitchFamily="34" charset="0"/>
                <a:hlinkClick r:id="rId3"/>
              </a:rPr>
              <a:t>https://docs.rapidminer.com/9.9/studio/guided/auto-model/index.html</a:t>
            </a:r>
            <a:endParaRPr lang="en-US" sz="1050" dirty="0">
              <a:latin typeface="Open Sans" panose="020B0606030504020204" pitchFamily="34" charset="0"/>
            </a:endParaRPr>
          </a:p>
          <a:p>
            <a:endParaRPr lang="en-US" sz="1050" dirty="0">
              <a:latin typeface="Open Sans" panose="020B0606030504020204" pitchFamily="34" charset="0"/>
            </a:endParaRPr>
          </a:p>
          <a:p>
            <a:pPr marL="285750" indent="-285750">
              <a:buFont typeface="Arial" panose="020B0604020202020204" pitchFamily="34" charset="0"/>
              <a:buChar char="•"/>
            </a:pPr>
            <a:r>
              <a:rPr lang="en-US" sz="1400" dirty="0">
                <a:latin typeface="Open Sans" panose="020B0606030504020204" pitchFamily="34" charset="0"/>
              </a:rPr>
              <a:t>RapidMiner Community</a:t>
            </a:r>
            <a:r>
              <a:rPr lang="en-US" sz="1600" dirty="0">
                <a:latin typeface="Open Sans" panose="020B0606030504020204" pitchFamily="34" charset="0"/>
              </a:rPr>
              <a:t> </a:t>
            </a:r>
            <a:r>
              <a:rPr lang="en-US" sz="1050" dirty="0">
                <a:latin typeface="Open Sans" panose="020B0606030504020204" pitchFamily="34" charset="0"/>
                <a:hlinkClick r:id="rId4"/>
              </a:rPr>
              <a:t>https://community.rapidminer.com/</a:t>
            </a:r>
            <a:endParaRPr lang="en-US" sz="1050" dirty="0">
              <a:latin typeface="Open Sans" panose="020B0606030504020204" pitchFamily="34" charset="0"/>
            </a:endParaRPr>
          </a:p>
        </p:txBody>
      </p:sp>
    </p:spTree>
    <p:extLst>
      <p:ext uri="{BB962C8B-B14F-4D97-AF65-F5344CB8AC3E}">
        <p14:creationId xmlns:p14="http://schemas.microsoft.com/office/powerpoint/2010/main" val="145423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827EC-31D0-5369-EE57-1C1DCB01E711}"/>
              </a:ext>
            </a:extLst>
          </p:cNvPr>
          <p:cNvSpPr>
            <a:spLocks noGrp="1"/>
          </p:cNvSpPr>
          <p:nvPr>
            <p:ph type="title"/>
          </p:nvPr>
        </p:nvSpPr>
        <p:spPr>
          <a:xfrm>
            <a:off x="838200" y="163325"/>
            <a:ext cx="10515600" cy="1325563"/>
          </a:xfrm>
        </p:spPr>
        <p:txBody>
          <a:bodyPr/>
          <a:lstStyle/>
          <a:p>
            <a:pPr algn="ctr"/>
            <a:r>
              <a:rPr lang="en-US" b="1" dirty="0"/>
              <a:t>Interface Layout – Default View</a:t>
            </a:r>
          </a:p>
        </p:txBody>
      </p:sp>
      <p:sp>
        <p:nvSpPr>
          <p:cNvPr id="3" name="Content Placeholder 2">
            <a:extLst>
              <a:ext uri="{FF2B5EF4-FFF2-40B4-BE49-F238E27FC236}">
                <a16:creationId xmlns:a16="http://schemas.microsoft.com/office/drawing/2014/main" id="{5F2D7CAA-F843-18AD-B50C-39ED113C1630}"/>
              </a:ext>
            </a:extLst>
          </p:cNvPr>
          <p:cNvSpPr>
            <a:spLocks noGrp="1"/>
          </p:cNvSpPr>
          <p:nvPr>
            <p:ph idx="1"/>
          </p:nvPr>
        </p:nvSpPr>
        <p:spPr>
          <a:xfrm>
            <a:off x="724039" y="1299780"/>
            <a:ext cx="10515600" cy="355140"/>
          </a:xfrm>
        </p:spPr>
        <p:txBody>
          <a:bodyPr>
            <a:normAutofit/>
          </a:bodyPr>
          <a:lstStyle/>
          <a:p>
            <a:pPr marL="0" indent="0">
              <a:buNone/>
            </a:pPr>
            <a:r>
              <a:rPr lang="en-US" sz="1800" dirty="0"/>
              <a:t>When loaded, RapidMiner will prompt you to either create a process or open an existing one. </a:t>
            </a:r>
            <a:endParaRPr lang="en-US" sz="2000" dirty="0"/>
          </a:p>
        </p:txBody>
      </p:sp>
      <p:pic>
        <p:nvPicPr>
          <p:cNvPr id="5" name="Picture 4">
            <a:extLst>
              <a:ext uri="{FF2B5EF4-FFF2-40B4-BE49-F238E27FC236}">
                <a16:creationId xmlns:a16="http://schemas.microsoft.com/office/drawing/2014/main" id="{AC1504E1-752A-C59D-AEF4-7FC456E385B4}"/>
              </a:ext>
            </a:extLst>
          </p:cNvPr>
          <p:cNvPicPr>
            <a:picLocks noChangeAspect="1"/>
          </p:cNvPicPr>
          <p:nvPr/>
        </p:nvPicPr>
        <p:blipFill>
          <a:blip r:embed="rId2"/>
          <a:stretch>
            <a:fillRect/>
          </a:stretch>
        </p:blipFill>
        <p:spPr>
          <a:xfrm>
            <a:off x="1743599" y="1885363"/>
            <a:ext cx="6791953" cy="4264574"/>
          </a:xfrm>
          <a:prstGeom prst="rect">
            <a:avLst/>
          </a:prstGeom>
        </p:spPr>
      </p:pic>
      <p:sp>
        <p:nvSpPr>
          <p:cNvPr id="6" name="TextBox 5">
            <a:extLst>
              <a:ext uri="{FF2B5EF4-FFF2-40B4-BE49-F238E27FC236}">
                <a16:creationId xmlns:a16="http://schemas.microsoft.com/office/drawing/2014/main" id="{8ED1C6A0-A5C0-A69D-188D-26B9E43E7D47}"/>
              </a:ext>
            </a:extLst>
          </p:cNvPr>
          <p:cNvSpPr txBox="1"/>
          <p:nvPr/>
        </p:nvSpPr>
        <p:spPr>
          <a:xfrm>
            <a:off x="402358" y="2931697"/>
            <a:ext cx="1460678" cy="738664"/>
          </a:xfrm>
          <a:prstGeom prst="rect">
            <a:avLst/>
          </a:prstGeom>
          <a:noFill/>
        </p:spPr>
        <p:txBody>
          <a:bodyPr wrap="square" rtlCol="0">
            <a:spAutoFit/>
          </a:bodyPr>
          <a:lstStyle/>
          <a:p>
            <a:r>
              <a:rPr lang="en-US" sz="1400" dirty="0"/>
              <a:t>Repository</a:t>
            </a:r>
          </a:p>
          <a:p>
            <a:endParaRPr lang="en-US" sz="1400" dirty="0"/>
          </a:p>
          <a:p>
            <a:endParaRPr lang="en-US" sz="1400" dirty="0"/>
          </a:p>
        </p:txBody>
      </p:sp>
      <p:cxnSp>
        <p:nvCxnSpPr>
          <p:cNvPr id="7" name="Straight Arrow Connector 6">
            <a:extLst>
              <a:ext uri="{FF2B5EF4-FFF2-40B4-BE49-F238E27FC236}">
                <a16:creationId xmlns:a16="http://schemas.microsoft.com/office/drawing/2014/main" id="{F41070AA-5CE7-0430-C569-6E8A417FD82B}"/>
              </a:ext>
            </a:extLst>
          </p:cNvPr>
          <p:cNvCxnSpPr>
            <a:cxnSpLocks/>
          </p:cNvCxnSpPr>
          <p:nvPr/>
        </p:nvCxnSpPr>
        <p:spPr>
          <a:xfrm flipV="1">
            <a:off x="1336842" y="2882751"/>
            <a:ext cx="720718" cy="228880"/>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4EB627F-4441-0B5E-635E-93D74856942C}"/>
              </a:ext>
            </a:extLst>
          </p:cNvPr>
          <p:cNvSpPr txBox="1"/>
          <p:nvPr/>
        </p:nvSpPr>
        <p:spPr>
          <a:xfrm>
            <a:off x="161298" y="4349462"/>
            <a:ext cx="1460679" cy="738664"/>
          </a:xfrm>
          <a:prstGeom prst="rect">
            <a:avLst/>
          </a:prstGeom>
          <a:noFill/>
        </p:spPr>
        <p:txBody>
          <a:bodyPr wrap="square" rtlCol="0">
            <a:spAutoFit/>
          </a:bodyPr>
          <a:lstStyle/>
          <a:p>
            <a:r>
              <a:rPr lang="en-US" sz="1400" dirty="0"/>
              <a:t>Operators panel</a:t>
            </a:r>
          </a:p>
          <a:p>
            <a:endParaRPr lang="en-US" sz="1400" dirty="0"/>
          </a:p>
          <a:p>
            <a:endParaRPr lang="en-US" sz="1400" dirty="0"/>
          </a:p>
        </p:txBody>
      </p:sp>
      <p:cxnSp>
        <p:nvCxnSpPr>
          <p:cNvPr id="11" name="Straight Arrow Connector 10">
            <a:extLst>
              <a:ext uri="{FF2B5EF4-FFF2-40B4-BE49-F238E27FC236}">
                <a16:creationId xmlns:a16="http://schemas.microsoft.com/office/drawing/2014/main" id="{D4785208-55AA-BC18-56DE-4CF822768606}"/>
              </a:ext>
            </a:extLst>
          </p:cNvPr>
          <p:cNvCxnSpPr>
            <a:cxnSpLocks/>
          </p:cNvCxnSpPr>
          <p:nvPr/>
        </p:nvCxnSpPr>
        <p:spPr>
          <a:xfrm flipV="1">
            <a:off x="1462819" y="4439161"/>
            <a:ext cx="561560" cy="115279"/>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69E40EB-1F71-E06F-BC9C-2B33242D226F}"/>
              </a:ext>
            </a:extLst>
          </p:cNvPr>
          <p:cNvSpPr txBox="1"/>
          <p:nvPr/>
        </p:nvSpPr>
        <p:spPr>
          <a:xfrm>
            <a:off x="6096000" y="4017650"/>
            <a:ext cx="1797891" cy="738664"/>
          </a:xfrm>
          <a:prstGeom prst="rect">
            <a:avLst/>
          </a:prstGeom>
          <a:noFill/>
        </p:spPr>
        <p:txBody>
          <a:bodyPr wrap="square" rtlCol="0">
            <a:spAutoFit/>
          </a:bodyPr>
          <a:lstStyle/>
          <a:p>
            <a:r>
              <a:rPr lang="en-US" sz="1400" dirty="0"/>
              <a:t>Parameters panel</a:t>
            </a:r>
          </a:p>
          <a:p>
            <a:endParaRPr lang="en-US" sz="1400" dirty="0"/>
          </a:p>
          <a:p>
            <a:endParaRPr lang="en-US" sz="1400" dirty="0"/>
          </a:p>
        </p:txBody>
      </p:sp>
      <p:cxnSp>
        <p:nvCxnSpPr>
          <p:cNvPr id="16" name="Straight Arrow Connector 15">
            <a:extLst>
              <a:ext uri="{FF2B5EF4-FFF2-40B4-BE49-F238E27FC236}">
                <a16:creationId xmlns:a16="http://schemas.microsoft.com/office/drawing/2014/main" id="{78CDFC95-E970-2AE5-5A32-070B3C7E75C5}"/>
              </a:ext>
            </a:extLst>
          </p:cNvPr>
          <p:cNvCxnSpPr>
            <a:cxnSpLocks/>
          </p:cNvCxnSpPr>
          <p:nvPr/>
        </p:nvCxnSpPr>
        <p:spPr>
          <a:xfrm flipV="1">
            <a:off x="6493430" y="2997191"/>
            <a:ext cx="267293" cy="1103977"/>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F89665F-CBEB-81FF-3EF4-25CA89A07A59}"/>
              </a:ext>
            </a:extLst>
          </p:cNvPr>
          <p:cNvSpPr txBox="1"/>
          <p:nvPr/>
        </p:nvSpPr>
        <p:spPr>
          <a:xfrm>
            <a:off x="4521160" y="2709986"/>
            <a:ext cx="1460679" cy="738664"/>
          </a:xfrm>
          <a:prstGeom prst="rect">
            <a:avLst/>
          </a:prstGeom>
          <a:noFill/>
        </p:spPr>
        <p:txBody>
          <a:bodyPr wrap="square" rtlCol="0">
            <a:spAutoFit/>
          </a:bodyPr>
          <a:lstStyle/>
          <a:p>
            <a:r>
              <a:rPr lang="en-US" sz="1400" dirty="0"/>
              <a:t>View navigator</a:t>
            </a:r>
          </a:p>
          <a:p>
            <a:endParaRPr lang="en-US" sz="1400" dirty="0"/>
          </a:p>
          <a:p>
            <a:endParaRPr lang="en-US" sz="1400" dirty="0"/>
          </a:p>
        </p:txBody>
      </p:sp>
      <p:cxnSp>
        <p:nvCxnSpPr>
          <p:cNvPr id="21" name="Straight Arrow Connector 20">
            <a:extLst>
              <a:ext uri="{FF2B5EF4-FFF2-40B4-BE49-F238E27FC236}">
                <a16:creationId xmlns:a16="http://schemas.microsoft.com/office/drawing/2014/main" id="{AFAE8EA3-C442-A5DF-AA13-C19CDB9B1F70}"/>
              </a:ext>
            </a:extLst>
          </p:cNvPr>
          <p:cNvCxnSpPr>
            <a:cxnSpLocks/>
          </p:cNvCxnSpPr>
          <p:nvPr/>
        </p:nvCxnSpPr>
        <p:spPr>
          <a:xfrm flipH="1" flipV="1">
            <a:off x="5104774" y="2225416"/>
            <a:ext cx="8693" cy="560946"/>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8EE3A2F-31C8-07AC-0E93-6C1DAD808A8F}"/>
              </a:ext>
            </a:extLst>
          </p:cNvPr>
          <p:cNvCxnSpPr>
            <a:cxnSpLocks/>
          </p:cNvCxnSpPr>
          <p:nvPr/>
        </p:nvCxnSpPr>
        <p:spPr>
          <a:xfrm>
            <a:off x="3955402" y="3499873"/>
            <a:ext cx="763199" cy="476052"/>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6FA4D7B-666B-818A-5F15-879BA8CE82A3}"/>
              </a:ext>
            </a:extLst>
          </p:cNvPr>
          <p:cNvSpPr txBox="1"/>
          <p:nvPr/>
        </p:nvSpPr>
        <p:spPr>
          <a:xfrm>
            <a:off x="3428128" y="3233741"/>
            <a:ext cx="1460678" cy="738664"/>
          </a:xfrm>
          <a:prstGeom prst="rect">
            <a:avLst/>
          </a:prstGeom>
          <a:noFill/>
        </p:spPr>
        <p:txBody>
          <a:bodyPr wrap="square" rtlCol="0">
            <a:spAutoFit/>
          </a:bodyPr>
          <a:lstStyle/>
          <a:p>
            <a:r>
              <a:rPr lang="en-US" sz="1400" dirty="0"/>
              <a:t>Process panel</a:t>
            </a:r>
          </a:p>
          <a:p>
            <a:endParaRPr lang="en-US" sz="1400" dirty="0"/>
          </a:p>
          <a:p>
            <a:endParaRPr lang="en-US" sz="1400" dirty="0"/>
          </a:p>
        </p:txBody>
      </p:sp>
      <p:sp>
        <p:nvSpPr>
          <p:cNvPr id="24" name="TextBox 23">
            <a:extLst>
              <a:ext uri="{FF2B5EF4-FFF2-40B4-BE49-F238E27FC236}">
                <a16:creationId xmlns:a16="http://schemas.microsoft.com/office/drawing/2014/main" id="{646FF9BE-9BCF-7E61-3E98-CB61F6157C75}"/>
              </a:ext>
            </a:extLst>
          </p:cNvPr>
          <p:cNvSpPr txBox="1"/>
          <p:nvPr/>
        </p:nvSpPr>
        <p:spPr>
          <a:xfrm>
            <a:off x="8853342" y="2300675"/>
            <a:ext cx="2936300" cy="3600986"/>
          </a:xfrm>
          <a:prstGeom prst="rect">
            <a:avLst/>
          </a:prstGeom>
          <a:solidFill>
            <a:schemeClr val="accent2">
              <a:lumMod val="20000"/>
              <a:lumOff val="80000"/>
            </a:schemeClr>
          </a:solidFill>
          <a:ln w="28575">
            <a:solidFill>
              <a:schemeClr val="tx1"/>
            </a:solidFill>
          </a:ln>
        </p:spPr>
        <p:txBody>
          <a:bodyPr wrap="square" rtlCol="0">
            <a:spAutoFit/>
          </a:bodyPr>
          <a:lstStyle/>
          <a:p>
            <a:pPr algn="l">
              <a:buFont typeface="Arial" panose="020B0604020202020204" pitchFamily="34" charset="0"/>
              <a:buChar char="•"/>
            </a:pPr>
            <a:r>
              <a:rPr lang="en-US" sz="1200" b="0" i="0" dirty="0">
                <a:effectLst/>
                <a:latin typeface="Open Sans" panose="020B0606030504020204" pitchFamily="34" charset="0"/>
              </a:rPr>
              <a:t>Data, processes, and results are stored in the </a:t>
            </a:r>
            <a:r>
              <a:rPr lang="en-US" sz="1200" b="0" i="1" u="none" strike="noStrike" dirty="0">
                <a:effectLst/>
                <a:latin typeface="Open Sans" panose="020B0606030504020204" pitchFamily="34" charset="0"/>
                <a:hlinkClick r:id="rId3">
                  <a:extLst>
                    <a:ext uri="{A12FA001-AC4F-418D-AE19-62706E023703}">
                      <ahyp:hlinkClr xmlns:ahyp="http://schemas.microsoft.com/office/drawing/2018/hyperlinkcolor" val="tx"/>
                    </a:ext>
                  </a:extLst>
                </a:hlinkClick>
              </a:rPr>
              <a:t>Repository</a:t>
            </a:r>
            <a:r>
              <a:rPr lang="en-US" sz="1200" b="0" i="0" dirty="0">
                <a:effectLst/>
                <a:latin typeface="Open Sans" panose="020B0606030504020204" pitchFamily="34" charset="0"/>
              </a:rPr>
              <a:t>.</a:t>
            </a:r>
          </a:p>
          <a:p>
            <a:pPr algn="l"/>
            <a:endParaRPr lang="en-US" sz="1200" b="0" i="0" dirty="0">
              <a:effectLst/>
              <a:latin typeface="Open Sans" panose="020B0606030504020204" pitchFamily="34" charset="0"/>
            </a:endParaRPr>
          </a:p>
          <a:p>
            <a:pPr algn="l">
              <a:buFont typeface="Arial" panose="020B0604020202020204" pitchFamily="34" charset="0"/>
              <a:buChar char="•"/>
            </a:pPr>
            <a:r>
              <a:rPr lang="en-US" sz="1200" b="0" i="0" dirty="0">
                <a:effectLst/>
                <a:latin typeface="Open Sans" panose="020B0606030504020204" pitchFamily="34" charset="0"/>
              </a:rPr>
              <a:t>The essential elements of every workflow are called </a:t>
            </a:r>
            <a:r>
              <a:rPr lang="en-US" sz="1200" b="0" i="1" u="none" strike="noStrike" dirty="0">
                <a:effectLst/>
                <a:latin typeface="Open Sans" panose="020B0606030504020204" pitchFamily="34" charset="0"/>
                <a:hlinkClick r:id="rId4">
                  <a:extLst>
                    <a:ext uri="{A12FA001-AC4F-418D-AE19-62706E023703}">
                      <ahyp:hlinkClr xmlns:ahyp="http://schemas.microsoft.com/office/drawing/2018/hyperlinkcolor" val="tx"/>
                    </a:ext>
                  </a:extLst>
                </a:hlinkClick>
              </a:rPr>
              <a:t>Operators</a:t>
            </a:r>
            <a:r>
              <a:rPr lang="en-US" sz="1200" b="0" i="0" dirty="0">
                <a:effectLst/>
                <a:latin typeface="Open Sans" panose="020B0606030504020204" pitchFamily="34" charset="0"/>
              </a:rPr>
              <a:t>.</a:t>
            </a:r>
          </a:p>
          <a:p>
            <a:pPr algn="l"/>
            <a:endParaRPr lang="en-US" sz="1200" b="0" i="0" dirty="0">
              <a:effectLst/>
              <a:latin typeface="Open Sans" panose="020B0606030504020204" pitchFamily="34" charset="0"/>
            </a:endParaRPr>
          </a:p>
          <a:p>
            <a:pPr algn="l">
              <a:buFont typeface="Arial" panose="020B0604020202020204" pitchFamily="34" charset="0"/>
              <a:buChar char="•"/>
            </a:pPr>
            <a:r>
              <a:rPr lang="en-US" sz="1200" b="0" i="0" dirty="0">
                <a:effectLst/>
                <a:latin typeface="Open Sans" panose="020B0606030504020204" pitchFamily="34" charset="0"/>
              </a:rPr>
              <a:t>Operators are connected via </a:t>
            </a:r>
            <a:r>
              <a:rPr lang="en-US" sz="1200" b="0" i="1" u="none" strike="noStrike" dirty="0">
                <a:effectLst/>
                <a:latin typeface="Open Sans" panose="020B0606030504020204" pitchFamily="34" charset="0"/>
                <a:hlinkClick r:id="rId5">
                  <a:extLst>
                    <a:ext uri="{A12FA001-AC4F-418D-AE19-62706E023703}">
                      <ahyp:hlinkClr xmlns:ahyp="http://schemas.microsoft.com/office/drawing/2018/hyperlinkcolor" val="tx"/>
                    </a:ext>
                  </a:extLst>
                </a:hlinkClick>
              </a:rPr>
              <a:t>ports</a:t>
            </a:r>
            <a:r>
              <a:rPr lang="en-US" sz="1200" b="0" i="0" dirty="0">
                <a:effectLst/>
                <a:latin typeface="Open Sans" panose="020B0606030504020204" pitchFamily="34" charset="0"/>
              </a:rPr>
              <a:t>. The output of the first is passed as input to the second.</a:t>
            </a:r>
          </a:p>
          <a:p>
            <a:pPr algn="l"/>
            <a:endParaRPr lang="en-US" sz="1200" b="0" i="0" dirty="0">
              <a:effectLst/>
              <a:latin typeface="Open Sans" panose="020B0606030504020204" pitchFamily="34" charset="0"/>
            </a:endParaRPr>
          </a:p>
          <a:p>
            <a:pPr algn="l">
              <a:buFont typeface="Arial" panose="020B0604020202020204" pitchFamily="34" charset="0"/>
              <a:buChar char="•"/>
            </a:pPr>
            <a:r>
              <a:rPr lang="en-US" sz="1200" b="0" i="0" dirty="0">
                <a:effectLst/>
                <a:latin typeface="Open Sans" panose="020B0606030504020204" pitchFamily="34" charset="0"/>
              </a:rPr>
              <a:t>A connected set of Operators that help you to transform and analyze your data is called a </a:t>
            </a:r>
            <a:r>
              <a:rPr lang="en-US" sz="1200" b="0" i="1" u="none" strike="noStrike" dirty="0">
                <a:effectLst/>
                <a:latin typeface="Open Sans" panose="020B0606030504020204" pitchFamily="34" charset="0"/>
                <a:hlinkClick r:id="rId6">
                  <a:extLst>
                    <a:ext uri="{A12FA001-AC4F-418D-AE19-62706E023703}">
                      <ahyp:hlinkClr xmlns:ahyp="http://schemas.microsoft.com/office/drawing/2018/hyperlinkcolor" val="tx"/>
                    </a:ext>
                  </a:extLst>
                </a:hlinkClick>
              </a:rPr>
              <a:t>process</a:t>
            </a:r>
            <a:r>
              <a:rPr lang="en-US" sz="1200" b="0" i="0" dirty="0">
                <a:effectLst/>
                <a:latin typeface="Open Sans" panose="020B0606030504020204" pitchFamily="34" charset="0"/>
              </a:rPr>
              <a:t>.</a:t>
            </a:r>
          </a:p>
          <a:p>
            <a:pPr algn="l"/>
            <a:endParaRPr lang="en-US" sz="1200" b="0" i="0" dirty="0">
              <a:effectLst/>
              <a:latin typeface="Open Sans" panose="020B0606030504020204" pitchFamily="34" charset="0"/>
            </a:endParaRPr>
          </a:p>
          <a:p>
            <a:pPr algn="l">
              <a:buFont typeface="Arial" panose="020B0604020202020204" pitchFamily="34" charset="0"/>
              <a:buChar char="•"/>
            </a:pPr>
            <a:r>
              <a:rPr lang="en-US" sz="1200" b="0" i="0" dirty="0">
                <a:effectLst/>
                <a:latin typeface="Open Sans" panose="020B0606030504020204" pitchFamily="34" charset="0"/>
              </a:rPr>
              <a:t>The behavior of an Operator can be modified by changing its </a:t>
            </a:r>
            <a:r>
              <a:rPr lang="en-US" sz="1200" b="0" i="1" u="none" strike="noStrike" dirty="0">
                <a:effectLst/>
                <a:latin typeface="Open Sans" panose="020B0606030504020204" pitchFamily="34" charset="0"/>
                <a:hlinkClick r:id="rId7">
                  <a:extLst>
                    <a:ext uri="{A12FA001-AC4F-418D-AE19-62706E023703}">
                      <ahyp:hlinkClr xmlns:ahyp="http://schemas.microsoft.com/office/drawing/2018/hyperlinkcolor" val="tx"/>
                    </a:ext>
                  </a:extLst>
                </a:hlinkClick>
              </a:rPr>
              <a:t>parameters</a:t>
            </a:r>
            <a:r>
              <a:rPr lang="en-US" sz="1200" b="0" i="0" dirty="0">
                <a:effectLst/>
                <a:latin typeface="Open Sans" panose="020B0606030504020204" pitchFamily="34" charset="0"/>
              </a:rPr>
              <a:t>.</a:t>
            </a:r>
          </a:p>
          <a:p>
            <a:pPr algn="l"/>
            <a:endParaRPr lang="en-US" sz="1200" b="0" i="0" dirty="0">
              <a:effectLst/>
              <a:latin typeface="Open Sans" panose="020B0606030504020204" pitchFamily="34" charset="0"/>
            </a:endParaRPr>
          </a:p>
          <a:p>
            <a:pPr algn="l">
              <a:buFont typeface="Arial" panose="020B0604020202020204" pitchFamily="34" charset="0"/>
              <a:buChar char="•"/>
            </a:pPr>
            <a:r>
              <a:rPr lang="en-US" sz="1200" b="0" i="0" dirty="0">
                <a:effectLst/>
                <a:latin typeface="Open Sans" panose="020B0606030504020204" pitchFamily="34" charset="0"/>
              </a:rPr>
              <a:t>The behavior of an Operator can be understood by reading the </a:t>
            </a:r>
            <a:r>
              <a:rPr lang="en-US" sz="1200" b="0" i="0" u="none" strike="noStrike" dirty="0">
                <a:effectLst/>
                <a:latin typeface="Open Sans" panose="020B0606030504020204" pitchFamily="34" charset="0"/>
                <a:hlinkClick r:id="rId8">
                  <a:extLst>
                    <a:ext uri="{A12FA001-AC4F-418D-AE19-62706E023703}">
                      <ahyp:hlinkClr xmlns:ahyp="http://schemas.microsoft.com/office/drawing/2018/hyperlinkcolor" val="tx"/>
                    </a:ext>
                  </a:extLst>
                </a:hlinkClick>
              </a:rPr>
              <a:t>Help</a:t>
            </a:r>
            <a:r>
              <a:rPr lang="en-US" sz="1200" b="0" i="0" dirty="0">
                <a:effectLst/>
                <a:latin typeface="Open Sans" panose="020B0606030504020204" pitchFamily="34" charset="0"/>
              </a:rPr>
              <a:t>.</a:t>
            </a:r>
          </a:p>
        </p:txBody>
      </p:sp>
    </p:spTree>
    <p:extLst>
      <p:ext uri="{BB962C8B-B14F-4D97-AF65-F5344CB8AC3E}">
        <p14:creationId xmlns:p14="http://schemas.microsoft.com/office/powerpoint/2010/main" val="31364721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6557</TotalTime>
  <Words>3893</Words>
  <Application>Microsoft Office PowerPoint</Application>
  <PresentationFormat>Widescreen</PresentationFormat>
  <Paragraphs>309</Paragraphs>
  <Slides>36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Open Sans</vt:lpstr>
      <vt:lpstr>Office Theme</vt:lpstr>
      <vt:lpstr>No-Code Machine Learning with RapidMiner Studio </vt:lpstr>
      <vt:lpstr>1. Installation Guide</vt:lpstr>
      <vt:lpstr>Downloading RapidMiner Studio</vt:lpstr>
      <vt:lpstr>Downloading RapidMiner Studio</vt:lpstr>
      <vt:lpstr>Downloading RapidMiner Studio</vt:lpstr>
      <vt:lpstr>Installing &amp; Launching RapidMiner Studio</vt:lpstr>
      <vt:lpstr>2. Software Overview</vt:lpstr>
      <vt:lpstr>Introduction</vt:lpstr>
      <vt:lpstr>Interface Layout – Default View</vt:lpstr>
      <vt:lpstr>Processes (Models)</vt:lpstr>
      <vt:lpstr>Importing Data to Repository</vt:lpstr>
      <vt:lpstr>Viewing &amp; Visualizing Imported Data</vt:lpstr>
      <vt:lpstr>Operators</vt:lpstr>
      <vt:lpstr>Operator Selection</vt:lpstr>
      <vt:lpstr>Process Building &amp; Ports</vt:lpstr>
      <vt:lpstr>Parameters</vt:lpstr>
      <vt:lpstr>3. Example of RapidMiner Process for Paleo Streamflow Reconstruction (Single Vector)</vt:lpstr>
      <vt:lpstr>Background</vt:lpstr>
      <vt:lpstr>Steps</vt:lpstr>
      <vt:lpstr>1. Format Data for Import</vt:lpstr>
      <vt:lpstr>1. Format Data for Import</vt:lpstr>
      <vt:lpstr>2. Import Data to Repository</vt:lpstr>
      <vt:lpstr>2. Import Data to Repository</vt:lpstr>
      <vt:lpstr>3. Retrieve Data in Process</vt:lpstr>
      <vt:lpstr>4. Select Data Roles</vt:lpstr>
      <vt:lpstr>5. Filter Examples for Period of Observation</vt:lpstr>
      <vt:lpstr>5. Filter Examples for Period of Observation</vt:lpstr>
      <vt:lpstr>6. Cross-Validation</vt:lpstr>
      <vt:lpstr>6. Cross-Validation</vt:lpstr>
      <vt:lpstr>6. Cross-Validation</vt:lpstr>
      <vt:lpstr>6. Cross-Validation</vt:lpstr>
      <vt:lpstr>7. Model Application &amp; Results</vt:lpstr>
      <vt:lpstr>7. Model Application &amp; Results</vt:lpstr>
      <vt:lpstr>7. Model Application &amp; Results</vt:lpstr>
      <vt:lpstr>7. Model Application &amp; Results</vt:lpstr>
      <vt:lpstr>References &amp; 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with RapidMiner Studio </dc:title>
  <dc:creator>Madi Brake</dc:creator>
  <cp:lastModifiedBy>Madi Brake</cp:lastModifiedBy>
  <cp:revision>155</cp:revision>
  <dcterms:created xsi:type="dcterms:W3CDTF">2024-01-21T18:42:17Z</dcterms:created>
  <dcterms:modified xsi:type="dcterms:W3CDTF">2024-04-16T19:05:39Z</dcterms:modified>
</cp:coreProperties>
</file>