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8"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E4AE-EEFD-138E-53FD-CC2F68483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6DE1F-A6FC-4A48-15BC-CB6E91785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BC699F-3857-218B-5D28-AE34BCA25C7D}"/>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D38E3882-38D4-D8E9-11C0-351C873C9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226FD-2A97-43AA-F81F-C4B89DA87D46}"/>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235119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41C8-3F9C-210F-6029-721BC3DADE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D25A20-0482-AC04-D6CE-0E64CABC4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8EAFEE-B32E-A9A2-8E90-0E732D765940}"/>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8E4C53D4-D262-11A1-AEBE-76A70CEED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10D0D-E376-4F26-A17E-97295B5D48B9}"/>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172560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63573-479C-43D8-2328-829052548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DF74C9-A46D-72D8-A21C-285494668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9365E-9D33-4904-95A1-D39A1836034E}"/>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10EC17EC-38AA-F0CB-9397-9F2005108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85BE6-6366-984C-B796-F950264A9D08}"/>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30499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DF15-0BDD-8DC4-F815-EEB4C7FDED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44CC9-A084-E1F9-A56C-EF6E1A690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98135-7114-1848-4DD9-A38AC753C90B}"/>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F8CE2C9D-EB9D-A7E9-6FBB-EC00FB881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EFA76-26C9-7EC8-AEF3-32AD86FBCD54}"/>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314914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4DDD-C7A9-D45B-64CE-AF46AC714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1DDE3E-3208-A923-F20A-B9F35E2B0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7EBCFC-F836-7B03-A78A-BD655E205C10}"/>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B64C1A98-08E9-6200-2ADB-E6F8862FA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77B25-91C3-9F5B-6DD1-27FF0CB41105}"/>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40104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7ABA-E5B9-100B-4275-1BDA296E6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3C2B0-11F5-6D3E-E866-51A64BEA7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D0397A-4CA9-AAB5-EA19-0D16F78A1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6801E0-01A6-CBE1-3F34-50C9F71F4EAC}"/>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6" name="Footer Placeholder 5">
            <a:extLst>
              <a:ext uri="{FF2B5EF4-FFF2-40B4-BE49-F238E27FC236}">
                <a16:creationId xmlns:a16="http://schemas.microsoft.com/office/drawing/2014/main" id="{1A34702A-8876-5571-75FD-8CC2D39C5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7BB51D-B49A-CC48-DA94-9E1CE75C465B}"/>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355145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6CC7-3DEC-4224-55C1-02155C0840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A29C9A-B2E5-F226-3FFE-EC2BA67C3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62A43-B0C9-6A61-1B68-FBDB56EF1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207A2E-11C1-9EE8-94B5-61DBC961A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4D992-B406-8207-98DF-4E7624777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2D328F-9408-0775-F66B-6CD1BA0646F6}"/>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8" name="Footer Placeholder 7">
            <a:extLst>
              <a:ext uri="{FF2B5EF4-FFF2-40B4-BE49-F238E27FC236}">
                <a16:creationId xmlns:a16="http://schemas.microsoft.com/office/drawing/2014/main" id="{1421A89B-0537-45CC-D684-A4BD8E5B6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CFB6AD-D5EE-2485-B5FF-06DD2A36990A}"/>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42236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BAB6-2B3D-7CAB-8198-ACFA25776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B3F987-8FF9-1626-B486-6B796C38A66C}"/>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4" name="Footer Placeholder 3">
            <a:extLst>
              <a:ext uri="{FF2B5EF4-FFF2-40B4-BE49-F238E27FC236}">
                <a16:creationId xmlns:a16="http://schemas.microsoft.com/office/drawing/2014/main" id="{D5921AD2-9AB5-E233-6FCC-A84569B141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0E4A69-6214-8AC7-70AC-D6135E5B4102}"/>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190034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6B317-AA0E-AE4E-26F8-70483A2EE382}"/>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3" name="Footer Placeholder 2">
            <a:extLst>
              <a:ext uri="{FF2B5EF4-FFF2-40B4-BE49-F238E27FC236}">
                <a16:creationId xmlns:a16="http://schemas.microsoft.com/office/drawing/2014/main" id="{99C10278-AB53-29D3-4E23-240A7F2155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2FC24-9D15-71C6-9426-D303417D0660}"/>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308872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EBA9-627F-FD29-6269-3D4329234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17DD1B-18E1-0A9A-99EB-3E50704DF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911983-8061-CC28-5480-1E86CDCD2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898C3-74A6-C8A7-8679-5BE2655D85E8}"/>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6" name="Footer Placeholder 5">
            <a:extLst>
              <a:ext uri="{FF2B5EF4-FFF2-40B4-BE49-F238E27FC236}">
                <a16:creationId xmlns:a16="http://schemas.microsoft.com/office/drawing/2014/main" id="{3B44AD1B-EA38-6C44-B4A3-0D929C9F2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67095-A339-EEFC-D2BA-49D44CF7C4E0}"/>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93806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7AF1-4091-3EE5-770E-EB75921B7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292D9A-222D-BAB5-A55C-43385EF96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32994E-C554-5737-7D36-97366DDEC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DD866-8940-605C-7CB9-65B9423DD01E}"/>
              </a:ext>
            </a:extLst>
          </p:cNvPr>
          <p:cNvSpPr>
            <a:spLocks noGrp="1"/>
          </p:cNvSpPr>
          <p:nvPr>
            <p:ph type="dt" sz="half" idx="10"/>
          </p:nvPr>
        </p:nvSpPr>
        <p:spPr/>
        <p:txBody>
          <a:bodyPr/>
          <a:lstStyle/>
          <a:p>
            <a:fld id="{132CAB6C-3C47-48F9-A5BC-6C836B1491AB}" type="datetimeFigureOut">
              <a:rPr lang="en-IN" smtClean="0"/>
              <a:t>30-07-2024</a:t>
            </a:fld>
            <a:endParaRPr lang="en-IN"/>
          </a:p>
        </p:txBody>
      </p:sp>
      <p:sp>
        <p:nvSpPr>
          <p:cNvPr id="6" name="Footer Placeholder 5">
            <a:extLst>
              <a:ext uri="{FF2B5EF4-FFF2-40B4-BE49-F238E27FC236}">
                <a16:creationId xmlns:a16="http://schemas.microsoft.com/office/drawing/2014/main" id="{DB074D5D-4FF6-BB2B-6ECE-AD818925B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5BE0A-203C-8D69-4675-748BB5A41B76}"/>
              </a:ext>
            </a:extLst>
          </p:cNvPr>
          <p:cNvSpPr>
            <a:spLocks noGrp="1"/>
          </p:cNvSpPr>
          <p:nvPr>
            <p:ph type="sldNum" sz="quarter" idx="12"/>
          </p:nvPr>
        </p:nvSpPr>
        <p:spPr/>
        <p:txBody>
          <a:bodyPr/>
          <a:lstStyle/>
          <a:p>
            <a:fld id="{3ADD9F29-C4DA-4443-87DE-9433DD96B4E8}" type="slidenum">
              <a:rPr lang="en-IN" smtClean="0"/>
              <a:t>‹#›</a:t>
            </a:fld>
            <a:endParaRPr lang="en-IN"/>
          </a:p>
        </p:txBody>
      </p:sp>
    </p:spTree>
    <p:extLst>
      <p:ext uri="{BB962C8B-B14F-4D97-AF65-F5344CB8AC3E}">
        <p14:creationId xmlns:p14="http://schemas.microsoft.com/office/powerpoint/2010/main" val="346143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D9D9E-7694-0CCF-ED6F-9D9A4E07B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7436D-6941-6668-2E36-AFA5BB24A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15D4C-BCDF-3601-46AA-F1195A058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CAB6C-3C47-48F9-A5BC-6C836B1491AB}" type="datetimeFigureOut">
              <a:rPr lang="en-IN" smtClean="0"/>
              <a:t>30-07-2024</a:t>
            </a:fld>
            <a:endParaRPr lang="en-IN"/>
          </a:p>
        </p:txBody>
      </p:sp>
      <p:sp>
        <p:nvSpPr>
          <p:cNvPr id="5" name="Footer Placeholder 4">
            <a:extLst>
              <a:ext uri="{FF2B5EF4-FFF2-40B4-BE49-F238E27FC236}">
                <a16:creationId xmlns:a16="http://schemas.microsoft.com/office/drawing/2014/main" id="{A4592E88-F6E7-6FEF-AEC7-D1775F7E6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F03427-405D-9FF4-37A2-9FDB9FEFD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D9F29-C4DA-4443-87DE-9433DD96B4E8}" type="slidenum">
              <a:rPr lang="en-IN" smtClean="0"/>
              <a:t>‹#›</a:t>
            </a:fld>
            <a:endParaRPr lang="en-IN"/>
          </a:p>
        </p:txBody>
      </p:sp>
    </p:spTree>
    <p:extLst>
      <p:ext uri="{BB962C8B-B14F-4D97-AF65-F5344CB8AC3E}">
        <p14:creationId xmlns:p14="http://schemas.microsoft.com/office/powerpoint/2010/main" val="338207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lask.palletsprojects.com/en/3.0.x/" TargetMode="External"/><Relationship Id="rId2" Type="http://schemas.openxmlformats.org/officeDocument/2006/relationships/hyperlink" Target="https://forms.gle/Z2NdcMn8pNoPqE6d8" TargetMode="External"/><Relationship Id="rId1" Type="http://schemas.openxmlformats.org/officeDocument/2006/relationships/slideLayout" Target="../slideLayouts/slideLayout2.xml"/><Relationship Id="rId6" Type="http://schemas.openxmlformats.org/officeDocument/2006/relationships/hyperlink" Target="https://groq.com/docs/" TargetMode="External"/><Relationship Id="rId5" Type="http://schemas.openxmlformats.org/officeDocument/2006/relationships/hyperlink" Target="https://docs.python.org/3/library/random.html" TargetMode="External"/><Relationship Id="rId4" Type="http://schemas.openxmlformats.org/officeDocument/2006/relationships/hyperlink" Target="https://flask-socketio.readthedocs.io/en/stable/getting_star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8871D0-B309-EE11-0BA5-EB6FBBFCB0AC}"/>
              </a:ext>
            </a:extLst>
          </p:cNvPr>
          <p:cNvSpPr txBox="1">
            <a:spLocks/>
          </p:cNvSpPr>
          <p:nvPr/>
        </p:nvSpPr>
        <p:spPr>
          <a:xfrm>
            <a:off x="1971038" y="2075609"/>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b="1"/>
            </a:pPr>
            <a:r>
              <a:rPr lang="en-US" sz="4000" b="1" dirty="0">
                <a:latin typeface="Arial" panose="020B0604020202020204" pitchFamily="34" charset="0"/>
                <a:cs typeface="Arial" panose="020B0604020202020204" pitchFamily="34" charset="0"/>
              </a:rPr>
              <a:t>Algebra Assist</a:t>
            </a:r>
            <a:br>
              <a:rPr lang="en-US" sz="40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Created Connected Classrooms for Math Mastery)</a:t>
            </a:r>
          </a:p>
        </p:txBody>
      </p:sp>
      <p:sp>
        <p:nvSpPr>
          <p:cNvPr id="5" name="Content Placeholder 2">
            <a:extLst>
              <a:ext uri="{FF2B5EF4-FFF2-40B4-BE49-F238E27FC236}">
                <a16:creationId xmlns:a16="http://schemas.microsoft.com/office/drawing/2014/main" id="{DA0002CD-0DE1-8B1A-EC34-58CE568E51A2}"/>
              </a:ext>
            </a:extLst>
          </p:cNvPr>
          <p:cNvSpPr txBox="1">
            <a:spLocks/>
          </p:cNvSpPr>
          <p:nvPr/>
        </p:nvSpPr>
        <p:spPr>
          <a:xfrm>
            <a:off x="3325431" y="3465468"/>
            <a:ext cx="5541129" cy="16758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sz="2000">
                <a:solidFill>
                  <a:srgbClr val="000000"/>
                </a:solidFill>
                <a:latin typeface="Arial"/>
              </a:defRPr>
            </a:pPr>
            <a:r>
              <a:rPr lang="en-IN" dirty="0">
                <a:solidFill>
                  <a:srgbClr val="000000"/>
                </a:solidFill>
                <a:latin typeface="Arial"/>
              </a:rPr>
              <a:t>Srinivasan L    		    (311522205054)</a:t>
            </a:r>
          </a:p>
          <a:p>
            <a:pPr algn="just">
              <a:defRPr sz="2000">
                <a:solidFill>
                  <a:srgbClr val="000000"/>
                </a:solidFill>
                <a:latin typeface="Arial"/>
              </a:defRPr>
            </a:pPr>
            <a:r>
              <a:rPr lang="en-IN" dirty="0" err="1">
                <a:solidFill>
                  <a:srgbClr val="000000"/>
                </a:solidFill>
                <a:latin typeface="Arial"/>
              </a:rPr>
              <a:t>Lakshana</a:t>
            </a:r>
            <a:r>
              <a:rPr lang="en-IN" dirty="0">
                <a:solidFill>
                  <a:srgbClr val="000000"/>
                </a:solidFill>
                <a:latin typeface="Arial"/>
              </a:rPr>
              <a:t> R		    (311522205018) </a:t>
            </a:r>
          </a:p>
          <a:p>
            <a:pPr algn="just">
              <a:defRPr sz="2000">
                <a:solidFill>
                  <a:srgbClr val="000000"/>
                </a:solidFill>
                <a:latin typeface="Arial"/>
              </a:defRPr>
            </a:pPr>
            <a:r>
              <a:rPr lang="en-IN" dirty="0">
                <a:solidFill>
                  <a:srgbClr val="000000"/>
                </a:solidFill>
                <a:latin typeface="Arial"/>
              </a:rPr>
              <a:t>Harini </a:t>
            </a:r>
            <a:r>
              <a:rPr lang="en-IN" dirty="0" err="1">
                <a:solidFill>
                  <a:srgbClr val="000000"/>
                </a:solidFill>
                <a:latin typeface="Arial"/>
              </a:rPr>
              <a:t>Karpagam</a:t>
            </a:r>
            <a:r>
              <a:rPr lang="en-IN" dirty="0">
                <a:solidFill>
                  <a:srgbClr val="000000"/>
                </a:solidFill>
                <a:latin typeface="Arial"/>
              </a:rPr>
              <a:t> V	    (311522205010)</a:t>
            </a:r>
          </a:p>
          <a:p>
            <a:pPr algn="just">
              <a:defRPr sz="2000">
                <a:solidFill>
                  <a:srgbClr val="000000"/>
                </a:solidFill>
                <a:latin typeface="Arial"/>
              </a:defRPr>
            </a:pPr>
            <a:r>
              <a:rPr lang="en-IN" dirty="0">
                <a:solidFill>
                  <a:srgbClr val="000000"/>
                </a:solidFill>
                <a:latin typeface="Arial"/>
              </a:rPr>
              <a:t>Anuradha Anand	    (311522205004)                                                                        </a:t>
            </a:r>
          </a:p>
        </p:txBody>
      </p:sp>
      <p:sp>
        <p:nvSpPr>
          <p:cNvPr id="6" name="Content Placeholder 2">
            <a:extLst>
              <a:ext uri="{FF2B5EF4-FFF2-40B4-BE49-F238E27FC236}">
                <a16:creationId xmlns:a16="http://schemas.microsoft.com/office/drawing/2014/main" id="{658066B1-1DE5-C73B-94FE-8C03D999D9D1}"/>
              </a:ext>
            </a:extLst>
          </p:cNvPr>
          <p:cNvSpPr txBox="1">
            <a:spLocks/>
          </p:cNvSpPr>
          <p:nvPr/>
        </p:nvSpPr>
        <p:spPr>
          <a:xfrm>
            <a:off x="4222167" y="6506996"/>
            <a:ext cx="3747655" cy="290483"/>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defRPr sz="2000">
                <a:solidFill>
                  <a:srgbClr val="000000"/>
                </a:solidFill>
                <a:latin typeface="Arial"/>
              </a:defRPr>
            </a:pPr>
            <a:r>
              <a:rPr lang="en-IN" sz="1800" b="1" dirty="0">
                <a:solidFill>
                  <a:srgbClr val="000000"/>
                </a:solidFill>
                <a:latin typeface="Arial"/>
              </a:rPr>
              <a:t>Date of Exam: 05/08/2024</a:t>
            </a:r>
          </a:p>
          <a:p>
            <a:pPr marL="0" indent="0" algn="just">
              <a:buFont typeface="Arial"/>
              <a:buNone/>
              <a:defRPr sz="2000">
                <a:solidFill>
                  <a:srgbClr val="000000"/>
                </a:solidFill>
                <a:latin typeface="Arial"/>
              </a:defRPr>
            </a:pPr>
            <a:endParaRPr lang="en-IN" sz="700" dirty="0">
              <a:solidFill>
                <a:srgbClr val="000000"/>
              </a:solidFill>
              <a:latin typeface="Arial"/>
            </a:endParaRPr>
          </a:p>
          <a:p>
            <a:pPr marL="0" indent="0" algn="just">
              <a:buFont typeface="Arial"/>
              <a:buNone/>
              <a:defRPr sz="2000">
                <a:solidFill>
                  <a:srgbClr val="000000"/>
                </a:solidFill>
                <a:latin typeface="Arial"/>
              </a:defRPr>
            </a:pPr>
            <a:r>
              <a:rPr lang="en-IN" sz="700" dirty="0">
                <a:solidFill>
                  <a:srgbClr val="000000"/>
                </a:solidFill>
                <a:latin typeface="Arial"/>
              </a:rPr>
              <a:t>                                                                          </a:t>
            </a:r>
          </a:p>
        </p:txBody>
      </p:sp>
      <p:sp>
        <p:nvSpPr>
          <p:cNvPr id="7" name="Content Placeholder 2">
            <a:extLst>
              <a:ext uri="{FF2B5EF4-FFF2-40B4-BE49-F238E27FC236}">
                <a16:creationId xmlns:a16="http://schemas.microsoft.com/office/drawing/2014/main" id="{6D9992C1-11D4-3809-95AB-BDCA89B056AD}"/>
              </a:ext>
            </a:extLst>
          </p:cNvPr>
          <p:cNvSpPr txBox="1">
            <a:spLocks/>
          </p:cNvSpPr>
          <p:nvPr/>
        </p:nvSpPr>
        <p:spPr>
          <a:xfrm>
            <a:off x="6842238" y="5421898"/>
            <a:ext cx="5084618" cy="4207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defRPr sz="2000">
                <a:solidFill>
                  <a:srgbClr val="000000"/>
                </a:solidFill>
                <a:latin typeface="Arial"/>
              </a:defRPr>
            </a:pPr>
            <a:r>
              <a:rPr lang="en-IN" sz="1600" b="1" dirty="0">
                <a:solidFill>
                  <a:srgbClr val="000000"/>
                </a:solidFill>
                <a:latin typeface="Arial"/>
              </a:rPr>
              <a:t>Guide Name</a:t>
            </a:r>
            <a:r>
              <a:rPr lang="en-IN" sz="1600" dirty="0">
                <a:solidFill>
                  <a:srgbClr val="000000"/>
                </a:solidFill>
                <a:latin typeface="Arial"/>
              </a:rPr>
              <a:t>: Mrs. </a:t>
            </a:r>
            <a:r>
              <a:rPr lang="en-IN" sz="1600" dirty="0" err="1">
                <a:solidFill>
                  <a:srgbClr val="000000"/>
                </a:solidFill>
                <a:latin typeface="Arial"/>
              </a:rPr>
              <a:t>Karthihayini</a:t>
            </a:r>
            <a:r>
              <a:rPr lang="en-IN" sz="1600" dirty="0">
                <a:solidFill>
                  <a:srgbClr val="000000"/>
                </a:solidFill>
                <a:latin typeface="Arial"/>
              </a:rPr>
              <a:t> M-Assistant Professor</a:t>
            </a:r>
          </a:p>
          <a:p>
            <a:pPr marL="0" indent="0" algn="just">
              <a:buFont typeface="Arial"/>
              <a:buNone/>
              <a:defRPr sz="2000">
                <a:solidFill>
                  <a:srgbClr val="000000"/>
                </a:solidFill>
                <a:latin typeface="Arial"/>
              </a:defRPr>
            </a:pPr>
            <a:r>
              <a:rPr lang="en-IN" sz="1600" b="1" dirty="0">
                <a:solidFill>
                  <a:srgbClr val="000000"/>
                </a:solidFill>
                <a:latin typeface="Arial"/>
              </a:rPr>
              <a:t>       </a:t>
            </a:r>
            <a:endParaRPr lang="en-IN" sz="1600" dirty="0">
              <a:solidFill>
                <a:srgbClr val="000000"/>
              </a:solidFill>
              <a:latin typeface="Arial"/>
            </a:endParaRPr>
          </a:p>
          <a:p>
            <a:pPr marL="0" indent="0" algn="just">
              <a:buFont typeface="Arial"/>
              <a:buNone/>
              <a:defRPr sz="2000">
                <a:solidFill>
                  <a:srgbClr val="000000"/>
                </a:solidFill>
                <a:latin typeface="Arial"/>
              </a:defRPr>
            </a:pPr>
            <a:r>
              <a:rPr lang="en-IN" sz="1600" dirty="0">
                <a:solidFill>
                  <a:srgbClr val="000000"/>
                </a:solidFill>
                <a:latin typeface="Arial"/>
              </a:rPr>
              <a:t>                                                                          </a:t>
            </a:r>
          </a:p>
        </p:txBody>
      </p:sp>
      <p:sp>
        <p:nvSpPr>
          <p:cNvPr id="8" name="Content Placeholder 2">
            <a:extLst>
              <a:ext uri="{FF2B5EF4-FFF2-40B4-BE49-F238E27FC236}">
                <a16:creationId xmlns:a16="http://schemas.microsoft.com/office/drawing/2014/main" id="{D06459D4-6FBE-6AAA-555B-78CA677FE6FD}"/>
              </a:ext>
            </a:extLst>
          </p:cNvPr>
          <p:cNvSpPr txBox="1">
            <a:spLocks/>
          </p:cNvSpPr>
          <p:nvPr/>
        </p:nvSpPr>
        <p:spPr>
          <a:xfrm>
            <a:off x="502025" y="4940395"/>
            <a:ext cx="2938026" cy="12433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sz="2000">
                <a:solidFill>
                  <a:srgbClr val="000000"/>
                </a:solidFill>
                <a:latin typeface="Arial"/>
              </a:defRPr>
            </a:pPr>
            <a:endParaRPr lang="en-IN" sz="2000" dirty="0">
              <a:solidFill>
                <a:srgbClr val="000000"/>
              </a:solidFill>
              <a:latin typeface="Arial"/>
            </a:endParaRPr>
          </a:p>
          <a:p>
            <a:pPr marL="0" indent="0" algn="just">
              <a:buFont typeface="Arial"/>
              <a:buNone/>
              <a:defRPr sz="2000">
                <a:solidFill>
                  <a:srgbClr val="000000"/>
                </a:solidFill>
                <a:latin typeface="Arial"/>
              </a:defRPr>
            </a:pPr>
            <a:r>
              <a:rPr lang="en-IN" sz="2000" b="1" dirty="0">
                <a:solidFill>
                  <a:srgbClr val="000000"/>
                </a:solidFill>
                <a:latin typeface="Arial"/>
              </a:rPr>
              <a:t>Project Code</a:t>
            </a:r>
            <a:r>
              <a:rPr lang="en-IN" sz="2000" dirty="0">
                <a:solidFill>
                  <a:srgbClr val="000000"/>
                </a:solidFill>
                <a:latin typeface="Arial"/>
              </a:rPr>
              <a:t>: DT001 </a:t>
            </a:r>
          </a:p>
          <a:p>
            <a:pPr marL="0" indent="0" algn="just">
              <a:buFont typeface="Arial"/>
              <a:buNone/>
              <a:defRPr sz="2000">
                <a:solidFill>
                  <a:srgbClr val="000000"/>
                </a:solidFill>
                <a:latin typeface="Arial"/>
              </a:defRPr>
            </a:pPr>
            <a:r>
              <a:rPr lang="en-IN" sz="2000" b="1" dirty="0">
                <a:solidFill>
                  <a:srgbClr val="000000"/>
                </a:solidFill>
                <a:latin typeface="Arial"/>
              </a:rPr>
              <a:t>Team Name: </a:t>
            </a:r>
            <a:r>
              <a:rPr lang="en-IN" sz="2000" dirty="0">
                <a:solidFill>
                  <a:srgbClr val="000000"/>
                </a:solidFill>
                <a:latin typeface="Arial"/>
              </a:rPr>
              <a:t>DT314</a:t>
            </a:r>
          </a:p>
          <a:p>
            <a:pPr marL="0" indent="0" algn="just">
              <a:buFont typeface="Arial"/>
              <a:buNone/>
              <a:defRPr sz="2000">
                <a:solidFill>
                  <a:srgbClr val="000000"/>
                </a:solidFill>
                <a:latin typeface="Arial"/>
              </a:defRPr>
            </a:pPr>
            <a:r>
              <a:rPr lang="en-IN" sz="2000" dirty="0">
                <a:solidFill>
                  <a:srgbClr val="000000"/>
                </a:solidFill>
                <a:latin typeface="Arial"/>
              </a:rPr>
              <a:t>                                                                          </a:t>
            </a:r>
          </a:p>
        </p:txBody>
      </p:sp>
      <p:sp>
        <p:nvSpPr>
          <p:cNvPr id="9" name="Title 1">
            <a:extLst>
              <a:ext uri="{FF2B5EF4-FFF2-40B4-BE49-F238E27FC236}">
                <a16:creationId xmlns:a16="http://schemas.microsoft.com/office/drawing/2014/main" id="{D6E71BE4-C3ED-B32E-EBE9-0C234D64CB6E}"/>
              </a:ext>
            </a:extLst>
          </p:cNvPr>
          <p:cNvSpPr txBox="1">
            <a:spLocks/>
          </p:cNvSpPr>
          <p:nvPr/>
        </p:nvSpPr>
        <p:spPr>
          <a:xfrm>
            <a:off x="1634833" y="1285981"/>
            <a:ext cx="8922327"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3100" b="1" dirty="0">
                <a:solidFill>
                  <a:srgbClr val="000000"/>
                </a:solidFill>
                <a:latin typeface="Arial"/>
              </a:rPr>
              <a:t>3115-</a:t>
            </a:r>
            <a:r>
              <a:rPr lang="en-US" sz="3100" b="1" dirty="0">
                <a:latin typeface="Arial" panose="020B0604020202020204" pitchFamily="34" charset="0"/>
                <a:cs typeface="Arial" panose="020B0604020202020204" pitchFamily="34" charset="0"/>
              </a:rPr>
              <a:t>Meenakshi Sundararajan Engineering College </a:t>
            </a:r>
            <a:br>
              <a:rPr lang="en-US" sz="31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DEPARTMENT OF INFORMATION TECHNOLOGY</a:t>
            </a:r>
            <a:endParaRPr lang="en-IN" sz="1800" dirty="0">
              <a:latin typeface="Arial" panose="020B0604020202020204" pitchFamily="34" charset="0"/>
              <a:cs typeface="Arial" panose="020B0604020202020204" pitchFamily="34" charset="0"/>
            </a:endParaRPr>
          </a:p>
        </p:txBody>
      </p:sp>
      <p:pic>
        <p:nvPicPr>
          <p:cNvPr id="10" name="image1.jpeg">
            <a:extLst>
              <a:ext uri="{FF2B5EF4-FFF2-40B4-BE49-F238E27FC236}">
                <a16:creationId xmlns:a16="http://schemas.microsoft.com/office/drawing/2014/main" id="{622B2114-AC90-9E4B-284A-58E30F1F4F86}"/>
              </a:ext>
            </a:extLst>
          </p:cNvPr>
          <p:cNvPicPr/>
          <p:nvPr/>
        </p:nvPicPr>
        <p:blipFill>
          <a:blip r:embed="rId2" cstate="print"/>
          <a:stretch>
            <a:fillRect/>
          </a:stretch>
        </p:blipFill>
        <p:spPr>
          <a:xfrm>
            <a:off x="2626794" y="60521"/>
            <a:ext cx="7930369" cy="1407962"/>
          </a:xfrm>
          <a:prstGeom prst="rect">
            <a:avLst/>
          </a:prstGeom>
        </p:spPr>
      </p:pic>
      <p:pic>
        <p:nvPicPr>
          <p:cNvPr id="11" name="Picture 10">
            <a:extLst>
              <a:ext uri="{FF2B5EF4-FFF2-40B4-BE49-F238E27FC236}">
                <a16:creationId xmlns:a16="http://schemas.microsoft.com/office/drawing/2014/main" id="{E10C245A-81CC-887E-6469-4B3247846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77" y="348563"/>
            <a:ext cx="1054431" cy="1049745"/>
          </a:xfrm>
          <a:prstGeom prst="rect">
            <a:avLst/>
          </a:prstGeom>
        </p:spPr>
      </p:pic>
    </p:spTree>
    <p:extLst>
      <p:ext uri="{BB962C8B-B14F-4D97-AF65-F5344CB8AC3E}">
        <p14:creationId xmlns:p14="http://schemas.microsoft.com/office/powerpoint/2010/main" val="301540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42" y="123514"/>
            <a:ext cx="10515600" cy="1325563"/>
          </a:xfrm>
        </p:spPr>
        <p:txBody>
          <a:bodyPr>
            <a:normAutofit/>
          </a:bodyPr>
          <a:lstStyle/>
          <a:p>
            <a:r>
              <a:rPr lang="en-US" sz="4000" dirty="0">
                <a:latin typeface="Arial" panose="020B0604020202020204" pitchFamily="34" charset="0"/>
                <a:cs typeface="Arial" panose="020B0604020202020204" pitchFamily="34" charset="0"/>
              </a:rPr>
              <a:t>9.STEP BY STEP OUTPUT SCREENSHOT</a:t>
            </a:r>
            <a:endParaRPr lang="en-IN" sz="4000"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A272C28F-E6DF-0EE0-BACA-BB575BC6E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942" y="1449077"/>
            <a:ext cx="4353560" cy="23163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A02EE7E-41C2-E4C3-D7CD-DC88D8E5A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942" y="4176557"/>
            <a:ext cx="4353560" cy="23163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946D0E7-5B93-3C31-A12E-F93974805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079" y="4176558"/>
            <a:ext cx="4353560" cy="23163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87C0DE7-ADDD-B6C0-4CCC-46CB9916A3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9081" y="1449077"/>
            <a:ext cx="4353560" cy="23163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6C2ED51-A9C3-7E04-3E72-488A308D778C}"/>
              </a:ext>
            </a:extLst>
          </p:cNvPr>
          <p:cNvSpPr/>
          <p:nvPr/>
        </p:nvSpPr>
        <p:spPr>
          <a:xfrm>
            <a:off x="680720" y="1449077"/>
            <a:ext cx="375920" cy="4225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Rectangle 5">
            <a:extLst>
              <a:ext uri="{FF2B5EF4-FFF2-40B4-BE49-F238E27FC236}">
                <a16:creationId xmlns:a16="http://schemas.microsoft.com/office/drawing/2014/main" id="{2A2B4996-AA27-D0DC-E9CB-626211B28226}"/>
              </a:ext>
            </a:extLst>
          </p:cNvPr>
          <p:cNvSpPr/>
          <p:nvPr/>
        </p:nvSpPr>
        <p:spPr>
          <a:xfrm>
            <a:off x="599444" y="4176557"/>
            <a:ext cx="457196" cy="4225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7" name="Rectangle 6">
            <a:extLst>
              <a:ext uri="{FF2B5EF4-FFF2-40B4-BE49-F238E27FC236}">
                <a16:creationId xmlns:a16="http://schemas.microsoft.com/office/drawing/2014/main" id="{F0EE27BA-CC78-2227-E76B-CC96F540AFEB}"/>
              </a:ext>
            </a:extLst>
          </p:cNvPr>
          <p:cNvSpPr/>
          <p:nvPr/>
        </p:nvSpPr>
        <p:spPr>
          <a:xfrm>
            <a:off x="6096000" y="1449077"/>
            <a:ext cx="447042" cy="4225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9" name="Rectangle 8">
            <a:extLst>
              <a:ext uri="{FF2B5EF4-FFF2-40B4-BE49-F238E27FC236}">
                <a16:creationId xmlns:a16="http://schemas.microsoft.com/office/drawing/2014/main" id="{10E89BB9-FF4C-1803-F700-BD35C59694E4}"/>
              </a:ext>
            </a:extLst>
          </p:cNvPr>
          <p:cNvSpPr/>
          <p:nvPr/>
        </p:nvSpPr>
        <p:spPr>
          <a:xfrm>
            <a:off x="6096000" y="4177272"/>
            <a:ext cx="447042" cy="4225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Tree>
    <p:extLst>
      <p:ext uri="{BB962C8B-B14F-4D97-AF65-F5344CB8AC3E}">
        <p14:creationId xmlns:p14="http://schemas.microsoft.com/office/powerpoint/2010/main" val="78100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10.CONCLUSION</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The Algebra Assist project has successfully created a digital platform aimed at enhancing educational methods and fostering communication and problem-solving in high school math classrooms. </a:t>
            </a:r>
          </a:p>
          <a:p>
            <a:pPr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Following the prototype phase, the actual implementation of the platform has significantly improved student engagement and understanding of complex algebraic functions. </a:t>
            </a:r>
          </a:p>
          <a:p>
            <a:pPr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Key outcomes include a notable increase in student participation during and outside classroom sessions, and an overall improvement in homework completion rates. </a:t>
            </a:r>
          </a:p>
          <a:p>
            <a:pPr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Several further enhancements are planned for implementation in the next six months, such as expanding the chat and discussion board features to include peer-to-peer tutoring options. enhancing teacher tools with real-time student progress tracking and feedback mechanisms and launching a mobile app version of the platform to ensure accessibility and convenience for students.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02885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11.REFERENCES</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sz="2200" b="1" dirty="0">
                <a:latin typeface="Arial" panose="020B0604020202020204" pitchFamily="34" charset="0"/>
                <a:cs typeface="Arial" panose="020B0604020202020204" pitchFamily="34" charset="0"/>
              </a:rPr>
              <a:t>Google forms: </a:t>
            </a:r>
            <a:r>
              <a:rPr lang="en-US" sz="2200" b="1" dirty="0">
                <a:latin typeface="Arial" panose="020B0604020202020204" pitchFamily="34" charset="0"/>
                <a:cs typeface="Arial" panose="020B0604020202020204" pitchFamily="34" charset="0"/>
                <a:hlinkClick r:id="rId2"/>
              </a:rPr>
              <a:t>https://forms.gle/Z2NdcMn8pNoPqE6d8</a:t>
            </a:r>
            <a:endParaRPr lang="en-US" sz="2200"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Flask </a:t>
            </a:r>
            <a:r>
              <a:rPr lang="en-US" sz="2200" b="1" dirty="0" err="1">
                <a:latin typeface="Arial" panose="020B0604020202020204" pitchFamily="34" charset="0"/>
                <a:cs typeface="Arial" panose="020B0604020202020204" pitchFamily="34" charset="0"/>
              </a:rPr>
              <a:t>documentation:</a:t>
            </a:r>
            <a:r>
              <a:rPr lang="en-US" sz="2200" b="1" dirty="0" err="1">
                <a:latin typeface="Arial" panose="020B0604020202020204" pitchFamily="34" charset="0"/>
                <a:cs typeface="Arial" panose="020B0604020202020204" pitchFamily="34" charset="0"/>
                <a:hlinkClick r:id="rId3"/>
              </a:rPr>
              <a:t>https</a:t>
            </a:r>
            <a:r>
              <a:rPr lang="en-US" sz="2200" b="1" dirty="0">
                <a:latin typeface="Arial" panose="020B0604020202020204" pitchFamily="34" charset="0"/>
                <a:cs typeface="Arial" panose="020B0604020202020204" pitchFamily="34" charset="0"/>
                <a:hlinkClick r:id="rId3"/>
              </a:rPr>
              <a:t>://flask.palletsprojects.com/</a:t>
            </a:r>
            <a:r>
              <a:rPr lang="en-US" sz="2200" b="1" dirty="0" err="1">
                <a:latin typeface="Arial" panose="020B0604020202020204" pitchFamily="34" charset="0"/>
                <a:cs typeface="Arial" panose="020B0604020202020204" pitchFamily="34" charset="0"/>
                <a:hlinkClick r:id="rId3"/>
              </a:rPr>
              <a:t>en</a:t>
            </a:r>
            <a:r>
              <a:rPr lang="en-US" sz="2200" b="1" dirty="0">
                <a:latin typeface="Arial" panose="020B0604020202020204" pitchFamily="34" charset="0"/>
                <a:cs typeface="Arial" panose="020B0604020202020204" pitchFamily="34" charset="0"/>
                <a:hlinkClick r:id="rId3"/>
              </a:rPr>
              <a:t>/3.0.x/</a:t>
            </a:r>
            <a:endParaRPr lang="en-US" sz="2200"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Flask </a:t>
            </a:r>
            <a:r>
              <a:rPr lang="en-US" sz="2200" b="1" dirty="0" err="1">
                <a:latin typeface="Arial" panose="020B0604020202020204" pitchFamily="34" charset="0"/>
                <a:cs typeface="Arial" panose="020B0604020202020204" pitchFamily="34" charset="0"/>
              </a:rPr>
              <a:t>SocketIO</a:t>
            </a:r>
            <a:r>
              <a:rPr lang="en-US" sz="2200" b="1" dirty="0">
                <a:latin typeface="Arial" panose="020B0604020202020204" pitchFamily="34" charset="0"/>
                <a:cs typeface="Arial" panose="020B0604020202020204" pitchFamily="34" charset="0"/>
              </a:rPr>
              <a:t> documentation: </a:t>
            </a:r>
            <a:r>
              <a:rPr lang="en-US" sz="2200" b="1" dirty="0">
                <a:latin typeface="Arial" panose="020B0604020202020204" pitchFamily="34" charset="0"/>
                <a:cs typeface="Arial" panose="020B0604020202020204" pitchFamily="34" charset="0"/>
                <a:hlinkClick r:id="rId4"/>
              </a:rPr>
              <a:t>https://flask-socketio.readthedocs.io/en/stable/getting_started.html</a:t>
            </a:r>
            <a:endParaRPr lang="en-US" sz="2200"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Random module </a:t>
            </a:r>
            <a:r>
              <a:rPr lang="en-US" sz="2200" b="1" dirty="0" err="1">
                <a:latin typeface="Arial" panose="020B0604020202020204" pitchFamily="34" charset="0"/>
                <a:cs typeface="Arial" panose="020B0604020202020204" pitchFamily="34" charset="0"/>
              </a:rPr>
              <a:t>documentation:</a:t>
            </a:r>
            <a:r>
              <a:rPr lang="en-US" sz="2200" b="1" dirty="0" err="1">
                <a:latin typeface="Arial" panose="020B0604020202020204" pitchFamily="34" charset="0"/>
                <a:cs typeface="Arial" panose="020B0604020202020204" pitchFamily="34" charset="0"/>
                <a:hlinkClick r:id="rId5"/>
              </a:rPr>
              <a:t>https</a:t>
            </a:r>
            <a:r>
              <a:rPr lang="en-US" sz="2200" b="1" dirty="0">
                <a:latin typeface="Arial" panose="020B0604020202020204" pitchFamily="34" charset="0"/>
                <a:cs typeface="Arial" panose="020B0604020202020204" pitchFamily="34" charset="0"/>
                <a:hlinkClick r:id="rId5"/>
              </a:rPr>
              <a:t>://docs.python.org/3/library/random.html</a:t>
            </a:r>
            <a:endParaRPr lang="en-US" sz="2200" b="1" dirty="0">
              <a:latin typeface="Arial" panose="020B0604020202020204" pitchFamily="34" charset="0"/>
              <a:cs typeface="Arial" panose="020B0604020202020204" pitchFamily="34" charset="0"/>
            </a:endParaRPr>
          </a:p>
          <a:p>
            <a:pPr marL="0" indent="0" algn="just">
              <a:buNone/>
            </a:pPr>
            <a:r>
              <a:rPr lang="en-US" sz="2200" b="1" dirty="0" err="1">
                <a:latin typeface="Arial" panose="020B0604020202020204" pitchFamily="34" charset="0"/>
                <a:cs typeface="Arial" panose="020B0604020202020204" pitchFamily="34" charset="0"/>
              </a:rPr>
              <a:t>Groq</a:t>
            </a:r>
            <a:r>
              <a:rPr lang="en-US" sz="2200" b="1" dirty="0">
                <a:latin typeface="Arial" panose="020B0604020202020204" pitchFamily="34" charset="0"/>
                <a:cs typeface="Arial" panose="020B0604020202020204" pitchFamily="34" charset="0"/>
              </a:rPr>
              <a:t> documentation: </a:t>
            </a:r>
            <a:r>
              <a:rPr lang="en-US" sz="2200" b="1" dirty="0">
                <a:latin typeface="Arial" panose="020B0604020202020204" pitchFamily="34" charset="0"/>
                <a:cs typeface="Arial" panose="020B0604020202020204" pitchFamily="34" charset="0"/>
                <a:hlinkClick r:id="rId6"/>
              </a:rPr>
              <a:t>https://groq.com/docs/</a:t>
            </a:r>
            <a:endParaRPr lang="en-US" sz="2200" b="1"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What is Design Thinking in Education?</a:t>
            </a: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by Design Schools </a:t>
            </a:r>
          </a:p>
          <a:p>
            <a:pPr marL="0" indent="0">
              <a:buNone/>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The Empathy Map: A Powerful Tool to Understand User Needs</a:t>
            </a:r>
            <a:r>
              <a:rPr lang="en-US" sz="2200" dirty="0">
                <a:latin typeface="Arial" panose="020B0604020202020204" pitchFamily="34" charset="0"/>
                <a:cs typeface="Arial" panose="020B0604020202020204" pitchFamily="34" charset="0"/>
              </a:rPr>
              <a:t>" by XPLANE </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94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28B6C6-B6E0-7BFE-5BB2-8A3FD3592A2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Arial" panose="020B0604020202020204" pitchFamily="34" charset="0"/>
                <a:cs typeface="Arial" panose="020B0604020202020204" pitchFamily="34" charset="0"/>
              </a:rPr>
              <a:t>2.PROBLEM STATEMENT</a:t>
            </a:r>
            <a:endParaRPr lang="en-IN"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C4F5E45-67DA-6B5F-7601-D64FAE343847}"/>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John, a high school learner, struggles with understanding complex algebraic functions. Despite paying attention in class, he often finds himself puzzled over homework assignments and feels hesitant to ask for help during the busy classroom sessions.</a:t>
            </a:r>
          </a:p>
          <a:p>
            <a:pPr marL="0" indent="0" algn="just">
              <a:buNone/>
            </a:pPr>
            <a:r>
              <a:rPr lang="en-US" b="1" dirty="0">
                <a:latin typeface="Arial" panose="020B0604020202020204" pitchFamily="34" charset="0"/>
                <a:cs typeface="Arial" panose="020B0604020202020204" pitchFamily="34" charset="0"/>
              </a:rPr>
              <a:t>Activity: </a:t>
            </a:r>
            <a:r>
              <a:rPr lang="en-US" dirty="0">
                <a:latin typeface="Arial" panose="020B0604020202020204" pitchFamily="34" charset="0"/>
                <a:cs typeface="Arial" panose="020B0604020202020204" pitchFamily="34" charset="0"/>
              </a:rPr>
              <a:t>Include a chat or discussion board feature that allows students to post questions, receive answers, and receive input from the teacher. Perform a brainstorming session to prepare a list of specifications to design chat sessions.</a:t>
            </a:r>
          </a:p>
          <a:p>
            <a:pPr mar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80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3.OBJECTIVE</a:t>
            </a:r>
          </a:p>
        </p:txBody>
      </p:sp>
      <p:sp>
        <p:nvSpPr>
          <p:cNvPr id="3" name="Content Placeholder 2"/>
          <p:cNvSpPr>
            <a:spLocks noGrp="1"/>
          </p:cNvSpPr>
          <p:nvPr>
            <p:ph idx="1"/>
          </p:nvPr>
        </p:nvSpPr>
        <p:spPr/>
        <p:txBody>
          <a:bodyPr>
            <a:normAutofit/>
          </a:bodyPr>
          <a:lstStyle/>
          <a:p>
            <a:pPr algn="just" rtl="0" fontAlgn="base">
              <a:spcBef>
                <a:spcPts val="1200"/>
              </a:spcBef>
              <a:spcAft>
                <a:spcPts val="0"/>
              </a:spcAft>
              <a:buFont typeface="Wingdings" panose="05000000000000000000" pitchFamily="2" charset="2"/>
              <a:buChar char="Ø"/>
            </a:pPr>
            <a:r>
              <a:rPr lang="en-US" sz="2400" b="0" i="0" u="none" strike="noStrike" dirty="0">
                <a:solidFill>
                  <a:srgbClr val="000000"/>
                </a:solidFill>
                <a:effectLst/>
                <a:latin typeface="Arial" panose="020B0604020202020204" pitchFamily="34" charset="0"/>
                <a:cs typeface="Arial" panose="020B0604020202020204" pitchFamily="34" charset="0"/>
              </a:rPr>
              <a:t>Provide a safe space for students to ask questions and seek clarification on topics covered in class.</a:t>
            </a:r>
          </a:p>
          <a:p>
            <a:pPr algn="just" rtl="0" fontAlgn="base">
              <a:spcBef>
                <a:spcPts val="0"/>
              </a:spcBef>
              <a:spcAft>
                <a:spcPts val="0"/>
              </a:spcAft>
              <a:buFont typeface="Wingdings" panose="05000000000000000000" pitchFamily="2" charset="2"/>
              <a:buChar char="Ø"/>
            </a:pPr>
            <a:r>
              <a:rPr lang="en-US" sz="2400" b="0" i="0" u="none" strike="noStrike" dirty="0">
                <a:solidFill>
                  <a:srgbClr val="000000"/>
                </a:solidFill>
                <a:effectLst/>
                <a:latin typeface="Arial" panose="020B0604020202020204" pitchFamily="34" charset="0"/>
                <a:cs typeface="Arial" panose="020B0604020202020204" pitchFamily="34" charset="0"/>
              </a:rPr>
              <a:t>Enable peer-to-peer interaction, allowing students to learn from different perspectives and explanations.</a:t>
            </a:r>
          </a:p>
          <a:p>
            <a:pPr algn="just" rtl="0" fontAlgn="base">
              <a:spcBef>
                <a:spcPts val="0"/>
              </a:spcBef>
              <a:spcAft>
                <a:spcPts val="0"/>
              </a:spcAft>
              <a:buFont typeface="Wingdings" panose="05000000000000000000" pitchFamily="2" charset="2"/>
              <a:buChar char="Ø"/>
            </a:pPr>
            <a:r>
              <a:rPr lang="en-US" sz="2400" b="0" i="0" u="none" strike="noStrike" dirty="0">
                <a:solidFill>
                  <a:srgbClr val="000000"/>
                </a:solidFill>
                <a:effectLst/>
                <a:latin typeface="Arial" panose="020B0604020202020204" pitchFamily="34" charset="0"/>
                <a:cs typeface="Arial" panose="020B0604020202020204" pitchFamily="34" charset="0"/>
              </a:rPr>
              <a:t>Offer teacher supervision and guidance within the online platform, ensuring students receive accurate information and support.</a:t>
            </a:r>
          </a:p>
          <a:p>
            <a:pPr algn="just" rtl="0" fontAlgn="base">
              <a:spcBef>
                <a:spcPts val="0"/>
              </a:spcBef>
              <a:spcAft>
                <a:spcPts val="0"/>
              </a:spcAft>
              <a:buFont typeface="Wingdings" panose="05000000000000000000" pitchFamily="2" charset="2"/>
              <a:buChar char="Ø"/>
            </a:pPr>
            <a:r>
              <a:rPr lang="en-US" sz="2400" b="0" i="0" u="none" strike="noStrike" dirty="0">
                <a:solidFill>
                  <a:srgbClr val="000000"/>
                </a:solidFill>
                <a:effectLst/>
                <a:latin typeface="Arial" panose="020B0604020202020204" pitchFamily="34" charset="0"/>
                <a:cs typeface="Arial" panose="020B0604020202020204" pitchFamily="34" charset="0"/>
              </a:rPr>
              <a:t>Empower students to overcome hesitation and actively participate in the learning process.</a:t>
            </a:r>
          </a:p>
          <a:p>
            <a:pPr algn="just" rtl="0" fontAlgn="base">
              <a:spcBef>
                <a:spcPts val="0"/>
              </a:spcBef>
              <a:spcAft>
                <a:spcPts val="1200"/>
              </a:spcAft>
              <a:buFont typeface="Wingdings" panose="05000000000000000000" pitchFamily="2" charset="2"/>
              <a:buChar char="Ø"/>
            </a:pPr>
            <a:r>
              <a:rPr lang="en-US" sz="2400" b="0" i="0" u="none" strike="noStrike" dirty="0">
                <a:solidFill>
                  <a:srgbClr val="000000"/>
                </a:solidFill>
                <a:effectLst/>
                <a:latin typeface="Arial" panose="020B0604020202020204" pitchFamily="34" charset="0"/>
                <a:cs typeface="Arial" panose="020B0604020202020204" pitchFamily="34" charset="0"/>
              </a:rPr>
              <a:t>Enhance overall understanding and solidify knowledge retention of complex subjects like algebraic functions.</a:t>
            </a:r>
          </a:p>
        </p:txBody>
      </p:sp>
    </p:spTree>
    <p:extLst>
      <p:ext uri="{BB962C8B-B14F-4D97-AF65-F5344CB8AC3E}">
        <p14:creationId xmlns:p14="http://schemas.microsoft.com/office/powerpoint/2010/main" val="5523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4.SCOPE</a:t>
            </a:r>
          </a:p>
        </p:txBody>
      </p:sp>
      <p:sp>
        <p:nvSpPr>
          <p:cNvPr id="3" name="Content Placeholder 2"/>
          <p:cNvSpPr>
            <a:spLocks noGrp="1"/>
          </p:cNvSpPr>
          <p:nvPr>
            <p:ph idx="1"/>
          </p:nvPr>
        </p:nvSpPr>
        <p:spPr>
          <a:xfrm>
            <a:off x="838199" y="1825625"/>
            <a:ext cx="10759633" cy="4351338"/>
          </a:xfrm>
        </p:spPr>
        <p:txBody>
          <a:bodyPr>
            <a:noAutofit/>
          </a:bodyPr>
          <a:lstStyle/>
          <a:p>
            <a:pPr marL="0" indent="0" algn="just">
              <a:buNone/>
            </a:pPr>
            <a:r>
              <a:rPr lang="en-US" sz="2000" dirty="0">
                <a:latin typeface="Arial" panose="020B0604020202020204" pitchFamily="34" charset="0"/>
                <a:cs typeface="Arial" panose="020B0604020202020204" pitchFamily="34" charset="0"/>
              </a:rPr>
              <a:t>The project aims to develop a web application that supports high school students struggling with complex subjects by providing supplementary learning resources, student-to-student chat, teacher interaction, and a question-answer board, with potential for advanced features and school system integration in future phases based on feedback and success.</a:t>
            </a:r>
          </a:p>
          <a:p>
            <a:pPr marL="0" indent="0" algn="just">
              <a:buNone/>
            </a:pPr>
            <a:r>
              <a:rPr lang="en-IN" sz="2000" b="1" dirty="0">
                <a:latin typeface="Arial" panose="020B0604020202020204" pitchFamily="34" charset="0"/>
                <a:cs typeface="Arial" panose="020B0604020202020204" pitchFamily="34" charset="0"/>
              </a:rPr>
              <a:t>Empathy: </a:t>
            </a:r>
            <a:r>
              <a:rPr lang="en-IN" sz="2000" dirty="0">
                <a:latin typeface="Arial" panose="020B0604020202020204" pitchFamily="34" charset="0"/>
                <a:cs typeface="Arial" panose="020B0604020202020204" pitchFamily="34" charset="0"/>
              </a:rPr>
              <a:t>To identify the need for a platform for discussing doubts and assignment. Also to understand the communication gap between students and teachers. </a:t>
            </a:r>
          </a:p>
          <a:p>
            <a:pPr marL="0" indent="0" algn="just">
              <a:buNone/>
            </a:pPr>
            <a:r>
              <a:rPr lang="en-IN" sz="2000" b="1" dirty="0">
                <a:latin typeface="Arial" panose="020B0604020202020204" pitchFamily="34" charset="0"/>
                <a:cs typeface="Arial" panose="020B0604020202020204" pitchFamily="34" charset="0"/>
              </a:rPr>
              <a:t>Define: </a:t>
            </a:r>
            <a:r>
              <a:rPr lang="en-IN" sz="2000" dirty="0">
                <a:latin typeface="Arial" panose="020B0604020202020204" pitchFamily="34" charset="0"/>
                <a:cs typeface="Arial" panose="020B0604020202020204" pitchFamily="34" charset="0"/>
              </a:rPr>
              <a:t>The lack of efficient communication and doubt clearing mechanism in educational environment. The target audience is students and teachers</a:t>
            </a:r>
          </a:p>
          <a:p>
            <a:pPr marL="0" indent="0" algn="just">
              <a:buNone/>
            </a:pPr>
            <a:r>
              <a:rPr lang="en-IN" sz="2000" b="1" dirty="0">
                <a:latin typeface="Arial" panose="020B0604020202020204" pitchFamily="34" charset="0"/>
                <a:cs typeface="Arial" panose="020B0604020202020204" pitchFamily="34" charset="0"/>
              </a:rPr>
              <a:t>Ideate: </a:t>
            </a:r>
            <a:r>
              <a:rPr lang="en-IN" sz="2000" dirty="0">
                <a:latin typeface="Arial" panose="020B0604020202020204" pitchFamily="34" charset="0"/>
                <a:cs typeface="Arial" panose="020B0604020202020204" pitchFamily="34" charset="0"/>
              </a:rPr>
              <a:t>Brainstorming potential solutions and discussing about various features and functionalities like chat rooms, topic discussions and AI assistance</a:t>
            </a:r>
          </a:p>
          <a:p>
            <a:pPr marL="0" indent="0" algn="just">
              <a:buNone/>
            </a:pPr>
            <a:r>
              <a:rPr lang="en-IN" sz="2000" b="1" dirty="0">
                <a:latin typeface="Arial" panose="020B0604020202020204" pitchFamily="34" charset="0"/>
                <a:cs typeface="Arial" panose="020B0604020202020204" pitchFamily="34" charset="0"/>
              </a:rPr>
              <a:t>Prototype: </a:t>
            </a:r>
            <a:r>
              <a:rPr lang="en-IN" sz="2000" dirty="0">
                <a:latin typeface="Arial" panose="020B0604020202020204" pitchFamily="34" charset="0"/>
                <a:cs typeface="Arial" panose="020B0604020202020204" pitchFamily="34" charset="0"/>
              </a:rPr>
              <a:t>Developing a chat application using Flask and </a:t>
            </a:r>
            <a:r>
              <a:rPr lang="en-IN" sz="2000" dirty="0" err="1">
                <a:latin typeface="Arial" panose="020B0604020202020204" pitchFamily="34" charset="0"/>
                <a:cs typeface="Arial" panose="020B0604020202020204" pitchFamily="34" charset="0"/>
              </a:rPr>
              <a:t>SocketIO</a:t>
            </a:r>
            <a:r>
              <a:rPr lang="en-IN" sz="2000" dirty="0">
                <a:latin typeface="Arial" panose="020B0604020202020204" pitchFamily="34" charset="0"/>
                <a:cs typeface="Arial" panose="020B0604020202020204" pitchFamily="34" charset="0"/>
              </a:rPr>
              <a:t> as a prototype, implementing user login, registration and chat functionalities</a:t>
            </a:r>
          </a:p>
          <a:p>
            <a:pPr marL="0" indent="0" algn="just">
              <a:buNone/>
            </a:pPr>
            <a:r>
              <a:rPr lang="en-IN" sz="2000" b="1" dirty="0">
                <a:latin typeface="Arial" panose="020B0604020202020204" pitchFamily="34" charset="0"/>
                <a:cs typeface="Arial" panose="020B0604020202020204" pitchFamily="34" charset="0"/>
              </a:rPr>
              <a:t>Test: </a:t>
            </a:r>
            <a:r>
              <a:rPr lang="en-IN" sz="2000" dirty="0">
                <a:latin typeface="Arial" panose="020B0604020202020204" pitchFamily="34" charset="0"/>
                <a:cs typeface="Arial" panose="020B0604020202020204" pitchFamily="34" charset="0"/>
              </a:rPr>
              <a:t>Conduct user testing with students and teachers, gathering feedback and iterating on the prototype</a:t>
            </a:r>
          </a:p>
        </p:txBody>
      </p:sp>
    </p:spTree>
    <p:extLst>
      <p:ext uri="{BB962C8B-B14F-4D97-AF65-F5344CB8AC3E}">
        <p14:creationId xmlns:p14="http://schemas.microsoft.com/office/powerpoint/2010/main" val="381111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654"/>
            <a:ext cx="10515600" cy="1325563"/>
          </a:xfrm>
        </p:spPr>
        <p:txBody>
          <a:bodyPr/>
          <a:lstStyle/>
          <a:p>
            <a:r>
              <a:rPr lang="en-IN" dirty="0">
                <a:latin typeface="Arial" panose="020B0604020202020204" pitchFamily="34" charset="0"/>
                <a:cs typeface="Arial" panose="020B0604020202020204" pitchFamily="34" charset="0"/>
              </a:rPr>
              <a:t>DESIGN THINKING PROCESS</a:t>
            </a:r>
          </a:p>
        </p:txBody>
      </p:sp>
      <p:pic>
        <p:nvPicPr>
          <p:cNvPr id="2052" name="Picture 4">
            <a:extLst>
              <a:ext uri="{FF2B5EF4-FFF2-40B4-BE49-F238E27FC236}">
                <a16:creationId xmlns:a16="http://schemas.microsoft.com/office/drawing/2014/main" id="{AEB983D7-4ADF-3AAC-F347-A7DABFDC6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998" y="1348791"/>
            <a:ext cx="7130004" cy="514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5.ARCHITECTURE</a:t>
            </a:r>
          </a:p>
        </p:txBody>
      </p:sp>
      <p:sp>
        <p:nvSpPr>
          <p:cNvPr id="4" name="Rectangle 3">
            <a:extLst>
              <a:ext uri="{FF2B5EF4-FFF2-40B4-BE49-F238E27FC236}">
                <a16:creationId xmlns:a16="http://schemas.microsoft.com/office/drawing/2014/main" id="{3B9B819E-D94E-A4CF-F905-05892F16A0C8}"/>
              </a:ext>
            </a:extLst>
          </p:cNvPr>
          <p:cNvSpPr/>
          <p:nvPr/>
        </p:nvSpPr>
        <p:spPr>
          <a:xfrm>
            <a:off x="924559" y="4118848"/>
            <a:ext cx="2560319" cy="118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Client Side</a:t>
            </a:r>
          </a:p>
          <a:p>
            <a:pPr algn="ctr"/>
            <a:r>
              <a:rPr lang="en-IN" sz="1400" dirty="0">
                <a:solidFill>
                  <a:schemeClr val="tx1"/>
                </a:solidFill>
                <a:latin typeface="Arial" panose="020B0604020202020204" pitchFamily="34" charset="0"/>
                <a:cs typeface="Arial" panose="020B0604020202020204" pitchFamily="34" charset="0"/>
              </a:rPr>
              <a:t>(Browser)</a:t>
            </a:r>
          </a:p>
        </p:txBody>
      </p:sp>
      <p:sp>
        <p:nvSpPr>
          <p:cNvPr id="11" name="Rectangle 10">
            <a:extLst>
              <a:ext uri="{FF2B5EF4-FFF2-40B4-BE49-F238E27FC236}">
                <a16:creationId xmlns:a16="http://schemas.microsoft.com/office/drawing/2014/main" id="{A480F916-DB66-2C66-6772-E40D05A97930}"/>
              </a:ext>
            </a:extLst>
          </p:cNvPr>
          <p:cNvSpPr/>
          <p:nvPr/>
        </p:nvSpPr>
        <p:spPr>
          <a:xfrm>
            <a:off x="4988559" y="2995216"/>
            <a:ext cx="2560319" cy="118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Flask-</a:t>
            </a:r>
            <a:r>
              <a:rPr lang="en-IN" b="1" dirty="0" err="1">
                <a:solidFill>
                  <a:schemeClr val="tx1"/>
                </a:solidFill>
                <a:latin typeface="Arial" panose="020B0604020202020204" pitchFamily="34" charset="0"/>
                <a:cs typeface="Arial" panose="020B0604020202020204" pitchFamily="34" charset="0"/>
              </a:rPr>
              <a:t>SocketIO</a:t>
            </a:r>
            <a:r>
              <a:rPr lang="en-IN" b="1" dirty="0">
                <a:solidFill>
                  <a:schemeClr val="tx1"/>
                </a:solidFill>
                <a:latin typeface="Arial" panose="020B0604020202020204" pitchFamily="34" charset="0"/>
                <a:cs typeface="Arial" panose="020B0604020202020204" pitchFamily="34" charset="0"/>
              </a:rPr>
              <a:t> Server</a:t>
            </a:r>
          </a:p>
          <a:p>
            <a:pPr algn="ctr"/>
            <a:r>
              <a:rPr lang="en-IN" sz="1200" dirty="0">
                <a:solidFill>
                  <a:schemeClr val="tx1"/>
                </a:solidFill>
                <a:latin typeface="Arial" panose="020B0604020202020204" pitchFamily="34" charset="0"/>
                <a:cs typeface="Arial" panose="020B0604020202020204" pitchFamily="34" charset="0"/>
              </a:rPr>
              <a:t>(Handles WebSocket Connection, real-time messaging)</a:t>
            </a:r>
          </a:p>
        </p:txBody>
      </p:sp>
      <p:sp>
        <p:nvSpPr>
          <p:cNvPr id="12" name="Rectangle 11">
            <a:extLst>
              <a:ext uri="{FF2B5EF4-FFF2-40B4-BE49-F238E27FC236}">
                <a16:creationId xmlns:a16="http://schemas.microsoft.com/office/drawing/2014/main" id="{CCD05E85-3B8B-1C76-E82D-983EEA264605}"/>
              </a:ext>
            </a:extLst>
          </p:cNvPr>
          <p:cNvSpPr/>
          <p:nvPr/>
        </p:nvSpPr>
        <p:spPr>
          <a:xfrm>
            <a:off x="924560" y="1871584"/>
            <a:ext cx="2560319" cy="118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Flask Server</a:t>
            </a:r>
            <a:br>
              <a:rPr lang="en-IN"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(Handles Http request, routing and session management )</a:t>
            </a:r>
            <a:endParaRPr lang="en-IN"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D77094C-5818-0AFA-49EF-C9C14836D644}"/>
              </a:ext>
            </a:extLst>
          </p:cNvPr>
          <p:cNvSpPr/>
          <p:nvPr/>
        </p:nvSpPr>
        <p:spPr>
          <a:xfrm>
            <a:off x="9052558" y="1871584"/>
            <a:ext cx="2560319" cy="118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err="1">
                <a:solidFill>
                  <a:schemeClr val="tx1"/>
                </a:solidFill>
                <a:latin typeface="Arial" panose="020B0604020202020204" pitchFamily="34" charset="0"/>
                <a:cs typeface="Arial" panose="020B0604020202020204" pitchFamily="34" charset="0"/>
              </a:rPr>
              <a:t>Groq</a:t>
            </a:r>
            <a:r>
              <a:rPr lang="en-IN" b="1" dirty="0">
                <a:solidFill>
                  <a:schemeClr val="tx1"/>
                </a:solidFill>
                <a:latin typeface="Arial" panose="020B0604020202020204" pitchFamily="34" charset="0"/>
                <a:cs typeface="Arial" panose="020B0604020202020204" pitchFamily="34" charset="0"/>
              </a:rPr>
              <a:t> API</a:t>
            </a:r>
            <a:br>
              <a:rPr lang="en-IN"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(Process queries that are tagged with @ai or @alas )</a:t>
            </a:r>
            <a:endParaRPr lang="en-IN"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EA071D2-9F94-0F7B-6E8A-7D6AAD074E27}"/>
              </a:ext>
            </a:extLst>
          </p:cNvPr>
          <p:cNvSpPr/>
          <p:nvPr/>
        </p:nvSpPr>
        <p:spPr>
          <a:xfrm>
            <a:off x="9052558" y="4118848"/>
            <a:ext cx="2560319" cy="118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Data Storage</a:t>
            </a:r>
            <a:br>
              <a:rPr lang="en-IN"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(Store user and chat room data as </a:t>
            </a:r>
            <a:r>
              <a:rPr lang="en-IN" sz="1400" dirty="0" err="1">
                <a:solidFill>
                  <a:schemeClr val="tx1"/>
                </a:solidFill>
                <a:latin typeface="Arial" panose="020B0604020202020204" pitchFamily="34" charset="0"/>
                <a:cs typeface="Arial" panose="020B0604020202020204" pitchFamily="34" charset="0"/>
              </a:rPr>
              <a:t>dicts</a:t>
            </a:r>
            <a:r>
              <a:rPr lang="en-IN" sz="1400" dirty="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p:txBody>
      </p:sp>
      <p:cxnSp>
        <p:nvCxnSpPr>
          <p:cNvPr id="22" name="Connector: Elbow 21">
            <a:extLst>
              <a:ext uri="{FF2B5EF4-FFF2-40B4-BE49-F238E27FC236}">
                <a16:creationId xmlns:a16="http://schemas.microsoft.com/office/drawing/2014/main" id="{8E1FEC06-B37C-359F-42EB-5924BA3B5220}"/>
              </a:ext>
            </a:extLst>
          </p:cNvPr>
          <p:cNvCxnSpPr>
            <a:cxnSpLocks/>
            <a:stCxn id="12" idx="3"/>
            <a:endCxn id="11" idx="1"/>
          </p:cNvCxnSpPr>
          <p:nvPr/>
        </p:nvCxnSpPr>
        <p:spPr>
          <a:xfrm>
            <a:off x="3484879" y="2463920"/>
            <a:ext cx="1503680" cy="1123632"/>
          </a:xfrm>
          <a:prstGeom prst="bentConnector3">
            <a:avLst/>
          </a:prstGeom>
          <a:ln w="38100">
            <a:solidFill>
              <a:schemeClr val="tx1"/>
            </a:solidFill>
            <a:headEnd type="triangle"/>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C8D0B39-0423-4EE4-6AB7-DA23C8E40B77}"/>
              </a:ext>
            </a:extLst>
          </p:cNvPr>
          <p:cNvCxnSpPr>
            <a:cxnSpLocks/>
            <a:stCxn id="4" idx="0"/>
            <a:endCxn id="12" idx="2"/>
          </p:cNvCxnSpPr>
          <p:nvPr/>
        </p:nvCxnSpPr>
        <p:spPr>
          <a:xfrm flipV="1">
            <a:off x="2204719" y="3056256"/>
            <a:ext cx="1" cy="1062592"/>
          </a:xfrm>
          <a:prstGeom prst="straightConnector1">
            <a:avLst/>
          </a:prstGeom>
          <a:ln w="38100">
            <a:solidFill>
              <a:schemeClr val="tx1"/>
            </a:solidFill>
            <a:headEnd type="triangle"/>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9A24AC6F-F71B-DE84-27BA-8879F2ADFEE8}"/>
              </a:ext>
            </a:extLst>
          </p:cNvPr>
          <p:cNvCxnSpPr>
            <a:cxnSpLocks/>
            <a:stCxn id="11" idx="0"/>
            <a:endCxn id="13" idx="1"/>
          </p:cNvCxnSpPr>
          <p:nvPr/>
        </p:nvCxnSpPr>
        <p:spPr>
          <a:xfrm rot="5400000" flipH="1" flipV="1">
            <a:off x="7394990" y="1337649"/>
            <a:ext cx="531296" cy="2783839"/>
          </a:xfrm>
          <a:prstGeom prst="bentConnector2">
            <a:avLst/>
          </a:prstGeom>
          <a:ln w="38100">
            <a:solidFill>
              <a:schemeClr val="tx1"/>
            </a:solidFill>
            <a:headEnd type="triangle"/>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C91AA73F-760B-77E7-F9B2-D91715A3FE4A}"/>
              </a:ext>
            </a:extLst>
          </p:cNvPr>
          <p:cNvCxnSpPr>
            <a:cxnSpLocks/>
            <a:stCxn id="11" idx="2"/>
            <a:endCxn id="14" idx="1"/>
          </p:cNvCxnSpPr>
          <p:nvPr/>
        </p:nvCxnSpPr>
        <p:spPr>
          <a:xfrm rot="16200000" flipH="1">
            <a:off x="7394990" y="3053616"/>
            <a:ext cx="531296" cy="2783839"/>
          </a:xfrm>
          <a:prstGeom prst="bentConnector2">
            <a:avLst/>
          </a:prstGeom>
          <a:ln w="38100">
            <a:solidFill>
              <a:schemeClr val="tx1"/>
            </a:solidFill>
            <a:headEnd type="triangle"/>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4C827F11-BC23-7CEC-CBDB-42868FEE9B1F}"/>
              </a:ext>
            </a:extLst>
          </p:cNvPr>
          <p:cNvSpPr txBox="1"/>
          <p:nvPr/>
        </p:nvSpPr>
        <p:spPr>
          <a:xfrm>
            <a:off x="6217917" y="1983086"/>
            <a:ext cx="2885443" cy="369332"/>
          </a:xfrm>
          <a:prstGeom prst="rect">
            <a:avLst/>
          </a:prstGeom>
          <a:noFill/>
        </p:spPr>
        <p:txBody>
          <a:bodyPr wrap="square" rtlCol="0">
            <a:spAutoFit/>
          </a:bodyPr>
          <a:lstStyle/>
          <a:p>
            <a:r>
              <a:rPr lang="en-IN" dirty="0"/>
              <a:t>API Requests and Responses</a:t>
            </a:r>
          </a:p>
        </p:txBody>
      </p:sp>
      <p:sp>
        <p:nvSpPr>
          <p:cNvPr id="42" name="TextBox 41">
            <a:extLst>
              <a:ext uri="{FF2B5EF4-FFF2-40B4-BE49-F238E27FC236}">
                <a16:creationId xmlns:a16="http://schemas.microsoft.com/office/drawing/2014/main" id="{5B083723-888B-18F7-87A0-8E8D44C7AB51}"/>
              </a:ext>
            </a:extLst>
          </p:cNvPr>
          <p:cNvSpPr txBox="1"/>
          <p:nvPr/>
        </p:nvSpPr>
        <p:spPr>
          <a:xfrm>
            <a:off x="261626" y="3264386"/>
            <a:ext cx="2092957" cy="646331"/>
          </a:xfrm>
          <a:prstGeom prst="rect">
            <a:avLst/>
          </a:prstGeom>
          <a:noFill/>
        </p:spPr>
        <p:txBody>
          <a:bodyPr wrap="square" rtlCol="0">
            <a:spAutoFit/>
          </a:bodyPr>
          <a:lstStyle/>
          <a:p>
            <a:r>
              <a:rPr lang="en-IN" dirty="0"/>
              <a:t>HTTP Requests and Responses</a:t>
            </a:r>
          </a:p>
        </p:txBody>
      </p:sp>
      <p:sp>
        <p:nvSpPr>
          <p:cNvPr id="43" name="TextBox 42">
            <a:extLst>
              <a:ext uri="{FF2B5EF4-FFF2-40B4-BE49-F238E27FC236}">
                <a16:creationId xmlns:a16="http://schemas.microsoft.com/office/drawing/2014/main" id="{182C8128-52B8-DE82-186E-2426BF16781B}"/>
              </a:ext>
            </a:extLst>
          </p:cNvPr>
          <p:cNvSpPr txBox="1"/>
          <p:nvPr/>
        </p:nvSpPr>
        <p:spPr>
          <a:xfrm>
            <a:off x="3606801" y="1760072"/>
            <a:ext cx="2092957" cy="646331"/>
          </a:xfrm>
          <a:prstGeom prst="rect">
            <a:avLst/>
          </a:prstGeom>
          <a:noFill/>
        </p:spPr>
        <p:txBody>
          <a:bodyPr wrap="square" rtlCol="0">
            <a:spAutoFit/>
          </a:bodyPr>
          <a:lstStyle/>
          <a:p>
            <a:r>
              <a:rPr lang="en-IN" dirty="0"/>
              <a:t>WebSocket Connection</a:t>
            </a:r>
          </a:p>
        </p:txBody>
      </p:sp>
      <p:sp>
        <p:nvSpPr>
          <p:cNvPr id="44" name="TextBox 43">
            <a:extLst>
              <a:ext uri="{FF2B5EF4-FFF2-40B4-BE49-F238E27FC236}">
                <a16:creationId xmlns:a16="http://schemas.microsoft.com/office/drawing/2014/main" id="{6EAAD23B-E82F-8F82-03E5-35EF25DB1A55}"/>
              </a:ext>
            </a:extLst>
          </p:cNvPr>
          <p:cNvSpPr txBox="1"/>
          <p:nvPr/>
        </p:nvSpPr>
        <p:spPr>
          <a:xfrm>
            <a:off x="6268718" y="4807427"/>
            <a:ext cx="2926080" cy="369332"/>
          </a:xfrm>
          <a:prstGeom prst="rect">
            <a:avLst/>
          </a:prstGeom>
          <a:noFill/>
        </p:spPr>
        <p:txBody>
          <a:bodyPr wrap="square" rtlCol="0">
            <a:spAutoFit/>
          </a:bodyPr>
          <a:lstStyle/>
          <a:p>
            <a:r>
              <a:rPr lang="en-IN" dirty="0"/>
              <a:t>Storing and retrieving data</a:t>
            </a:r>
          </a:p>
        </p:txBody>
      </p:sp>
    </p:spTree>
    <p:extLst>
      <p:ext uri="{BB962C8B-B14F-4D97-AF65-F5344CB8AC3E}">
        <p14:creationId xmlns:p14="http://schemas.microsoft.com/office/powerpoint/2010/main" val="60152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6.METHODOLOGY</a:t>
            </a:r>
          </a:p>
        </p:txBody>
      </p:sp>
      <p:sp>
        <p:nvSpPr>
          <p:cNvPr id="3" name="Content Placeholder 2"/>
          <p:cNvSpPr>
            <a:spLocks noGrp="1"/>
          </p:cNvSpPr>
          <p:nvPr>
            <p:ph idx="1"/>
          </p:nvPr>
        </p:nvSpPr>
        <p:spPr/>
        <p:txBody>
          <a:bodyPr>
            <a:normAutofit/>
          </a:bodyPr>
          <a:lstStyle/>
          <a:p>
            <a:pPr marL="0" indent="0" algn="just">
              <a:buNone/>
            </a:pPr>
            <a:r>
              <a:rPr lang="en-IN" sz="2400" b="1" dirty="0">
                <a:latin typeface="Arial" panose="020B0604020202020204" pitchFamily="34" charset="0"/>
                <a:cs typeface="Arial" panose="020B0604020202020204" pitchFamily="34" charset="0"/>
              </a:rPr>
              <a:t>User Authentication: </a:t>
            </a:r>
            <a:r>
              <a:rPr lang="en-IN" sz="2400" dirty="0">
                <a:latin typeface="Arial" panose="020B0604020202020204" pitchFamily="34" charset="0"/>
                <a:cs typeface="Arial" panose="020B0604020202020204" pitchFamily="34" charset="0"/>
              </a:rPr>
              <a:t>Implemented using Flask sessions</a:t>
            </a:r>
          </a:p>
          <a:p>
            <a:pPr marL="0" indent="0" algn="just">
              <a:buNone/>
            </a:pPr>
            <a:r>
              <a:rPr lang="en-IN" sz="2400" b="1" dirty="0">
                <a:latin typeface="Arial" panose="020B0604020202020204" pitchFamily="34" charset="0"/>
                <a:cs typeface="Arial" panose="020B0604020202020204" pitchFamily="34" charset="0"/>
              </a:rPr>
              <a:t>Real time Communication: </a:t>
            </a:r>
            <a:r>
              <a:rPr lang="en-IN" sz="2400" dirty="0">
                <a:latin typeface="Arial" panose="020B0604020202020204" pitchFamily="34" charset="0"/>
                <a:cs typeface="Arial" panose="020B0604020202020204" pitchFamily="34" charset="0"/>
              </a:rPr>
              <a:t>Managed with </a:t>
            </a:r>
            <a:r>
              <a:rPr lang="en-IN" sz="2400" dirty="0" err="1">
                <a:latin typeface="Arial" panose="020B0604020202020204" pitchFamily="34" charset="0"/>
                <a:cs typeface="Arial" panose="020B0604020202020204" pitchFamily="34" charset="0"/>
              </a:rPr>
              <a:t>SocketIO</a:t>
            </a:r>
            <a:r>
              <a:rPr lang="en-IN" sz="2400" dirty="0">
                <a:latin typeface="Arial" panose="020B0604020202020204" pitchFamily="34" charset="0"/>
                <a:cs typeface="Arial" panose="020B0604020202020204" pitchFamily="34" charset="0"/>
              </a:rPr>
              <a:t> for instant message</a:t>
            </a:r>
          </a:p>
          <a:p>
            <a:pPr marL="0" indent="0" algn="just">
              <a:buNone/>
            </a:pPr>
            <a:r>
              <a:rPr lang="en-US" sz="2400" b="1" dirty="0">
                <a:latin typeface="Arial" panose="020B0604020202020204" pitchFamily="34" charset="0"/>
                <a:cs typeface="Arial" panose="020B0604020202020204" pitchFamily="34" charset="0"/>
              </a:rPr>
              <a:t>AI Assistance: </a:t>
            </a:r>
            <a:r>
              <a:rPr lang="en-US" sz="2400" dirty="0">
                <a:latin typeface="Arial" panose="020B0604020202020204" pitchFamily="34" charset="0"/>
                <a:cs typeface="Arial" panose="020B0604020202020204" pitchFamily="34" charset="0"/>
              </a:rPr>
              <a:t>Integrated using </a:t>
            </a:r>
            <a:r>
              <a:rPr lang="en-US" sz="2400" dirty="0" err="1">
                <a:latin typeface="Arial" panose="020B0604020202020204" pitchFamily="34" charset="0"/>
                <a:cs typeface="Arial" panose="020B0604020202020204" pitchFamily="34" charset="0"/>
              </a:rPr>
              <a:t>Groq</a:t>
            </a:r>
            <a:r>
              <a:rPr lang="en-US" sz="2400" dirty="0">
                <a:latin typeface="Arial" panose="020B0604020202020204" pitchFamily="34" charset="0"/>
                <a:cs typeface="Arial" panose="020B0604020202020204" pitchFamily="34" charset="0"/>
              </a:rPr>
              <a:t> API for educational support.</a:t>
            </a:r>
          </a:p>
          <a:p>
            <a:pPr marL="0" indent="0" algn="just">
              <a:buNone/>
            </a:pPr>
            <a:r>
              <a:rPr lang="en-US" sz="2400" b="1" dirty="0">
                <a:latin typeface="Arial" panose="020B0604020202020204" pitchFamily="34" charset="0"/>
                <a:cs typeface="Arial" panose="020B0604020202020204" pitchFamily="34" charset="0"/>
              </a:rPr>
              <a:t>Room Management: </a:t>
            </a:r>
            <a:r>
              <a:rPr lang="en-US" sz="2400" dirty="0">
                <a:latin typeface="Arial" panose="020B0604020202020204" pitchFamily="34" charset="0"/>
                <a:cs typeface="Arial" panose="020B0604020202020204" pitchFamily="34" charset="0"/>
              </a:rPr>
              <a:t>Users can create or join chat rooms with unique codes and rooms are visible to all users on home page.</a:t>
            </a:r>
          </a:p>
          <a:p>
            <a:pPr marL="0" indent="0" algn="just">
              <a:buNone/>
            </a:pPr>
            <a:r>
              <a:rPr lang="en-US" sz="2400" b="1" dirty="0">
                <a:latin typeface="Arial" panose="020B0604020202020204" pitchFamily="34" charset="0"/>
                <a:cs typeface="Arial" panose="020B0604020202020204" pitchFamily="34" charset="0"/>
              </a:rPr>
              <a:t>Message Handling: </a:t>
            </a:r>
            <a:r>
              <a:rPr lang="en-US" sz="2400" dirty="0">
                <a:latin typeface="Arial" panose="020B0604020202020204" pitchFamily="34" charset="0"/>
                <a:cs typeface="Arial" panose="020B0604020202020204" pitchFamily="34" charset="0"/>
              </a:rPr>
              <a:t>Messages are stored in rooms with user details and timestamp and are stored and monitored.</a:t>
            </a:r>
          </a:p>
          <a:p>
            <a:pPr marL="0" indent="0" algn="just">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37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7.PERIPHERALS USED</a:t>
            </a:r>
          </a:p>
        </p:txBody>
      </p:sp>
      <p:sp>
        <p:nvSpPr>
          <p:cNvPr id="3" name="Content Placeholder 2"/>
          <p:cNvSpPr>
            <a:spLocks noGrp="1"/>
          </p:cNvSpPr>
          <p:nvPr>
            <p:ph idx="1"/>
          </p:nvPr>
        </p:nvSpPr>
        <p:spPr/>
        <p:txBody>
          <a:bodyPr>
            <a:normAutofit/>
          </a:bodyPr>
          <a:lstStyle/>
          <a:p>
            <a:pPr algn="just"/>
            <a:r>
              <a:rPr lang="en-US" sz="2400" b="1" dirty="0">
                <a:latin typeface="Arial" panose="020B0604020202020204" pitchFamily="34" charset="0"/>
                <a:cs typeface="Arial" panose="020B0604020202020204" pitchFamily="34" charset="0"/>
              </a:rPr>
              <a:t>HARDWARE USED:</a:t>
            </a:r>
          </a:p>
          <a:p>
            <a:pPr lvl="1" algn="just"/>
            <a:r>
              <a:rPr lang="en-US" sz="2000" dirty="0">
                <a:latin typeface="Arial" panose="020B0604020202020204" pitchFamily="34" charset="0"/>
                <a:cs typeface="Arial" panose="020B0604020202020204" pitchFamily="34" charset="0"/>
              </a:rPr>
              <a:t>Desktops and Laptops</a:t>
            </a:r>
          </a:p>
          <a:p>
            <a:pPr algn="just"/>
            <a:r>
              <a:rPr lang="en-US" sz="2400" b="1" dirty="0">
                <a:latin typeface="Arial" panose="020B0604020202020204" pitchFamily="34" charset="0"/>
                <a:cs typeface="Arial" panose="020B0604020202020204" pitchFamily="34" charset="0"/>
              </a:rPr>
              <a:t>SOFTWARE USED:</a:t>
            </a:r>
          </a:p>
          <a:p>
            <a:pPr lvl="1" algn="just"/>
            <a:r>
              <a:rPr lang="en-US" sz="2000" dirty="0">
                <a:latin typeface="Arial" panose="020B0604020202020204" pitchFamily="34" charset="0"/>
                <a:cs typeface="Arial" panose="020B0604020202020204" pitchFamily="34" charset="0"/>
              </a:rPr>
              <a:t>Flask (Python web framework)</a:t>
            </a:r>
          </a:p>
          <a:p>
            <a:pPr lvl="1" algn="just"/>
            <a:r>
              <a:rPr lang="en-US" sz="2000" dirty="0" err="1">
                <a:latin typeface="Arial" panose="020B0604020202020204" pitchFamily="34" charset="0"/>
                <a:cs typeface="Arial" panose="020B0604020202020204" pitchFamily="34" charset="0"/>
              </a:rPr>
              <a:t>SocketIO</a:t>
            </a:r>
            <a:r>
              <a:rPr lang="en-US" sz="2000" dirty="0">
                <a:latin typeface="Arial" panose="020B0604020202020204" pitchFamily="34" charset="0"/>
                <a:cs typeface="Arial" panose="020B0604020202020204" pitchFamily="34" charset="0"/>
              </a:rPr>
              <a:t> (for real time communication)</a:t>
            </a:r>
          </a:p>
          <a:p>
            <a:pPr lvl="1" algn="just"/>
            <a:r>
              <a:rPr lang="en-US" sz="2000" dirty="0">
                <a:latin typeface="Arial" panose="020B0604020202020204" pitchFamily="34" charset="0"/>
                <a:cs typeface="Arial" panose="020B0604020202020204" pitchFamily="34" charset="0"/>
              </a:rPr>
              <a:t>HTML, CSS, </a:t>
            </a:r>
            <a:r>
              <a:rPr lang="en-US" sz="2000" dirty="0" err="1">
                <a:latin typeface="Arial" panose="020B0604020202020204" pitchFamily="34" charset="0"/>
                <a:cs typeface="Arial" panose="020B0604020202020204" pitchFamily="34" charset="0"/>
              </a:rPr>
              <a:t>Javascript</a:t>
            </a:r>
            <a:r>
              <a:rPr lang="en-US" sz="2000" dirty="0">
                <a:latin typeface="Arial" panose="020B0604020202020204" pitchFamily="34" charset="0"/>
                <a:cs typeface="Arial" panose="020B0604020202020204" pitchFamily="34" charset="0"/>
              </a:rPr>
              <a:t> for front end development</a:t>
            </a:r>
          </a:p>
          <a:p>
            <a:pPr lvl="1" algn="just"/>
            <a:r>
              <a:rPr lang="en-US" sz="2000" dirty="0" err="1">
                <a:latin typeface="Arial" panose="020B0604020202020204" pitchFamily="34" charset="0"/>
                <a:cs typeface="Arial" panose="020B0604020202020204" pitchFamily="34" charset="0"/>
              </a:rPr>
              <a:t>Groq</a:t>
            </a:r>
            <a:r>
              <a:rPr lang="en-US" sz="2000" dirty="0">
                <a:latin typeface="Arial" panose="020B0604020202020204" pitchFamily="34" charset="0"/>
                <a:cs typeface="Arial" panose="020B0604020202020204" pitchFamily="34" charset="0"/>
              </a:rPr>
              <a:t> API for AI chat </a:t>
            </a:r>
            <a:r>
              <a:rPr lang="en-US" sz="2000" dirty="0" err="1">
                <a:latin typeface="Arial" panose="020B0604020202020204" pitchFamily="34" charset="0"/>
                <a:cs typeface="Arial" panose="020B0604020202020204" pitchFamily="34" charset="0"/>
              </a:rPr>
              <a:t>assisstance</a:t>
            </a:r>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TOOLS USED:</a:t>
            </a:r>
          </a:p>
          <a:p>
            <a:pPr lvl="1" algn="just"/>
            <a:r>
              <a:rPr lang="en-IN" sz="2000" dirty="0">
                <a:latin typeface="Arial" panose="020B0604020202020204" pitchFamily="34" charset="0"/>
                <a:cs typeface="Arial" panose="020B0604020202020204" pitchFamily="34" charset="0"/>
              </a:rPr>
              <a:t>Visual Studio Code</a:t>
            </a:r>
          </a:p>
          <a:p>
            <a:pPr lvl="1" algn="just"/>
            <a:r>
              <a:rPr lang="en-IN" sz="2000" dirty="0" err="1">
                <a:latin typeface="Arial" panose="020B0604020202020204" pitchFamily="34" charset="0"/>
                <a:cs typeface="Arial" panose="020B0604020202020204" pitchFamily="34" charset="0"/>
              </a:rPr>
              <a:t>Github</a:t>
            </a:r>
            <a:r>
              <a:rPr lang="en-IN" sz="2000" dirty="0">
                <a:latin typeface="Arial" panose="020B0604020202020204" pitchFamily="34" charset="0"/>
                <a:cs typeface="Arial" panose="020B0604020202020204" pitchFamily="34" charset="0"/>
              </a:rPr>
              <a:t> (version control)</a:t>
            </a:r>
          </a:p>
          <a:p>
            <a:pPr lvl="1" algn="just"/>
            <a:r>
              <a:rPr lang="en-IN" sz="2000" dirty="0">
                <a:latin typeface="Arial" panose="020B0604020202020204" pitchFamily="34" charset="0"/>
                <a:cs typeface="Arial" panose="020B0604020202020204" pitchFamily="34" charset="0"/>
              </a:rPr>
              <a:t>Browser Developer or Debugging tools</a:t>
            </a:r>
          </a:p>
        </p:txBody>
      </p:sp>
    </p:spTree>
    <p:extLst>
      <p:ext uri="{BB962C8B-B14F-4D97-AF65-F5344CB8AC3E}">
        <p14:creationId xmlns:p14="http://schemas.microsoft.com/office/powerpoint/2010/main" val="424102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8.RESULT and DISCUSSION </a:t>
            </a:r>
          </a:p>
        </p:txBody>
      </p:sp>
      <p:sp>
        <p:nvSpPr>
          <p:cNvPr id="3" name="Content Placeholder 2"/>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The Algebra Assist project aimed to improve the learning experience for high school students struggling with algebra by creating connected classrooms with digital solutions. The platform features an intuitive interface for easy navigation, a real-time chat feature for student-teacher interaction, and personalized learning support. Overall, Algebra Assist effectively fosters a supportive and collaborative educational environment.</a:t>
            </a:r>
          </a:p>
          <a:p>
            <a:pPr marL="0" indent="0" algn="just">
              <a:buNone/>
            </a:pPr>
            <a:r>
              <a:rPr lang="en-US" sz="2000" b="1" dirty="0">
                <a:latin typeface="Arial" panose="020B0604020202020204" pitchFamily="34" charset="0"/>
                <a:cs typeface="Arial" panose="020B0604020202020204" pitchFamily="34" charset="0"/>
              </a:rPr>
              <a:t>User Engagement: </a:t>
            </a:r>
            <a:r>
              <a:rPr lang="en-US" sz="2000" dirty="0">
                <a:latin typeface="Arial" panose="020B0604020202020204" pitchFamily="34" charset="0"/>
                <a:cs typeface="Arial" panose="020B0604020202020204" pitchFamily="34" charset="0"/>
              </a:rPr>
              <a:t>Increased interaction between students and teachers.</a:t>
            </a:r>
          </a:p>
          <a:p>
            <a:pPr marL="0" indent="0" algn="just">
              <a:buNone/>
            </a:pPr>
            <a:r>
              <a:rPr lang="en-US" sz="2000" b="1" dirty="0">
                <a:latin typeface="Arial" panose="020B0604020202020204" pitchFamily="34" charset="0"/>
                <a:cs typeface="Arial" panose="020B0604020202020204" pitchFamily="34" charset="0"/>
              </a:rPr>
              <a:t>Feedback: </a:t>
            </a:r>
            <a:r>
              <a:rPr lang="en-US" sz="2000" dirty="0">
                <a:latin typeface="Arial" panose="020B0604020202020204" pitchFamily="34" charset="0"/>
                <a:cs typeface="Arial" panose="020B0604020202020204" pitchFamily="34" charset="0"/>
              </a:rPr>
              <a:t>Positive feedback from users on ease of use and functionality. </a:t>
            </a:r>
          </a:p>
          <a:p>
            <a:pPr marL="0" indent="0" algn="just">
              <a:buNone/>
            </a:pPr>
            <a:r>
              <a:rPr lang="en-US" sz="2000" b="1" dirty="0">
                <a:latin typeface="Arial" panose="020B0604020202020204" pitchFamily="34" charset="0"/>
                <a:cs typeface="Arial" panose="020B0604020202020204" pitchFamily="34" charset="0"/>
              </a:rPr>
              <a:t>Challenges: </a:t>
            </a:r>
            <a:r>
              <a:rPr lang="en-US" sz="2000" dirty="0">
                <a:latin typeface="Arial" panose="020B0604020202020204" pitchFamily="34" charset="0"/>
                <a:cs typeface="Arial" panose="020B0604020202020204" pitchFamily="34" charset="0"/>
              </a:rPr>
              <a:t>Initial issues with real-time communication stability.</a:t>
            </a:r>
          </a:p>
          <a:p>
            <a:pPr marL="0" indent="0" algn="just">
              <a:buNone/>
            </a:pPr>
            <a:r>
              <a:rPr lang="en-US" sz="2000" b="1" dirty="0">
                <a:latin typeface="Arial" panose="020B0604020202020204" pitchFamily="34" charset="0"/>
                <a:cs typeface="Arial" panose="020B0604020202020204" pitchFamily="34" charset="0"/>
              </a:rPr>
              <a:t>Improvements: </a:t>
            </a:r>
            <a:r>
              <a:rPr lang="en-US" sz="2000" dirty="0">
                <a:latin typeface="Arial" panose="020B0604020202020204" pitchFamily="34" charset="0"/>
                <a:cs typeface="Arial" panose="020B0604020202020204" pitchFamily="34" charset="0"/>
              </a:rPr>
              <a:t>Enhanced UI/UX based on user feedback, optimized server-side code for better performance. Integrating AI assistance.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26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988</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3.OBJECTIVE</vt:lpstr>
      <vt:lpstr>4.SCOPE</vt:lpstr>
      <vt:lpstr>DESIGN THINKING PROCESS</vt:lpstr>
      <vt:lpstr>5.ARCHITECTURE</vt:lpstr>
      <vt:lpstr>6.METHODOLOGY</vt:lpstr>
      <vt:lpstr>7.PERIPHERALS USED</vt:lpstr>
      <vt:lpstr>8.RESULT and DISCUSSION </vt:lpstr>
      <vt:lpstr>9.STEP BY STEP OUTPUT SCREENSHOT</vt:lpstr>
      <vt:lpstr>10.CONCLUSION</vt:lpstr>
      <vt:lpstr>11.REFERENCES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Thyagarajan Kalaimani</dc:creator>
  <cp:lastModifiedBy>Thyagarajan Kalaimani</cp:lastModifiedBy>
  <cp:revision>6</cp:revision>
  <dcterms:created xsi:type="dcterms:W3CDTF">2024-07-29T18:38:00Z</dcterms:created>
  <dcterms:modified xsi:type="dcterms:W3CDTF">2024-07-30T15:52:20Z</dcterms:modified>
</cp:coreProperties>
</file>