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79" r:id="rId16"/>
    <p:sldId id="280" r:id="rId17"/>
    <p:sldId id="281" r:id="rId18"/>
    <p:sldId id="282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4F37-5179-4701-B153-0BEEAA22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D4CB0-8791-460B-8A82-429F7FEB8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3A5E-20B1-4ADB-BCC4-06BA6DEA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5CF2-A24A-4DF3-BC84-C22C13D297EF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6330B-62D5-48C3-B5F9-25070DF1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3D9A-11C7-4823-9919-756C4195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6E2C-8606-427F-9B72-A815D19C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3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F9F2-123D-45E8-826A-D072289F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AC6FD-E82B-443F-8F90-5422E2DAC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5FABD-710F-4A5D-8179-FD3C47D1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5CF2-A24A-4DF3-BC84-C22C13D297EF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6086-95BE-46DE-99BB-CC91C9AD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8D25F-9C4B-43D8-8F56-1147AAB5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6E2C-8606-427F-9B72-A815D19C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2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CF1A8-7BAE-4079-97A0-3B608B026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4691B-EEFD-4D9F-97EC-F97D0033A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56366-4BDF-4952-99CF-0CDB8D18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5CF2-A24A-4DF3-BC84-C22C13D297EF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93AA7-B4EB-4462-AC4E-1EE974E2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42274-46EB-4F5A-8576-84D7FB48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6E2C-8606-427F-9B72-A815D19C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2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EAD2-3FBA-4E6E-8FE8-E6439AD4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A5B3-5388-4473-96E9-2A899BDA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5D2D-9854-4E9B-92FA-53D3AEA7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5CF2-A24A-4DF3-BC84-C22C13D297EF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8AF1-0CC8-44A5-9C2B-6DD7D9A9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D2E5C-9D3A-4153-BC80-51F89FB2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6E2C-8606-427F-9B72-A815D19C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4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7F2A-7C38-4F8A-B2C2-1D848222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0E073-C850-4733-B78C-3A0151812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4519-078B-44DB-83C9-E292E332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5CF2-A24A-4DF3-BC84-C22C13D297EF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4FDD0-7674-41E9-9144-39A1BA98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5301C-960C-440E-A13C-5895A7A7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6E2C-8606-427F-9B72-A815D19C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E41D-D600-4CE7-A3D6-8A5DD16B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1E24-9098-4EBF-90AB-FFBF2C683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DBCB1-3B2F-44E4-9A48-9C7A6882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C5539-6E15-419F-8C3A-5200DC55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5CF2-A24A-4DF3-BC84-C22C13D297EF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AB0A6-7566-4349-A141-20E6228A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3B9FB-DB65-4D77-9F7F-12F5AB02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6E2C-8606-427F-9B72-A815D19C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6B65-E021-4F40-9DB8-8FA3EAAF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9C62F-F449-4D68-A15E-DFCF9FCD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790FA-3CCE-441D-BE47-5CA843835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F0587-BA82-44D7-9A18-BFC4B4E48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536E8-A27D-4C1B-B6D4-BB92F7353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E560D-3FA2-4CFC-813C-4DE24A00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5CF2-A24A-4DF3-BC84-C22C13D297EF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03A76-9A85-4ECE-A943-FC2B8554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7971F-502F-4418-97C1-DAF396EF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6E2C-8606-427F-9B72-A815D19C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2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BEE8-2D8C-4099-89FA-D685CE4E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25D0E-14E0-45BA-8627-9646272C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5CF2-A24A-4DF3-BC84-C22C13D297EF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0959F-D5CB-4DC5-A273-0D95E9BB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0CCEC-B589-43D8-9E8C-7A5C15CC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6E2C-8606-427F-9B72-A815D19C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CDC01-B6AA-4D93-A476-07D9BDB0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5CF2-A24A-4DF3-BC84-C22C13D297EF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7955D-A447-414F-8197-9988E0D1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76B52-0ACB-4208-9FC6-D4E81353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6E2C-8606-427F-9B72-A815D19C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8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48DE-CD2A-4C14-B276-281EBB11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8E69-E2D2-457C-830E-98D3C516B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60FF3-F4E6-4CA0-923E-FB538F3F4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7AB3D-73D3-4921-895F-D3F8A87D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5CF2-A24A-4DF3-BC84-C22C13D297EF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E6E65-99E3-4250-BCFF-BA5EA9DC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3EB52-AC02-444D-9A74-08AB4F7F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6E2C-8606-427F-9B72-A815D19C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2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3D0F-2C4C-49F1-81CF-579911DE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567DA-AE62-4082-8A78-56456B34A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8EF27-2CD5-457F-8BD8-26F2FF586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723B-E362-42FB-BB3A-D7E2B53F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5CF2-A24A-4DF3-BC84-C22C13D297EF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68B1E-F5A5-499E-8432-80C78543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71459-9772-4C58-B4A1-4B677250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6E2C-8606-427F-9B72-A815D19C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3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961B6-37DC-401E-8855-2777FC35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503C0-6FB0-407F-8C39-C553CBCD6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40E81-BA57-4E78-B2D5-8792C09F8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5CF2-A24A-4DF3-BC84-C22C13D297EF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00A1-1A31-4332-A1F3-F08106CB9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AFE03-1565-4D77-ACAE-297E885BC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36E2C-8606-427F-9B72-A815D19C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echvoi.com/4-benefits-of-captcha-that-make-it-a-must-have-for-every-website/" TargetMode="External"/><Relationship Id="rId2" Type="http://schemas.openxmlformats.org/officeDocument/2006/relationships/hyperlink" Target="https://en.wikipedia.org/wiki/CAPTCH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3">
            <a:extLst>
              <a:ext uri="{FF2B5EF4-FFF2-40B4-BE49-F238E27FC236}">
                <a16:creationId xmlns:a16="http://schemas.microsoft.com/office/drawing/2014/main" id="{6ABB2DA7-4125-48C9-8F9A-D0041F53B1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30037" y="174336"/>
            <a:ext cx="9144000" cy="14258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dirty="0">
                <a:solidFill>
                  <a:schemeClr val="dk1"/>
                </a:solidFill>
              </a:rPr>
              <a:t>	 	 	</a:t>
            </a:r>
          </a:p>
          <a:p>
            <a:pPr marL="0" lvl="0" indent="-698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3600" b="1" dirty="0"/>
              <a:t>MathSec: Towards a Mathematical CAPTCHA for Establishing Secured Access</a:t>
            </a:r>
          </a:p>
        </p:txBody>
      </p:sp>
      <p:sp>
        <p:nvSpPr>
          <p:cNvPr id="5" name="Shape 114">
            <a:extLst>
              <a:ext uri="{FF2B5EF4-FFF2-40B4-BE49-F238E27FC236}">
                <a16:creationId xmlns:a16="http://schemas.microsoft.com/office/drawing/2014/main" id="{C89219C6-6D1C-4A70-9542-7BD0A4F73B4D}"/>
              </a:ext>
            </a:extLst>
          </p:cNvPr>
          <p:cNvSpPr txBox="1"/>
          <p:nvPr/>
        </p:nvSpPr>
        <p:spPr>
          <a:xfrm>
            <a:off x="2419637" y="1875209"/>
            <a:ext cx="6964800" cy="90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371600" lvl="0" indent="3873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 dirty="0"/>
              <a:t>	    Subject: Project-I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IN" sz="2400" dirty="0"/>
              <a:t>		 </a:t>
            </a:r>
            <a:r>
              <a:rPr lang="en-IN" sz="2400" b="1" dirty="0">
                <a:solidFill>
                  <a:schemeClr val="dk1"/>
                </a:solidFill>
              </a:rPr>
              <a:t>Paper Code: CSE 791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Shape 115">
            <a:extLst>
              <a:ext uri="{FF2B5EF4-FFF2-40B4-BE49-F238E27FC236}">
                <a16:creationId xmlns:a16="http://schemas.microsoft.com/office/drawing/2014/main" id="{93300762-2FAE-49F6-9F80-EDA7A20FEE2B}"/>
              </a:ext>
            </a:extLst>
          </p:cNvPr>
          <p:cNvSpPr txBox="1"/>
          <p:nvPr/>
        </p:nvSpPr>
        <p:spPr>
          <a:xfrm>
            <a:off x="3128396" y="2723855"/>
            <a:ext cx="5073495" cy="25643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indent="-69850">
              <a:buClr>
                <a:srgbClr val="000000"/>
              </a:buClr>
              <a:buSzPts val="1100"/>
              <a:buFont typeface="Arial"/>
              <a:buNone/>
            </a:pPr>
            <a:r>
              <a:rPr lang="en-IN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 	 	</a:t>
            </a:r>
          </a:p>
          <a:p>
            <a:pPr indent="-69850" algn="ctr">
              <a:buClr>
                <a:srgbClr val="000000"/>
              </a:buClr>
              <a:buSzPts val="1100"/>
              <a:buFont typeface="Arial"/>
              <a:buNone/>
            </a:pPr>
            <a:r>
              <a:rPr lang="en-IN" b="1" kern="0" dirty="0">
                <a:latin typeface="Arial"/>
                <a:cs typeface="Arial"/>
                <a:sym typeface="Arial"/>
              </a:rPr>
              <a:t>Under the Supervision of</a:t>
            </a:r>
          </a:p>
          <a:p>
            <a:pPr indent="-69850" algn="ctr">
              <a:buClr>
                <a:srgbClr val="000000"/>
              </a:buClr>
              <a:buSzPts val="1100"/>
              <a:buFont typeface="Arial"/>
              <a:buNone/>
            </a:pPr>
            <a:r>
              <a:rPr lang="en-IN" b="1" kern="0" dirty="0">
                <a:latin typeface="Arial"/>
                <a:cs typeface="Arial"/>
                <a:sym typeface="Arial"/>
              </a:rPr>
              <a:t>Mr. Sumit Gupta</a:t>
            </a:r>
          </a:p>
          <a:p>
            <a:pPr indent="-69850" algn="ctr">
              <a:buClr>
                <a:srgbClr val="000000"/>
              </a:buClr>
              <a:buSzPts val="1100"/>
              <a:buFont typeface="Arial"/>
              <a:buNone/>
            </a:pPr>
            <a:r>
              <a:rPr lang="en-IN" b="1" kern="0" dirty="0">
                <a:latin typeface="Arial"/>
                <a:cs typeface="Arial"/>
                <a:sym typeface="Arial"/>
              </a:rPr>
              <a:t>Assistant Professor</a:t>
            </a:r>
          </a:p>
          <a:p>
            <a:pPr indent="-69850" algn="ctr">
              <a:buClr>
                <a:srgbClr val="000000"/>
              </a:buClr>
              <a:buSzPts val="1100"/>
              <a:buFont typeface="Arial"/>
              <a:buNone/>
            </a:pPr>
            <a:r>
              <a:rPr lang="en-IN" b="1" kern="0" dirty="0">
                <a:latin typeface="Arial"/>
                <a:cs typeface="Arial"/>
                <a:sym typeface="Arial"/>
              </a:rPr>
              <a:t>Department of Computer Science and Engineering</a:t>
            </a:r>
          </a:p>
          <a:p>
            <a:pPr indent="-69850" algn="ctr">
              <a:buClr>
                <a:srgbClr val="000000"/>
              </a:buClr>
              <a:buSzPts val="1100"/>
              <a:buFont typeface="Arial"/>
              <a:buNone/>
            </a:pPr>
            <a:r>
              <a:rPr lang="en-IN" b="1" kern="0" dirty="0">
                <a:latin typeface="Arial"/>
                <a:cs typeface="Arial"/>
                <a:sym typeface="Arial"/>
              </a:rPr>
              <a:t>University Institute of Technology</a:t>
            </a:r>
          </a:p>
          <a:p>
            <a:pPr indent="-69850" algn="ctr">
              <a:buClr>
                <a:srgbClr val="000000"/>
              </a:buClr>
              <a:buSzPts val="1100"/>
              <a:buFont typeface="Arial"/>
              <a:buNone/>
            </a:pPr>
            <a:r>
              <a:rPr lang="en-IN" b="1" kern="0" dirty="0">
                <a:latin typeface="Arial"/>
                <a:cs typeface="Arial"/>
                <a:sym typeface="Arial"/>
              </a:rPr>
              <a:t>The University of Burdwan</a:t>
            </a:r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89491A98-101E-4389-AD42-876A99FC711F}"/>
              </a:ext>
            </a:extLst>
          </p:cNvPr>
          <p:cNvSpPr txBox="1"/>
          <p:nvPr/>
        </p:nvSpPr>
        <p:spPr>
          <a:xfrm>
            <a:off x="1114787" y="5182819"/>
            <a:ext cx="9574500" cy="18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914400" indent="387350">
              <a:buClr>
                <a:srgbClr val="000000"/>
              </a:buClr>
              <a:buSzPts val="1100"/>
              <a:buFont typeface="Arial"/>
              <a:buNone/>
            </a:pPr>
            <a:r>
              <a:rPr lang="en-IN" b="1" kern="0" dirty="0">
                <a:latin typeface="Arial"/>
                <a:cs typeface="Arial"/>
                <a:sym typeface="Arial"/>
              </a:rPr>
              <a:t>Arnab Das (Roll no.-2014-1011, Regn. No.- A2360 of 2014-15)</a:t>
            </a:r>
          </a:p>
          <a:p>
            <a:pPr marL="914400" indent="387350">
              <a:buClr>
                <a:srgbClr val="000000"/>
              </a:buClr>
              <a:buSzPts val="1100"/>
              <a:buFont typeface="Arial"/>
              <a:buNone/>
            </a:pPr>
            <a:r>
              <a:rPr lang="en-IN" b="1" kern="0" dirty="0">
                <a:latin typeface="Arial"/>
                <a:cs typeface="Arial"/>
                <a:sym typeface="Arial"/>
              </a:rPr>
              <a:t>Saikat Sar (Roll no.-2014-1070, Regn. No.- A2409 of 2014-15)</a:t>
            </a:r>
          </a:p>
          <a:p>
            <a:pPr indent="-69850" algn="ctr">
              <a:buClr>
                <a:srgbClr val="000000"/>
              </a:buClr>
              <a:buSzPts val="1100"/>
              <a:buFont typeface="Arial"/>
              <a:buNone/>
            </a:pPr>
            <a:r>
              <a:rPr lang="en-IN" b="1" kern="0" dirty="0">
                <a:latin typeface="Arial"/>
                <a:cs typeface="Arial"/>
                <a:sym typeface="Arial"/>
              </a:rPr>
              <a:t> Suraj Mondal (Roll no.-2014-1071, Regn. No.- A2410 of 2014-15)</a:t>
            </a:r>
          </a:p>
          <a:p>
            <a:pPr indent="-69850" algn="ctr">
              <a:buClr>
                <a:srgbClr val="000000"/>
              </a:buClr>
              <a:buSzPts val="1100"/>
              <a:buFont typeface="Arial"/>
              <a:buNone/>
            </a:pPr>
            <a:r>
              <a:rPr lang="en-IN" b="1" kern="0" dirty="0">
                <a:latin typeface="Arial"/>
                <a:cs typeface="Arial"/>
                <a:sym typeface="Arial"/>
              </a:rPr>
              <a:t>   Durlov Ghosh (Roll no.-2014-1012, Regn. No.- A2361 of 2014-15)</a:t>
            </a:r>
          </a:p>
        </p:txBody>
      </p:sp>
    </p:spTree>
    <p:extLst>
      <p:ext uri="{BB962C8B-B14F-4D97-AF65-F5344CB8AC3E}">
        <p14:creationId xmlns:p14="http://schemas.microsoft.com/office/powerpoint/2010/main" val="193356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7192A9-320D-4001-B188-C7919A493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6" y="272612"/>
            <a:ext cx="9414799" cy="93703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1B5B73-2F71-4966-8A71-8F6E3A9E0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72" y="1112664"/>
            <a:ext cx="9684326" cy="49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8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A6EA-C5B7-41A4-94D5-EE4E6E2C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AB91-5DF0-4AB3-A78A-6B2CDBAB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43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To overcome the disadvantages of different kinds of CAPTCHA as we have already discussed we have built our own MAPTCHA.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Texts rotated at different angles clockwise / anticlockwise which are shown as images to the human in a Registration form.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A particular angle is selected and multiplied with a value generated by random value generator uniformly distributed in the range of 0 to 1.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6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44576-035F-4D21-B513-7114E9AAB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1" y="231144"/>
            <a:ext cx="9199418" cy="6423422"/>
          </a:xfrm>
        </p:spPr>
      </p:pic>
    </p:spTree>
    <p:extLst>
      <p:ext uri="{BB962C8B-B14F-4D97-AF65-F5344CB8AC3E}">
        <p14:creationId xmlns:p14="http://schemas.microsoft.com/office/powerpoint/2010/main" val="426140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C06A-0EB5-43E7-8BEC-8FE835F8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texttoimage algorithm</a:t>
            </a:r>
            <a:r>
              <a:rPr lang="en-US" sz="3200" b="1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30E3-E663-4594-AD24-7D5677975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412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Step1: Take some random text which can be numerical or alphabetical. Example- 7 or Seven. </a:t>
            </a:r>
          </a:p>
          <a:p>
            <a:pPr marL="0" indent="0" algn="just">
              <a:buNone/>
            </a:pPr>
            <a:r>
              <a:rPr lang="en-US" sz="3200" dirty="0"/>
              <a:t>Step2: Convert the text into its corresponding image. </a:t>
            </a:r>
          </a:p>
          <a:p>
            <a:pPr marL="0" indent="0" algn="just">
              <a:buNone/>
            </a:pPr>
            <a:r>
              <a:rPr lang="en-US" sz="3200" dirty="0"/>
              <a:t>Step3: Rotate the image clockwise or anticlockwise depending on the random value generator at a particular angle. </a:t>
            </a:r>
          </a:p>
        </p:txBody>
      </p:sp>
    </p:spTree>
    <p:extLst>
      <p:ext uri="{BB962C8B-B14F-4D97-AF65-F5344CB8AC3E}">
        <p14:creationId xmlns:p14="http://schemas.microsoft.com/office/powerpoint/2010/main" val="171668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09897E-310A-4D7F-9A60-16C57566A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5" y="0"/>
            <a:ext cx="7190508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8DA471-D551-4AE4-8CFC-0B273D32B553}"/>
              </a:ext>
            </a:extLst>
          </p:cNvPr>
          <p:cNvSpPr txBox="1"/>
          <p:nvPr/>
        </p:nvSpPr>
        <p:spPr>
          <a:xfrm>
            <a:off x="8631385" y="5854189"/>
            <a:ext cx="231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6: Flowchart of our proposed MAPTCHA Algorithm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9EF3B-9364-4DBC-83D8-BCD925DF6A20}"/>
              </a:ext>
            </a:extLst>
          </p:cNvPr>
          <p:cNvSpPr txBox="1"/>
          <p:nvPr/>
        </p:nvSpPr>
        <p:spPr>
          <a:xfrm>
            <a:off x="568036" y="540327"/>
            <a:ext cx="3034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prstClr val="black"/>
                </a:solidFill>
              </a:rPr>
              <a:t>Flowchart of our proposed MAPTCHA Algorithm :-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2241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8F60-7D01-436F-BB13-9C7F7C90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6254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3E67-6207-4F1B-A3AB-E6221852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510"/>
            <a:ext cx="4094018" cy="5403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Step1: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Step3: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Step4: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Step5: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644AB-F5FD-47C9-8BC2-C4551F2E02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862" y="735952"/>
            <a:ext cx="107442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B2D3DB-06AB-46B6-80F6-486EC62DCF2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447" y="2094564"/>
            <a:ext cx="6032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58680A-B6AD-48A9-ADC1-D66B3E2E49A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467" y="2724045"/>
            <a:ext cx="2317751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35CBFE-DEB5-444F-8C36-27B1F2D5B00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862" y="3900400"/>
            <a:ext cx="2317751" cy="1350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52FAF0-32FF-41DC-8073-36F7EC177383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862" y="5148175"/>
            <a:ext cx="3686175" cy="12306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D99C4C-D54D-43A8-B500-7D5996A4FFBF}"/>
              </a:ext>
            </a:extLst>
          </p:cNvPr>
          <p:cNvSpPr txBox="1"/>
          <p:nvPr/>
        </p:nvSpPr>
        <p:spPr>
          <a:xfrm>
            <a:off x="5202613" y="1094510"/>
            <a:ext cx="172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7: Step1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AEBF0-56E8-490A-AC3E-70EEBF9918D3}"/>
              </a:ext>
            </a:extLst>
          </p:cNvPr>
          <p:cNvSpPr txBox="1"/>
          <p:nvPr/>
        </p:nvSpPr>
        <p:spPr>
          <a:xfrm>
            <a:off x="5202613" y="209456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8: Step2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B5ABF-E221-4441-9D4B-C7A1833F0B1E}"/>
              </a:ext>
            </a:extLst>
          </p:cNvPr>
          <p:cNvSpPr txBox="1"/>
          <p:nvPr/>
        </p:nvSpPr>
        <p:spPr>
          <a:xfrm>
            <a:off x="5334000" y="2957600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9: Step3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CD734A-195C-47CC-AE7B-E37655B402CA}"/>
              </a:ext>
            </a:extLst>
          </p:cNvPr>
          <p:cNvSpPr txBox="1"/>
          <p:nvPr/>
        </p:nvSpPr>
        <p:spPr>
          <a:xfrm>
            <a:off x="5818909" y="4285139"/>
            <a:ext cx="143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10: Step4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C7FD75-33EE-4E59-A65C-866E66ACCE5A}"/>
              </a:ext>
            </a:extLst>
          </p:cNvPr>
          <p:cNvSpPr txBox="1"/>
          <p:nvPr/>
        </p:nvSpPr>
        <p:spPr>
          <a:xfrm>
            <a:off x="6719455" y="5514109"/>
            <a:ext cx="155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11: Step5</a:t>
            </a:r>
          </a:p>
        </p:txBody>
      </p:sp>
    </p:spTree>
    <p:extLst>
      <p:ext uri="{BB962C8B-B14F-4D97-AF65-F5344CB8AC3E}">
        <p14:creationId xmlns:p14="http://schemas.microsoft.com/office/powerpoint/2010/main" val="193866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B221-4455-4D71-8D1F-F91B0911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57043"/>
            <a:ext cx="10515600" cy="6029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Step6: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C0299-D8D2-4576-B942-DDC2FC4024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84406"/>
            <a:ext cx="4856018" cy="54165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BE2B08-EC08-43C0-8E0A-E681FE97D6DE}"/>
              </a:ext>
            </a:extLst>
          </p:cNvPr>
          <p:cNvSpPr txBox="1"/>
          <p:nvPr/>
        </p:nvSpPr>
        <p:spPr>
          <a:xfrm>
            <a:off x="5791200" y="357043"/>
            <a:ext cx="1233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Step7: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DA211-6FCD-43B7-B75C-14975D3AB2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384" y="1084406"/>
            <a:ext cx="4706216" cy="54165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601455-975B-4514-852D-E894F1B6B1FA}"/>
              </a:ext>
            </a:extLst>
          </p:cNvPr>
          <p:cNvSpPr txBox="1"/>
          <p:nvPr/>
        </p:nvSpPr>
        <p:spPr>
          <a:xfrm>
            <a:off x="2161309" y="6500957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12: Step6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03AC3-9EFF-4278-90CC-9EF15723DB51}"/>
              </a:ext>
            </a:extLst>
          </p:cNvPr>
          <p:cNvSpPr txBox="1"/>
          <p:nvPr/>
        </p:nvSpPr>
        <p:spPr>
          <a:xfrm>
            <a:off x="8700655" y="6500957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13: Step 7</a:t>
            </a:r>
          </a:p>
        </p:txBody>
      </p:sp>
    </p:spTree>
    <p:extLst>
      <p:ext uri="{BB962C8B-B14F-4D97-AF65-F5344CB8AC3E}">
        <p14:creationId xmlns:p14="http://schemas.microsoft.com/office/powerpoint/2010/main" val="414777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A656-CD45-482E-A23B-12A7E7B2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4" y="315479"/>
            <a:ext cx="11436928" cy="61545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Step8: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C3DC6-39BB-46F3-923A-31761C9D846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72" y="315479"/>
            <a:ext cx="3761510" cy="183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E0B76C-3917-4EBF-8B2A-21E62BC270E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72" y="3392775"/>
            <a:ext cx="376151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10F8B-A089-40C9-BE14-AC1AED5BC43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020" y="1234425"/>
            <a:ext cx="4488873" cy="50522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6C9224-D63A-42CB-A4B6-7C002DD93635}"/>
              </a:ext>
            </a:extLst>
          </p:cNvPr>
          <p:cNvSpPr txBox="1"/>
          <p:nvPr/>
        </p:nvSpPr>
        <p:spPr>
          <a:xfrm>
            <a:off x="2701636" y="2241284"/>
            <a:ext cx="164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14: Step8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719A1-0154-4829-9F38-CA79269601D7}"/>
              </a:ext>
            </a:extLst>
          </p:cNvPr>
          <p:cNvSpPr txBox="1"/>
          <p:nvPr/>
        </p:nvSpPr>
        <p:spPr>
          <a:xfrm>
            <a:off x="2701636" y="5590791"/>
            <a:ext cx="164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15: Step8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B81D1-4D54-4ABC-B5D4-873E0BF2A749}"/>
              </a:ext>
            </a:extLst>
          </p:cNvPr>
          <p:cNvSpPr txBox="1"/>
          <p:nvPr/>
        </p:nvSpPr>
        <p:spPr>
          <a:xfrm>
            <a:off x="8340436" y="6470072"/>
            <a:ext cx="20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 16: </a:t>
            </a:r>
            <a:r>
              <a:rPr lang="en-US" dirty="0"/>
              <a:t>Step8</a:t>
            </a:r>
          </a:p>
        </p:txBody>
      </p:sp>
    </p:spTree>
    <p:extLst>
      <p:ext uri="{BB962C8B-B14F-4D97-AF65-F5344CB8AC3E}">
        <p14:creationId xmlns:p14="http://schemas.microsoft.com/office/powerpoint/2010/main" val="1031558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CFDD-1AF9-49CE-B201-2CD392829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Step9: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9B9DE-84D6-4F8F-98A5-135BCB4BE1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23" y="304799"/>
            <a:ext cx="4807095" cy="58721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237B56-04F8-4D2F-B829-B9890DE44F78}"/>
              </a:ext>
            </a:extLst>
          </p:cNvPr>
          <p:cNvSpPr txBox="1"/>
          <p:nvPr/>
        </p:nvSpPr>
        <p:spPr>
          <a:xfrm>
            <a:off x="4336473" y="6365081"/>
            <a:ext cx="1496291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16: Step9</a:t>
            </a:r>
          </a:p>
        </p:txBody>
      </p:sp>
    </p:spTree>
    <p:extLst>
      <p:ext uri="{BB962C8B-B14F-4D97-AF65-F5344CB8AC3E}">
        <p14:creationId xmlns:p14="http://schemas.microsoft.com/office/powerpoint/2010/main" val="179200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E8F8-62D3-4043-B281-6DFD6263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Result</a:t>
            </a:r>
          </a:p>
        </p:txBody>
      </p:sp>
      <p:pic>
        <p:nvPicPr>
          <p:cNvPr id="4" name="Shape 208">
            <a:extLst>
              <a:ext uri="{FF2B5EF4-FFF2-40B4-BE49-F238E27FC236}">
                <a16:creationId xmlns:a16="http://schemas.microsoft.com/office/drawing/2014/main" id="{5F23294C-C697-400A-B98E-27CC4186DF60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9680" y="931667"/>
            <a:ext cx="5926320" cy="31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09">
            <a:extLst>
              <a:ext uri="{FF2B5EF4-FFF2-40B4-BE49-F238E27FC236}">
                <a16:creationId xmlns:a16="http://schemas.microsoft.com/office/drawing/2014/main" id="{91A902BE-2518-4F50-8980-C7D12CCAED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1399"/>
          <a:stretch/>
        </p:blipFill>
        <p:spPr>
          <a:xfrm>
            <a:off x="6096000" y="1027588"/>
            <a:ext cx="5735782" cy="3053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10">
            <a:extLst>
              <a:ext uri="{FF2B5EF4-FFF2-40B4-BE49-F238E27FC236}">
                <a16:creationId xmlns:a16="http://schemas.microsoft.com/office/drawing/2014/main" id="{3DCB151B-6DB3-434B-B5D8-989AF57C67F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36" y="4059381"/>
            <a:ext cx="5735782" cy="266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11">
            <a:extLst>
              <a:ext uri="{FF2B5EF4-FFF2-40B4-BE49-F238E27FC236}">
                <a16:creationId xmlns:a16="http://schemas.microsoft.com/office/drawing/2014/main" id="{EFA66028-CA84-4249-8246-3BF1ECE63A6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2218" y="4059381"/>
            <a:ext cx="5379564" cy="2660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54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DBB4-F2B3-4C19-8C22-9C459116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8C05-A48D-4784-A028-4B23C680E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976"/>
            <a:ext cx="10515600" cy="4486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Previous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Discussion and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Future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93541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17">
            <a:extLst>
              <a:ext uri="{FF2B5EF4-FFF2-40B4-BE49-F238E27FC236}">
                <a16:creationId xmlns:a16="http://schemas.microsoft.com/office/drawing/2014/main" id="{BDBC9F12-B1E1-4D03-BEA6-D6D48638DFB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72146" y="-1"/>
            <a:ext cx="7453746" cy="3699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18">
            <a:extLst>
              <a:ext uri="{FF2B5EF4-FFF2-40B4-BE49-F238E27FC236}">
                <a16:creationId xmlns:a16="http://schemas.microsoft.com/office/drawing/2014/main" id="{1D1CF3D2-08A6-450C-9F0E-3F533E492E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84" y="3699164"/>
            <a:ext cx="5852616" cy="306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19">
            <a:extLst>
              <a:ext uri="{FF2B5EF4-FFF2-40B4-BE49-F238E27FC236}">
                <a16:creationId xmlns:a16="http://schemas.microsoft.com/office/drawing/2014/main" id="{97888B7D-85AD-42E7-BD9B-EBEB6BD94B6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545" y="3699164"/>
            <a:ext cx="5714070" cy="3061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244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4C4C-2DE2-4803-AB2A-E7529C93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Discussion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D483-97BF-4DDA-881A-5DAE0C5C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249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We have used MATLAB R2017a software.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For finding the random values we have used rand() function which is built-in function in MATLAB.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60 degrees gave us good results than other angles.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So, we choose 60 degrees as the optimum angle 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It is multiplied with random variables to obtain the angles in which images of the operands are to be rotated.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84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ABCA-0B36-4E54-967A-446F7145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2EF9-A128-4E33-B7C2-A060DEFD2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/>
              <a:t>In future we will try to make our proposed MAPTCHA algorithm to be more robust and usable.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/>
              <a:t>To make it robust we will try to do different kind of attacks on our MAPTCHA and find some loopholes in it and then improve it 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/>
              <a:t>To make it usable we will make it as simple as possible for human.</a:t>
            </a:r>
          </a:p>
        </p:txBody>
      </p:sp>
    </p:spTree>
    <p:extLst>
      <p:ext uri="{BB962C8B-B14F-4D97-AF65-F5344CB8AC3E}">
        <p14:creationId xmlns:p14="http://schemas.microsoft.com/office/powerpoint/2010/main" val="2873131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493C-685F-4A5C-8A30-D8A2A581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13D9-C28F-4903-9AFD-A28FFDD27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879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CAPTCHAs are an effective way to counter bots and reduce Spams.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Help advance In AI knowledge.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project, we have proposed our own MAPTCHA algorithm.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Robust and Usable.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5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275C-CA8C-4322-B5A1-EBAF13D8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2"/>
            <a:ext cx="10093036" cy="90949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9BF26-9733-48D6-B2CC-CAE23A03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18" y="928254"/>
            <a:ext cx="11360727" cy="579798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1) Panagiotis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Germanakos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Marios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Belk “E-book: Human–Computer Interaction Series” Jean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Vanderdonckt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Université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catholique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de Louvain, Belgium, ISSN 1571-5035, ISBN 978-3-319-28050-9 (eBook), Springer International Publishing Switzerland 2016.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2) Jeff Yan and Ahmad Salah El Ahmad “Pixel-Count Attacks: CAPTCHA Security,” Newcastle University, England, CO 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Published by the IEEE Computer and Reliability Societies, July/August 2009.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3) Jeff Yan, Ahmad Salah El Ahmad “Breaking Visual 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CAPTCHAs with Naïve Pattern Recognition Algorithms”, 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School of Computing Science, Newcastle University, UK.</a:t>
            </a:r>
          </a:p>
          <a:p>
            <a:pPr marL="0" lvl="0" indent="-698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kumimoji="0" lang="en-I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 	 	</a:t>
            </a:r>
          </a:p>
          <a:p>
            <a:pPr marL="0" lvl="0" indent="-6985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4) Puchong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Subpratatsavee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Preeyawal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Kuha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Narongrit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Janthong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Chanchira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Chintho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“</a:t>
            </a:r>
            <a:r>
              <a:rPr kumimoji="0" lang="en-IN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 Implementation of A Geometric and Arithmetic CAPTCHA without Database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”, Department of Apply Mathematics Faculty of Science at Si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Racha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Kasetsart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University</a:t>
            </a:r>
          </a:p>
          <a:p>
            <a:pPr marL="0" lvl="0" indent="-6985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Chonburi, Thailand, 2014 IEEE.</a:t>
            </a:r>
          </a:p>
          <a:p>
            <a:pPr marL="0" lvl="0" indent="-6985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lvl="0" indent="-6985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5)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J.O.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Okesola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(School of Computing University of South Africa South Africa),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Longe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O. B.( Department of Computer Science &amp; Mathematics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Adeleke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University, Ede, Osun State, Nigeria.), A.P. Obi, “</a:t>
            </a:r>
            <a:r>
              <a:rPr kumimoji="0" lang="en-IN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Towards the Development of a Time-Out Multiple C-R CAPTCHA</a:t>
            </a:r>
            <a:r>
              <a:rPr kumimoji="0" lang="en-IN" sz="1400" b="0" i="1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IN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Framework Using Integrated Mathematical </a:t>
            </a:r>
            <a:r>
              <a:rPr kumimoji="0" lang="en-IN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Modeling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”, 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African Journal of Computing &amp; ICT Reference Format, Vol 8. No. 2 June, 2015.</a:t>
            </a:r>
          </a:p>
          <a:p>
            <a:pPr marL="0" lvl="0" indent="-6985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lvl="0" indent="-6985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6) HIEU TRONG HO, “</a:t>
            </a:r>
            <a:r>
              <a:rPr kumimoji="0" lang="en-IN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Enhancing WWW Security Through CAPTCHA by Leveraging Cognitive Factors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”, Department of Computer Science in the Graduate School California State University San Marcos December 2011.</a:t>
            </a:r>
          </a:p>
          <a:p>
            <a:pPr marL="0" lvl="0" indent="-6985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lvl="0" indent="-6985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7) Adarsh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Baluni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Sayali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Gole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“</a:t>
            </a:r>
            <a:r>
              <a:rPr kumimoji="0" lang="en-IN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Two-Step CAPTCHA: Using a Simple Two Step Turing Test to Differentiate between Humans and Bots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”, University of Pune S.K.N.C.O.E- Dept. of I.T.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Vadgaon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(Bk.), Pune-41, India,</a:t>
            </a:r>
            <a:r>
              <a:rPr kumimoji="0" lang="en-IN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Volume 81 – No 16, November 2013.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44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50">
            <a:extLst>
              <a:ext uri="{FF2B5EF4-FFF2-40B4-BE49-F238E27FC236}">
                <a16:creationId xmlns:a16="http://schemas.microsoft.com/office/drawing/2014/main" id="{667030DA-581B-4646-935E-6941CDF3C82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0" y="451355"/>
            <a:ext cx="11998036" cy="5943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dirty="0">
                <a:solidFill>
                  <a:schemeClr val="dk1"/>
                </a:solidFill>
              </a:rPr>
              <a:t>	 	 	</a:t>
            </a: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</a:rPr>
              <a:t>8) Carlos Javier Hernandez-Castro, Arturo </a:t>
            </a:r>
            <a:r>
              <a:rPr lang="en-IN" sz="1200" dirty="0" err="1">
                <a:solidFill>
                  <a:schemeClr val="dk1"/>
                </a:solidFill>
              </a:rPr>
              <a:t>Ribagorda</a:t>
            </a:r>
            <a:r>
              <a:rPr lang="en-IN" sz="1200" dirty="0">
                <a:solidFill>
                  <a:schemeClr val="dk1"/>
                </a:solidFill>
              </a:rPr>
              <a:t>, “</a:t>
            </a:r>
            <a:r>
              <a:rPr lang="en-IN" sz="1200" i="1" dirty="0">
                <a:solidFill>
                  <a:schemeClr val="dk1"/>
                </a:solidFill>
              </a:rPr>
              <a:t>Pitfalls in CAPTCHA design and implementation: The Math CAPTCHA, a case study</a:t>
            </a:r>
            <a:r>
              <a:rPr lang="en-IN" sz="1200" dirty="0">
                <a:solidFill>
                  <a:schemeClr val="dk1"/>
                </a:solidFill>
              </a:rPr>
              <a:t>”, Security Group, Department of Computer Science, Carlos III University, </a:t>
            </a:r>
            <a:r>
              <a:rPr lang="en-IN" sz="1200" dirty="0" err="1">
                <a:solidFill>
                  <a:schemeClr val="dk1"/>
                </a:solidFill>
              </a:rPr>
              <a:t>Avd</a:t>
            </a:r>
            <a:r>
              <a:rPr lang="en-IN" sz="1200" dirty="0">
                <a:solidFill>
                  <a:schemeClr val="dk1"/>
                </a:solidFill>
              </a:rPr>
              <a:t> Universidad 30, 28911 Leganes, Madrid, Spain, 11 March 2009.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</a:rPr>
              <a:t>9) M. Tariq </a:t>
            </a:r>
            <a:r>
              <a:rPr lang="en-IN" sz="1200" dirty="0" err="1">
                <a:solidFill>
                  <a:schemeClr val="dk1"/>
                </a:solidFill>
              </a:rPr>
              <a:t>Banday</a:t>
            </a:r>
            <a:r>
              <a:rPr lang="en-IN" sz="1200" dirty="0">
                <a:solidFill>
                  <a:schemeClr val="dk1"/>
                </a:solidFill>
              </a:rPr>
              <a:t>, N. A. Shah, "</a:t>
            </a:r>
            <a:r>
              <a:rPr lang="en-IN" sz="1200" i="1" dirty="0">
                <a:solidFill>
                  <a:schemeClr val="dk1"/>
                </a:solidFill>
              </a:rPr>
              <a:t>A Study of CAPTCHAs for Securing Web Services</a:t>
            </a:r>
            <a:r>
              <a:rPr lang="en-IN" sz="1200" dirty="0">
                <a:solidFill>
                  <a:schemeClr val="dk1"/>
                </a:solidFill>
              </a:rPr>
              <a:t>" International Journal of Secure Digital Information Age, Vol. 1. No. 2, December 2009.</a:t>
            </a: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</a:rPr>
              <a:t>10) Suliman A. </a:t>
            </a:r>
            <a:r>
              <a:rPr lang="en-IN" sz="1200" dirty="0" err="1">
                <a:solidFill>
                  <a:schemeClr val="dk1"/>
                </a:solidFill>
              </a:rPr>
              <a:t>Alsuhibany</a:t>
            </a:r>
            <a:r>
              <a:rPr lang="en-IN" sz="1200" dirty="0">
                <a:solidFill>
                  <a:schemeClr val="dk1"/>
                </a:solidFill>
              </a:rPr>
              <a:t>, “</a:t>
            </a:r>
            <a:r>
              <a:rPr lang="en-IN" sz="1200" i="1" dirty="0">
                <a:solidFill>
                  <a:schemeClr val="dk1"/>
                </a:solidFill>
              </a:rPr>
              <a:t>Optimising CAPTCHA Generation</a:t>
            </a:r>
            <a:r>
              <a:rPr lang="en-IN" sz="1200" dirty="0">
                <a:solidFill>
                  <a:schemeClr val="dk1"/>
                </a:solidFill>
              </a:rPr>
              <a:t>”, School of Computer Science Newcastle University Newcastle, UK, 2011 Sixth International Conference on Availability, Reliability and Security.</a:t>
            </a: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</a:rPr>
              <a:t>11) Elie </a:t>
            </a:r>
            <a:r>
              <a:rPr lang="en-IN" sz="1200" dirty="0" err="1">
                <a:solidFill>
                  <a:schemeClr val="dk1"/>
                </a:solidFill>
              </a:rPr>
              <a:t>Bursztein</a:t>
            </a:r>
            <a:r>
              <a:rPr lang="en-IN" sz="1200" dirty="0">
                <a:solidFill>
                  <a:schemeClr val="dk1"/>
                </a:solidFill>
              </a:rPr>
              <a:t>, Matthieu Martin, and John C. Mitchell, “</a:t>
            </a:r>
            <a:r>
              <a:rPr lang="en-IN" sz="1200" i="1" dirty="0">
                <a:solidFill>
                  <a:schemeClr val="dk1"/>
                </a:solidFill>
              </a:rPr>
              <a:t>Text-based CAPTCHA Strengths and Weaknesses</a:t>
            </a:r>
            <a:r>
              <a:rPr lang="en-IN" sz="1200" dirty="0">
                <a:solidFill>
                  <a:schemeClr val="dk1"/>
                </a:solidFill>
              </a:rPr>
              <a:t>”, Stanford University, Chicago, Illinois, USA, October 17–21, 2011.</a:t>
            </a: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</a:rPr>
              <a:t>12) Jeff Yan, Ahmad Salah El Ahmad “</a:t>
            </a:r>
            <a:r>
              <a:rPr lang="en-IN" sz="1200" i="1" dirty="0">
                <a:solidFill>
                  <a:schemeClr val="dk1"/>
                </a:solidFill>
              </a:rPr>
              <a:t>A Low-cost Attack on a Microsoft CAPTCHA</a:t>
            </a:r>
            <a:r>
              <a:rPr lang="en-IN" sz="1200" dirty="0">
                <a:solidFill>
                  <a:schemeClr val="dk1"/>
                </a:solidFill>
              </a:rPr>
              <a:t>”,</a:t>
            </a: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</a:rPr>
              <a:t>School of Computing Science, Newcastle University, UK</a:t>
            </a:r>
            <a:r>
              <a:rPr lang="en-IN" sz="1200" i="1" dirty="0">
                <a:solidFill>
                  <a:schemeClr val="dk1"/>
                </a:solidFill>
              </a:rPr>
              <a:t>,</a:t>
            </a:r>
            <a:r>
              <a:rPr lang="en-IN" sz="1200" dirty="0">
                <a:solidFill>
                  <a:schemeClr val="dk1"/>
                </a:solidFill>
              </a:rPr>
              <a:t> October 27–31, 2008.</a:t>
            </a: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</a:rPr>
              <a:t>13) Jeff Yan and Ahmad Salah El Ahmad “</a:t>
            </a:r>
            <a:r>
              <a:rPr lang="en-IN" sz="1200" i="1" dirty="0">
                <a:solidFill>
                  <a:schemeClr val="dk1"/>
                </a:solidFill>
              </a:rPr>
              <a:t>Pixel-Count Attacks: CAPTCHA Security</a:t>
            </a:r>
            <a:r>
              <a:rPr lang="en-IN" sz="1200" dirty="0">
                <a:solidFill>
                  <a:schemeClr val="dk1"/>
                </a:solidFill>
              </a:rPr>
              <a:t>,” Newcastle University, England</a:t>
            </a:r>
            <a:r>
              <a:rPr lang="en-IN" sz="1200" i="1" dirty="0">
                <a:solidFill>
                  <a:schemeClr val="dk1"/>
                </a:solidFill>
              </a:rPr>
              <a:t>,</a:t>
            </a:r>
            <a:r>
              <a:rPr lang="en-IN" sz="1200" dirty="0">
                <a:solidFill>
                  <a:schemeClr val="dk1"/>
                </a:solidFill>
              </a:rPr>
              <a:t> CO Published by the IEEE Computer and Reliability Societies, July/August 2009.</a:t>
            </a: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</a:rPr>
              <a:t>14) Qi Ye, </a:t>
            </a:r>
            <a:r>
              <a:rPr lang="en-IN" sz="1200" dirty="0" err="1">
                <a:solidFill>
                  <a:schemeClr val="dk1"/>
                </a:solidFill>
              </a:rPr>
              <a:t>Youbin</a:t>
            </a:r>
            <a:r>
              <a:rPr lang="en-IN" sz="1200" dirty="0">
                <a:solidFill>
                  <a:schemeClr val="dk1"/>
                </a:solidFill>
              </a:rPr>
              <a:t> Chen (Department of Electronic Engineering Tsinghua University Beijing, China), Bin Zhu (Multimedia Group Microsoft Research Asia Beijing, China), “</a:t>
            </a:r>
            <a:r>
              <a:rPr lang="en-IN" sz="1200" i="1" dirty="0">
                <a:solidFill>
                  <a:schemeClr val="dk1"/>
                </a:solidFill>
              </a:rPr>
              <a:t>The Robustness of a New 3D CAPTHCHA</a:t>
            </a:r>
            <a:r>
              <a:rPr lang="en-IN" sz="1200" dirty="0">
                <a:solidFill>
                  <a:schemeClr val="dk1"/>
                </a:solidFill>
              </a:rPr>
              <a:t>”, 978-1-4799-3243-6/14 © 2014 IEEE.</a:t>
            </a: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</a:rPr>
              <a:t>15) Panagiotis </a:t>
            </a:r>
            <a:r>
              <a:rPr lang="en-IN" sz="1200" dirty="0" err="1">
                <a:solidFill>
                  <a:schemeClr val="dk1"/>
                </a:solidFill>
              </a:rPr>
              <a:t>Germanakos</a:t>
            </a:r>
            <a:r>
              <a:rPr lang="en-IN" sz="1200" dirty="0">
                <a:solidFill>
                  <a:schemeClr val="dk1"/>
                </a:solidFill>
              </a:rPr>
              <a:t>, </a:t>
            </a:r>
            <a:r>
              <a:rPr lang="en-IN" sz="1200" dirty="0" err="1">
                <a:solidFill>
                  <a:schemeClr val="dk1"/>
                </a:solidFill>
              </a:rPr>
              <a:t>Marios</a:t>
            </a:r>
            <a:r>
              <a:rPr lang="en-IN" sz="1200" dirty="0">
                <a:solidFill>
                  <a:schemeClr val="dk1"/>
                </a:solidFill>
              </a:rPr>
              <a:t> Belk “</a:t>
            </a:r>
            <a:r>
              <a:rPr lang="en-IN" sz="1200" i="1" dirty="0">
                <a:solidFill>
                  <a:schemeClr val="dk1"/>
                </a:solidFill>
              </a:rPr>
              <a:t>E-book: Human–Computer Interaction Series</a:t>
            </a:r>
            <a:r>
              <a:rPr lang="en-IN" sz="1200" dirty="0">
                <a:solidFill>
                  <a:schemeClr val="dk1"/>
                </a:solidFill>
              </a:rPr>
              <a:t>” Jean </a:t>
            </a:r>
            <a:r>
              <a:rPr lang="en-IN" sz="1200" dirty="0" err="1">
                <a:solidFill>
                  <a:schemeClr val="dk1"/>
                </a:solidFill>
              </a:rPr>
              <a:t>Vanderdonckt</a:t>
            </a:r>
            <a:r>
              <a:rPr lang="en-IN" sz="1200" dirty="0">
                <a:solidFill>
                  <a:schemeClr val="dk1"/>
                </a:solidFill>
              </a:rPr>
              <a:t>, </a:t>
            </a:r>
            <a:r>
              <a:rPr lang="en-IN" sz="1200" dirty="0" err="1">
                <a:solidFill>
                  <a:schemeClr val="dk1"/>
                </a:solidFill>
              </a:rPr>
              <a:t>Université</a:t>
            </a:r>
            <a:r>
              <a:rPr lang="en-IN" sz="1200" dirty="0">
                <a:solidFill>
                  <a:schemeClr val="dk1"/>
                </a:solidFill>
              </a:rPr>
              <a:t> </a:t>
            </a:r>
            <a:r>
              <a:rPr lang="en-IN" sz="1200" dirty="0" err="1">
                <a:solidFill>
                  <a:schemeClr val="dk1"/>
                </a:solidFill>
              </a:rPr>
              <a:t>catholique</a:t>
            </a:r>
            <a:r>
              <a:rPr lang="en-IN" sz="1200" dirty="0">
                <a:solidFill>
                  <a:schemeClr val="dk1"/>
                </a:solidFill>
              </a:rPr>
              <a:t> de Louvain, Belgium, ISSN 1571-5035, ISBN 978-3-319-28050-9 (eBook), Springer International Publishing Switzerland 2016.</a:t>
            </a: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</a:rPr>
              <a:t>16) </a:t>
            </a:r>
            <a:r>
              <a:rPr lang="en-IN" sz="1200" dirty="0" err="1">
                <a:solidFill>
                  <a:schemeClr val="dk1"/>
                </a:solidFill>
              </a:rPr>
              <a:t>Tomoka</a:t>
            </a:r>
            <a:r>
              <a:rPr lang="en-IN" sz="1200" dirty="0">
                <a:solidFill>
                  <a:schemeClr val="dk1"/>
                </a:solidFill>
              </a:rPr>
              <a:t> </a:t>
            </a:r>
            <a:r>
              <a:rPr lang="en-IN" sz="1200" dirty="0" err="1">
                <a:solidFill>
                  <a:schemeClr val="dk1"/>
                </a:solidFill>
              </a:rPr>
              <a:t>Azakami</a:t>
            </a:r>
            <a:r>
              <a:rPr lang="en-IN" sz="1200" dirty="0">
                <a:solidFill>
                  <a:schemeClr val="dk1"/>
                </a:solidFill>
              </a:rPr>
              <a:t>, </a:t>
            </a:r>
            <a:r>
              <a:rPr lang="en-IN" sz="1200" dirty="0" err="1">
                <a:solidFill>
                  <a:schemeClr val="dk1"/>
                </a:solidFill>
              </a:rPr>
              <a:t>Ryuya</a:t>
            </a:r>
            <a:r>
              <a:rPr lang="en-IN" sz="1200" dirty="0">
                <a:solidFill>
                  <a:schemeClr val="dk1"/>
                </a:solidFill>
              </a:rPr>
              <a:t> </a:t>
            </a:r>
            <a:r>
              <a:rPr lang="en-IN" sz="1200" dirty="0" err="1">
                <a:solidFill>
                  <a:schemeClr val="dk1"/>
                </a:solidFill>
              </a:rPr>
              <a:t>Uda</a:t>
            </a:r>
            <a:r>
              <a:rPr lang="en-IN" sz="1200" dirty="0">
                <a:solidFill>
                  <a:schemeClr val="dk1"/>
                </a:solidFill>
              </a:rPr>
              <a:t>, “</a:t>
            </a:r>
            <a:r>
              <a:rPr lang="en-IN" sz="1200" i="1" dirty="0">
                <a:solidFill>
                  <a:schemeClr val="dk1"/>
                </a:solidFill>
              </a:rPr>
              <a:t>Effective CAPTCHA with Amodal Completion and Aftereffects by Complementary </a:t>
            </a:r>
            <a:r>
              <a:rPr lang="en-IN" sz="1200" i="1" dirty="0" err="1">
                <a:solidFill>
                  <a:schemeClr val="dk1"/>
                </a:solidFill>
              </a:rPr>
              <a:t>Colors</a:t>
            </a:r>
            <a:r>
              <a:rPr lang="en-IN" sz="1200" i="1" dirty="0">
                <a:solidFill>
                  <a:schemeClr val="dk1"/>
                </a:solidFill>
              </a:rPr>
              <a:t> and Difference of Luminance</a:t>
            </a:r>
            <a:r>
              <a:rPr lang="en-IN" sz="1200" dirty="0">
                <a:solidFill>
                  <a:schemeClr val="dk1"/>
                </a:solidFill>
              </a:rPr>
              <a:t>”, School of Computer Science Tokyo University of Technology Hachioji, Tokyo, Japan, 2016 IEEE.</a:t>
            </a: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IN" sz="1200" dirty="0">
              <a:solidFill>
                <a:schemeClr val="dk1"/>
              </a:solidFill>
            </a:endParaRP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</a:rPr>
              <a:t>17) Jeff Yan, Ahmad Salah El Ahmad “</a:t>
            </a:r>
            <a:r>
              <a:rPr lang="en-IN" sz="1200" i="1" dirty="0">
                <a:solidFill>
                  <a:schemeClr val="dk1"/>
                </a:solidFill>
              </a:rPr>
              <a:t>Breaking Visual CAPTCHAs with Naïve Pattern Recognition Algorithms</a:t>
            </a:r>
            <a:r>
              <a:rPr lang="en-IN" sz="1200" dirty="0">
                <a:solidFill>
                  <a:schemeClr val="dk1"/>
                </a:solidFill>
              </a:rPr>
              <a:t>”,</a:t>
            </a:r>
            <a:r>
              <a:rPr lang="en-IN" sz="1200" i="1" dirty="0">
                <a:solidFill>
                  <a:schemeClr val="dk1"/>
                </a:solidFill>
              </a:rPr>
              <a:t> </a:t>
            </a:r>
            <a:r>
              <a:rPr lang="en-IN" sz="1200" dirty="0">
                <a:solidFill>
                  <a:schemeClr val="dk1"/>
                </a:solidFill>
              </a:rPr>
              <a:t>School of Computing Science, Newcastle</a:t>
            </a:r>
            <a:r>
              <a:rPr lang="en-IN" sz="1200" i="1" dirty="0">
                <a:solidFill>
                  <a:schemeClr val="dk1"/>
                </a:solidFill>
              </a:rPr>
              <a:t> </a:t>
            </a:r>
            <a:r>
              <a:rPr lang="en-IN" sz="1200" dirty="0">
                <a:solidFill>
                  <a:schemeClr val="dk1"/>
                </a:solidFill>
              </a:rPr>
              <a:t>University</a:t>
            </a:r>
            <a:r>
              <a:rPr lang="en-IN" sz="1200" i="1" dirty="0">
                <a:solidFill>
                  <a:schemeClr val="dk1"/>
                </a:solidFill>
              </a:rPr>
              <a:t>, </a:t>
            </a:r>
            <a:r>
              <a:rPr lang="en-IN" sz="1200" dirty="0">
                <a:solidFill>
                  <a:schemeClr val="dk1"/>
                </a:solidFill>
              </a:rPr>
              <a:t>UK</a:t>
            </a:r>
            <a:r>
              <a:rPr lang="en-IN" sz="1200" i="1" dirty="0">
                <a:solidFill>
                  <a:schemeClr val="dk1"/>
                </a:solidFill>
              </a:rPr>
              <a:t>,</a:t>
            </a:r>
            <a:r>
              <a:rPr lang="en-IN" sz="1200" dirty="0">
                <a:solidFill>
                  <a:schemeClr val="dk1"/>
                </a:solidFill>
              </a:rPr>
              <a:t> 2007 IEEE.</a:t>
            </a: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D82588-CBED-4AE4-A3F4-2004A6B7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93036" cy="90271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39671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56">
            <a:extLst>
              <a:ext uri="{FF2B5EF4-FFF2-40B4-BE49-F238E27FC236}">
                <a16:creationId xmlns:a16="http://schemas.microsoft.com/office/drawing/2014/main" id="{93B51185-884D-4A88-9CAE-F88ADC425E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5691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-69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 	 	</a:t>
            </a:r>
          </a:p>
          <a:p>
            <a:pPr marL="0" marR="0" lvl="0" indent="-698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18) Misako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Goto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Toru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Shirato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Ryuya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Uda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“</a:t>
            </a:r>
            <a:r>
              <a:rPr kumimoji="0" lang="en-IN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Text-Based CAPTCHA Using Phonemic Restoration Effect and Similar Sounds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”, School of Computer Science Tokyo University of Technology Tokyo, Japan, 2014 IEEE.</a:t>
            </a:r>
          </a:p>
          <a:p>
            <a:pPr marL="0" marR="0" lvl="0" indent="-698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-698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19)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Tomoka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Azakami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Ryuya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Uda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“Effective </a:t>
            </a:r>
            <a:r>
              <a:rPr kumimoji="0" lang="en-IN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CAPTCHA with Amodal Completion and Aftereffects by Complementary </a:t>
            </a:r>
            <a:r>
              <a:rPr kumimoji="0" lang="en-IN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Colors</a:t>
            </a:r>
            <a:r>
              <a:rPr kumimoji="0" lang="en-IN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and Difference of Luminance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”, School of Computer Science Tokyo University of Technology Hachioji, Tokyo, Japan, 2016 IEEE.</a:t>
            </a:r>
          </a:p>
          <a:p>
            <a:pPr marL="0" marR="0" lvl="0" indent="-698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-698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20) Marc Alexander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Kowtko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“</a:t>
            </a:r>
            <a:r>
              <a:rPr kumimoji="0" lang="en-IN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Biometric Authentication for Older Adults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”, Seidenberg School of Computer Science and Information Systems Pace University 861 Bedford Road, Pleasantville, NY 10570, 2014 IEEE.</a:t>
            </a:r>
          </a:p>
          <a:p>
            <a:pPr marL="0" marR="0" lvl="0" indent="-698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-698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21) Retrieved from website: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2"/>
              </a:rPr>
              <a:t> </a:t>
            </a:r>
            <a:r>
              <a:rPr kumimoji="0" lang="en-IN" sz="1400" b="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2"/>
              </a:rPr>
              <a:t>https://en.wikipedia.org/wiki/CAPTCHA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-698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-698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22) Retrieved from website: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 </a:t>
            </a:r>
            <a:r>
              <a:rPr kumimoji="0" lang="en-IN" sz="1400" b="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http://techvoi.com/4-benefits-of-captcha-that-make-it-a-must-have-for-every-website/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A40B5D-3298-43DA-BBAE-8021C87B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255" y="104053"/>
            <a:ext cx="10093036" cy="90949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67825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2DA2-C875-4D47-80B1-EC43F36C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8" y="1828799"/>
            <a:ext cx="10515600" cy="200198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THANK YOU.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1189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2DA3-3E24-488E-990A-1F0FAC0F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3E36-C764-4226-8269-E9793B4FC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131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CAPTCHA -&gt; Completely Automated Public Turing test to tell Computers and Humans Apart.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Invented by Luis von </a:t>
            </a:r>
            <a:r>
              <a:rPr lang="en-US" sz="3200" dirty="0" err="1"/>
              <a:t>Ahn</a:t>
            </a:r>
            <a:r>
              <a:rPr lang="en-US" sz="3200" dirty="0"/>
              <a:t>, Manuel Blum, J. Hopper and John Langford.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Two main requirements : Robustness and Usability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Robustness :- Strength to defend against different kinds of attacks.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Usability :- The ease with which humans pass its challenges.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AD0A-16AA-46BC-8F65-DE74847C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009" y="1690253"/>
            <a:ext cx="10383982" cy="483523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MAPTCHA -&gt;  Mathematical CAPTCHA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It is easy and effective.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In our project, we have proposed our own MAPTCHA algorithm i.e. “MathSec” which overcome some disadvantages of previously proposed MAPTCHA algorithms.</a:t>
            </a:r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044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189F-D612-4044-B2E1-C64D9514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5" y="135284"/>
            <a:ext cx="10134601" cy="10207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Types of CAPTCHA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6736-F03C-48C1-8907-4F4439BD6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5" y="1025236"/>
            <a:ext cx="11055929" cy="54814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Different types of CAPTCHA are there: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Text CAPTCHA:- The most popular type of CAPTCHA is text-based CAPTCHA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Audio CAPTCHA:- Human beings and bots are distinguished with their ability of listening by audio CAPTCHA 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72717-A4AC-4D17-AA22-4EFD12CDB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774" y="1898454"/>
            <a:ext cx="5763491" cy="2116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FCCCB-2037-4574-9B4D-CEA591364323}"/>
              </a:ext>
            </a:extLst>
          </p:cNvPr>
          <p:cNvSpPr txBox="1"/>
          <p:nvPr/>
        </p:nvSpPr>
        <p:spPr>
          <a:xfrm>
            <a:off x="4682836" y="3509812"/>
            <a:ext cx="276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1: Text CAPTCHA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D96D6-5E2C-4596-BBFF-1CCC10A690B8}"/>
              </a:ext>
            </a:extLst>
          </p:cNvPr>
          <p:cNvSpPr txBox="1"/>
          <p:nvPr/>
        </p:nvSpPr>
        <p:spPr>
          <a:xfrm>
            <a:off x="4682836" y="6381266"/>
            <a:ext cx="313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2: Audio CAPTCHA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81A357-0767-48AA-8B67-4899F7B3C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603" y="4757074"/>
            <a:ext cx="5240524" cy="170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1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E2AE9-97DA-4414-AF46-5D7A363B7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5" y="318654"/>
            <a:ext cx="10882745" cy="573361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Image CAPTCHA:- Images which are well matched with a theme are selected in this kind of CAPTCHA. That is, contents in the images must be recognized.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0C2E9-DBFA-4FF8-8BFD-24CFD731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46" y="1496291"/>
            <a:ext cx="7259782" cy="5296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499055-26E7-43FE-9216-2F1A845681EC}"/>
              </a:ext>
            </a:extLst>
          </p:cNvPr>
          <p:cNvSpPr txBox="1"/>
          <p:nvPr/>
        </p:nvSpPr>
        <p:spPr>
          <a:xfrm>
            <a:off x="1219200" y="3948546"/>
            <a:ext cx="151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 : Image CAPTCHA</a:t>
            </a:r>
          </a:p>
        </p:txBody>
      </p:sp>
    </p:spTree>
    <p:extLst>
      <p:ext uri="{BB962C8B-B14F-4D97-AF65-F5344CB8AC3E}">
        <p14:creationId xmlns:p14="http://schemas.microsoft.com/office/powerpoint/2010/main" val="86279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6420B-E30D-4DB0-9A87-FAEC22657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73" y="509442"/>
            <a:ext cx="10515600" cy="5946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Video CAPTCHA:- Video CAPTCHA is one of subspecies of image CAPTCHA.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Other kinds of CAPTCHAs may include 3D CAPTCHA, Commercial CAPTCHA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465C5-D1B3-4249-BE55-CF1B5186B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79" y="1363653"/>
            <a:ext cx="5820587" cy="2191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2CF139-2B2A-44DE-B8B6-F73E6B1548FC}"/>
              </a:ext>
            </a:extLst>
          </p:cNvPr>
          <p:cNvSpPr txBox="1"/>
          <p:nvPr/>
        </p:nvSpPr>
        <p:spPr>
          <a:xfrm>
            <a:off x="4973782" y="3934691"/>
            <a:ext cx="229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Video CAPTCHA</a:t>
            </a:r>
          </a:p>
        </p:txBody>
      </p:sp>
    </p:spTree>
    <p:extLst>
      <p:ext uri="{BB962C8B-B14F-4D97-AF65-F5344CB8AC3E}">
        <p14:creationId xmlns:p14="http://schemas.microsoft.com/office/powerpoint/2010/main" val="375276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3503B6-025A-493B-B0AB-DECCBDFE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704" y="-722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MAPTCHA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FBDDD7-B1ED-467D-9ABB-022B5845E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906967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MAPTCHA is Mathematical CAPTCHA.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It is easy and effective.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Not too complicated for human to understand.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It seamlessly integrates into login, registration, lost password, comments and Contact Form.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Applications:-  Used in Word Press.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DCE9D-8CF1-4A70-9CC9-F8D10345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63" y="4104114"/>
            <a:ext cx="5019902" cy="213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3BF044-ADAF-4F2B-AA04-B2AD054E13E1}"/>
              </a:ext>
            </a:extLst>
          </p:cNvPr>
          <p:cNvSpPr txBox="1"/>
          <p:nvPr/>
        </p:nvSpPr>
        <p:spPr>
          <a:xfrm>
            <a:off x="5627223" y="6237504"/>
            <a:ext cx="192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MAPTCHA</a:t>
            </a:r>
          </a:p>
        </p:txBody>
      </p:sp>
    </p:spTree>
    <p:extLst>
      <p:ext uri="{BB962C8B-B14F-4D97-AF65-F5344CB8AC3E}">
        <p14:creationId xmlns:p14="http://schemas.microsoft.com/office/powerpoint/2010/main" val="176862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A8C6-61A6-4EE6-8B54-8D35DA37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719C-5639-434A-A07E-87891DC9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366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Comparative study of existing MAPTCHA systems:-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9ABDB8-1DA2-48CE-B9B2-29B7C3229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1656873"/>
            <a:ext cx="8714509" cy="50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3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799</Words>
  <Application>Microsoft Office PowerPoint</Application>
  <PresentationFormat>Widescreen</PresentationFormat>
  <Paragraphs>165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      MathSec: Towards a Mathematical CAPTCHA for Establishing Secured Access</vt:lpstr>
      <vt:lpstr>Agenda</vt:lpstr>
      <vt:lpstr>Introduction</vt:lpstr>
      <vt:lpstr>PowerPoint Presentation</vt:lpstr>
      <vt:lpstr>Types of CAPTCHA</vt:lpstr>
      <vt:lpstr>PowerPoint Presentation</vt:lpstr>
      <vt:lpstr>PowerPoint Presentation</vt:lpstr>
      <vt:lpstr>MAPTCHA</vt:lpstr>
      <vt:lpstr>Previous Work</vt:lpstr>
      <vt:lpstr>PowerPoint Presentation</vt:lpstr>
      <vt:lpstr>Proposed Work</vt:lpstr>
      <vt:lpstr>PowerPoint Presentation</vt:lpstr>
      <vt:lpstr>texttoimage algorithm:-</vt:lpstr>
      <vt:lpstr>PowerPoint Presentation</vt:lpstr>
      <vt:lpstr>Implementation</vt:lpstr>
      <vt:lpstr>PowerPoint Presentation</vt:lpstr>
      <vt:lpstr>PowerPoint Presentation</vt:lpstr>
      <vt:lpstr>PowerPoint Presentation</vt:lpstr>
      <vt:lpstr>Result</vt:lpstr>
      <vt:lpstr>PowerPoint Presentation</vt:lpstr>
      <vt:lpstr>Discussion and Analysis</vt:lpstr>
      <vt:lpstr>Future Work</vt:lpstr>
      <vt:lpstr>Conclusion</vt:lpstr>
      <vt:lpstr>References</vt:lpstr>
      <vt:lpstr>References</vt:lpstr>
      <vt:lpstr>References</vt:lpstr>
      <vt:lpstr>THANK YOU.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Arnab</dc:creator>
  <cp:lastModifiedBy>Arnab</cp:lastModifiedBy>
  <cp:revision>40</cp:revision>
  <dcterms:created xsi:type="dcterms:W3CDTF">2018-01-02T16:54:13Z</dcterms:created>
  <dcterms:modified xsi:type="dcterms:W3CDTF">2018-01-03T05:54:27Z</dcterms:modified>
</cp:coreProperties>
</file>