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76" r:id="rId6"/>
    <p:sldId id="277" r:id="rId7"/>
    <p:sldId id="279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5656"/>
    <a:srgbClr val="08256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07" autoAdjust="0"/>
  </p:normalViewPr>
  <p:slideViewPr>
    <p:cSldViewPr>
      <p:cViewPr varScale="1">
        <p:scale>
          <a:sx n="102" d="100"/>
          <a:sy n="102" d="100"/>
        </p:scale>
        <p:origin x="13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574-AFD9-466E-A2B9-BA7191D9B15E}" type="datetimeFigureOut">
              <a:rPr lang="es-ES" smtClean="0"/>
              <a:pPr/>
              <a:t>05.05.14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649C-D0C7-46B5-85AB-B9C0BFFB4242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574-AFD9-466E-A2B9-BA7191D9B15E}" type="datetimeFigureOut">
              <a:rPr lang="es-ES" smtClean="0"/>
              <a:pPr/>
              <a:t>05.05.14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649C-D0C7-46B5-85AB-B9C0BFFB4242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574-AFD9-466E-A2B9-BA7191D9B15E}" type="datetimeFigureOut">
              <a:rPr lang="es-ES" smtClean="0"/>
              <a:pPr/>
              <a:t>05.05.14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649C-D0C7-46B5-85AB-B9C0BFFB4242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574-AFD9-466E-A2B9-BA7191D9B15E}" type="datetimeFigureOut">
              <a:rPr lang="es-ES" smtClean="0"/>
              <a:pPr/>
              <a:t>05.05.14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649C-D0C7-46B5-85AB-B9C0BFFB4242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574-AFD9-466E-A2B9-BA7191D9B15E}" type="datetimeFigureOut">
              <a:rPr lang="es-ES" smtClean="0"/>
              <a:pPr/>
              <a:t>05.05.14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649C-D0C7-46B5-85AB-B9C0BFFB4242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574-AFD9-466E-A2B9-BA7191D9B15E}" type="datetimeFigureOut">
              <a:rPr lang="es-ES" smtClean="0"/>
              <a:pPr/>
              <a:t>05.05.14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649C-D0C7-46B5-85AB-B9C0BFFB4242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574-AFD9-466E-A2B9-BA7191D9B15E}" type="datetimeFigureOut">
              <a:rPr lang="es-ES" smtClean="0"/>
              <a:pPr/>
              <a:t>05.05.14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649C-D0C7-46B5-85AB-B9C0BFFB4242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574-AFD9-466E-A2B9-BA7191D9B15E}" type="datetimeFigureOut">
              <a:rPr lang="es-ES" smtClean="0"/>
              <a:pPr/>
              <a:t>05.05.14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649C-D0C7-46B5-85AB-B9C0BFFB4242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574-AFD9-466E-A2B9-BA7191D9B15E}" type="datetimeFigureOut">
              <a:rPr lang="es-ES" smtClean="0"/>
              <a:pPr/>
              <a:t>05.05.14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649C-D0C7-46B5-85AB-B9C0BFFB4242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574-AFD9-466E-A2B9-BA7191D9B15E}" type="datetimeFigureOut">
              <a:rPr lang="es-ES" smtClean="0"/>
              <a:pPr/>
              <a:t>05.05.14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649C-D0C7-46B5-85AB-B9C0BFFB4242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574-AFD9-466E-A2B9-BA7191D9B15E}" type="datetimeFigureOut">
              <a:rPr lang="es-ES" smtClean="0"/>
              <a:pPr/>
              <a:t>05.05.14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649C-D0C7-46B5-85AB-B9C0BFFB4242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45574-AFD9-466E-A2B9-BA7191D9B15E}" type="datetimeFigureOut">
              <a:rPr lang="es-ES" smtClean="0"/>
              <a:pPr/>
              <a:t>05.05.14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7649C-D0C7-46B5-85AB-B9C0BFFB4242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Sean%20McQuay\Desktop\AICQC\Final%20Report\GPS%20Hold%20and%20Waypoint.mp4" TargetMode="Externa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Sean%20McQuay\Desktop\AICQC\Final%20Report\Obstacle%20Avoidance.mp4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Sean%20McQuay\Desktop\AICQC\Final%20Report\Inductive.mp4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ean McQuay\Desktop\AICQC\Graphics\PPT Backgrou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65656"/>
                </a:solidFill>
                <a:latin typeface="Georgia" pitchFamily="18" charset="0"/>
              </a:rPr>
              <a:t>Autonomous Inductively Charged</a:t>
            </a:r>
            <a:br>
              <a:rPr lang="en-US" dirty="0" smtClean="0">
                <a:solidFill>
                  <a:srgbClr val="565656"/>
                </a:solidFill>
                <a:latin typeface="Georgia" pitchFamily="18" charset="0"/>
              </a:rPr>
            </a:br>
            <a:r>
              <a:rPr lang="en-US" dirty="0" smtClean="0">
                <a:solidFill>
                  <a:srgbClr val="565656"/>
                </a:solidFill>
                <a:latin typeface="Georgia" pitchFamily="18" charset="0"/>
              </a:rPr>
              <a:t>Quadcopter</a:t>
            </a:r>
            <a:endParaRPr lang="en-US" dirty="0">
              <a:solidFill>
                <a:srgbClr val="565656"/>
              </a:solidFill>
              <a:latin typeface="Georg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Sean McQuay\Desktop\AICQC\Graphics\PPT Backgrou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565656"/>
                </a:solidFill>
                <a:latin typeface="Georgia" pitchFamily="18" charset="0"/>
              </a:rPr>
              <a:t>Airborne Components</a:t>
            </a:r>
            <a:endParaRPr lang="en-US" b="1" dirty="0">
              <a:solidFill>
                <a:srgbClr val="565656"/>
              </a:solidFill>
              <a:latin typeface="Georgia" pitchFamily="18" charset="0"/>
            </a:endParaRPr>
          </a:p>
        </p:txBody>
      </p:sp>
      <p:pic>
        <p:nvPicPr>
          <p:cNvPr id="8195" name="Picture 3" descr="C:\Users\Sean McQuay\Desktop\AICQC\Graphics\IR Sens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3068960"/>
            <a:ext cx="2986340" cy="23013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4968" y="1567333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565656"/>
                </a:solidFill>
                <a:latin typeface="Georgia" pitchFamily="18" charset="0"/>
              </a:rPr>
              <a:t>External Feedback</a:t>
            </a:r>
          </a:p>
          <a:p>
            <a:pPr lvl="2"/>
            <a:r>
              <a:rPr lang="en-US" sz="1600" dirty="0" smtClean="0">
                <a:solidFill>
                  <a:srgbClr val="565656"/>
                </a:solidFill>
                <a:latin typeface="Georgia" pitchFamily="18" charset="0"/>
              </a:rPr>
              <a:t>Sharp IR Rangefinder (~130cm)</a:t>
            </a:r>
          </a:p>
          <a:p>
            <a:pPr lvl="2"/>
            <a:r>
              <a:rPr lang="en-US" sz="1600" dirty="0" err="1" smtClean="0">
                <a:solidFill>
                  <a:srgbClr val="565656"/>
                </a:solidFill>
                <a:latin typeface="Georgia" pitchFamily="18" charset="0"/>
              </a:rPr>
              <a:t>Maxbotix</a:t>
            </a:r>
            <a:r>
              <a:rPr lang="en-US" sz="1600" dirty="0" smtClean="0">
                <a:solidFill>
                  <a:srgbClr val="565656"/>
                </a:solidFill>
                <a:latin typeface="Georgia" pitchFamily="18" charset="0"/>
              </a:rPr>
              <a:t> Ultrasonic Rangefinder (~648cm)</a:t>
            </a:r>
          </a:p>
        </p:txBody>
      </p:sp>
      <p:pic>
        <p:nvPicPr>
          <p:cNvPr id="8196" name="Picture 4" descr="C:\Users\Sean McQuay\Desktop\AICQC\Graphics\Ultrasonic Rangefinde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4365104"/>
            <a:ext cx="2977962" cy="22948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Sean McQuay\Desktop\AICQC\Graphics\PPT Backgrou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565656"/>
                </a:solidFill>
                <a:latin typeface="Georgia" pitchFamily="18" charset="0"/>
              </a:rPr>
              <a:t>Airborne Components</a:t>
            </a:r>
            <a:endParaRPr lang="en-US" b="1" dirty="0">
              <a:solidFill>
                <a:srgbClr val="565656"/>
              </a:solidFill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4968" y="1567333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565656"/>
                </a:solidFill>
                <a:latin typeface="Georgia" pitchFamily="18" charset="0"/>
              </a:rPr>
              <a:t>Summation</a:t>
            </a:r>
            <a:endParaRPr lang="en-US" sz="1600" dirty="0" smtClean="0">
              <a:solidFill>
                <a:srgbClr val="565656"/>
              </a:solidFill>
              <a:latin typeface="Georgia" pitchFamily="18" charset="0"/>
            </a:endParaRPr>
          </a:p>
          <a:p>
            <a:pPr marL="228600" lvl="2">
              <a:buNone/>
            </a:pPr>
            <a:endParaRPr lang="en-US" sz="1600" dirty="0" smtClean="0">
              <a:solidFill>
                <a:srgbClr val="565656"/>
              </a:solidFill>
              <a:latin typeface="Georgia" pitchFamily="18" charset="0"/>
            </a:endParaRPr>
          </a:p>
        </p:txBody>
      </p:sp>
      <p:pic>
        <p:nvPicPr>
          <p:cNvPr id="5122" name="Picture 2" descr="C:\Users\Sean McQuay\Desktop\AICQC\Graphics\Assembled Quadcopter - Prop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2564904"/>
            <a:ext cx="5301308" cy="40852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Sean McQuay\Desktop\AICQC\Graphics\PPT Backgrou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565656"/>
                </a:solidFill>
                <a:latin typeface="Georgia" pitchFamily="18" charset="0"/>
              </a:rPr>
              <a:t>Inductive Transfer</a:t>
            </a:r>
            <a:endParaRPr lang="en-US" b="1" dirty="0">
              <a:solidFill>
                <a:srgbClr val="565656"/>
              </a:solidFill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4968" y="1567333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565656"/>
                </a:solidFill>
                <a:latin typeface="Georgia" pitchFamily="18" charset="0"/>
              </a:rPr>
              <a:t>Charging Base</a:t>
            </a:r>
            <a:endParaRPr lang="en-US" sz="1600" dirty="0" smtClean="0">
              <a:solidFill>
                <a:srgbClr val="565656"/>
              </a:solidFill>
              <a:latin typeface="Georgia" pitchFamily="18" charset="0"/>
            </a:endParaRPr>
          </a:p>
          <a:p>
            <a:pPr marL="228600" lvl="2">
              <a:buNone/>
            </a:pPr>
            <a:endParaRPr lang="en-US" sz="1600" dirty="0" smtClean="0">
              <a:solidFill>
                <a:srgbClr val="565656"/>
              </a:solidFill>
              <a:latin typeface="Georgia" pitchFamily="18" charset="0"/>
            </a:endParaRPr>
          </a:p>
        </p:txBody>
      </p:sp>
      <p:pic>
        <p:nvPicPr>
          <p:cNvPr id="2050" name="Picture 2" descr="C:\Users\Sean McQuay\Desktop\AICQC\Final Report\Fotos\IMG_20140501_12045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2420888"/>
            <a:ext cx="4676287" cy="42872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Sean McQuay\Desktop\AICQC\Graphics\PPT Backgrou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565656"/>
                </a:solidFill>
                <a:latin typeface="Georgia" pitchFamily="18" charset="0"/>
              </a:rPr>
              <a:t>Inductive Transfer</a:t>
            </a:r>
            <a:endParaRPr lang="en-US" b="1" dirty="0">
              <a:solidFill>
                <a:srgbClr val="565656"/>
              </a:solidFill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4968" y="1567333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565656"/>
                </a:solidFill>
                <a:latin typeface="Georgia" pitchFamily="18" charset="0"/>
              </a:rPr>
              <a:t>Primary Coil (Terrestrial Location)</a:t>
            </a:r>
            <a:endParaRPr lang="en-US" sz="1600" dirty="0" smtClean="0">
              <a:solidFill>
                <a:srgbClr val="565656"/>
              </a:solidFill>
              <a:latin typeface="Georgia" pitchFamily="18" charset="0"/>
            </a:endParaRPr>
          </a:p>
          <a:p>
            <a:pPr marL="228600" lvl="2">
              <a:buNone/>
            </a:pPr>
            <a:endParaRPr lang="en-US" sz="1600" dirty="0" smtClean="0">
              <a:solidFill>
                <a:srgbClr val="565656"/>
              </a:solidFill>
              <a:latin typeface="Georgia" pitchFamily="18" charset="0"/>
            </a:endParaRPr>
          </a:p>
        </p:txBody>
      </p:sp>
      <p:pic>
        <p:nvPicPr>
          <p:cNvPr id="7170" name="Picture 2" descr="C:\Users\Sean McQuay\Desktop\AICQC\Graphics\Primar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2780928"/>
            <a:ext cx="3630387" cy="27976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171" name="Picture 3" descr="C:\Users\Sean McQuay\Desktop\AICQC\Final Report\Fotos\IMG_20140503_21264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3685234"/>
            <a:ext cx="3867300" cy="30708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Sean McQuay\Desktop\AICQC\Graphics\PPT Backgrou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565656"/>
                </a:solidFill>
                <a:latin typeface="Georgia" pitchFamily="18" charset="0"/>
              </a:rPr>
              <a:t>Inductive Transfer</a:t>
            </a:r>
            <a:endParaRPr lang="en-US" b="1" dirty="0">
              <a:solidFill>
                <a:srgbClr val="565656"/>
              </a:solidFill>
              <a:latin typeface="Georgia" pitchFamily="18" charset="0"/>
            </a:endParaRPr>
          </a:p>
        </p:txBody>
      </p:sp>
      <p:pic>
        <p:nvPicPr>
          <p:cNvPr id="6146" name="Picture 2" descr="C:\Users\Sean McQuay\Desktop\AICQC\Graphics\Coi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2636912"/>
            <a:ext cx="3645125" cy="28089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4968" y="1567333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565656"/>
                </a:solidFill>
                <a:latin typeface="Georgia" pitchFamily="18" charset="0"/>
              </a:rPr>
              <a:t>Secondary Coil (Airborne Location)</a:t>
            </a:r>
            <a:endParaRPr lang="en-US" sz="1600" dirty="0" smtClean="0">
              <a:solidFill>
                <a:srgbClr val="565656"/>
              </a:solidFill>
              <a:latin typeface="Georgia" pitchFamily="18" charset="0"/>
            </a:endParaRPr>
          </a:p>
          <a:p>
            <a:pPr marL="228600" lvl="2">
              <a:buNone/>
            </a:pPr>
            <a:endParaRPr lang="en-US" sz="1600" dirty="0" smtClean="0">
              <a:solidFill>
                <a:srgbClr val="565656"/>
              </a:solidFill>
              <a:latin typeface="Georgia" pitchFamily="18" charset="0"/>
            </a:endParaRPr>
          </a:p>
        </p:txBody>
      </p:sp>
      <p:pic>
        <p:nvPicPr>
          <p:cNvPr id="6148" name="Picture 4" descr="C:\Users\Sean McQuay\Desktop\AICQC\Final Report\Fotos\IMG_20140503_21253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3885394"/>
            <a:ext cx="3932860" cy="28435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Sean McQuay\Desktop\AICQC\Graphics\PPT Backgrou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565656"/>
                </a:solidFill>
                <a:latin typeface="Georgia" pitchFamily="18" charset="0"/>
              </a:rPr>
              <a:t>Inductive Transfer</a:t>
            </a:r>
            <a:endParaRPr lang="en-US" b="1" dirty="0">
              <a:solidFill>
                <a:srgbClr val="565656"/>
              </a:solidFill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4968" y="1567333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565656"/>
                </a:solidFill>
                <a:latin typeface="Georgia" pitchFamily="18" charset="0"/>
              </a:rPr>
              <a:t>Coupling Efficiency: ~30%</a:t>
            </a:r>
          </a:p>
          <a:p>
            <a:r>
              <a:rPr lang="en-US" sz="2400" dirty="0" smtClean="0">
                <a:solidFill>
                  <a:srgbClr val="565656"/>
                </a:solidFill>
                <a:latin typeface="Georgia" pitchFamily="18" charset="0"/>
              </a:rPr>
              <a:t>Power Transfer: &gt;100W</a:t>
            </a:r>
            <a:endParaRPr lang="en-US" sz="1600" dirty="0" smtClean="0">
              <a:solidFill>
                <a:srgbClr val="565656"/>
              </a:solidFill>
              <a:latin typeface="Georgia" pitchFamily="18" charset="0"/>
            </a:endParaRPr>
          </a:p>
          <a:p>
            <a:pPr marL="228600" lvl="2">
              <a:buNone/>
            </a:pPr>
            <a:endParaRPr lang="en-US" sz="1600" dirty="0" smtClean="0">
              <a:solidFill>
                <a:srgbClr val="565656"/>
              </a:solidFill>
              <a:latin typeface="Georgia" pitchFamily="18" charset="0"/>
            </a:endParaRPr>
          </a:p>
        </p:txBody>
      </p:sp>
      <p:pic>
        <p:nvPicPr>
          <p:cNvPr id="8194" name="Picture 2" descr="C:\Users\Sean McQuay\Desktop\AICQC\Final Report\Fotos\Charging Batter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2348880"/>
            <a:ext cx="3124004" cy="43475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195" name="Picture 3" descr="C:\Users\Sean McQuay\Desktop\AICQC\Final Report\Fotos\Loaded Power Transfe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2996952"/>
            <a:ext cx="3622324" cy="3717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Sean McQuay\Desktop\AICQC\Graphics\PPT Backgrou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565656"/>
                </a:solidFill>
                <a:latin typeface="Georgia" pitchFamily="18" charset="0"/>
              </a:rPr>
              <a:t>Projected Timeline</a:t>
            </a:r>
            <a:endParaRPr lang="en-US" b="1" dirty="0">
              <a:solidFill>
                <a:srgbClr val="565656"/>
              </a:solidFill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4968" y="1567333"/>
            <a:ext cx="8229600" cy="4525963"/>
          </a:xfrm>
        </p:spPr>
        <p:txBody>
          <a:bodyPr>
            <a:normAutofit/>
          </a:bodyPr>
          <a:lstStyle/>
          <a:p>
            <a:pPr marL="228600" lvl="2">
              <a:buNone/>
            </a:pPr>
            <a:endParaRPr lang="en-US" sz="1600" dirty="0" smtClean="0">
              <a:solidFill>
                <a:srgbClr val="565656"/>
              </a:solidFill>
              <a:latin typeface="Georgia" pitchFamily="18" charset="0"/>
            </a:endParaRPr>
          </a:p>
        </p:txBody>
      </p:sp>
      <p:pic>
        <p:nvPicPr>
          <p:cNvPr id="4099" name="Picture 3" descr="C:\Users\Sean McQuay\Desktop\AICQC\Final Report\Timelin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916832"/>
            <a:ext cx="8006358" cy="47952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Users\Sean McQuay\Desktop\AICQC\Graphics\PPT Backgrou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565656"/>
                </a:solidFill>
                <a:latin typeface="Georgia" pitchFamily="18" charset="0"/>
              </a:rPr>
              <a:t>Finalized Budget</a:t>
            </a:r>
            <a:endParaRPr lang="en-US" b="1" dirty="0">
              <a:solidFill>
                <a:srgbClr val="565656"/>
              </a:solidFill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4968" y="1567333"/>
            <a:ext cx="8229600" cy="4525963"/>
          </a:xfrm>
        </p:spPr>
        <p:txBody>
          <a:bodyPr>
            <a:normAutofit/>
          </a:bodyPr>
          <a:lstStyle/>
          <a:p>
            <a:pPr marL="228600" lvl="2">
              <a:buNone/>
            </a:pPr>
            <a:endParaRPr lang="en-US" sz="1600" dirty="0" smtClean="0">
              <a:solidFill>
                <a:srgbClr val="565656"/>
              </a:solidFill>
              <a:latin typeface="Georgia" pitchFamily="18" charset="0"/>
            </a:endParaRPr>
          </a:p>
        </p:txBody>
      </p:sp>
      <p:pic>
        <p:nvPicPr>
          <p:cNvPr id="2055" name="Picture 7" descr="C:\Users\Sean McQuay\Desktop\AICQC\Final Report\Budge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1380" y="1700808"/>
            <a:ext cx="7552542" cy="49827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Sean McQuay\Desktop\AICQC\Graphics\PPT Backgrou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565656"/>
                </a:solidFill>
                <a:latin typeface="Georgia" pitchFamily="18" charset="0"/>
              </a:rPr>
              <a:t>Project Summation</a:t>
            </a:r>
            <a:endParaRPr lang="en-US" b="1" dirty="0">
              <a:solidFill>
                <a:srgbClr val="565656"/>
              </a:solidFill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4968" y="1567333"/>
            <a:ext cx="8229600" cy="4525963"/>
          </a:xfrm>
        </p:spPr>
        <p:txBody>
          <a:bodyPr>
            <a:normAutofit/>
          </a:bodyPr>
          <a:lstStyle/>
          <a:p>
            <a:pPr marL="228600" lvl="2">
              <a:buNone/>
            </a:pPr>
            <a:endParaRPr lang="en-US" sz="1600" dirty="0" smtClean="0">
              <a:solidFill>
                <a:srgbClr val="565656"/>
              </a:solidFill>
              <a:latin typeface="Georgia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1916832"/>
            <a:ext cx="6336704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ean McQuay\Desktop\AICQC\Graphics\PPT Backgrou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565656"/>
                </a:solidFill>
                <a:latin typeface="Georgia" pitchFamily="18" charset="0"/>
              </a:rPr>
              <a:t>Team Overview</a:t>
            </a:r>
            <a:endParaRPr lang="en-US" b="1" dirty="0">
              <a:solidFill>
                <a:srgbClr val="565656"/>
              </a:solidFill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4968" y="1567333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565656"/>
                </a:solidFill>
                <a:latin typeface="Georgia" pitchFamily="18" charset="0"/>
              </a:rPr>
              <a:t>Sean McQuay (Electrical Engineer)</a:t>
            </a:r>
          </a:p>
          <a:p>
            <a:pPr lvl="2"/>
            <a:r>
              <a:rPr lang="en-US" sz="1600" dirty="0" smtClean="0">
                <a:solidFill>
                  <a:srgbClr val="565656"/>
                </a:solidFill>
                <a:latin typeface="Georgia" pitchFamily="18" charset="0"/>
              </a:rPr>
              <a:t>Airborne Components</a:t>
            </a:r>
          </a:p>
          <a:p>
            <a:pPr lvl="2"/>
            <a:endParaRPr lang="en-US" sz="1600" dirty="0" smtClean="0">
              <a:solidFill>
                <a:srgbClr val="565656"/>
              </a:solidFill>
              <a:latin typeface="Georgia" pitchFamily="18" charset="0"/>
            </a:endParaRPr>
          </a:p>
          <a:p>
            <a:r>
              <a:rPr lang="en-US" sz="2400" dirty="0" smtClean="0">
                <a:solidFill>
                  <a:srgbClr val="565656"/>
                </a:solidFill>
                <a:latin typeface="Georgia" pitchFamily="18" charset="0"/>
              </a:rPr>
              <a:t>Bryan Murphy (Electrical Engineer)</a:t>
            </a:r>
          </a:p>
          <a:p>
            <a:pPr lvl="2"/>
            <a:r>
              <a:rPr lang="en-US" sz="1600" dirty="0" smtClean="0">
                <a:solidFill>
                  <a:srgbClr val="565656"/>
                </a:solidFill>
                <a:latin typeface="Georgia" pitchFamily="18" charset="0"/>
              </a:rPr>
              <a:t>Inductive Power Transfer</a:t>
            </a:r>
          </a:p>
          <a:p>
            <a:pPr lvl="2"/>
            <a:endParaRPr lang="en-US" sz="1600" dirty="0" smtClean="0">
              <a:solidFill>
                <a:srgbClr val="565656"/>
              </a:solidFill>
              <a:latin typeface="Georgia" pitchFamily="18" charset="0"/>
            </a:endParaRPr>
          </a:p>
          <a:p>
            <a:r>
              <a:rPr lang="en-US" sz="2400" dirty="0" smtClean="0">
                <a:solidFill>
                  <a:srgbClr val="565656"/>
                </a:solidFill>
                <a:latin typeface="Georgia" pitchFamily="18" charset="0"/>
              </a:rPr>
              <a:t>Steven </a:t>
            </a:r>
            <a:r>
              <a:rPr lang="en-US" sz="2400" dirty="0" err="1" smtClean="0">
                <a:solidFill>
                  <a:srgbClr val="565656"/>
                </a:solidFill>
                <a:latin typeface="Georgia" pitchFamily="18" charset="0"/>
              </a:rPr>
              <a:t>Sumpter</a:t>
            </a:r>
            <a:r>
              <a:rPr lang="en-US" sz="2400" dirty="0" smtClean="0">
                <a:solidFill>
                  <a:srgbClr val="565656"/>
                </a:solidFill>
                <a:latin typeface="Georgia" pitchFamily="18" charset="0"/>
              </a:rPr>
              <a:t> (Electrical Engineer)</a:t>
            </a:r>
          </a:p>
          <a:p>
            <a:pPr lvl="2"/>
            <a:r>
              <a:rPr lang="en-US" sz="1600" dirty="0" smtClean="0">
                <a:solidFill>
                  <a:srgbClr val="565656"/>
                </a:solidFill>
                <a:latin typeface="Georgia" pitchFamily="18" charset="0"/>
              </a:rPr>
              <a:t>Inductive Power Transfer</a:t>
            </a:r>
          </a:p>
          <a:p>
            <a:pPr marL="228600" lvl="2">
              <a:buNone/>
            </a:pPr>
            <a:endParaRPr lang="en-US" sz="1600" dirty="0" smtClean="0">
              <a:solidFill>
                <a:srgbClr val="565656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Sean McQuay\Desktop\AICQC\Graphics\PPT Backgrou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565656"/>
                </a:solidFill>
                <a:latin typeface="Georgia" pitchFamily="18" charset="0"/>
              </a:rPr>
              <a:t>Project Synopsis</a:t>
            </a:r>
            <a:endParaRPr lang="en-US" b="1" dirty="0">
              <a:solidFill>
                <a:srgbClr val="565656"/>
              </a:solidFill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4968" y="1567333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565656"/>
                </a:solidFill>
                <a:latin typeface="Georgia" pitchFamily="18" charset="0"/>
              </a:rPr>
              <a:t>Airborne Components</a:t>
            </a:r>
            <a:endParaRPr lang="en-US" sz="1600" dirty="0" smtClean="0">
              <a:solidFill>
                <a:srgbClr val="565656"/>
              </a:solidFill>
              <a:latin typeface="Georgia" pitchFamily="18" charset="0"/>
            </a:endParaRPr>
          </a:p>
          <a:p>
            <a:pPr lvl="2">
              <a:buNone/>
            </a:pPr>
            <a:endParaRPr lang="en-US" sz="1600" dirty="0" smtClean="0">
              <a:solidFill>
                <a:srgbClr val="565656"/>
              </a:solidFill>
              <a:latin typeface="Georgia" pitchFamily="18" charset="0"/>
            </a:endParaRPr>
          </a:p>
          <a:p>
            <a:r>
              <a:rPr lang="en-US" sz="2400" dirty="0" smtClean="0">
                <a:solidFill>
                  <a:srgbClr val="565656"/>
                </a:solidFill>
                <a:latin typeface="Georgia" pitchFamily="18" charset="0"/>
              </a:rPr>
              <a:t>Inductive Power Transfer</a:t>
            </a:r>
            <a:endParaRPr lang="en-US" sz="1600" dirty="0" smtClean="0">
              <a:solidFill>
                <a:srgbClr val="565656"/>
              </a:solidFill>
              <a:latin typeface="Georgia" pitchFamily="18" charset="0"/>
            </a:endParaRPr>
          </a:p>
          <a:p>
            <a:pPr marL="228600" lvl="2">
              <a:buNone/>
            </a:pPr>
            <a:endParaRPr lang="en-US" sz="1600" dirty="0" smtClean="0">
              <a:solidFill>
                <a:srgbClr val="565656"/>
              </a:solidFill>
              <a:latin typeface="Georgia" pitchFamily="18" charset="0"/>
            </a:endParaRPr>
          </a:p>
        </p:txBody>
      </p:sp>
      <p:pic>
        <p:nvPicPr>
          <p:cNvPr id="1028" name="Picture 4" descr="C:\Users\Sean McQuay\Desktop\AICQC\Graphics\Charg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3284984"/>
            <a:ext cx="3384376" cy="26080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7" name="Picture 3" descr="C:\Users\Sean McQuay\Desktop\AICQC\Graphics\Assembled Quadcopter - Prop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4138498"/>
            <a:ext cx="3355874" cy="25860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ean McQuay\Desktop\AICQC\Graphics\PPT Backgrou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565656"/>
                </a:solidFill>
                <a:latin typeface="Georgia" pitchFamily="18" charset="0"/>
              </a:rPr>
              <a:t>Project Objectives</a:t>
            </a:r>
            <a:endParaRPr lang="en-US" b="1" dirty="0">
              <a:solidFill>
                <a:srgbClr val="565656"/>
              </a:solidFill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4968" y="1567333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565656"/>
                </a:solidFill>
                <a:latin typeface="Georgia" pitchFamily="18" charset="0"/>
              </a:rPr>
              <a:t>Quadcopter Lift Capacity</a:t>
            </a:r>
          </a:p>
          <a:p>
            <a:endParaRPr lang="en-US" sz="2400" dirty="0" smtClean="0">
              <a:solidFill>
                <a:srgbClr val="565656"/>
              </a:solidFill>
              <a:latin typeface="Georgia" pitchFamily="18" charset="0"/>
            </a:endParaRPr>
          </a:p>
          <a:p>
            <a:pPr lvl="2"/>
            <a:r>
              <a:rPr lang="en-US" sz="1600" dirty="0" smtClean="0">
                <a:solidFill>
                  <a:srgbClr val="565656"/>
                </a:solidFill>
                <a:latin typeface="Georgia" pitchFamily="18" charset="0"/>
              </a:rPr>
              <a:t>Quadcopter Mass: 1.456 kg</a:t>
            </a:r>
          </a:p>
          <a:p>
            <a:pPr lvl="2"/>
            <a:endParaRPr lang="en-US" sz="1600" dirty="0" smtClean="0">
              <a:solidFill>
                <a:srgbClr val="565656"/>
              </a:solidFill>
              <a:latin typeface="Georgia" pitchFamily="18" charset="0"/>
            </a:endParaRPr>
          </a:p>
          <a:p>
            <a:pPr lvl="2"/>
            <a:r>
              <a:rPr lang="en-US" sz="1600" dirty="0" smtClean="0">
                <a:solidFill>
                  <a:srgbClr val="565656"/>
                </a:solidFill>
                <a:latin typeface="Georgia" pitchFamily="18" charset="0"/>
              </a:rPr>
              <a:t>Generated Thrust: 3.560 kg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ean McQuay\Desktop\AICQC\Graphics\PPT Backgrou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565656"/>
                </a:solidFill>
                <a:latin typeface="Georgia" pitchFamily="18" charset="0"/>
              </a:rPr>
              <a:t>Project Objectives</a:t>
            </a:r>
            <a:endParaRPr lang="en-US" b="1" dirty="0">
              <a:solidFill>
                <a:srgbClr val="565656"/>
              </a:solidFill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4968" y="1567333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565656"/>
                </a:solidFill>
                <a:latin typeface="Georgia" pitchFamily="18" charset="0"/>
              </a:rPr>
              <a:t>Autonomous Position Hold</a:t>
            </a:r>
          </a:p>
          <a:p>
            <a:r>
              <a:rPr lang="en-US" sz="2400" dirty="0" smtClean="0">
                <a:solidFill>
                  <a:srgbClr val="565656"/>
                </a:solidFill>
                <a:latin typeface="Georgia" pitchFamily="18" charset="0"/>
              </a:rPr>
              <a:t>Autonomous Waypoint Navigation</a:t>
            </a:r>
          </a:p>
        </p:txBody>
      </p:sp>
      <p:pic>
        <p:nvPicPr>
          <p:cNvPr id="5" name="GPS Hold and Waypoint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6732240" y="5031178"/>
            <a:ext cx="2255911" cy="16919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4" name="Picture 2" descr="C:\Users\Sean McQuay\Desktop\AICQC\Final Report\Fotos\IMG_20140405_114325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5856" y="2636912"/>
            <a:ext cx="2978827" cy="40492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 fullScrn="1">
              <p:cMediaNode>
                <p:cTn id="7" fill="remove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ean McQuay\Desktop\AICQC\Graphics\PPT Backgrou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565656"/>
                </a:solidFill>
                <a:latin typeface="Georgia" pitchFamily="18" charset="0"/>
              </a:rPr>
              <a:t>Project Objectives</a:t>
            </a:r>
            <a:endParaRPr lang="en-US" b="1" dirty="0">
              <a:solidFill>
                <a:srgbClr val="565656"/>
              </a:solidFill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4968" y="1567333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565656"/>
                </a:solidFill>
                <a:latin typeface="Georgia" pitchFamily="18" charset="0"/>
              </a:rPr>
              <a:t>Autonomous Obstacle Avoidance</a:t>
            </a:r>
          </a:p>
        </p:txBody>
      </p:sp>
      <p:pic>
        <p:nvPicPr>
          <p:cNvPr id="5" name="Obstacle Avoidance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6708236" y="5013176"/>
            <a:ext cx="2279915" cy="17099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 fullScrn="1">
              <p:cMediaNode>
                <p:cTn id="7" fill="remove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ean McQuay\Desktop\AICQC\Graphics\PPT Backgrou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565656"/>
                </a:solidFill>
                <a:latin typeface="Georgia" pitchFamily="18" charset="0"/>
              </a:rPr>
              <a:t>Project Objectives</a:t>
            </a:r>
            <a:endParaRPr lang="en-US" b="1" dirty="0">
              <a:solidFill>
                <a:srgbClr val="565656"/>
              </a:solidFill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4968" y="1567333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565656"/>
                </a:solidFill>
                <a:latin typeface="Georgia" pitchFamily="18" charset="0"/>
              </a:rPr>
              <a:t>Inductive Power Transfer</a:t>
            </a:r>
          </a:p>
        </p:txBody>
      </p:sp>
      <p:pic>
        <p:nvPicPr>
          <p:cNvPr id="5" name="Inductive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6708237" y="5013176"/>
            <a:ext cx="2279915" cy="17099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 fullScrn="1">
              <p:cMediaNode>
                <p:cTn id="7" fill="remove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Sean McQuay\Desktop\AICQC\Graphics\PPT Backgrou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565656"/>
                </a:solidFill>
                <a:latin typeface="Georgia" pitchFamily="18" charset="0"/>
              </a:rPr>
              <a:t>Airborne Components</a:t>
            </a:r>
            <a:endParaRPr lang="en-US" b="1" dirty="0">
              <a:solidFill>
                <a:srgbClr val="565656"/>
              </a:solidFill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4968" y="1567333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565656"/>
                </a:solidFill>
                <a:latin typeface="Georgia" pitchFamily="18" charset="0"/>
              </a:rPr>
              <a:t>Flight Controller</a:t>
            </a:r>
          </a:p>
          <a:p>
            <a:pPr lvl="2"/>
            <a:r>
              <a:rPr lang="en-US" sz="1600" dirty="0" smtClean="0">
                <a:solidFill>
                  <a:srgbClr val="565656"/>
                </a:solidFill>
                <a:latin typeface="Georgia" pitchFamily="18" charset="0"/>
              </a:rPr>
              <a:t>Accelerometer</a:t>
            </a:r>
          </a:p>
          <a:p>
            <a:pPr lvl="2"/>
            <a:r>
              <a:rPr lang="en-US" sz="1600" dirty="0" smtClean="0">
                <a:solidFill>
                  <a:srgbClr val="565656"/>
                </a:solidFill>
                <a:latin typeface="Georgia" pitchFamily="18" charset="0"/>
              </a:rPr>
              <a:t>Gyrometer</a:t>
            </a:r>
          </a:p>
          <a:p>
            <a:pPr lvl="2"/>
            <a:r>
              <a:rPr lang="en-US" sz="1600" dirty="0" smtClean="0">
                <a:solidFill>
                  <a:srgbClr val="565656"/>
                </a:solidFill>
                <a:latin typeface="Georgia" pitchFamily="18" charset="0"/>
              </a:rPr>
              <a:t>Magnetometer</a:t>
            </a:r>
          </a:p>
          <a:p>
            <a:pPr lvl="2"/>
            <a:r>
              <a:rPr lang="en-US" sz="1600" dirty="0" smtClean="0">
                <a:solidFill>
                  <a:srgbClr val="565656"/>
                </a:solidFill>
                <a:latin typeface="Georgia" pitchFamily="18" charset="0"/>
              </a:rPr>
              <a:t>GPS Interface</a:t>
            </a:r>
          </a:p>
        </p:txBody>
      </p:sp>
      <p:pic>
        <p:nvPicPr>
          <p:cNvPr id="6147" name="Picture 3" descr="C:\Users\Sean McQuay\Desktop\AICQC\Quadcopter\MultiWii Controller\MultiWii Controll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5072" y="3717032"/>
            <a:ext cx="5778468" cy="29110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ean McQuay\Desktop\AICQC\Graphics\PPT Backgrou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565656"/>
                </a:solidFill>
                <a:latin typeface="Georgia" pitchFamily="18" charset="0"/>
              </a:rPr>
              <a:t>Airborne Components</a:t>
            </a:r>
            <a:endParaRPr lang="en-US" b="1" dirty="0">
              <a:solidFill>
                <a:srgbClr val="565656"/>
              </a:solidFill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4968" y="1567333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565656"/>
                </a:solidFill>
                <a:latin typeface="Georgia" pitchFamily="18" charset="0"/>
              </a:rPr>
              <a:t>Interface Controller</a:t>
            </a:r>
            <a:endParaRPr lang="en-US" sz="1600" dirty="0" smtClean="0">
              <a:solidFill>
                <a:srgbClr val="565656"/>
              </a:solidFill>
              <a:latin typeface="Georgia" pitchFamily="18" charset="0"/>
            </a:endParaRPr>
          </a:p>
          <a:p>
            <a:pPr marL="228600" lvl="2">
              <a:buNone/>
            </a:pPr>
            <a:endParaRPr lang="en-US" sz="1600" dirty="0" smtClean="0">
              <a:solidFill>
                <a:srgbClr val="565656"/>
              </a:solidFill>
              <a:latin typeface="Georgia" pitchFamily="18" charset="0"/>
            </a:endParaRPr>
          </a:p>
        </p:txBody>
      </p:sp>
      <p:pic>
        <p:nvPicPr>
          <p:cNvPr id="1026" name="Picture 2" descr="C:\Users\Sean McQuay\Desktop\AICQC\Final Report\Main Boar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8012" y="2708920"/>
            <a:ext cx="8011964" cy="3989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142</Words>
  <Application>Microsoft Office PowerPoint</Application>
  <PresentationFormat>On-screen Show (4:3)</PresentationFormat>
  <Paragraphs>53</Paragraphs>
  <Slides>18</Slides>
  <Notes>0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Autonomous Inductively Charged Quadcopter</vt:lpstr>
      <vt:lpstr>Team Overview</vt:lpstr>
      <vt:lpstr>Project Synopsis</vt:lpstr>
      <vt:lpstr>Project Objectives</vt:lpstr>
      <vt:lpstr>Project Objectives</vt:lpstr>
      <vt:lpstr>Project Objectives</vt:lpstr>
      <vt:lpstr>Project Objectives</vt:lpstr>
      <vt:lpstr>Airborne Components</vt:lpstr>
      <vt:lpstr>Airborne Components</vt:lpstr>
      <vt:lpstr>Airborne Components</vt:lpstr>
      <vt:lpstr>Airborne Components</vt:lpstr>
      <vt:lpstr>Inductive Transfer</vt:lpstr>
      <vt:lpstr>Inductive Transfer</vt:lpstr>
      <vt:lpstr>Inductive Transfer</vt:lpstr>
      <vt:lpstr>Inductive Transfer</vt:lpstr>
      <vt:lpstr>Projected Timeline</vt:lpstr>
      <vt:lpstr>Finalized Budget</vt:lpstr>
      <vt:lpstr>Project Summation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Sean</dc:creator>
  <cp:lastModifiedBy>Sean</cp:lastModifiedBy>
  <cp:revision>103</cp:revision>
  <dcterms:created xsi:type="dcterms:W3CDTF">2013-11-19T23:37:48Z</dcterms:created>
  <dcterms:modified xsi:type="dcterms:W3CDTF">2014-05-05T19:49:57Z</dcterms:modified>
</cp:coreProperties>
</file>