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C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357"/>
  </p:normalViewPr>
  <p:slideViewPr>
    <p:cSldViewPr snapToGrid="0" snapToObjects="1">
      <p:cViewPr>
        <p:scale>
          <a:sx n="100" d="100"/>
          <a:sy n="100" d="100"/>
        </p:scale>
        <p:origin x="100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B9A0-87CC-C74E-B2BF-1405F1359A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1068A-6E2A-5C47-9233-1CF56B7CE1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DB44C2-853F-C24F-9785-C64CF99D09AB}"/>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5" name="Footer Placeholder 4">
            <a:extLst>
              <a:ext uri="{FF2B5EF4-FFF2-40B4-BE49-F238E27FC236}">
                <a16:creationId xmlns:a16="http://schemas.microsoft.com/office/drawing/2014/main" id="{0118F253-8B0C-9845-B5C2-F9940D79A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B289D-2D71-DE48-AB2E-EAEE2AE1D2CE}"/>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350571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E428-D3D9-184C-BD1E-72BE63460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580B50-FB5B-804F-ACAA-DE0ED4C1A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B86E1-F7CC-9B40-A9C3-2AA568DF5341}"/>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5" name="Footer Placeholder 4">
            <a:extLst>
              <a:ext uri="{FF2B5EF4-FFF2-40B4-BE49-F238E27FC236}">
                <a16:creationId xmlns:a16="http://schemas.microsoft.com/office/drawing/2014/main" id="{0B867F75-6966-394E-8F40-8F965CBCB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BFCF-CBC0-C148-8276-804B6926AC40}"/>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65998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E9A1D-1998-E248-8A71-7E240F7B57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8A789-A362-6843-AD8E-6A1DE4A35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A7D9C-ADFC-8D4F-A0F8-2D2A21FF840C}"/>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5" name="Footer Placeholder 4">
            <a:extLst>
              <a:ext uri="{FF2B5EF4-FFF2-40B4-BE49-F238E27FC236}">
                <a16:creationId xmlns:a16="http://schemas.microsoft.com/office/drawing/2014/main" id="{67B43CCB-3683-C74E-9C40-84483EA60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D2462-58DD-B74B-B98C-28EE0ABFAA47}"/>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17652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C64D-2682-BD49-BE4C-5303ADAA6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D9B8B-17CD-A94E-B69D-313FBD554F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209C5-3D90-564E-A71F-D0B41EBFDB9A}"/>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5" name="Footer Placeholder 4">
            <a:extLst>
              <a:ext uri="{FF2B5EF4-FFF2-40B4-BE49-F238E27FC236}">
                <a16:creationId xmlns:a16="http://schemas.microsoft.com/office/drawing/2014/main" id="{A1F9C7E2-14D0-5A48-AF64-F71BB8C70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52978-F995-1D44-A94E-BC180C38930B}"/>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75700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5C4B-545C-C644-A179-FE24BD248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E250B2-CA95-C948-9884-65F8446A96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58996-3F4A-3F4D-9EA9-0974D9494F3C}"/>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5" name="Footer Placeholder 4">
            <a:extLst>
              <a:ext uri="{FF2B5EF4-FFF2-40B4-BE49-F238E27FC236}">
                <a16:creationId xmlns:a16="http://schemas.microsoft.com/office/drawing/2014/main" id="{20B745D4-E825-F84D-AFE6-A9881DBCD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232ED-5047-C14B-898F-5C861334A684}"/>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245499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3603-A787-E14B-96A9-FA945B905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E7705-006D-DF49-823E-68C7B5F18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506658-B2C4-C947-9DDA-4412D427EE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2E477-1A5A-DF4E-A72A-3F4C3FC26D05}"/>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6" name="Footer Placeholder 5">
            <a:extLst>
              <a:ext uri="{FF2B5EF4-FFF2-40B4-BE49-F238E27FC236}">
                <a16:creationId xmlns:a16="http://schemas.microsoft.com/office/drawing/2014/main" id="{E60162D1-C6A2-7E41-B4A0-E1DC45FA3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F51ED-04DA-394A-AF89-E96B6435FBBF}"/>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168348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9B3B-A11B-1141-A7A0-A3063159F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19BB6-0704-3F44-A284-B3B56EA2A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475EDA-229D-204E-8E13-54A84BDBEF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E6A69-E1EB-1540-B87B-D914FFF69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73978-EAC6-3544-9F0C-4E58BA5F9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AC6F0-9127-1D40-97C7-117CC3E40EC6}"/>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8" name="Footer Placeholder 7">
            <a:extLst>
              <a:ext uri="{FF2B5EF4-FFF2-40B4-BE49-F238E27FC236}">
                <a16:creationId xmlns:a16="http://schemas.microsoft.com/office/drawing/2014/main" id="{F0109511-2522-614A-A235-C20803B85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B8FE9E-2822-C24E-A460-B26F200F77D1}"/>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324021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AA95-507D-D946-B705-2AFAFF6F3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2B0A9A-311B-C94C-95F6-1C4BD8701C0B}"/>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4" name="Footer Placeholder 3">
            <a:extLst>
              <a:ext uri="{FF2B5EF4-FFF2-40B4-BE49-F238E27FC236}">
                <a16:creationId xmlns:a16="http://schemas.microsoft.com/office/drawing/2014/main" id="{AA88A448-3E6E-294E-9683-B46DAD7365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300CA4-784D-B040-A345-96CE48BE535E}"/>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204248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BE216-F279-1A4E-AF7A-813A8F3494EA}"/>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3" name="Footer Placeholder 2">
            <a:extLst>
              <a:ext uri="{FF2B5EF4-FFF2-40B4-BE49-F238E27FC236}">
                <a16:creationId xmlns:a16="http://schemas.microsoft.com/office/drawing/2014/main" id="{2F82CFF4-2592-CE4C-8E73-6D679D75E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E662A8-C48D-4048-B05A-0B1617521B67}"/>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327012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BB4C-FB30-5047-84D2-472A08FF6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35D89-817A-714D-BDD7-3CBE693E34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311258-D9DB-074A-A3C8-96EFB61B3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E865F-AD9D-8640-8B51-0CB2237B2902}"/>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6" name="Footer Placeholder 5">
            <a:extLst>
              <a:ext uri="{FF2B5EF4-FFF2-40B4-BE49-F238E27FC236}">
                <a16:creationId xmlns:a16="http://schemas.microsoft.com/office/drawing/2014/main" id="{4AAEC97F-20BF-0245-85D2-24EA6A79F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5CB8D-BFEF-EB4F-A052-C930E5AC11AE}"/>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329850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505D-3DEE-6541-AF95-851B26FA7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C6E611-C6F2-0F4F-A9C7-0B6C2E234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128139-5B9C-DA42-833F-5E1B9780E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8A98C-7648-EF44-B14B-AC929325A9CD}"/>
              </a:ext>
            </a:extLst>
          </p:cNvPr>
          <p:cNvSpPr>
            <a:spLocks noGrp="1"/>
          </p:cNvSpPr>
          <p:nvPr>
            <p:ph type="dt" sz="half" idx="10"/>
          </p:nvPr>
        </p:nvSpPr>
        <p:spPr/>
        <p:txBody>
          <a:bodyPr/>
          <a:lstStyle/>
          <a:p>
            <a:fld id="{FDF324CD-BE95-E34B-920B-6150AAF6F71E}" type="datetimeFigureOut">
              <a:rPr lang="en-US" smtClean="0"/>
              <a:t>9/15/21</a:t>
            </a:fld>
            <a:endParaRPr lang="en-US"/>
          </a:p>
        </p:txBody>
      </p:sp>
      <p:sp>
        <p:nvSpPr>
          <p:cNvPr id="6" name="Footer Placeholder 5">
            <a:extLst>
              <a:ext uri="{FF2B5EF4-FFF2-40B4-BE49-F238E27FC236}">
                <a16:creationId xmlns:a16="http://schemas.microsoft.com/office/drawing/2014/main" id="{714A967D-FD29-D849-AAA6-B28B69CDE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C1873-65F1-AD43-A089-5BEF6760BF4E}"/>
              </a:ext>
            </a:extLst>
          </p:cNvPr>
          <p:cNvSpPr>
            <a:spLocks noGrp="1"/>
          </p:cNvSpPr>
          <p:nvPr>
            <p:ph type="sldNum" sz="quarter" idx="12"/>
          </p:nvPr>
        </p:nvSpPr>
        <p:spPr/>
        <p:txBody>
          <a:bodyPr/>
          <a:lstStyle/>
          <a:p>
            <a:fld id="{84034EEE-FBBC-1946-9ADE-23FE15D49476}" type="slidenum">
              <a:rPr lang="en-US" smtClean="0"/>
              <a:t>‹#›</a:t>
            </a:fld>
            <a:endParaRPr lang="en-US"/>
          </a:p>
        </p:txBody>
      </p:sp>
    </p:spTree>
    <p:extLst>
      <p:ext uri="{BB962C8B-B14F-4D97-AF65-F5344CB8AC3E}">
        <p14:creationId xmlns:p14="http://schemas.microsoft.com/office/powerpoint/2010/main" val="148956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CE265D-40AB-AA4E-A714-19AF59C74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1D004-05E9-ED44-9004-358F48507885}"/>
              </a:ext>
            </a:extLst>
          </p:cNvPr>
          <p:cNvSpPr>
            <a:spLocks noGrp="1"/>
          </p:cNvSpPr>
          <p:nvPr>
            <p:ph type="body" idx="1"/>
          </p:nvPr>
        </p:nvSpPr>
        <p:spPr>
          <a:xfrm>
            <a:off x="838200" y="1860021"/>
            <a:ext cx="10515600" cy="42811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B2133-1DFE-D940-BACB-BAC7165255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324CD-BE95-E34B-920B-6150AAF6F71E}" type="datetimeFigureOut">
              <a:rPr lang="en-US" smtClean="0"/>
              <a:t>9/15/21</a:t>
            </a:fld>
            <a:endParaRPr lang="en-US"/>
          </a:p>
        </p:txBody>
      </p:sp>
      <p:sp>
        <p:nvSpPr>
          <p:cNvPr id="5" name="Footer Placeholder 4">
            <a:extLst>
              <a:ext uri="{FF2B5EF4-FFF2-40B4-BE49-F238E27FC236}">
                <a16:creationId xmlns:a16="http://schemas.microsoft.com/office/drawing/2014/main" id="{200E16EC-F053-F64C-8627-77903357F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707B76-98C5-F843-8C4B-286F14F24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34EEE-FBBC-1946-9ADE-23FE15D49476}" type="slidenum">
              <a:rPr lang="en-US" smtClean="0"/>
              <a:t>‹#›</a:t>
            </a:fld>
            <a:endParaRPr lang="en-US"/>
          </a:p>
        </p:txBody>
      </p:sp>
    </p:spTree>
    <p:extLst>
      <p:ext uri="{BB962C8B-B14F-4D97-AF65-F5344CB8AC3E}">
        <p14:creationId xmlns:p14="http://schemas.microsoft.com/office/powerpoint/2010/main" val="364218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kaggle.com/jessemostipak/beach-volleybal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rmatth/volleybal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kaggle.com/jessemostipak/beach-volleyb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6E5F99-32E7-1B49-B87E-55C61D35A75A}"/>
              </a:ext>
            </a:extLst>
          </p:cNvPr>
          <p:cNvSpPr/>
          <p:nvPr/>
        </p:nvSpPr>
        <p:spPr>
          <a:xfrm>
            <a:off x="-132347" y="5859379"/>
            <a:ext cx="12621126" cy="1082842"/>
          </a:xfrm>
          <a:prstGeom prst="rect">
            <a:avLst/>
          </a:prstGeom>
          <a:solidFill>
            <a:srgbClr val="D4C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graphical user interface&#10;&#10;Description automatically generated">
            <a:extLst>
              <a:ext uri="{FF2B5EF4-FFF2-40B4-BE49-F238E27FC236}">
                <a16:creationId xmlns:a16="http://schemas.microsoft.com/office/drawing/2014/main" id="{3DBBA27E-7866-F447-9534-FD892720D4B5}"/>
              </a:ext>
            </a:extLst>
          </p:cNvPr>
          <p:cNvPicPr>
            <a:picLocks noGrp="1" noChangeAspect="1"/>
          </p:cNvPicPr>
          <p:nvPr>
            <p:ph idx="1"/>
          </p:nvPr>
        </p:nvPicPr>
        <p:blipFill>
          <a:blip r:embed="rId2"/>
          <a:stretch>
            <a:fillRect/>
          </a:stretch>
        </p:blipFill>
        <p:spPr>
          <a:xfrm>
            <a:off x="88232" y="6075169"/>
            <a:ext cx="2912143" cy="662513"/>
          </a:xfrm>
        </p:spPr>
      </p:pic>
      <p:sp>
        <p:nvSpPr>
          <p:cNvPr id="4" name="Rectangle 3">
            <a:extLst>
              <a:ext uri="{FF2B5EF4-FFF2-40B4-BE49-F238E27FC236}">
                <a16:creationId xmlns:a16="http://schemas.microsoft.com/office/drawing/2014/main" id="{E305BD66-9969-D84D-93F3-B3C62E9CDD91}"/>
              </a:ext>
            </a:extLst>
          </p:cNvPr>
          <p:cNvSpPr/>
          <p:nvPr/>
        </p:nvSpPr>
        <p:spPr>
          <a:xfrm>
            <a:off x="9950116" y="6126064"/>
            <a:ext cx="2153652" cy="560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UCSAS 2021</a:t>
            </a:r>
          </a:p>
        </p:txBody>
      </p:sp>
      <p:sp>
        <p:nvSpPr>
          <p:cNvPr id="7" name="TextBox 6">
            <a:extLst>
              <a:ext uri="{FF2B5EF4-FFF2-40B4-BE49-F238E27FC236}">
                <a16:creationId xmlns:a16="http://schemas.microsoft.com/office/drawing/2014/main" id="{5748E1B5-E836-CA45-8499-25BFF1AAA704}"/>
              </a:ext>
            </a:extLst>
          </p:cNvPr>
          <p:cNvSpPr txBox="1"/>
          <p:nvPr/>
        </p:nvSpPr>
        <p:spPr>
          <a:xfrm>
            <a:off x="4644566" y="6221759"/>
            <a:ext cx="3661359" cy="369332"/>
          </a:xfrm>
          <a:prstGeom prst="rect">
            <a:avLst/>
          </a:prstGeom>
          <a:noFill/>
        </p:spPr>
        <p:txBody>
          <a:bodyPr wrap="square" rtlCol="0">
            <a:spAutoFit/>
          </a:bodyPr>
          <a:lstStyle/>
          <a:p>
            <a:pPr algn="ctr"/>
            <a:r>
              <a:rPr lang="en-US" dirty="0" err="1"/>
              <a:t>spencer.matthews@uci.edu</a:t>
            </a:r>
            <a:endParaRPr lang="en-US" dirty="0"/>
          </a:p>
        </p:txBody>
      </p:sp>
      <p:sp>
        <p:nvSpPr>
          <p:cNvPr id="9" name="Rectangle 8">
            <a:extLst>
              <a:ext uri="{FF2B5EF4-FFF2-40B4-BE49-F238E27FC236}">
                <a16:creationId xmlns:a16="http://schemas.microsoft.com/office/drawing/2014/main" id="{354184DC-22E3-2440-B03F-BA8E47AD83A8}"/>
              </a:ext>
            </a:extLst>
          </p:cNvPr>
          <p:cNvSpPr/>
          <p:nvPr/>
        </p:nvSpPr>
        <p:spPr>
          <a:xfrm>
            <a:off x="-132347" y="-81214"/>
            <a:ext cx="12621126" cy="1212181"/>
          </a:xfrm>
          <a:prstGeom prst="rect">
            <a:avLst/>
          </a:prstGeom>
          <a:solidFill>
            <a:srgbClr val="D4C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26A39-07A1-9D4E-955B-87D642D76728}"/>
              </a:ext>
            </a:extLst>
          </p:cNvPr>
          <p:cNvSpPr>
            <a:spLocks noGrp="1"/>
          </p:cNvSpPr>
          <p:nvPr>
            <p:ph type="title"/>
          </p:nvPr>
        </p:nvSpPr>
        <p:spPr>
          <a:xfrm>
            <a:off x="681790" y="-33088"/>
            <a:ext cx="10515600" cy="1325563"/>
          </a:xfrm>
        </p:spPr>
        <p:txBody>
          <a:bodyPr>
            <a:normAutofit/>
          </a:bodyPr>
          <a:lstStyle/>
          <a:p>
            <a:r>
              <a:rPr lang="en-US" sz="3600" dirty="0"/>
              <a:t>What Kinds of Doubles Volleyball Partnerships are Successful?</a:t>
            </a:r>
          </a:p>
        </p:txBody>
      </p:sp>
      <p:sp>
        <p:nvSpPr>
          <p:cNvPr id="10" name="TextBox 9">
            <a:extLst>
              <a:ext uri="{FF2B5EF4-FFF2-40B4-BE49-F238E27FC236}">
                <a16:creationId xmlns:a16="http://schemas.microsoft.com/office/drawing/2014/main" id="{A3BAED3F-CEB6-5040-AC7A-DA3941F4B317}"/>
              </a:ext>
            </a:extLst>
          </p:cNvPr>
          <p:cNvSpPr txBox="1"/>
          <p:nvPr/>
        </p:nvSpPr>
        <p:spPr>
          <a:xfrm>
            <a:off x="681790" y="1115924"/>
            <a:ext cx="5017169" cy="461665"/>
          </a:xfrm>
          <a:prstGeom prst="rect">
            <a:avLst/>
          </a:prstGeom>
          <a:noFill/>
        </p:spPr>
        <p:txBody>
          <a:bodyPr wrap="square" rtlCol="0">
            <a:spAutoFit/>
          </a:bodyPr>
          <a:lstStyle/>
          <a:p>
            <a:r>
              <a:rPr lang="en-US" sz="2400" i="1" dirty="0"/>
              <a:t>An exercise in clustering</a:t>
            </a:r>
          </a:p>
        </p:txBody>
      </p:sp>
      <p:sp>
        <p:nvSpPr>
          <p:cNvPr id="11" name="TextBox 10">
            <a:extLst>
              <a:ext uri="{FF2B5EF4-FFF2-40B4-BE49-F238E27FC236}">
                <a16:creationId xmlns:a16="http://schemas.microsoft.com/office/drawing/2014/main" id="{ABE6C065-89F4-B147-A9F8-FCFE15F95791}"/>
              </a:ext>
            </a:extLst>
          </p:cNvPr>
          <p:cNvSpPr txBox="1"/>
          <p:nvPr/>
        </p:nvSpPr>
        <p:spPr>
          <a:xfrm>
            <a:off x="681789" y="1671982"/>
            <a:ext cx="5017169" cy="830997"/>
          </a:xfrm>
          <a:prstGeom prst="rect">
            <a:avLst/>
          </a:prstGeom>
          <a:noFill/>
        </p:spPr>
        <p:txBody>
          <a:bodyPr wrap="square" rtlCol="0">
            <a:spAutoFit/>
          </a:bodyPr>
          <a:lstStyle/>
          <a:p>
            <a:r>
              <a:rPr lang="en-US" sz="2400" dirty="0"/>
              <a:t>Spencer Matthews</a:t>
            </a:r>
          </a:p>
          <a:p>
            <a:r>
              <a:rPr lang="en-US" sz="2400" dirty="0"/>
              <a:t>University of California, Irvine</a:t>
            </a:r>
          </a:p>
        </p:txBody>
      </p:sp>
      <p:sp>
        <p:nvSpPr>
          <p:cNvPr id="12" name="TextBox 11">
            <a:extLst>
              <a:ext uri="{FF2B5EF4-FFF2-40B4-BE49-F238E27FC236}">
                <a16:creationId xmlns:a16="http://schemas.microsoft.com/office/drawing/2014/main" id="{5B0C5CFD-C3F3-E643-A6C7-D3CA9BF8C6A1}"/>
              </a:ext>
            </a:extLst>
          </p:cNvPr>
          <p:cNvSpPr txBox="1"/>
          <p:nvPr/>
        </p:nvSpPr>
        <p:spPr>
          <a:xfrm>
            <a:off x="735930" y="2922926"/>
            <a:ext cx="10319085" cy="2585323"/>
          </a:xfrm>
          <a:prstGeom prst="rect">
            <a:avLst/>
          </a:prstGeom>
          <a:noFill/>
        </p:spPr>
        <p:txBody>
          <a:bodyPr wrap="square" rtlCol="0">
            <a:spAutoFit/>
          </a:bodyPr>
          <a:lstStyle/>
          <a:p>
            <a:r>
              <a:rPr lang="en-US" b="1" dirty="0"/>
              <a:t>Abbreviated Abstract: </a:t>
            </a:r>
            <a:r>
              <a:rPr lang="en-US" dirty="0"/>
              <a:t>Conventional beach volleyball knowledge says that a good team is typically made up of one ”big” player and one all-around player. The job of the big is to block and hit, while the all-around player focuses on defense and setting (while still being able to hit a ball if needed). Here we analyze data from men’s professional beach volleyball leagues in order to classify players as one of 4 groups (using k-means clustering) and determine which combinations of player groups are most successful. We find that for two of the player groups, success comes more often when they play with a partner from the same group, while the other two groups are more successful when paired with a player from a different group. We explore various metrics in the most successful pairing and discuss future applications using similar methods.</a:t>
            </a:r>
          </a:p>
        </p:txBody>
      </p:sp>
    </p:spTree>
    <p:extLst>
      <p:ext uri="{BB962C8B-B14F-4D97-AF65-F5344CB8AC3E}">
        <p14:creationId xmlns:p14="http://schemas.microsoft.com/office/powerpoint/2010/main" val="321164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014C4C-0126-6A46-93DF-1362A59D6B36}"/>
              </a:ext>
            </a:extLst>
          </p:cNvPr>
          <p:cNvSpPr/>
          <p:nvPr/>
        </p:nvSpPr>
        <p:spPr>
          <a:xfrm>
            <a:off x="-132347" y="5859379"/>
            <a:ext cx="12621126" cy="1082842"/>
          </a:xfrm>
          <a:prstGeom prst="rect">
            <a:avLst/>
          </a:prstGeom>
          <a:solidFill>
            <a:srgbClr val="D4C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5" descr="A picture containing graphical user interface&#10;&#10;Description automatically generated">
            <a:extLst>
              <a:ext uri="{FF2B5EF4-FFF2-40B4-BE49-F238E27FC236}">
                <a16:creationId xmlns:a16="http://schemas.microsoft.com/office/drawing/2014/main" id="{FA2F2C90-8FD8-CC40-9782-547C510AE900}"/>
              </a:ext>
            </a:extLst>
          </p:cNvPr>
          <p:cNvPicPr>
            <a:picLocks noChangeAspect="1"/>
          </p:cNvPicPr>
          <p:nvPr/>
        </p:nvPicPr>
        <p:blipFill>
          <a:blip r:embed="rId2"/>
          <a:stretch>
            <a:fillRect/>
          </a:stretch>
        </p:blipFill>
        <p:spPr>
          <a:xfrm>
            <a:off x="88232" y="6075169"/>
            <a:ext cx="2912143" cy="662513"/>
          </a:xfrm>
          <a:prstGeom prst="rect">
            <a:avLst/>
          </a:prstGeom>
        </p:spPr>
      </p:pic>
      <p:sp>
        <p:nvSpPr>
          <p:cNvPr id="4" name="Rectangle 3">
            <a:extLst>
              <a:ext uri="{FF2B5EF4-FFF2-40B4-BE49-F238E27FC236}">
                <a16:creationId xmlns:a16="http://schemas.microsoft.com/office/drawing/2014/main" id="{273FE8AA-EA89-8F45-9218-957BE4B8E244}"/>
              </a:ext>
            </a:extLst>
          </p:cNvPr>
          <p:cNvSpPr/>
          <p:nvPr/>
        </p:nvSpPr>
        <p:spPr>
          <a:xfrm>
            <a:off x="9950116" y="6126064"/>
            <a:ext cx="2153652" cy="560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UCSAS 2021</a:t>
            </a:r>
          </a:p>
        </p:txBody>
      </p:sp>
      <p:sp>
        <p:nvSpPr>
          <p:cNvPr id="5" name="TextBox 4">
            <a:extLst>
              <a:ext uri="{FF2B5EF4-FFF2-40B4-BE49-F238E27FC236}">
                <a16:creationId xmlns:a16="http://schemas.microsoft.com/office/drawing/2014/main" id="{078189CA-F649-9843-BDF2-BC01D97A4053}"/>
              </a:ext>
            </a:extLst>
          </p:cNvPr>
          <p:cNvSpPr txBox="1"/>
          <p:nvPr/>
        </p:nvSpPr>
        <p:spPr>
          <a:xfrm>
            <a:off x="4644566" y="6221759"/>
            <a:ext cx="3661359" cy="369332"/>
          </a:xfrm>
          <a:prstGeom prst="rect">
            <a:avLst/>
          </a:prstGeom>
          <a:noFill/>
        </p:spPr>
        <p:txBody>
          <a:bodyPr wrap="square" rtlCol="0">
            <a:spAutoFit/>
          </a:bodyPr>
          <a:lstStyle/>
          <a:p>
            <a:pPr algn="ctr"/>
            <a:r>
              <a:rPr lang="en-US" dirty="0" err="1"/>
              <a:t>spencer.matthews@uci.edu</a:t>
            </a:r>
            <a:endParaRPr lang="en-US" dirty="0"/>
          </a:p>
        </p:txBody>
      </p:sp>
      <p:sp>
        <p:nvSpPr>
          <p:cNvPr id="6" name="Rectangle 5">
            <a:extLst>
              <a:ext uri="{FF2B5EF4-FFF2-40B4-BE49-F238E27FC236}">
                <a16:creationId xmlns:a16="http://schemas.microsoft.com/office/drawing/2014/main" id="{36AA8D28-D370-B54C-8D7F-CCCB675F0A09}"/>
              </a:ext>
            </a:extLst>
          </p:cNvPr>
          <p:cNvSpPr/>
          <p:nvPr/>
        </p:nvSpPr>
        <p:spPr>
          <a:xfrm>
            <a:off x="-132347" y="-81213"/>
            <a:ext cx="12621126" cy="1082842"/>
          </a:xfrm>
          <a:prstGeom prst="rect">
            <a:avLst/>
          </a:prstGeom>
          <a:solidFill>
            <a:srgbClr val="D4C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airs plot showing the distribution of clusters across different variables.">
            <a:extLst>
              <a:ext uri="{FF2B5EF4-FFF2-40B4-BE49-F238E27FC236}">
                <a16:creationId xmlns:a16="http://schemas.microsoft.com/office/drawing/2014/main" id="{27AB3096-55CA-2446-A5D3-CD1A4A0B8862}"/>
              </a:ext>
            </a:extLst>
          </p:cNvPr>
          <p:cNvPicPr>
            <a:picLocks noChangeAspect="1"/>
          </p:cNvPicPr>
          <p:nvPr/>
        </p:nvPicPr>
        <p:blipFill>
          <a:blip r:embed="rId3"/>
          <a:stretch>
            <a:fillRect/>
          </a:stretch>
        </p:blipFill>
        <p:spPr>
          <a:xfrm>
            <a:off x="5085346" y="1001629"/>
            <a:ext cx="7106654" cy="4175750"/>
          </a:xfrm>
          <a:prstGeom prst="rect">
            <a:avLst/>
          </a:prstGeom>
        </p:spPr>
      </p:pic>
      <p:sp>
        <p:nvSpPr>
          <p:cNvPr id="9" name="Title 1">
            <a:extLst>
              <a:ext uri="{FF2B5EF4-FFF2-40B4-BE49-F238E27FC236}">
                <a16:creationId xmlns:a16="http://schemas.microsoft.com/office/drawing/2014/main" id="{C9ED1E66-24B5-5548-9E55-CFAF880DE3B5}"/>
              </a:ext>
            </a:extLst>
          </p:cNvPr>
          <p:cNvSpPr txBox="1">
            <a:spLocks/>
          </p:cNvSpPr>
          <p:nvPr/>
        </p:nvSpPr>
        <p:spPr>
          <a:xfrm>
            <a:off x="669759" y="118056"/>
            <a:ext cx="10515600" cy="7136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Problem, Data, and Initial Clustering </a:t>
            </a:r>
          </a:p>
        </p:txBody>
      </p:sp>
      <p:sp>
        <p:nvSpPr>
          <p:cNvPr id="12" name="TextBox 11">
            <a:extLst>
              <a:ext uri="{FF2B5EF4-FFF2-40B4-BE49-F238E27FC236}">
                <a16:creationId xmlns:a16="http://schemas.microsoft.com/office/drawing/2014/main" id="{DB13F65D-C095-E742-A59D-C7BD1583F528}"/>
              </a:ext>
            </a:extLst>
          </p:cNvPr>
          <p:cNvSpPr txBox="1"/>
          <p:nvPr/>
        </p:nvSpPr>
        <p:spPr>
          <a:xfrm>
            <a:off x="88232" y="1001629"/>
            <a:ext cx="5055268" cy="4770537"/>
          </a:xfrm>
          <a:prstGeom prst="rect">
            <a:avLst/>
          </a:prstGeom>
          <a:noFill/>
        </p:spPr>
        <p:txBody>
          <a:bodyPr wrap="square" rtlCol="0">
            <a:spAutoFit/>
          </a:bodyPr>
          <a:lstStyle/>
          <a:p>
            <a:r>
              <a:rPr lang="en-US" sz="1600" b="1" dirty="0"/>
              <a:t>Problem:</a:t>
            </a:r>
          </a:p>
          <a:p>
            <a:pPr marL="285750" indent="-285750">
              <a:buFont typeface="Arial" panose="020B0604020202020204" pitchFamily="34" charset="0"/>
              <a:buChar char="•"/>
            </a:pPr>
            <a:r>
              <a:rPr lang="en-US" sz="1600" dirty="0"/>
              <a:t>Sand volleyball consists of partner pairs competing against each other</a:t>
            </a:r>
          </a:p>
          <a:p>
            <a:pPr marL="285750" indent="-285750">
              <a:buFont typeface="Arial" panose="020B0604020202020204" pitchFamily="34" charset="0"/>
              <a:buChar char="•"/>
            </a:pPr>
            <a:r>
              <a:rPr lang="en-US" sz="1600" dirty="0"/>
              <a:t>We want to use clustering in a novel way to examine relationships between partner group combination and success</a:t>
            </a:r>
          </a:p>
          <a:p>
            <a:r>
              <a:rPr lang="en-US" sz="1600" b="1" dirty="0"/>
              <a:t>Data:</a:t>
            </a:r>
          </a:p>
          <a:p>
            <a:pPr marL="285750" indent="-285750">
              <a:buFont typeface="Arial" panose="020B0604020202020204" pitchFamily="34" charset="0"/>
              <a:buChar char="•"/>
            </a:pPr>
            <a:r>
              <a:rPr lang="en-US" sz="1600" dirty="0"/>
              <a:t>Obtained from </a:t>
            </a:r>
            <a:r>
              <a:rPr lang="en-US" sz="1600" dirty="0">
                <a:hlinkClick r:id="rId4"/>
              </a:rPr>
              <a:t>Kaggle</a:t>
            </a:r>
            <a:endParaRPr lang="en-US" sz="1600" dirty="0"/>
          </a:p>
          <a:p>
            <a:pPr marL="285750" indent="-285750">
              <a:buFont typeface="Arial" panose="020B0604020202020204" pitchFamily="34" charset="0"/>
              <a:buChar char="•"/>
            </a:pPr>
            <a:r>
              <a:rPr lang="en-US" sz="1600" dirty="0"/>
              <a:t>Contains data from professional men’s sand volleyball leagues from around the world</a:t>
            </a:r>
          </a:p>
          <a:p>
            <a:r>
              <a:rPr lang="en-US" sz="1600" b="1" dirty="0"/>
              <a:t>Initial Clustering:</a:t>
            </a:r>
          </a:p>
          <a:p>
            <a:pPr marL="285750" indent="-285750">
              <a:buFont typeface="Arial" panose="020B0604020202020204" pitchFamily="34" charset="0"/>
              <a:buChar char="•"/>
            </a:pPr>
            <a:r>
              <a:rPr lang="en-US" sz="1600" dirty="0"/>
              <a:t>Used k-means clustering to identify 4 clusters of players (based on where elbow occurred in within-cluster SS plot)</a:t>
            </a:r>
          </a:p>
          <a:p>
            <a:pPr marL="285750" indent="-285750">
              <a:buFont typeface="Arial" panose="020B0604020202020204" pitchFamily="34" charset="0"/>
              <a:buChar char="•"/>
            </a:pPr>
            <a:r>
              <a:rPr lang="en-US" sz="1600" dirty="0"/>
              <a:t>Relationships between clustering variables can be seen in the plot to the right (clusters shown by color)</a:t>
            </a:r>
          </a:p>
          <a:p>
            <a:pPr marL="285750" indent="-285750">
              <a:buFont typeface="Arial" panose="020B0604020202020204" pitchFamily="34" charset="0"/>
              <a:buChar char="•"/>
            </a:pPr>
            <a:r>
              <a:rPr lang="en-US" sz="1600" dirty="0"/>
              <a:t>Cluster results were joined with game data to summarize by teammate combination</a:t>
            </a:r>
          </a:p>
        </p:txBody>
      </p:sp>
      <p:sp>
        <p:nvSpPr>
          <p:cNvPr id="13" name="TextBox 12">
            <a:extLst>
              <a:ext uri="{FF2B5EF4-FFF2-40B4-BE49-F238E27FC236}">
                <a16:creationId xmlns:a16="http://schemas.microsoft.com/office/drawing/2014/main" id="{D1B4227A-F9E7-ED4C-9929-4A7C02BB7C20}"/>
              </a:ext>
            </a:extLst>
          </p:cNvPr>
          <p:cNvSpPr txBox="1"/>
          <p:nvPr/>
        </p:nvSpPr>
        <p:spPr>
          <a:xfrm>
            <a:off x="5321300" y="5177379"/>
            <a:ext cx="6692900" cy="461665"/>
          </a:xfrm>
          <a:prstGeom prst="rect">
            <a:avLst/>
          </a:prstGeom>
          <a:noFill/>
        </p:spPr>
        <p:txBody>
          <a:bodyPr wrap="square" rtlCol="0">
            <a:spAutoFit/>
          </a:bodyPr>
          <a:lstStyle/>
          <a:p>
            <a:pPr algn="ctr"/>
            <a:r>
              <a:rPr lang="en-US" sz="1200" dirty="0"/>
              <a:t>Figure 1: Variables used to cluster the players included height, hit percentage, aces per game, serve errors per game, blocks per game, and digs per game</a:t>
            </a:r>
          </a:p>
        </p:txBody>
      </p:sp>
    </p:spTree>
    <p:extLst>
      <p:ext uri="{BB962C8B-B14F-4D97-AF65-F5344CB8AC3E}">
        <p14:creationId xmlns:p14="http://schemas.microsoft.com/office/powerpoint/2010/main" val="26626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65A12A-67F3-F440-98C2-789468412296}"/>
              </a:ext>
            </a:extLst>
          </p:cNvPr>
          <p:cNvSpPr/>
          <p:nvPr/>
        </p:nvSpPr>
        <p:spPr>
          <a:xfrm>
            <a:off x="-132347" y="5859379"/>
            <a:ext cx="12621126" cy="1082842"/>
          </a:xfrm>
          <a:prstGeom prst="rect">
            <a:avLst/>
          </a:prstGeom>
          <a:solidFill>
            <a:srgbClr val="D4C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5" descr="A picture containing graphical user interface&#10;&#10;Description automatically generated">
            <a:extLst>
              <a:ext uri="{FF2B5EF4-FFF2-40B4-BE49-F238E27FC236}">
                <a16:creationId xmlns:a16="http://schemas.microsoft.com/office/drawing/2014/main" id="{58CF4510-58D3-D048-91E4-C91BA79EE751}"/>
              </a:ext>
            </a:extLst>
          </p:cNvPr>
          <p:cNvPicPr>
            <a:picLocks noChangeAspect="1"/>
          </p:cNvPicPr>
          <p:nvPr/>
        </p:nvPicPr>
        <p:blipFill>
          <a:blip r:embed="rId2"/>
          <a:stretch>
            <a:fillRect/>
          </a:stretch>
        </p:blipFill>
        <p:spPr>
          <a:xfrm>
            <a:off x="88232" y="6075169"/>
            <a:ext cx="2912143" cy="662513"/>
          </a:xfrm>
          <a:prstGeom prst="rect">
            <a:avLst/>
          </a:prstGeom>
        </p:spPr>
      </p:pic>
      <p:sp>
        <p:nvSpPr>
          <p:cNvPr id="4" name="Rectangle 3">
            <a:extLst>
              <a:ext uri="{FF2B5EF4-FFF2-40B4-BE49-F238E27FC236}">
                <a16:creationId xmlns:a16="http://schemas.microsoft.com/office/drawing/2014/main" id="{5C303AEC-395D-664C-9345-B34D25244920}"/>
              </a:ext>
            </a:extLst>
          </p:cNvPr>
          <p:cNvSpPr/>
          <p:nvPr/>
        </p:nvSpPr>
        <p:spPr>
          <a:xfrm>
            <a:off x="9950116" y="6126064"/>
            <a:ext cx="2153652" cy="560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UCSAS 2021</a:t>
            </a:r>
          </a:p>
        </p:txBody>
      </p:sp>
      <p:sp>
        <p:nvSpPr>
          <p:cNvPr id="5" name="TextBox 4">
            <a:extLst>
              <a:ext uri="{FF2B5EF4-FFF2-40B4-BE49-F238E27FC236}">
                <a16:creationId xmlns:a16="http://schemas.microsoft.com/office/drawing/2014/main" id="{F1FF2E4C-26B2-C84C-9176-01B2A9FA935E}"/>
              </a:ext>
            </a:extLst>
          </p:cNvPr>
          <p:cNvSpPr txBox="1"/>
          <p:nvPr/>
        </p:nvSpPr>
        <p:spPr>
          <a:xfrm>
            <a:off x="4644566" y="6221759"/>
            <a:ext cx="3661359" cy="369332"/>
          </a:xfrm>
          <a:prstGeom prst="rect">
            <a:avLst/>
          </a:prstGeom>
          <a:noFill/>
        </p:spPr>
        <p:txBody>
          <a:bodyPr wrap="square" rtlCol="0">
            <a:spAutoFit/>
          </a:bodyPr>
          <a:lstStyle/>
          <a:p>
            <a:pPr algn="ctr"/>
            <a:r>
              <a:rPr lang="en-US" dirty="0" err="1"/>
              <a:t>spencer.matthews@uci.edu</a:t>
            </a:r>
            <a:endParaRPr lang="en-US" dirty="0"/>
          </a:p>
        </p:txBody>
      </p:sp>
      <p:sp>
        <p:nvSpPr>
          <p:cNvPr id="6" name="Rectangle 5">
            <a:extLst>
              <a:ext uri="{FF2B5EF4-FFF2-40B4-BE49-F238E27FC236}">
                <a16:creationId xmlns:a16="http://schemas.microsoft.com/office/drawing/2014/main" id="{A85A72CB-76E2-4F41-90A6-6F1C23ADC8B8}"/>
              </a:ext>
            </a:extLst>
          </p:cNvPr>
          <p:cNvSpPr/>
          <p:nvPr/>
        </p:nvSpPr>
        <p:spPr>
          <a:xfrm>
            <a:off x="-132347" y="-81213"/>
            <a:ext cx="12621126" cy="1082842"/>
          </a:xfrm>
          <a:prstGeom prst="rect">
            <a:avLst/>
          </a:prstGeom>
          <a:solidFill>
            <a:srgbClr val="D4C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10;&#10;Description automatically generated">
            <a:extLst>
              <a:ext uri="{FF2B5EF4-FFF2-40B4-BE49-F238E27FC236}">
                <a16:creationId xmlns:a16="http://schemas.microsoft.com/office/drawing/2014/main" id="{BE3C9933-0208-974B-8C33-0CB1A5DED292}"/>
              </a:ext>
            </a:extLst>
          </p:cNvPr>
          <p:cNvPicPr>
            <a:picLocks noChangeAspect="1"/>
          </p:cNvPicPr>
          <p:nvPr/>
        </p:nvPicPr>
        <p:blipFill>
          <a:blip r:embed="rId3"/>
          <a:stretch>
            <a:fillRect/>
          </a:stretch>
        </p:blipFill>
        <p:spPr>
          <a:xfrm>
            <a:off x="427308" y="1047525"/>
            <a:ext cx="4800599" cy="4072335"/>
          </a:xfrm>
          <a:prstGeom prst="rect">
            <a:avLst/>
          </a:prstGeom>
        </p:spPr>
      </p:pic>
      <p:sp>
        <p:nvSpPr>
          <p:cNvPr id="18" name="Title 1">
            <a:extLst>
              <a:ext uri="{FF2B5EF4-FFF2-40B4-BE49-F238E27FC236}">
                <a16:creationId xmlns:a16="http://schemas.microsoft.com/office/drawing/2014/main" id="{37803DD7-16F4-A64F-AD81-8379EFC9258B}"/>
              </a:ext>
            </a:extLst>
          </p:cNvPr>
          <p:cNvSpPr txBox="1">
            <a:spLocks/>
          </p:cNvSpPr>
          <p:nvPr/>
        </p:nvSpPr>
        <p:spPr>
          <a:xfrm>
            <a:off x="669759" y="118056"/>
            <a:ext cx="10515600" cy="7136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Analysis of Partner Group Combinations</a:t>
            </a:r>
          </a:p>
        </p:txBody>
      </p:sp>
      <p:sp>
        <p:nvSpPr>
          <p:cNvPr id="19" name="TextBox 18">
            <a:extLst>
              <a:ext uri="{FF2B5EF4-FFF2-40B4-BE49-F238E27FC236}">
                <a16:creationId xmlns:a16="http://schemas.microsoft.com/office/drawing/2014/main" id="{491B5192-9FF4-4F47-B9D8-0660D929EA7F}"/>
              </a:ext>
            </a:extLst>
          </p:cNvPr>
          <p:cNvSpPr txBox="1"/>
          <p:nvPr/>
        </p:nvSpPr>
        <p:spPr>
          <a:xfrm>
            <a:off x="355599" y="5062769"/>
            <a:ext cx="4944016" cy="830997"/>
          </a:xfrm>
          <a:prstGeom prst="rect">
            <a:avLst/>
          </a:prstGeom>
          <a:noFill/>
        </p:spPr>
        <p:txBody>
          <a:bodyPr wrap="square" rtlCol="0">
            <a:spAutoFit/>
          </a:bodyPr>
          <a:lstStyle/>
          <a:p>
            <a:pPr algn="ctr"/>
            <a:r>
              <a:rPr lang="en-US" sz="1200" dirty="0"/>
              <a:t>Figure 2: Partner Group Combination results, with win percentage on the x axis and the combination on the y axis, darker bar indicates more total games in the dataset (note that the ”better” combinations generally have a darker bar, which we would expect)</a:t>
            </a:r>
          </a:p>
        </p:txBody>
      </p:sp>
      <p:graphicFrame>
        <p:nvGraphicFramePr>
          <p:cNvPr id="20" name="Table 9">
            <a:extLst>
              <a:ext uri="{FF2B5EF4-FFF2-40B4-BE49-F238E27FC236}">
                <a16:creationId xmlns:a16="http://schemas.microsoft.com/office/drawing/2014/main" id="{13C5ED6F-BF8B-1F46-84FA-461372ACE09D}"/>
              </a:ext>
            </a:extLst>
          </p:cNvPr>
          <p:cNvGraphicFramePr>
            <a:graphicFrameLocks noGrp="1"/>
          </p:cNvGraphicFramePr>
          <p:nvPr>
            <p:extLst>
              <p:ext uri="{D42A27DB-BD31-4B8C-83A1-F6EECF244321}">
                <p14:modId xmlns:p14="http://schemas.microsoft.com/office/powerpoint/2010/main" val="3667450317"/>
              </p:ext>
            </p:extLst>
          </p:nvPr>
        </p:nvGraphicFramePr>
        <p:xfrm>
          <a:off x="7454900" y="2684332"/>
          <a:ext cx="4648868" cy="2814657"/>
        </p:xfrm>
        <a:graphic>
          <a:graphicData uri="http://schemas.openxmlformats.org/drawingml/2006/table">
            <a:tbl>
              <a:tblPr firstRow="1" bandRow="1">
                <a:tableStyleId>{1FECB4D8-DB02-4DC6-A0A2-4F2EBAE1DC90}</a:tableStyleId>
              </a:tblPr>
              <a:tblGrid>
                <a:gridCol w="1214457">
                  <a:extLst>
                    <a:ext uri="{9D8B030D-6E8A-4147-A177-3AD203B41FA5}">
                      <a16:colId xmlns:a16="http://schemas.microsoft.com/office/drawing/2014/main" val="1303657963"/>
                    </a:ext>
                  </a:extLst>
                </a:gridCol>
                <a:gridCol w="644655">
                  <a:extLst>
                    <a:ext uri="{9D8B030D-6E8A-4147-A177-3AD203B41FA5}">
                      <a16:colId xmlns:a16="http://schemas.microsoft.com/office/drawing/2014/main" val="1457731076"/>
                    </a:ext>
                  </a:extLst>
                </a:gridCol>
                <a:gridCol w="660871">
                  <a:extLst>
                    <a:ext uri="{9D8B030D-6E8A-4147-A177-3AD203B41FA5}">
                      <a16:colId xmlns:a16="http://schemas.microsoft.com/office/drawing/2014/main" val="2648661949"/>
                    </a:ext>
                  </a:extLst>
                </a:gridCol>
                <a:gridCol w="907748">
                  <a:extLst>
                    <a:ext uri="{9D8B030D-6E8A-4147-A177-3AD203B41FA5}">
                      <a16:colId xmlns:a16="http://schemas.microsoft.com/office/drawing/2014/main" val="932373877"/>
                    </a:ext>
                  </a:extLst>
                </a:gridCol>
                <a:gridCol w="1221137">
                  <a:extLst>
                    <a:ext uri="{9D8B030D-6E8A-4147-A177-3AD203B41FA5}">
                      <a16:colId xmlns:a16="http://schemas.microsoft.com/office/drawing/2014/main" val="1231033157"/>
                    </a:ext>
                  </a:extLst>
                </a:gridCol>
              </a:tblGrid>
              <a:tr h="482937">
                <a:tc>
                  <a:txBody>
                    <a:bodyPr/>
                    <a:lstStyle/>
                    <a:p>
                      <a:pPr algn="ctr"/>
                      <a:r>
                        <a:rPr lang="en-US" sz="1100" dirty="0"/>
                        <a:t>Opponent Combination</a:t>
                      </a:r>
                    </a:p>
                  </a:txBody>
                  <a:tcPr/>
                </a:tc>
                <a:tc>
                  <a:txBody>
                    <a:bodyPr/>
                    <a:lstStyle/>
                    <a:p>
                      <a:pPr algn="ctr"/>
                      <a:r>
                        <a:rPr lang="en-US" sz="1100" dirty="0"/>
                        <a:t>Total Games</a:t>
                      </a:r>
                    </a:p>
                  </a:txBody>
                  <a:tcPr/>
                </a:tc>
                <a:tc>
                  <a:txBody>
                    <a:bodyPr/>
                    <a:lstStyle/>
                    <a:p>
                      <a:pPr algn="ctr"/>
                      <a:r>
                        <a:rPr lang="en-US" sz="1100" dirty="0"/>
                        <a:t>Record</a:t>
                      </a:r>
                    </a:p>
                  </a:txBody>
                  <a:tcPr/>
                </a:tc>
                <a:tc>
                  <a:txBody>
                    <a:bodyPr/>
                    <a:lstStyle/>
                    <a:p>
                      <a:pPr algn="ctr"/>
                      <a:r>
                        <a:rPr lang="en-US" sz="1100" dirty="0"/>
                        <a:t>Average Score Diff.</a:t>
                      </a:r>
                    </a:p>
                  </a:txBody>
                  <a:tcPr/>
                </a:tc>
                <a:tc>
                  <a:txBody>
                    <a:bodyPr/>
                    <a:lstStyle/>
                    <a:p>
                      <a:pPr algn="ctr"/>
                      <a:r>
                        <a:rPr lang="en-US" sz="1100" dirty="0"/>
                        <a:t>% Games that were a Sweep</a:t>
                      </a:r>
                    </a:p>
                  </a:txBody>
                  <a:tcPr/>
                </a:tc>
                <a:extLst>
                  <a:ext uri="{0D108BD9-81ED-4DB2-BD59-A6C34878D82A}">
                    <a16:rowId xmlns:a16="http://schemas.microsoft.com/office/drawing/2014/main" val="3771025325"/>
                  </a:ext>
                </a:extLst>
              </a:tr>
              <a:tr h="220493">
                <a:tc>
                  <a:txBody>
                    <a:bodyPr/>
                    <a:lstStyle/>
                    <a:p>
                      <a:pPr algn="ctr"/>
                      <a:r>
                        <a:rPr lang="en-US" sz="1100" dirty="0"/>
                        <a:t>1-4</a:t>
                      </a:r>
                    </a:p>
                  </a:txBody>
                  <a:tcPr/>
                </a:tc>
                <a:tc>
                  <a:txBody>
                    <a:bodyPr/>
                    <a:lstStyle/>
                    <a:p>
                      <a:pPr algn="ctr"/>
                      <a:r>
                        <a:rPr lang="en-US" sz="1100" dirty="0"/>
                        <a:t>783</a:t>
                      </a:r>
                    </a:p>
                  </a:txBody>
                  <a:tcPr/>
                </a:tc>
                <a:tc>
                  <a:txBody>
                    <a:bodyPr/>
                    <a:lstStyle/>
                    <a:p>
                      <a:pPr algn="ctr"/>
                      <a:r>
                        <a:rPr lang="en-US" sz="1100" dirty="0"/>
                        <a:t>53.51%</a:t>
                      </a:r>
                    </a:p>
                  </a:txBody>
                  <a:tcPr/>
                </a:tc>
                <a:tc>
                  <a:txBody>
                    <a:bodyPr/>
                    <a:lstStyle/>
                    <a:p>
                      <a:pPr algn="ctr"/>
                      <a:r>
                        <a:rPr lang="en-US" sz="1100" dirty="0"/>
                        <a:t>0.916</a:t>
                      </a:r>
                    </a:p>
                  </a:txBody>
                  <a:tcPr/>
                </a:tc>
                <a:tc>
                  <a:txBody>
                    <a:bodyPr/>
                    <a:lstStyle/>
                    <a:p>
                      <a:pPr algn="ctr"/>
                      <a:r>
                        <a:rPr lang="en-US" sz="1100" dirty="0"/>
                        <a:t>60.92%</a:t>
                      </a:r>
                    </a:p>
                  </a:txBody>
                  <a:tcPr/>
                </a:tc>
                <a:extLst>
                  <a:ext uri="{0D108BD9-81ED-4DB2-BD59-A6C34878D82A}">
                    <a16:rowId xmlns:a16="http://schemas.microsoft.com/office/drawing/2014/main" val="593530605"/>
                  </a:ext>
                </a:extLst>
              </a:tr>
              <a:tr h="220493">
                <a:tc>
                  <a:txBody>
                    <a:bodyPr/>
                    <a:lstStyle/>
                    <a:p>
                      <a:pPr algn="ctr"/>
                      <a:r>
                        <a:rPr lang="en-US" sz="1100" dirty="0"/>
                        <a:t>1-1</a:t>
                      </a:r>
                    </a:p>
                  </a:txBody>
                  <a:tcPr/>
                </a:tc>
                <a:tc>
                  <a:txBody>
                    <a:bodyPr/>
                    <a:lstStyle/>
                    <a:p>
                      <a:pPr algn="ctr"/>
                      <a:r>
                        <a:rPr lang="en-US" sz="1100" dirty="0"/>
                        <a:t>691</a:t>
                      </a:r>
                    </a:p>
                  </a:txBody>
                  <a:tcPr/>
                </a:tc>
                <a:tc>
                  <a:txBody>
                    <a:bodyPr/>
                    <a:lstStyle/>
                    <a:p>
                      <a:pPr algn="ctr"/>
                      <a:r>
                        <a:rPr lang="en-US" sz="1100" dirty="0"/>
                        <a:t>56.73%</a:t>
                      </a:r>
                    </a:p>
                  </a:txBody>
                  <a:tcPr/>
                </a:tc>
                <a:tc>
                  <a:txBody>
                    <a:bodyPr/>
                    <a:lstStyle/>
                    <a:p>
                      <a:pPr algn="ctr"/>
                      <a:r>
                        <a:rPr lang="en-US" sz="1100" dirty="0"/>
                        <a:t>1.260</a:t>
                      </a:r>
                    </a:p>
                  </a:txBody>
                  <a:tcPr/>
                </a:tc>
                <a:tc>
                  <a:txBody>
                    <a:bodyPr/>
                    <a:lstStyle/>
                    <a:p>
                      <a:pPr algn="ctr"/>
                      <a:r>
                        <a:rPr lang="en-US" sz="1100" dirty="0"/>
                        <a:t>59.91%</a:t>
                      </a:r>
                    </a:p>
                  </a:txBody>
                  <a:tcPr/>
                </a:tc>
                <a:extLst>
                  <a:ext uri="{0D108BD9-81ED-4DB2-BD59-A6C34878D82A}">
                    <a16:rowId xmlns:a16="http://schemas.microsoft.com/office/drawing/2014/main" val="3136495496"/>
                  </a:ext>
                </a:extLst>
              </a:tr>
              <a:tr h="220493">
                <a:tc>
                  <a:txBody>
                    <a:bodyPr/>
                    <a:lstStyle/>
                    <a:p>
                      <a:pPr algn="ctr"/>
                      <a:r>
                        <a:rPr lang="en-US" sz="1100" dirty="0"/>
                        <a:t>1-3</a:t>
                      </a:r>
                    </a:p>
                  </a:txBody>
                  <a:tcPr/>
                </a:tc>
                <a:tc>
                  <a:txBody>
                    <a:bodyPr/>
                    <a:lstStyle/>
                    <a:p>
                      <a:pPr algn="ctr"/>
                      <a:r>
                        <a:rPr lang="en-US" sz="1100" dirty="0"/>
                        <a:t>56</a:t>
                      </a:r>
                    </a:p>
                  </a:txBody>
                  <a:tcPr/>
                </a:tc>
                <a:tc>
                  <a:txBody>
                    <a:bodyPr/>
                    <a:lstStyle/>
                    <a:p>
                      <a:pPr algn="ctr"/>
                      <a:r>
                        <a:rPr lang="en-US" sz="1100" dirty="0"/>
                        <a:t>55.36%</a:t>
                      </a:r>
                    </a:p>
                  </a:txBody>
                  <a:tcPr/>
                </a:tc>
                <a:tc>
                  <a:txBody>
                    <a:bodyPr/>
                    <a:lstStyle/>
                    <a:p>
                      <a:pPr algn="ctr"/>
                      <a:r>
                        <a:rPr lang="en-US" sz="1100" dirty="0"/>
                        <a:t>1.321</a:t>
                      </a:r>
                    </a:p>
                  </a:txBody>
                  <a:tcPr/>
                </a:tc>
                <a:tc>
                  <a:txBody>
                    <a:bodyPr/>
                    <a:lstStyle/>
                    <a:p>
                      <a:pPr algn="ctr"/>
                      <a:r>
                        <a:rPr lang="en-US" sz="1100" dirty="0"/>
                        <a:t>58.92%</a:t>
                      </a:r>
                    </a:p>
                  </a:txBody>
                  <a:tcPr/>
                </a:tc>
                <a:extLst>
                  <a:ext uri="{0D108BD9-81ED-4DB2-BD59-A6C34878D82A}">
                    <a16:rowId xmlns:a16="http://schemas.microsoft.com/office/drawing/2014/main" val="2521711775"/>
                  </a:ext>
                </a:extLst>
              </a:tr>
              <a:tr h="220493">
                <a:tc>
                  <a:txBody>
                    <a:bodyPr/>
                    <a:lstStyle/>
                    <a:p>
                      <a:pPr algn="ctr"/>
                      <a:r>
                        <a:rPr lang="en-US" sz="1100" dirty="0"/>
                        <a:t>2-3</a:t>
                      </a:r>
                    </a:p>
                  </a:txBody>
                  <a:tcPr/>
                </a:tc>
                <a:tc>
                  <a:txBody>
                    <a:bodyPr/>
                    <a:lstStyle/>
                    <a:p>
                      <a:pPr algn="ctr"/>
                      <a:r>
                        <a:rPr lang="en-US" sz="1100" dirty="0"/>
                        <a:t>1,529</a:t>
                      </a:r>
                    </a:p>
                  </a:txBody>
                  <a:tcPr/>
                </a:tc>
                <a:tc>
                  <a:txBody>
                    <a:bodyPr/>
                    <a:lstStyle/>
                    <a:p>
                      <a:pPr algn="ctr"/>
                      <a:r>
                        <a:rPr lang="en-US" sz="1100" dirty="0"/>
                        <a:t>59.71%</a:t>
                      </a:r>
                    </a:p>
                  </a:txBody>
                  <a:tcPr/>
                </a:tc>
                <a:tc>
                  <a:txBody>
                    <a:bodyPr/>
                    <a:lstStyle/>
                    <a:p>
                      <a:pPr algn="ctr"/>
                      <a:r>
                        <a:rPr lang="en-US" sz="1100" dirty="0"/>
                        <a:t>2.173</a:t>
                      </a:r>
                    </a:p>
                  </a:txBody>
                  <a:tcPr/>
                </a:tc>
                <a:tc>
                  <a:txBody>
                    <a:bodyPr/>
                    <a:lstStyle/>
                    <a:p>
                      <a:pPr algn="ctr"/>
                      <a:r>
                        <a:rPr lang="en-US" sz="1100" dirty="0"/>
                        <a:t>67.95%</a:t>
                      </a:r>
                    </a:p>
                  </a:txBody>
                  <a:tcPr/>
                </a:tc>
                <a:extLst>
                  <a:ext uri="{0D108BD9-81ED-4DB2-BD59-A6C34878D82A}">
                    <a16:rowId xmlns:a16="http://schemas.microsoft.com/office/drawing/2014/main" val="3814647552"/>
                  </a:ext>
                </a:extLst>
              </a:tr>
              <a:tr h="220493">
                <a:tc>
                  <a:txBody>
                    <a:bodyPr/>
                    <a:lstStyle/>
                    <a:p>
                      <a:pPr algn="ctr"/>
                      <a:r>
                        <a:rPr lang="en-US" sz="1100" dirty="0"/>
                        <a:t>1-2</a:t>
                      </a:r>
                    </a:p>
                  </a:txBody>
                  <a:tcPr/>
                </a:tc>
                <a:tc>
                  <a:txBody>
                    <a:bodyPr/>
                    <a:lstStyle/>
                    <a:p>
                      <a:pPr algn="ctr"/>
                      <a:r>
                        <a:rPr lang="en-US" sz="1100" dirty="0"/>
                        <a:t>141</a:t>
                      </a:r>
                    </a:p>
                  </a:txBody>
                  <a:tcPr/>
                </a:tc>
                <a:tc>
                  <a:txBody>
                    <a:bodyPr/>
                    <a:lstStyle/>
                    <a:p>
                      <a:pPr algn="ctr"/>
                      <a:r>
                        <a:rPr lang="en-US" sz="1100" dirty="0"/>
                        <a:t>74.46%</a:t>
                      </a:r>
                    </a:p>
                  </a:txBody>
                  <a:tcPr/>
                </a:tc>
                <a:tc>
                  <a:txBody>
                    <a:bodyPr/>
                    <a:lstStyle/>
                    <a:p>
                      <a:pPr algn="ctr"/>
                      <a:r>
                        <a:rPr lang="en-US" sz="1100" dirty="0"/>
                        <a:t>4.688</a:t>
                      </a:r>
                    </a:p>
                  </a:txBody>
                  <a:tcPr/>
                </a:tc>
                <a:tc>
                  <a:txBody>
                    <a:bodyPr/>
                    <a:lstStyle/>
                    <a:p>
                      <a:pPr algn="ctr"/>
                      <a:r>
                        <a:rPr lang="en-US" sz="1100" dirty="0"/>
                        <a:t>73.76%</a:t>
                      </a:r>
                    </a:p>
                  </a:txBody>
                  <a:tcPr/>
                </a:tc>
                <a:extLst>
                  <a:ext uri="{0D108BD9-81ED-4DB2-BD59-A6C34878D82A}">
                    <a16:rowId xmlns:a16="http://schemas.microsoft.com/office/drawing/2014/main" val="2532950837"/>
                  </a:ext>
                </a:extLst>
              </a:tr>
              <a:tr h="220493">
                <a:tc>
                  <a:txBody>
                    <a:bodyPr/>
                    <a:lstStyle/>
                    <a:p>
                      <a:pPr algn="ctr"/>
                      <a:r>
                        <a:rPr lang="en-US" sz="1100" dirty="0"/>
                        <a:t>3-4</a:t>
                      </a:r>
                    </a:p>
                  </a:txBody>
                  <a:tcPr/>
                </a:tc>
                <a:tc>
                  <a:txBody>
                    <a:bodyPr/>
                    <a:lstStyle/>
                    <a:p>
                      <a:pPr algn="ctr"/>
                      <a:r>
                        <a:rPr lang="en-US" sz="1100" dirty="0"/>
                        <a:t>311</a:t>
                      </a:r>
                    </a:p>
                  </a:txBody>
                  <a:tcPr/>
                </a:tc>
                <a:tc>
                  <a:txBody>
                    <a:bodyPr/>
                    <a:lstStyle/>
                    <a:p>
                      <a:pPr algn="ctr"/>
                      <a:r>
                        <a:rPr lang="en-US" sz="1100" dirty="0"/>
                        <a:t>73.31%</a:t>
                      </a:r>
                    </a:p>
                  </a:txBody>
                  <a:tcPr/>
                </a:tc>
                <a:tc>
                  <a:txBody>
                    <a:bodyPr/>
                    <a:lstStyle/>
                    <a:p>
                      <a:pPr algn="ctr"/>
                      <a:r>
                        <a:rPr lang="en-US" sz="1100" dirty="0"/>
                        <a:t>4.881</a:t>
                      </a:r>
                    </a:p>
                  </a:txBody>
                  <a:tcPr/>
                </a:tc>
                <a:tc>
                  <a:txBody>
                    <a:bodyPr/>
                    <a:lstStyle/>
                    <a:p>
                      <a:pPr algn="ctr"/>
                      <a:r>
                        <a:rPr lang="en-US" sz="1100" dirty="0"/>
                        <a:t>66.23%</a:t>
                      </a:r>
                    </a:p>
                  </a:txBody>
                  <a:tcPr/>
                </a:tc>
                <a:extLst>
                  <a:ext uri="{0D108BD9-81ED-4DB2-BD59-A6C34878D82A}">
                    <a16:rowId xmlns:a16="http://schemas.microsoft.com/office/drawing/2014/main" val="3130280433"/>
                  </a:ext>
                </a:extLst>
              </a:tr>
              <a:tr h="220493">
                <a:tc>
                  <a:txBody>
                    <a:bodyPr/>
                    <a:lstStyle/>
                    <a:p>
                      <a:pPr algn="ctr"/>
                      <a:r>
                        <a:rPr lang="en-US" sz="1100" dirty="0"/>
                        <a:t>4-4</a:t>
                      </a:r>
                    </a:p>
                  </a:txBody>
                  <a:tcPr/>
                </a:tc>
                <a:tc>
                  <a:txBody>
                    <a:bodyPr/>
                    <a:lstStyle/>
                    <a:p>
                      <a:pPr algn="ctr"/>
                      <a:r>
                        <a:rPr lang="en-US" sz="1100" dirty="0"/>
                        <a:t>125</a:t>
                      </a:r>
                    </a:p>
                  </a:txBody>
                  <a:tcPr/>
                </a:tc>
                <a:tc>
                  <a:txBody>
                    <a:bodyPr/>
                    <a:lstStyle/>
                    <a:p>
                      <a:pPr algn="ctr"/>
                      <a:r>
                        <a:rPr lang="en-US" sz="1100" dirty="0"/>
                        <a:t>71.20%</a:t>
                      </a:r>
                    </a:p>
                  </a:txBody>
                  <a:tcPr/>
                </a:tc>
                <a:tc>
                  <a:txBody>
                    <a:bodyPr/>
                    <a:lstStyle/>
                    <a:p>
                      <a:pPr algn="ctr"/>
                      <a:r>
                        <a:rPr lang="en-US" sz="1100" dirty="0"/>
                        <a:t>5.168</a:t>
                      </a:r>
                    </a:p>
                  </a:txBody>
                  <a:tcPr/>
                </a:tc>
                <a:tc>
                  <a:txBody>
                    <a:bodyPr/>
                    <a:lstStyle/>
                    <a:p>
                      <a:pPr algn="ctr"/>
                      <a:r>
                        <a:rPr lang="en-US" sz="1100" dirty="0"/>
                        <a:t>67.20%</a:t>
                      </a:r>
                    </a:p>
                  </a:txBody>
                  <a:tcPr/>
                </a:tc>
                <a:extLst>
                  <a:ext uri="{0D108BD9-81ED-4DB2-BD59-A6C34878D82A}">
                    <a16:rowId xmlns:a16="http://schemas.microsoft.com/office/drawing/2014/main" val="182879118"/>
                  </a:ext>
                </a:extLst>
              </a:tr>
              <a:tr h="220493">
                <a:tc>
                  <a:txBody>
                    <a:bodyPr/>
                    <a:lstStyle/>
                    <a:p>
                      <a:pPr algn="ctr"/>
                      <a:r>
                        <a:rPr lang="en-US" sz="1100" dirty="0"/>
                        <a:t>2-4</a:t>
                      </a:r>
                    </a:p>
                  </a:txBody>
                  <a:tcPr/>
                </a:tc>
                <a:tc>
                  <a:txBody>
                    <a:bodyPr/>
                    <a:lstStyle/>
                    <a:p>
                      <a:pPr algn="ctr"/>
                      <a:r>
                        <a:rPr lang="en-US" sz="1100" dirty="0"/>
                        <a:t>611</a:t>
                      </a:r>
                    </a:p>
                  </a:txBody>
                  <a:tcPr/>
                </a:tc>
                <a:tc>
                  <a:txBody>
                    <a:bodyPr/>
                    <a:lstStyle/>
                    <a:p>
                      <a:pPr algn="ctr"/>
                      <a:r>
                        <a:rPr lang="en-US" sz="1100" dirty="0"/>
                        <a:t>78.72%</a:t>
                      </a:r>
                    </a:p>
                  </a:txBody>
                  <a:tcPr/>
                </a:tc>
                <a:tc>
                  <a:txBody>
                    <a:bodyPr/>
                    <a:lstStyle/>
                    <a:p>
                      <a:pPr algn="ctr"/>
                      <a:r>
                        <a:rPr lang="en-US" sz="1100" dirty="0"/>
                        <a:t>6.905</a:t>
                      </a:r>
                    </a:p>
                  </a:txBody>
                  <a:tcPr/>
                </a:tc>
                <a:tc>
                  <a:txBody>
                    <a:bodyPr/>
                    <a:lstStyle/>
                    <a:p>
                      <a:pPr algn="ctr"/>
                      <a:r>
                        <a:rPr lang="en-US" sz="1100" dirty="0"/>
                        <a:t>73.49%</a:t>
                      </a:r>
                    </a:p>
                  </a:txBody>
                  <a:tcPr/>
                </a:tc>
                <a:extLst>
                  <a:ext uri="{0D108BD9-81ED-4DB2-BD59-A6C34878D82A}">
                    <a16:rowId xmlns:a16="http://schemas.microsoft.com/office/drawing/2014/main" val="1242098773"/>
                  </a:ext>
                </a:extLst>
              </a:tr>
              <a:tr h="220493">
                <a:tc>
                  <a:txBody>
                    <a:bodyPr/>
                    <a:lstStyle/>
                    <a:p>
                      <a:pPr algn="ctr"/>
                      <a:r>
                        <a:rPr lang="en-US" sz="1100" dirty="0"/>
                        <a:t>2-2</a:t>
                      </a:r>
                    </a:p>
                  </a:txBody>
                  <a:tcPr/>
                </a:tc>
                <a:tc>
                  <a:txBody>
                    <a:bodyPr/>
                    <a:lstStyle/>
                    <a:p>
                      <a:pPr algn="ctr"/>
                      <a:r>
                        <a:rPr lang="en-US" sz="1100" dirty="0"/>
                        <a:t>338</a:t>
                      </a:r>
                    </a:p>
                  </a:txBody>
                  <a:tcPr/>
                </a:tc>
                <a:tc>
                  <a:txBody>
                    <a:bodyPr/>
                    <a:lstStyle/>
                    <a:p>
                      <a:pPr algn="ctr"/>
                      <a:r>
                        <a:rPr lang="en-US" sz="1100" dirty="0"/>
                        <a:t>90.08%</a:t>
                      </a:r>
                    </a:p>
                  </a:txBody>
                  <a:tcPr/>
                </a:tc>
                <a:tc>
                  <a:txBody>
                    <a:bodyPr/>
                    <a:lstStyle/>
                    <a:p>
                      <a:pPr algn="ctr"/>
                      <a:r>
                        <a:rPr lang="en-US" sz="1100" dirty="0"/>
                        <a:t>9.947</a:t>
                      </a:r>
                    </a:p>
                  </a:txBody>
                  <a:tcPr/>
                </a:tc>
                <a:tc>
                  <a:txBody>
                    <a:bodyPr/>
                    <a:lstStyle/>
                    <a:p>
                      <a:pPr algn="ctr"/>
                      <a:r>
                        <a:rPr lang="en-US" sz="1100" dirty="0"/>
                        <a:t>75.15%</a:t>
                      </a:r>
                    </a:p>
                  </a:txBody>
                  <a:tcPr/>
                </a:tc>
                <a:extLst>
                  <a:ext uri="{0D108BD9-81ED-4DB2-BD59-A6C34878D82A}">
                    <a16:rowId xmlns:a16="http://schemas.microsoft.com/office/drawing/2014/main" val="2746304672"/>
                  </a:ext>
                </a:extLst>
              </a:tr>
            </a:tbl>
          </a:graphicData>
        </a:graphic>
      </p:graphicFrame>
      <p:sp>
        <p:nvSpPr>
          <p:cNvPr id="21" name="TextBox 20">
            <a:extLst>
              <a:ext uri="{FF2B5EF4-FFF2-40B4-BE49-F238E27FC236}">
                <a16:creationId xmlns:a16="http://schemas.microsoft.com/office/drawing/2014/main" id="{FBBD37B6-B7A3-0F41-8A3D-654BD37BE2C4}"/>
              </a:ext>
            </a:extLst>
          </p:cNvPr>
          <p:cNvSpPr txBox="1"/>
          <p:nvPr/>
        </p:nvSpPr>
        <p:spPr>
          <a:xfrm>
            <a:off x="7307326" y="5527499"/>
            <a:ext cx="4944016" cy="276999"/>
          </a:xfrm>
          <a:prstGeom prst="rect">
            <a:avLst/>
          </a:prstGeom>
          <a:noFill/>
        </p:spPr>
        <p:txBody>
          <a:bodyPr wrap="square" rtlCol="0">
            <a:spAutoFit/>
          </a:bodyPr>
          <a:lstStyle/>
          <a:p>
            <a:pPr algn="ctr"/>
            <a:r>
              <a:rPr lang="en-US" sz="1200" dirty="0"/>
              <a:t>Table 1: Partner group 3-3 stats against all other groups</a:t>
            </a:r>
          </a:p>
        </p:txBody>
      </p:sp>
      <p:sp>
        <p:nvSpPr>
          <p:cNvPr id="22" name="TextBox 21">
            <a:extLst>
              <a:ext uri="{FF2B5EF4-FFF2-40B4-BE49-F238E27FC236}">
                <a16:creationId xmlns:a16="http://schemas.microsoft.com/office/drawing/2014/main" id="{874EAEEB-D7CF-414B-A978-A30D02707DEE}"/>
              </a:ext>
            </a:extLst>
          </p:cNvPr>
          <p:cNvSpPr txBox="1"/>
          <p:nvPr/>
        </p:nvSpPr>
        <p:spPr>
          <a:xfrm>
            <a:off x="5118100" y="1096060"/>
            <a:ext cx="70739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results in Figure 2 show that while some player groups seem to be better across the board (3), the top four partner group combinations contain players from all four groups.</a:t>
            </a:r>
          </a:p>
          <a:p>
            <a:pPr marL="285750" indent="-285750">
              <a:buFont typeface="Arial" panose="020B0604020202020204" pitchFamily="34" charset="0"/>
              <a:buChar char="•"/>
            </a:pPr>
            <a:r>
              <a:rPr lang="en-US" sz="1600" dirty="0"/>
              <a:t>Also interesting is that while 3 and 1 play well with teammates from their own group, they do not play as well together (and hardly ever play together, for that matter)</a:t>
            </a:r>
          </a:p>
        </p:txBody>
      </p:sp>
      <p:sp>
        <p:nvSpPr>
          <p:cNvPr id="23" name="TextBox 22">
            <a:extLst>
              <a:ext uri="{FF2B5EF4-FFF2-40B4-BE49-F238E27FC236}">
                <a16:creationId xmlns:a16="http://schemas.microsoft.com/office/drawing/2014/main" id="{1DC9D781-9F62-A44B-8DD8-6B639E59A55D}"/>
              </a:ext>
            </a:extLst>
          </p:cNvPr>
          <p:cNvSpPr txBox="1"/>
          <p:nvPr/>
        </p:nvSpPr>
        <p:spPr>
          <a:xfrm>
            <a:off x="5118100" y="2545676"/>
            <a:ext cx="2298702"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Table 1 we see the results of the 3-3 partner group against all other partner groups</a:t>
            </a:r>
          </a:p>
          <a:p>
            <a:pPr marL="285750" indent="-285750">
              <a:buFont typeface="Arial" panose="020B0604020202020204" pitchFamily="34" charset="0"/>
              <a:buChar char="•"/>
            </a:pPr>
            <a:r>
              <a:rPr lang="en-US" sz="1600" dirty="0"/>
              <a:t>The closest games on average are against 1-4 if judging by point differential, and 1-3 if judging by the match going to three games</a:t>
            </a:r>
          </a:p>
        </p:txBody>
      </p:sp>
    </p:spTree>
    <p:extLst>
      <p:ext uri="{BB962C8B-B14F-4D97-AF65-F5344CB8AC3E}">
        <p14:creationId xmlns:p14="http://schemas.microsoft.com/office/powerpoint/2010/main" val="305317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9BE73A-5F06-0C4C-8987-0A7BB6DBE63A}"/>
              </a:ext>
            </a:extLst>
          </p:cNvPr>
          <p:cNvSpPr/>
          <p:nvPr/>
        </p:nvSpPr>
        <p:spPr>
          <a:xfrm>
            <a:off x="-132347" y="5859379"/>
            <a:ext cx="12621126" cy="1082842"/>
          </a:xfrm>
          <a:prstGeom prst="rect">
            <a:avLst/>
          </a:prstGeom>
          <a:solidFill>
            <a:srgbClr val="D4C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5" descr="A picture containing graphical user interface&#10;&#10;Description automatically generated">
            <a:extLst>
              <a:ext uri="{FF2B5EF4-FFF2-40B4-BE49-F238E27FC236}">
                <a16:creationId xmlns:a16="http://schemas.microsoft.com/office/drawing/2014/main" id="{EFDBAC42-7C21-5C48-856A-41D29798E237}"/>
              </a:ext>
            </a:extLst>
          </p:cNvPr>
          <p:cNvPicPr>
            <a:picLocks noChangeAspect="1"/>
          </p:cNvPicPr>
          <p:nvPr/>
        </p:nvPicPr>
        <p:blipFill>
          <a:blip r:embed="rId2"/>
          <a:stretch>
            <a:fillRect/>
          </a:stretch>
        </p:blipFill>
        <p:spPr>
          <a:xfrm>
            <a:off x="88232" y="6075169"/>
            <a:ext cx="2912143" cy="662513"/>
          </a:xfrm>
          <a:prstGeom prst="rect">
            <a:avLst/>
          </a:prstGeom>
        </p:spPr>
      </p:pic>
      <p:sp>
        <p:nvSpPr>
          <p:cNvPr id="4" name="Rectangle 3">
            <a:extLst>
              <a:ext uri="{FF2B5EF4-FFF2-40B4-BE49-F238E27FC236}">
                <a16:creationId xmlns:a16="http://schemas.microsoft.com/office/drawing/2014/main" id="{A37E4092-5BCA-8F4D-AD02-2FE3C30039F0}"/>
              </a:ext>
            </a:extLst>
          </p:cNvPr>
          <p:cNvSpPr/>
          <p:nvPr/>
        </p:nvSpPr>
        <p:spPr>
          <a:xfrm>
            <a:off x="9950116" y="6126064"/>
            <a:ext cx="2153652" cy="560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UCSAS 2021</a:t>
            </a:r>
          </a:p>
        </p:txBody>
      </p:sp>
      <p:sp>
        <p:nvSpPr>
          <p:cNvPr id="5" name="TextBox 4">
            <a:extLst>
              <a:ext uri="{FF2B5EF4-FFF2-40B4-BE49-F238E27FC236}">
                <a16:creationId xmlns:a16="http://schemas.microsoft.com/office/drawing/2014/main" id="{3DF51071-48F7-1543-B1B3-2CC6E597FB4E}"/>
              </a:ext>
            </a:extLst>
          </p:cNvPr>
          <p:cNvSpPr txBox="1"/>
          <p:nvPr/>
        </p:nvSpPr>
        <p:spPr>
          <a:xfrm>
            <a:off x="4644566" y="6221759"/>
            <a:ext cx="3661359" cy="369332"/>
          </a:xfrm>
          <a:prstGeom prst="rect">
            <a:avLst/>
          </a:prstGeom>
          <a:noFill/>
        </p:spPr>
        <p:txBody>
          <a:bodyPr wrap="square" rtlCol="0">
            <a:spAutoFit/>
          </a:bodyPr>
          <a:lstStyle/>
          <a:p>
            <a:pPr algn="ctr"/>
            <a:r>
              <a:rPr lang="en-US" dirty="0" err="1"/>
              <a:t>spencer.matthews@uci.edu</a:t>
            </a:r>
            <a:endParaRPr lang="en-US" dirty="0"/>
          </a:p>
        </p:txBody>
      </p:sp>
      <p:sp>
        <p:nvSpPr>
          <p:cNvPr id="6" name="Rectangle 5">
            <a:extLst>
              <a:ext uri="{FF2B5EF4-FFF2-40B4-BE49-F238E27FC236}">
                <a16:creationId xmlns:a16="http://schemas.microsoft.com/office/drawing/2014/main" id="{276861FD-E594-5642-991C-00E406B5D449}"/>
              </a:ext>
            </a:extLst>
          </p:cNvPr>
          <p:cNvSpPr/>
          <p:nvPr/>
        </p:nvSpPr>
        <p:spPr>
          <a:xfrm>
            <a:off x="-132347" y="-81213"/>
            <a:ext cx="12621126" cy="1082842"/>
          </a:xfrm>
          <a:prstGeom prst="rect">
            <a:avLst/>
          </a:prstGeom>
          <a:solidFill>
            <a:srgbClr val="D4C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737080E-A143-6348-8D6A-A0B8DAA4EEDF}"/>
              </a:ext>
            </a:extLst>
          </p:cNvPr>
          <p:cNvSpPr txBox="1">
            <a:spLocks/>
          </p:cNvSpPr>
          <p:nvPr/>
        </p:nvSpPr>
        <p:spPr>
          <a:xfrm>
            <a:off x="669759" y="118056"/>
            <a:ext cx="10515600" cy="7136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Application and Next Steps</a:t>
            </a:r>
          </a:p>
        </p:txBody>
      </p:sp>
      <p:sp>
        <p:nvSpPr>
          <p:cNvPr id="10" name="TextBox 9">
            <a:extLst>
              <a:ext uri="{FF2B5EF4-FFF2-40B4-BE49-F238E27FC236}">
                <a16:creationId xmlns:a16="http://schemas.microsoft.com/office/drawing/2014/main" id="{96D1C08A-B99B-0B44-AA2E-1601212232F1}"/>
              </a:ext>
            </a:extLst>
          </p:cNvPr>
          <p:cNvSpPr txBox="1"/>
          <p:nvPr/>
        </p:nvSpPr>
        <p:spPr>
          <a:xfrm>
            <a:off x="406400" y="1001629"/>
            <a:ext cx="5511800" cy="4770537"/>
          </a:xfrm>
          <a:prstGeom prst="rect">
            <a:avLst/>
          </a:prstGeom>
          <a:noFill/>
        </p:spPr>
        <p:txBody>
          <a:bodyPr wrap="square" rtlCol="0">
            <a:spAutoFit/>
          </a:bodyPr>
          <a:lstStyle/>
          <a:p>
            <a:r>
              <a:rPr lang="en-US" sz="1600" b="1" dirty="0"/>
              <a:t>Potential Applications:</a:t>
            </a:r>
          </a:p>
          <a:p>
            <a:pPr marL="285750" indent="-285750">
              <a:buFont typeface="Arial" panose="020B0604020202020204" pitchFamily="34" charset="0"/>
              <a:buChar char="•"/>
            </a:pPr>
            <a:r>
              <a:rPr lang="en-US" sz="1600" dirty="0"/>
              <a:t>Given a beach volleyball player, determine the optimal partner group</a:t>
            </a:r>
          </a:p>
          <a:p>
            <a:pPr marL="285750" indent="-285750">
              <a:buFont typeface="Arial" panose="020B0604020202020204" pitchFamily="34" charset="0"/>
              <a:buChar char="•"/>
            </a:pPr>
            <a:r>
              <a:rPr lang="en-US" sz="1600" dirty="0"/>
              <a:t>Given an opponent, determine the partner group combination with the best possible chance of winning against the opponent</a:t>
            </a:r>
          </a:p>
          <a:p>
            <a:pPr marL="285750" indent="-285750">
              <a:buFont typeface="Arial" panose="020B0604020202020204" pitchFamily="34" charset="0"/>
              <a:buChar char="•"/>
            </a:pPr>
            <a:r>
              <a:rPr lang="en-US" sz="1600" dirty="0"/>
              <a:t>As an organizer of a tournament, decide which match-ups are most likely to be close so that those can be televised or scheduled for “prime time” </a:t>
            </a:r>
          </a:p>
          <a:p>
            <a:r>
              <a:rPr lang="en-US" sz="1600" b="1" dirty="0"/>
              <a:t>Potential Problems/Limitations:</a:t>
            </a:r>
          </a:p>
          <a:p>
            <a:pPr marL="285750" indent="-285750">
              <a:buFont typeface="Arial" panose="020B0604020202020204" pitchFamily="34" charset="0"/>
              <a:buChar char="•"/>
            </a:pPr>
            <a:r>
              <a:rPr lang="en-US" sz="1600" dirty="0"/>
              <a:t>Although the number of players in each cluster was about the same, the number of games played by the players in each cluster was very skewed (with 3s and 1s playing many more games than 2s and 4s) which could lead to bias in the results</a:t>
            </a:r>
          </a:p>
          <a:p>
            <a:pPr marL="285750" indent="-285750">
              <a:buFont typeface="Arial" panose="020B0604020202020204" pitchFamily="34" charset="0"/>
              <a:buChar char="•"/>
            </a:pPr>
            <a:r>
              <a:rPr lang="en-US" sz="1600" dirty="0"/>
              <a:t>Although the initial problem talked about “big” players vs. all-around players, variables other than height were included in the analysis so the resulting groups are not clearly defined in terms of volleyball jargon</a:t>
            </a:r>
          </a:p>
        </p:txBody>
      </p:sp>
      <p:sp>
        <p:nvSpPr>
          <p:cNvPr id="11" name="TextBox 10">
            <a:extLst>
              <a:ext uri="{FF2B5EF4-FFF2-40B4-BE49-F238E27FC236}">
                <a16:creationId xmlns:a16="http://schemas.microsoft.com/office/drawing/2014/main" id="{C4D32B7C-8842-B44E-9A8A-E1C17B871012}"/>
              </a:ext>
            </a:extLst>
          </p:cNvPr>
          <p:cNvSpPr txBox="1"/>
          <p:nvPr/>
        </p:nvSpPr>
        <p:spPr>
          <a:xfrm>
            <a:off x="6096000" y="1012744"/>
            <a:ext cx="5511800" cy="4770537"/>
          </a:xfrm>
          <a:prstGeom prst="rect">
            <a:avLst/>
          </a:prstGeom>
          <a:noFill/>
        </p:spPr>
        <p:txBody>
          <a:bodyPr wrap="square" rtlCol="0">
            <a:spAutoFit/>
          </a:bodyPr>
          <a:lstStyle/>
          <a:p>
            <a:r>
              <a:rPr lang="en-US" sz="1600" b="1" dirty="0"/>
              <a:t>Next Steps:</a:t>
            </a:r>
          </a:p>
          <a:p>
            <a:pPr marL="285750" indent="-285750">
              <a:buFont typeface="Arial" panose="020B0604020202020204" pitchFamily="34" charset="0"/>
              <a:buChar char="•"/>
            </a:pPr>
            <a:r>
              <a:rPr lang="en-US" sz="1600" dirty="0"/>
              <a:t>Perform a similar analysis for women’s volleyball and compare the results – Are successful groupings in men’s volleyball similar to successful groupings in women’s volleyball?</a:t>
            </a:r>
          </a:p>
          <a:p>
            <a:pPr marL="285750" indent="-285750">
              <a:buFont typeface="Arial" panose="020B0604020202020204" pitchFamily="34" charset="0"/>
              <a:buChar char="•"/>
            </a:pPr>
            <a:r>
              <a:rPr lang="en-US" sz="1600" dirty="0"/>
              <a:t>Analyze the cluster results by country/nationality – Are players from one country more likely to be in one cluster than another? Does a combination from one country significantly outperform the same combination from another country on average? </a:t>
            </a:r>
          </a:p>
          <a:p>
            <a:pPr marL="285750" indent="-285750">
              <a:buFont typeface="Arial" panose="020B0604020202020204" pitchFamily="34" charset="0"/>
              <a:buChar char="•"/>
            </a:pPr>
            <a:r>
              <a:rPr lang="en-US" sz="1600" dirty="0"/>
              <a:t>Create an R shiny app so interested parties can explore the results</a:t>
            </a:r>
          </a:p>
          <a:p>
            <a:r>
              <a:rPr lang="en-US" sz="1600" b="1" dirty="0"/>
              <a:t>Additional Resources:</a:t>
            </a:r>
          </a:p>
          <a:p>
            <a:pPr marL="285750" indent="-285750">
              <a:buFont typeface="Arial" panose="020B0604020202020204" pitchFamily="34" charset="0"/>
              <a:buChar char="•"/>
            </a:pPr>
            <a:r>
              <a:rPr lang="en-US" sz="1600" dirty="0"/>
              <a:t>View the </a:t>
            </a:r>
            <a:r>
              <a:rPr lang="en-US" sz="1600" dirty="0" err="1"/>
              <a:t>github</a:t>
            </a:r>
            <a:r>
              <a:rPr lang="en-US" sz="1600" dirty="0"/>
              <a:t> repo for a step-by-step walk-through of the analysis, including plot creation (</a:t>
            </a:r>
            <a:r>
              <a:rPr lang="en-US" sz="1600" dirty="0">
                <a:hlinkClick r:id="rId3"/>
              </a:rPr>
              <a:t>https://github.com/srmatth/volleyball</a:t>
            </a:r>
            <a:r>
              <a:rPr lang="en-US" sz="1600" dirty="0"/>
              <a:t>)</a:t>
            </a:r>
          </a:p>
          <a:p>
            <a:pPr marL="285750" indent="-285750">
              <a:buFont typeface="Arial" panose="020B0604020202020204" pitchFamily="34" charset="0"/>
              <a:buChar char="•"/>
            </a:pPr>
            <a:r>
              <a:rPr lang="en-US" sz="1600" dirty="0"/>
              <a:t>For more information about the data, visit the Kaggle posting (</a:t>
            </a:r>
            <a:r>
              <a:rPr lang="en-US" sz="1600" dirty="0">
                <a:hlinkClick r:id="rId4"/>
              </a:rPr>
              <a:t>https://</a:t>
            </a:r>
            <a:r>
              <a:rPr lang="en-US" sz="1600" dirty="0" err="1">
                <a:hlinkClick r:id="rId4"/>
              </a:rPr>
              <a:t>www.kaggle.com</a:t>
            </a:r>
            <a:r>
              <a:rPr lang="en-US" sz="1600" dirty="0">
                <a:hlinkClick r:id="rId4"/>
              </a:rPr>
              <a:t>/</a:t>
            </a:r>
            <a:r>
              <a:rPr lang="en-US" sz="1600" dirty="0" err="1">
                <a:hlinkClick r:id="rId4"/>
              </a:rPr>
              <a:t>jessemostipak</a:t>
            </a:r>
            <a:r>
              <a:rPr lang="en-US" sz="1600" dirty="0">
                <a:hlinkClick r:id="rId4"/>
              </a:rPr>
              <a:t>/beach-volleyball</a:t>
            </a:r>
            <a:r>
              <a:rPr lang="en-US" sz="1600" dirty="0"/>
              <a:t>)</a:t>
            </a:r>
          </a:p>
        </p:txBody>
      </p:sp>
    </p:spTree>
    <p:extLst>
      <p:ext uri="{BB962C8B-B14F-4D97-AF65-F5344CB8AC3E}">
        <p14:creationId xmlns:p14="http://schemas.microsoft.com/office/powerpoint/2010/main" val="2338656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22544</TotalTime>
  <Words>899</Words>
  <Application>Microsoft Macintosh PowerPoint</Application>
  <PresentationFormat>Widescreen</PresentationFormat>
  <Paragraphs>97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Palatino Linotype</vt:lpstr>
      <vt:lpstr>Office Theme</vt:lpstr>
      <vt:lpstr>What Kinds of Doubles Volleyball Partnerships are Successful?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Beach Volleyball Partnerships</dc:title>
  <dc:creator>Spencer Matthews</dc:creator>
  <cp:lastModifiedBy>Spencer Matthews</cp:lastModifiedBy>
  <cp:revision>9</cp:revision>
  <dcterms:created xsi:type="dcterms:W3CDTF">2021-09-16T00:21:20Z</dcterms:created>
  <dcterms:modified xsi:type="dcterms:W3CDTF">2021-10-01T16:05:40Z</dcterms:modified>
</cp:coreProperties>
</file>