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357"/>
  </p:normalViewPr>
  <p:slideViewPr>
    <p:cSldViewPr snapToGrid="0" snapToObjects="1">
      <p:cViewPr>
        <p:scale>
          <a:sx n="100" d="100"/>
          <a:sy n="100" d="100"/>
        </p:scale>
        <p:origin x="10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B9A0-87CC-C74E-B2BF-1405F1359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068A-6E2A-5C47-9233-1CF56B7CE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44C2-853F-C24F-9785-C64CF99D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F253-8B0C-9845-B5C2-F9940D79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289D-2D71-DE48-AB2E-EAEE2AE1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E428-D3D9-184C-BD1E-72BE6346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80B50-FB5B-804F-ACAA-DE0ED4C1A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86E1-F7CC-9B40-A9C3-2AA568D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7F75-6966-394E-8F40-8F965CBC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BFCF-CBC0-C148-8276-804B692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E9A1D-1998-E248-8A71-7E240F7B5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A789-A362-6843-AD8E-6A1DE4A3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7D9C-ADFC-8D4F-A0F8-2D2A21FF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3CCB-3683-C74E-9C40-84483EA6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2462-58DD-B74B-B98C-28EE0AB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64D-2682-BD49-BE4C-5303ADAA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9B8B-17CD-A94E-B69D-313FBD55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09C5-3D90-564E-A71F-D0B41EBF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C7E2-14D0-5A48-AF64-F71BB8C7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2978-F995-1D44-A94E-BC180C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5C4B-545C-C644-A179-FE24BD24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50B2-CA95-C948-9884-65F8446A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8996-3F4A-3F4D-9EA9-0974D949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45D4-E825-F84D-AFE6-A9881DBC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32ED-5047-C14B-898F-5C861334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3603-A787-E14B-96A9-FA945B90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7705-006D-DF49-823E-68C7B5F1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06658-B2C4-C947-9DDA-4412D427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E477-1A5A-DF4E-A72A-3F4C3FC2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162D1-C6A2-7E41-B4A0-E1DC45F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51ED-04DA-394A-AF89-E96B6435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9B3B-A11B-1141-A7A0-A3063159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19BB6-0704-3F44-A284-B3B56EA2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75EDA-229D-204E-8E13-54A84BDB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E6A69-E1EB-1540-B87B-D914FFF6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3978-EAC6-3544-9F0C-4E58BA5F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C6F0-9127-1D40-97C7-117CC3E4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9511-2522-614A-A235-C20803B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8FE9E-2822-C24E-A460-B26F200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A95-507D-D946-B705-2AFAFF6F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B0A9A-311B-C94C-95F6-1C4BD870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8A448-3E6E-294E-9683-B46DAD7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0CA4-784D-B040-A345-96CE48BE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E216-F279-1A4E-AF7A-813A8F34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CFF4-2592-CE4C-8E73-6D679D75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62A8-C48D-4048-B05A-0B161752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B4C-FB30-5047-84D2-472A08FF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5D89-817A-714D-BDD7-3CBE693E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1258-D9DB-074A-A3C8-96EFB61B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E865F-AD9D-8640-8B51-0CB2237B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C97F-20BF-0245-85D2-24EA6A79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CB8D-BFEF-EB4F-A052-C930E5A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505D-3DEE-6541-AF95-851B26F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6E611-C6F2-0F4F-A9C7-0B6C2E234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8139-5B9C-DA42-833F-5E1B9780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8A98C-7648-EF44-B14B-AC929325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967D-FD29-D849-AAA6-B28B69CD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1873-65F1-AD43-A089-5BEF67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E265D-40AB-AA4E-A714-19AF59C7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D004-05E9-ED44-9004-358F485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0021"/>
            <a:ext cx="10515600" cy="428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2133-1DFE-D940-BACB-BAC716525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24CD-BE95-E34B-920B-6150AAF6F7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16EC-F053-F64C-8627-77903357F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7B76-98C5-F843-8C4B-286F14F2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4EEE-FBBC-1946-9ADE-23FE15D4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jessemostipak/beach-volleyb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E5F99-32E7-1B49-B87E-55C61D35A75A}"/>
              </a:ext>
            </a:extLst>
          </p:cNvPr>
          <p:cNvSpPr/>
          <p:nvPr/>
        </p:nvSpPr>
        <p:spPr>
          <a:xfrm>
            <a:off x="-132347" y="5859379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BBA27E-7866-F447-9534-FD892720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2" y="6075169"/>
            <a:ext cx="2912143" cy="66251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05BD66-9969-D84D-93F3-B3C62E9CDD91}"/>
              </a:ext>
            </a:extLst>
          </p:cNvPr>
          <p:cNvSpPr/>
          <p:nvPr/>
        </p:nvSpPr>
        <p:spPr>
          <a:xfrm>
            <a:off x="9950116" y="6126064"/>
            <a:ext cx="2153652" cy="56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UCSAS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8E1B5-E836-CA45-8499-25BFF1AAA704}"/>
              </a:ext>
            </a:extLst>
          </p:cNvPr>
          <p:cNvSpPr txBox="1"/>
          <p:nvPr/>
        </p:nvSpPr>
        <p:spPr>
          <a:xfrm>
            <a:off x="4644566" y="6221759"/>
            <a:ext cx="36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spencer.matthews@uci.edu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184DC-22E3-2440-B03F-BA8E47AD83A8}"/>
              </a:ext>
            </a:extLst>
          </p:cNvPr>
          <p:cNvSpPr/>
          <p:nvPr/>
        </p:nvSpPr>
        <p:spPr>
          <a:xfrm>
            <a:off x="-132347" y="-81214"/>
            <a:ext cx="12621126" cy="1212181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26A39-07A1-9D4E-955B-87D642D7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0" y="-33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Makes a Doubles Volleyball Partnership Successful?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AED3F-CEB6-5040-AC7A-DA3941F4B317}"/>
              </a:ext>
            </a:extLst>
          </p:cNvPr>
          <p:cNvSpPr txBox="1"/>
          <p:nvPr/>
        </p:nvSpPr>
        <p:spPr>
          <a:xfrm>
            <a:off x="681790" y="1115924"/>
            <a:ext cx="501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An exercise in clustering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C065-89F4-B147-A9F8-FCFE15F95791}"/>
              </a:ext>
            </a:extLst>
          </p:cNvPr>
          <p:cNvSpPr txBox="1"/>
          <p:nvPr/>
        </p:nvSpPr>
        <p:spPr>
          <a:xfrm>
            <a:off x="681789" y="1671982"/>
            <a:ext cx="5017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Spencer Matthews</a:t>
            </a:r>
          </a:p>
          <a:p>
            <a:r>
              <a:rPr lang="en-US" sz="2400" dirty="0"/>
              <a:t>University of California, Irvine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C5CFD-C3F3-E643-A6C7-D3CA9BF8C6A1}"/>
              </a:ext>
            </a:extLst>
          </p:cNvPr>
          <p:cNvSpPr txBox="1"/>
          <p:nvPr/>
        </p:nvSpPr>
        <p:spPr>
          <a:xfrm>
            <a:off x="735930" y="2922926"/>
            <a:ext cx="10319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Abbreviated Abstract: </a:t>
            </a:r>
            <a:r>
              <a:rPr lang="en-US" dirty="0"/>
              <a:t>Conventional beach volleyball knowledge says that a good team is typically made up of one ”big” player and one all-around player. The job of the big is to block and hit, while the all-around player focuses on defense and setting (while still being able to hit a ball if needed). Here we analyze data from men’s professional beach volleyball leagues in order to classify players as one of 4 groups (using k-means clustering) and determine which combinations of player groups are most successful. We find that for two of the player groups, success comes more often when they play with a partner from the same group, while the other two groups are more successful when paired with a player from a different group. We explore various metrics in the most successful pairing and discuss future applications using similar methods.</a:t>
            </a:r>
          </a:p>
        </p:txBody>
      </p:sp>
    </p:spTree>
    <p:extLst>
      <p:ext uri="{BB962C8B-B14F-4D97-AF65-F5344CB8AC3E}">
        <p14:creationId xmlns:p14="http://schemas.microsoft.com/office/powerpoint/2010/main" val="32116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14C4C-0126-6A46-93DF-1362A59D6B36}"/>
              </a:ext>
            </a:extLst>
          </p:cNvPr>
          <p:cNvSpPr/>
          <p:nvPr/>
        </p:nvSpPr>
        <p:spPr>
          <a:xfrm>
            <a:off x="-132347" y="5859379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2F2C90-8FD8-CC40-9782-547C510A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" y="6075169"/>
            <a:ext cx="2912143" cy="662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3FE8AA-EA89-8F45-9218-957BE4B8E244}"/>
              </a:ext>
            </a:extLst>
          </p:cNvPr>
          <p:cNvSpPr/>
          <p:nvPr/>
        </p:nvSpPr>
        <p:spPr>
          <a:xfrm>
            <a:off x="9950116" y="6126064"/>
            <a:ext cx="2153652" cy="56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UCSAS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89CA-F649-9843-BDF2-BC01D97A4053}"/>
              </a:ext>
            </a:extLst>
          </p:cNvPr>
          <p:cNvSpPr txBox="1"/>
          <p:nvPr/>
        </p:nvSpPr>
        <p:spPr>
          <a:xfrm>
            <a:off x="4644566" y="6221759"/>
            <a:ext cx="36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spencer.matthews@uci.edu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A8D28-D370-B54C-8D7F-CCCB675F0A09}"/>
              </a:ext>
            </a:extLst>
          </p:cNvPr>
          <p:cNvSpPr/>
          <p:nvPr/>
        </p:nvSpPr>
        <p:spPr>
          <a:xfrm>
            <a:off x="-132347" y="-81213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airs plot showing the distribution of clusters across different variables.">
            <a:extLst>
              <a:ext uri="{FF2B5EF4-FFF2-40B4-BE49-F238E27FC236}">
                <a16:creationId xmlns:a16="http://schemas.microsoft.com/office/drawing/2014/main" id="{27AB3096-55CA-2446-A5D3-CD1A4A0B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46" y="1001629"/>
            <a:ext cx="7106654" cy="4175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ED1E66-24B5-5548-9E55-CFAF880DE3B5}"/>
              </a:ext>
            </a:extLst>
          </p:cNvPr>
          <p:cNvSpPr txBox="1">
            <a:spLocks/>
          </p:cNvSpPr>
          <p:nvPr/>
        </p:nvSpPr>
        <p:spPr>
          <a:xfrm>
            <a:off x="669759" y="118056"/>
            <a:ext cx="10515600" cy="7136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Data, Problem, and Initial Clustering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F65D-C095-E742-A59D-C7BD1583F528}"/>
              </a:ext>
            </a:extLst>
          </p:cNvPr>
          <p:cNvSpPr txBox="1"/>
          <p:nvPr/>
        </p:nvSpPr>
        <p:spPr>
          <a:xfrm>
            <a:off x="88232" y="1001629"/>
            <a:ext cx="50552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Sand volleyball consists of partner pairs competing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use clustering in a novel way to examine relationships between player-type partnerships and success</a:t>
            </a:r>
          </a:p>
          <a:p>
            <a:r>
              <a:rPr lang="en-US" sz="1600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Obtained from </a:t>
            </a:r>
            <a:r>
              <a:rPr lang="en-US" sz="1600" dirty="0">
                <a:hlinkClick r:id="rId4"/>
              </a:rPr>
              <a:t>Kaggle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Contains data from professional men’s sand volleyball leagues from around the world</a:t>
            </a:r>
          </a:p>
          <a:p>
            <a:r>
              <a:rPr lang="en-US" sz="1600" b="1" dirty="0"/>
              <a:t>Initial 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k-means clustering to identify 4 clusters of players (based on where elbow occurred in within-cluster SS 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Relationships between clustering variables can be seen in the plot to the right (clusters shown by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results were joined with game data to summarize by teammate combination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4227A-F9E7-ED4C-9929-4A7C02BB7C20}"/>
              </a:ext>
            </a:extLst>
          </p:cNvPr>
          <p:cNvSpPr txBox="1"/>
          <p:nvPr/>
        </p:nvSpPr>
        <p:spPr>
          <a:xfrm>
            <a:off x="5321300" y="5177379"/>
            <a:ext cx="669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1: Variables used to cluster the players included height, hit percentage, aces per game, serve errors per game, blocks per game, and digs per game</a:t>
            </a:r>
          </a:p>
        </p:txBody>
      </p:sp>
    </p:spTree>
    <p:extLst>
      <p:ext uri="{BB962C8B-B14F-4D97-AF65-F5344CB8AC3E}">
        <p14:creationId xmlns:p14="http://schemas.microsoft.com/office/powerpoint/2010/main" val="2662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65A12A-67F3-F440-98C2-789468412296}"/>
              </a:ext>
            </a:extLst>
          </p:cNvPr>
          <p:cNvSpPr/>
          <p:nvPr/>
        </p:nvSpPr>
        <p:spPr>
          <a:xfrm>
            <a:off x="-132347" y="5859379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CF4510-58D3-D048-91E4-C91BA79E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" y="6075169"/>
            <a:ext cx="2912143" cy="662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303AEC-395D-664C-9345-B34D25244920}"/>
              </a:ext>
            </a:extLst>
          </p:cNvPr>
          <p:cNvSpPr/>
          <p:nvPr/>
        </p:nvSpPr>
        <p:spPr>
          <a:xfrm>
            <a:off x="9950116" y="6126064"/>
            <a:ext cx="2153652" cy="56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UCSAS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F2E4C-26B2-C84C-9176-01B2A9FA935E}"/>
              </a:ext>
            </a:extLst>
          </p:cNvPr>
          <p:cNvSpPr txBox="1"/>
          <p:nvPr/>
        </p:nvSpPr>
        <p:spPr>
          <a:xfrm>
            <a:off x="4644566" y="6221759"/>
            <a:ext cx="36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spencer.matthews@uci.edu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A72CB-76E2-4F41-90A6-6F1C23ADC8B8}"/>
              </a:ext>
            </a:extLst>
          </p:cNvPr>
          <p:cNvSpPr/>
          <p:nvPr/>
        </p:nvSpPr>
        <p:spPr>
          <a:xfrm>
            <a:off x="-132347" y="-81213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E3C9933-0208-974B-8C33-0CB1A5DED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8" y="1047525"/>
            <a:ext cx="4800599" cy="407233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7803DD7-16F4-A64F-AD81-8379EFC9258B}"/>
              </a:ext>
            </a:extLst>
          </p:cNvPr>
          <p:cNvSpPr txBox="1">
            <a:spLocks/>
          </p:cNvSpPr>
          <p:nvPr/>
        </p:nvSpPr>
        <p:spPr>
          <a:xfrm>
            <a:off x="669759" y="118056"/>
            <a:ext cx="10515600" cy="7136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Analysis of Partner Group Combinations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B5192-9FF4-4F47-B9D8-0660D929EA7F}"/>
              </a:ext>
            </a:extLst>
          </p:cNvPr>
          <p:cNvSpPr txBox="1"/>
          <p:nvPr/>
        </p:nvSpPr>
        <p:spPr>
          <a:xfrm>
            <a:off x="355600" y="5175824"/>
            <a:ext cx="494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2: Partner Group Combination results, with win percentage on the x axis and the combination on the y axis, darker bar indicates more total games in the dataset</a:t>
            </a:r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13C5ED6F-BF8B-1F46-84FA-461372AC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50317"/>
              </p:ext>
            </p:extLst>
          </p:nvPr>
        </p:nvGraphicFramePr>
        <p:xfrm>
          <a:off x="7454900" y="2684332"/>
          <a:ext cx="4648868" cy="28146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4457">
                  <a:extLst>
                    <a:ext uri="{9D8B030D-6E8A-4147-A177-3AD203B41FA5}">
                      <a16:colId xmlns:a16="http://schemas.microsoft.com/office/drawing/2014/main" val="1303657963"/>
                    </a:ext>
                  </a:extLst>
                </a:gridCol>
                <a:gridCol w="644655">
                  <a:extLst>
                    <a:ext uri="{9D8B030D-6E8A-4147-A177-3AD203B41FA5}">
                      <a16:colId xmlns:a16="http://schemas.microsoft.com/office/drawing/2014/main" val="1457731076"/>
                    </a:ext>
                  </a:extLst>
                </a:gridCol>
                <a:gridCol w="660871">
                  <a:extLst>
                    <a:ext uri="{9D8B030D-6E8A-4147-A177-3AD203B41FA5}">
                      <a16:colId xmlns:a16="http://schemas.microsoft.com/office/drawing/2014/main" val="2648661949"/>
                    </a:ext>
                  </a:extLst>
                </a:gridCol>
                <a:gridCol w="907748">
                  <a:extLst>
                    <a:ext uri="{9D8B030D-6E8A-4147-A177-3AD203B41FA5}">
                      <a16:colId xmlns:a16="http://schemas.microsoft.com/office/drawing/2014/main" val="932373877"/>
                    </a:ext>
                  </a:extLst>
                </a:gridCol>
                <a:gridCol w="1221137">
                  <a:extLst>
                    <a:ext uri="{9D8B030D-6E8A-4147-A177-3AD203B41FA5}">
                      <a16:colId xmlns:a16="http://schemas.microsoft.com/office/drawing/2014/main" val="1231033157"/>
                    </a:ext>
                  </a:extLst>
                </a:gridCol>
              </a:tblGrid>
              <a:tr h="4829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Opponent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Average Score Diff.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 Games that were a Sweep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25325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30605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95496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11775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47552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50837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80433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71.20%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9118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8773"/>
                  </a:ext>
                </a:extLst>
              </a:tr>
              <a:tr h="2204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046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BBD37B6-B7A3-0F41-8A3D-654BD37BE2C4}"/>
              </a:ext>
            </a:extLst>
          </p:cNvPr>
          <p:cNvSpPr txBox="1"/>
          <p:nvPr/>
        </p:nvSpPr>
        <p:spPr>
          <a:xfrm>
            <a:off x="7307326" y="5527499"/>
            <a:ext cx="49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1: Partner group 3-3 stats against all other 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EAEEB-D7CF-414B-A978-A30D02707DEE}"/>
              </a:ext>
            </a:extLst>
          </p:cNvPr>
          <p:cNvSpPr txBox="1"/>
          <p:nvPr/>
        </p:nvSpPr>
        <p:spPr>
          <a:xfrm>
            <a:off x="5118100" y="1096060"/>
            <a:ext cx="707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results in Figure 2 show that while some player groups seem to be better across the board (3), the top four partner group combinations contain players from all four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interesting is that while 3 and 1 play well with teammates from their own group, they do not play as well together (and hardly ever play together, for that matter)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9D781-9F62-A44B-8DD8-6B639E59A55D}"/>
              </a:ext>
            </a:extLst>
          </p:cNvPr>
          <p:cNvSpPr txBox="1"/>
          <p:nvPr/>
        </p:nvSpPr>
        <p:spPr>
          <a:xfrm>
            <a:off x="5118100" y="2568166"/>
            <a:ext cx="22987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Table 1 we see the results of the 3-3 partner group against all other partner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closest games on average are against 1-4 if judging by point differential, and 1-3 if judging by the match going to three games</a:t>
            </a:r>
          </a:p>
        </p:txBody>
      </p:sp>
    </p:spTree>
    <p:extLst>
      <p:ext uri="{BB962C8B-B14F-4D97-AF65-F5344CB8AC3E}">
        <p14:creationId xmlns:p14="http://schemas.microsoft.com/office/powerpoint/2010/main" val="305317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BE73A-5F06-0C4C-8987-0A7BB6DBE63A}"/>
              </a:ext>
            </a:extLst>
          </p:cNvPr>
          <p:cNvSpPr/>
          <p:nvPr/>
        </p:nvSpPr>
        <p:spPr>
          <a:xfrm>
            <a:off x="-132347" y="5859379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DBAC42-7C21-5C48-856A-41D29798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" y="6075169"/>
            <a:ext cx="2912143" cy="662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E4092-5BCA-8F4D-AD02-2FE3C30039F0}"/>
              </a:ext>
            </a:extLst>
          </p:cNvPr>
          <p:cNvSpPr/>
          <p:nvPr/>
        </p:nvSpPr>
        <p:spPr>
          <a:xfrm>
            <a:off x="9950116" y="6126064"/>
            <a:ext cx="2153652" cy="56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UCSAS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51071-48F7-1543-B1B3-2CC6E597FB4E}"/>
              </a:ext>
            </a:extLst>
          </p:cNvPr>
          <p:cNvSpPr txBox="1"/>
          <p:nvPr/>
        </p:nvSpPr>
        <p:spPr>
          <a:xfrm>
            <a:off x="4644566" y="6221759"/>
            <a:ext cx="36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spencer.matthews@uci.edu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861FD-E594-5642-991C-00E406B5D449}"/>
              </a:ext>
            </a:extLst>
          </p:cNvPr>
          <p:cNvSpPr/>
          <p:nvPr/>
        </p:nvSpPr>
        <p:spPr>
          <a:xfrm>
            <a:off x="-132347" y="-81213"/>
            <a:ext cx="12621126" cy="1082842"/>
          </a:xfrm>
          <a:prstGeom prst="rect">
            <a:avLst/>
          </a:prstGeom>
          <a:solidFill>
            <a:srgbClr val="D4C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37080E-A143-6348-8D6A-A0B8DAA4EEDF}"/>
              </a:ext>
            </a:extLst>
          </p:cNvPr>
          <p:cNvSpPr txBox="1">
            <a:spLocks/>
          </p:cNvSpPr>
          <p:nvPr/>
        </p:nvSpPr>
        <p:spPr>
          <a:xfrm>
            <a:off x="669759" y="118056"/>
            <a:ext cx="10515600" cy="7136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Application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33865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14580</TotalTime>
  <Words>590</Words>
  <Application>Microsoft Macintosh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Palatino Linotype</vt:lpstr>
      <vt:lpstr>Office Theme</vt:lpstr>
      <vt:lpstr>What Makes a Doubles Volleyball Partnership Successful?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Volleyball Partnerships</dc:title>
  <dc:creator>Spencer Matthews</dc:creator>
  <cp:lastModifiedBy>Spencer Matthews</cp:lastModifiedBy>
  <cp:revision>6</cp:revision>
  <dcterms:created xsi:type="dcterms:W3CDTF">2021-09-16T00:21:20Z</dcterms:created>
  <dcterms:modified xsi:type="dcterms:W3CDTF">2021-09-26T03:21:41Z</dcterms:modified>
</cp:coreProperties>
</file>