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5" r:id="rId7"/>
    <p:sldId id="263" r:id="rId8"/>
    <p:sldId id="264" r:id="rId9"/>
    <p:sldId id="266" r:id="rId10"/>
    <p:sldId id="267" r:id="rId11"/>
    <p:sldId id="258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CF8-BD35-18BF-B8C6-C23308A6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A0C0-DF70-E928-CEE0-77B40F77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78AD-4C24-F24A-BAA2-5A06006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657A-4898-A492-CF6F-0ADC59AD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943F-826B-57E4-6F9E-A55C791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B000-D3C8-AF8B-40FE-B29028D4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AAA47-1D0E-E439-46CF-8F14731B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6958-6A5B-6326-ED46-78429E1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1FFB-B3C3-338B-7140-6A5C5A9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36BB-36D5-CE6B-7116-ED5083BC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08D9-51CF-590E-9C08-7DF3C81E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597B-F747-4E24-FE71-09905A3F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A527-07AE-C628-8324-389188A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CE43-DCED-A52A-8DB9-86FDA86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3CEC-B4D3-DCA3-137E-0AD328C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A6B9-0ADE-FB1C-D87E-29AEC310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B369-76EF-D1A9-35E5-CE2A7DF5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022E-8634-2D92-8783-80984329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F8F4-7F16-A0E5-0DCF-21E9A22E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315D-FA5E-71F8-8F49-C547C4CF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B9E-4F26-0A71-E5DB-63434A05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6098-6E13-0921-318E-A5145F02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7388-5D20-7D75-58CF-478FBFC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CD1E-4D10-8B0C-C37C-1BD64E7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2311-5724-29C8-058E-355AB3E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BBF-9929-3C7F-1EF2-8D805059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E073-195B-51DF-A85F-5247BEC9F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84AE-5240-83C8-0789-D2E9153CE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C8E08-B8B6-AAF6-BBF8-48262D96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AB82-65C4-B847-395A-A953811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D79D-27A9-A2DC-B57D-F0C5ED9E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16-A994-02DF-62DE-BB050E6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7BBB-3AA9-D3FC-1278-F3CB4F0C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1623-F123-8094-FCA0-F693B4D2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9A04C-A81B-A004-F0EF-53769965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B7CBB-605B-1488-0D29-5CA53F2AD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9037D-A39C-F202-95CC-3B27D70E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E6DA2-B5DA-62E3-9C1C-0203E403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2365-CAC7-66B1-2D7E-C457755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F1A0-90F0-23D7-9124-414504AB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A3909-C4B4-FB74-3EA8-1AA77298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FF90A-0528-7921-7F75-6B8E7B9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B743B-67BA-817F-07A7-DED72D73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976B6-0C4D-9471-0018-D18DBE0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9EDD-DBCE-F792-10FB-2C38A13C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A815-2F7C-B6F3-8250-96906F0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B17-0A5D-7647-4FBB-B9AF451A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D214-F127-3816-3DBD-AD7B027A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32E21-5B1D-0D4A-3D1D-E5024047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B6E2-8E5F-968C-3A90-BBB02F49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EE3B-DEAE-D59C-3326-543FB8D2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22817-70E5-8E32-7CA4-5C5346F2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AA27-66B6-E21E-CB40-C0DA3499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16100-C4E8-CA3A-DFF8-6144B6EB0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46F63-90E2-3E47-3F23-54803670F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86C45-4716-8B09-29A3-5AE1136B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993DE-CF73-B67F-DB93-1FC875BC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D792-3252-6AA6-3AC4-839ACA84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CF84F-497D-AA76-C4D8-AF8241BC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CAC4-B9B7-83E0-132B-D95E1823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2892-10A4-AD45-0D25-93C9DC2A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6926-674C-4F31-BDCA-CDA3511F70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6503-E2F9-0253-2269-727E09BF3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54DA-6BF2-EB20-3409-05914AB5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9ED2-2B8A-BC48-1707-2491CF8F4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AER Cycle 501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58B0-5ADD-0384-75B2-B4F8D7FC3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6/12/23</a:t>
            </a:r>
          </a:p>
        </p:txBody>
      </p:sp>
    </p:spTree>
    <p:extLst>
      <p:ext uri="{BB962C8B-B14F-4D97-AF65-F5344CB8AC3E}">
        <p14:creationId xmlns:p14="http://schemas.microsoft.com/office/powerpoint/2010/main" val="335422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C835D1-B8B5-11CC-4F5D-D4293665F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8" y="915446"/>
            <a:ext cx="7223774" cy="448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EF127-99F7-F11F-1E22-24489190AB0A}"/>
              </a:ext>
            </a:extLst>
          </p:cNvPr>
          <p:cNvSpPr txBox="1"/>
          <p:nvPr/>
        </p:nvSpPr>
        <p:spPr>
          <a:xfrm>
            <a:off x="8329447" y="1538448"/>
            <a:ext cx="2582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in beam with 1 amp in MWPs.</a:t>
            </a:r>
          </a:p>
          <a:p>
            <a:endParaRPr lang="en-US" dirty="0"/>
          </a:p>
          <a:p>
            <a:r>
              <a:rPr lang="en-US" dirty="0"/>
              <a:t>The imaging resolution was too high for a nice proof-of-principle experiment: can see the image of the grating in the polarization.</a:t>
            </a:r>
          </a:p>
        </p:txBody>
      </p:sp>
    </p:spTree>
    <p:extLst>
      <p:ext uri="{BB962C8B-B14F-4D97-AF65-F5344CB8AC3E}">
        <p14:creationId xmlns:p14="http://schemas.microsoft.com/office/powerpoint/2010/main" val="3768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D52-067C-58C2-1837-ABA31A1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AER in cycle 502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F01D-7B8F-9D45-D69D-B27A165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mount for Timepix3 on goniometer </a:t>
            </a:r>
          </a:p>
          <a:p>
            <a:r>
              <a:rPr lang="en-US" dirty="0"/>
              <a:t>Design collimator to ensure uniform</a:t>
            </a:r>
          </a:p>
          <a:p>
            <a:r>
              <a:rPr lang="en-US" dirty="0"/>
              <a:t>Print grating with a period that is smaller than the “intrinsic D/L ratio” of the angular structure of the beam</a:t>
            </a:r>
          </a:p>
          <a:p>
            <a:r>
              <a:rPr lang="en-US" dirty="0"/>
              <a:t>Move camera back to artificially reduce imaging resolution?</a:t>
            </a:r>
          </a:p>
          <a:p>
            <a:r>
              <a:rPr lang="en-US" dirty="0"/>
              <a:t>Use Timepix3 instead of Anger camera?</a:t>
            </a:r>
          </a:p>
          <a:p>
            <a:r>
              <a:rPr lang="en-US" dirty="0"/>
              <a:t>Adjust the monochromator to get rid of the beating?</a:t>
            </a:r>
          </a:p>
          <a:p>
            <a:r>
              <a:rPr lang="en-US" dirty="0"/>
              <a:t>Try a diffuser to spread out the beam?</a:t>
            </a:r>
          </a:p>
          <a:p>
            <a:pPr lvl="1"/>
            <a:r>
              <a:rPr lang="en-US" dirty="0"/>
              <a:t>Glassy carbon</a:t>
            </a:r>
          </a:p>
          <a:p>
            <a:pPr lvl="1"/>
            <a:r>
              <a:rPr lang="en-US" dirty="0"/>
              <a:t>Graphite again?</a:t>
            </a:r>
          </a:p>
          <a:p>
            <a:pPr lvl="1"/>
            <a:r>
              <a:rPr lang="en-US" dirty="0"/>
              <a:t>Diffuser from CG1D (nanoparticle?)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53-BB66-D2A3-C6B5-DBCA15DA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McStas simulations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283C-670F-FFD2-F371-A0C34B02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misalignment of the monochromator</a:t>
            </a:r>
          </a:p>
          <a:p>
            <a:pPr lvl="1"/>
            <a:r>
              <a:rPr lang="en-US" dirty="0"/>
              <a:t>Need the full CG4B assembly file to accurately model</a:t>
            </a:r>
          </a:p>
          <a:p>
            <a:r>
              <a:rPr lang="en-US" dirty="0"/>
              <a:t>Idealized versions of the experimental data for comparison</a:t>
            </a:r>
          </a:p>
          <a:p>
            <a:r>
              <a:rPr lang="en-US" dirty="0"/>
              <a:t>Simulations with different slit sizes and positions</a:t>
            </a:r>
          </a:p>
        </p:txBody>
      </p:sp>
    </p:spTree>
    <p:extLst>
      <p:ext uri="{BB962C8B-B14F-4D97-AF65-F5344CB8AC3E}">
        <p14:creationId xmlns:p14="http://schemas.microsoft.com/office/powerpoint/2010/main" val="407346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555B-B24F-5BA7-E064-8E27D3B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3671-0935-2D32-39E4-D0828C08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476-042D-2BAF-FF3A-52C6B10C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C8DD-172D-C02D-6832-16CD6E57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and reproducibly angle-encoded the beam.</a:t>
            </a:r>
          </a:p>
          <a:p>
            <a:r>
              <a:rPr lang="en-US" dirty="0"/>
              <a:t>Beating pattern suggests angular structure in the beam (spatial structure already known)</a:t>
            </a:r>
          </a:p>
          <a:p>
            <a:pPr lvl="1"/>
            <a:r>
              <a:rPr lang="en-US" dirty="0"/>
              <a:t>Need to account for this next cycle</a:t>
            </a:r>
          </a:p>
          <a:p>
            <a:r>
              <a:rPr lang="en-US" dirty="0"/>
              <a:t>The wide-angle failed due to scratched side films and maybe a bad hypotenuse film</a:t>
            </a:r>
          </a:p>
          <a:p>
            <a:r>
              <a:rPr lang="en-US" dirty="0"/>
              <a:t>AER is very sensitive to the orientation of optical components: the s-bender channels must be parallel to the encoding direction and the v-cavity “V” must be horizontal</a:t>
            </a:r>
          </a:p>
          <a:p>
            <a:pPr lvl="1"/>
            <a:r>
              <a:rPr lang="en-US" dirty="0"/>
              <a:t>SEMSANS is sensitive to s-bender direction, but not v-cavity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61ED-185A-C1ED-1584-AE8AFBC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MWP Gauss/amp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79854-20F1-42A7-2D0B-7BDDAB28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1"/>
          <a:stretch/>
        </p:blipFill>
        <p:spPr>
          <a:xfrm>
            <a:off x="838200" y="1767126"/>
            <a:ext cx="6460698" cy="389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A26F8-D3EB-817E-1CA4-A1360BF1E77F}"/>
              </a:ext>
            </a:extLst>
          </p:cNvPr>
          <p:cNvSpPr txBox="1"/>
          <p:nvPr/>
        </p:nvSpPr>
        <p:spPr>
          <a:xfrm>
            <a:off x="7710928" y="2501461"/>
            <a:ext cx="3030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Precession mode current scan with the triangles in same direction to get the gpa of each triangle</a:t>
            </a:r>
          </a:p>
          <a:p>
            <a:endParaRPr lang="en-US" dirty="0"/>
          </a:p>
          <a:p>
            <a:r>
              <a:rPr lang="en-US" dirty="0"/>
              <a:t>Simulation predicts 35 gpa but always see lower</a:t>
            </a:r>
          </a:p>
        </p:txBody>
      </p:sp>
    </p:spTree>
    <p:extLst>
      <p:ext uri="{BB962C8B-B14F-4D97-AF65-F5344CB8AC3E}">
        <p14:creationId xmlns:p14="http://schemas.microsoft.com/office/powerpoint/2010/main" val="16292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059-31C7-89A8-DB73-D8E8F0B3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1971-9E2F-D904-6E3F-829F0BD4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24643" r="8144" b="18065"/>
          <a:stretch/>
        </p:blipFill>
        <p:spPr>
          <a:xfrm>
            <a:off x="46980" y="1690689"/>
            <a:ext cx="8321321" cy="3945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999D2-8D1C-4ABC-8453-136320BD4EAE}"/>
              </a:ext>
            </a:extLst>
          </p:cNvPr>
          <p:cNvSpPr txBox="1"/>
          <p:nvPr/>
        </p:nvSpPr>
        <p:spPr>
          <a:xfrm>
            <a:off x="8418787" y="1530678"/>
            <a:ext cx="3103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final setup after a few initial false starts.</a:t>
            </a:r>
          </a:p>
          <a:p>
            <a:endParaRPr lang="en-US" dirty="0"/>
          </a:p>
          <a:p>
            <a:r>
              <a:rPr lang="en-US" dirty="0"/>
              <a:t>Originally wanted the camera to be on the bench after the goniometer, but resolution was too low.</a:t>
            </a:r>
          </a:p>
          <a:p>
            <a:endParaRPr lang="en-US" dirty="0"/>
          </a:p>
          <a:p>
            <a:r>
              <a:rPr lang="en-US" dirty="0"/>
              <a:t>Also tried the camera right after the sample, but imaging resolution was too high for a good demonstration of AER</a:t>
            </a:r>
          </a:p>
          <a:p>
            <a:endParaRPr lang="en-US" dirty="0"/>
          </a:p>
          <a:p>
            <a:r>
              <a:rPr lang="en-US" dirty="0"/>
              <a:t>The He detector was used for initial alignment and MWP gpa</a:t>
            </a:r>
          </a:p>
        </p:txBody>
      </p:sp>
    </p:spTree>
    <p:extLst>
      <p:ext uri="{BB962C8B-B14F-4D97-AF65-F5344CB8AC3E}">
        <p14:creationId xmlns:p14="http://schemas.microsoft.com/office/powerpoint/2010/main" val="38786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860E-06E8-5518-CF1F-683ECC1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E912-0A1A-B617-4E88-8BEF68AC3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1" t="9231" b="43195"/>
          <a:stretch/>
        </p:blipFill>
        <p:spPr>
          <a:xfrm>
            <a:off x="388883" y="1542053"/>
            <a:ext cx="4813737" cy="390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3BD0F-3109-3720-CAE3-C5CA0FFC3A90}"/>
              </a:ext>
            </a:extLst>
          </p:cNvPr>
          <p:cNvSpPr txBox="1"/>
          <p:nvPr/>
        </p:nvSpPr>
        <p:spPr>
          <a:xfrm>
            <a:off x="5992485" y="4105483"/>
            <a:ext cx="5361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Neutron absorbing grating:</a:t>
            </a:r>
          </a:p>
          <a:p>
            <a:r>
              <a:rPr lang="en-US" dirty="0"/>
              <a:t>5 slits 2mm wide, 50% duty factor.</a:t>
            </a:r>
          </a:p>
          <a:p>
            <a:endParaRPr lang="en-US" dirty="0"/>
          </a:p>
          <a:p>
            <a:r>
              <a:rPr lang="en-US" dirty="0"/>
              <a:t>Thick enough to completely kill the flux.</a:t>
            </a:r>
          </a:p>
          <a:p>
            <a:endParaRPr lang="en-US" dirty="0"/>
          </a:p>
          <a:p>
            <a:r>
              <a:rPr lang="en-US" dirty="0"/>
              <a:t>Also confirmed the 4mm and 1mm slits killed the flux, but did not have enough time to do AER scan.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DDC4B-7CF2-612C-5037-26E5FF869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17163" r="6680" b="28429"/>
          <a:stretch/>
        </p:blipFill>
        <p:spPr>
          <a:xfrm>
            <a:off x="8481849" y="907926"/>
            <a:ext cx="3478924" cy="2852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1554B-0490-505C-A27F-63F65DA5D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11495" r="17509" b="35632"/>
          <a:stretch/>
        </p:blipFill>
        <p:spPr>
          <a:xfrm>
            <a:off x="5298804" y="907925"/>
            <a:ext cx="3183045" cy="2852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7AD6C-6A48-D4E6-79D1-4F893EB5B8C7}"/>
              </a:ext>
            </a:extLst>
          </p:cNvPr>
          <p:cNvSpPr txBox="1"/>
          <p:nvPr/>
        </p:nvSpPr>
        <p:spPr>
          <a:xfrm>
            <a:off x="525517" y="5635737"/>
            <a:ext cx="45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Neutron absorbing rubber surrounded the sample.</a:t>
            </a:r>
          </a:p>
        </p:txBody>
      </p:sp>
    </p:spTree>
    <p:extLst>
      <p:ext uri="{BB962C8B-B14F-4D97-AF65-F5344CB8AC3E}">
        <p14:creationId xmlns:p14="http://schemas.microsoft.com/office/powerpoint/2010/main" val="12875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3692-0045-EECF-E6F0-625A15F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5/27 Wide-angle Woes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9F755-4853-6C39-6DF5-1343A7508FA3}"/>
              </a:ext>
            </a:extLst>
          </p:cNvPr>
          <p:cNvSpPr txBox="1"/>
          <p:nvPr/>
        </p:nvSpPr>
        <p:spPr>
          <a:xfrm>
            <a:off x="7819697" y="1818289"/>
            <a:ext cx="3534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Wide-angle failed in flipping mode</a:t>
            </a:r>
          </a:p>
          <a:p>
            <a:endParaRPr lang="en-US" dirty="0"/>
          </a:p>
          <a:p>
            <a:r>
              <a:rPr lang="en-US" dirty="0"/>
              <a:t>Turned out to be some bad films in the downstream MWP</a:t>
            </a:r>
          </a:p>
          <a:p>
            <a:endParaRPr lang="en-US" dirty="0"/>
          </a:p>
          <a:p>
            <a:r>
              <a:rPr lang="en-US" dirty="0"/>
              <a:t>Switched to MWP for the remainder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342802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CB8B-0694-DECD-D1ED-580F4752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the s-bender</a:t>
            </a:r>
          </a:p>
        </p:txBody>
      </p:sp>
    </p:spTree>
    <p:extLst>
      <p:ext uri="{BB962C8B-B14F-4D97-AF65-F5344CB8AC3E}">
        <p14:creationId xmlns:p14="http://schemas.microsoft.com/office/powerpoint/2010/main" val="4645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3F0-25CF-7434-7A2E-9829279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the v-cavity</a:t>
            </a:r>
          </a:p>
        </p:txBody>
      </p:sp>
    </p:spTree>
    <p:extLst>
      <p:ext uri="{BB962C8B-B14F-4D97-AF65-F5344CB8AC3E}">
        <p14:creationId xmlns:p14="http://schemas.microsoft.com/office/powerpoint/2010/main" val="313910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DF6E-C0C2-F6A5-F9C3-2A3E7064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6/5 Start of the good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0F48D-0009-9C98-ED3C-9AF4363009E5}"/>
              </a:ext>
            </a:extLst>
          </p:cNvPr>
          <p:cNvSpPr txBox="1"/>
          <p:nvPr/>
        </p:nvSpPr>
        <p:spPr>
          <a:xfrm>
            <a:off x="8980094" y="566241"/>
            <a:ext cx="1953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on </a:t>
            </a:r>
          </a:p>
          <a:p>
            <a:r>
              <a:rPr lang="en-US" dirty="0"/>
              <a:t>Monday 10:00 pm </a:t>
            </a:r>
          </a:p>
          <a:p>
            <a:r>
              <a:rPr lang="en-US" dirty="0"/>
              <a:t>Scan 12536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9E34D-8FA0-9816-6A04-A01108E8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" y="1714336"/>
            <a:ext cx="7223774" cy="4480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A5136-1675-AF10-FF15-51A94B3887A6}"/>
              </a:ext>
            </a:extLst>
          </p:cNvPr>
          <p:cNvSpPr txBox="1"/>
          <p:nvPr/>
        </p:nvSpPr>
        <p:spPr>
          <a:xfrm>
            <a:off x="8350468" y="2137538"/>
            <a:ext cx="2582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Vertically integrated polarization vs pixel </a:t>
            </a:r>
          </a:p>
          <a:p>
            <a:r>
              <a:rPr lang="en-US" dirty="0"/>
              <a:t>(1 </a:t>
            </a:r>
            <a:r>
              <a:rPr lang="en-US" dirty="0" err="1"/>
              <a:t>px</a:t>
            </a:r>
            <a:r>
              <a:rPr lang="en-US" dirty="0"/>
              <a:t> = .227 mm)</a:t>
            </a:r>
          </a:p>
          <a:p>
            <a:endParaRPr lang="en-US" dirty="0"/>
          </a:p>
          <a:p>
            <a:r>
              <a:rPr lang="en-US" dirty="0"/>
              <a:t>Empty beam phase scan in AER mode with 1 amp in MWPs.</a:t>
            </a:r>
          </a:p>
          <a:p>
            <a:endParaRPr lang="en-US" dirty="0"/>
          </a:p>
          <a:p>
            <a:r>
              <a:rPr lang="en-US" dirty="0"/>
              <a:t>Scanned the center guide field by 2pi.</a:t>
            </a:r>
          </a:p>
        </p:txBody>
      </p:sp>
    </p:spTree>
    <p:extLst>
      <p:ext uri="{BB962C8B-B14F-4D97-AF65-F5344CB8AC3E}">
        <p14:creationId xmlns:p14="http://schemas.microsoft.com/office/powerpoint/2010/main" val="302697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472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AER Cycle 501 Summary</vt:lpstr>
      <vt:lpstr>Lessons</vt:lpstr>
      <vt:lpstr>MWP Gauss/amp measurement</vt:lpstr>
      <vt:lpstr>Experimental setup photo</vt:lpstr>
      <vt:lpstr>Sample used</vt:lpstr>
      <vt:lpstr>5/27 Wide-angle Woes</vt:lpstr>
      <vt:lpstr>Rotating the s-bender</vt:lpstr>
      <vt:lpstr>Rotating the v-cavity</vt:lpstr>
      <vt:lpstr>6/5 Start of the good data</vt:lpstr>
      <vt:lpstr>PowerPoint Presentation</vt:lpstr>
      <vt:lpstr>Plans for AER in cycle 502</vt:lpstr>
      <vt:lpstr>McStas simulations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 Cycle 501</dc:title>
  <dc:creator>Sam M</dc:creator>
  <cp:lastModifiedBy>Sam M</cp:lastModifiedBy>
  <cp:revision>33</cp:revision>
  <dcterms:created xsi:type="dcterms:W3CDTF">2023-06-12T15:23:55Z</dcterms:created>
  <dcterms:modified xsi:type="dcterms:W3CDTF">2023-06-12T22:29:25Z</dcterms:modified>
</cp:coreProperties>
</file>