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08"/>
    <a:srgbClr val="0000CC"/>
    <a:srgbClr val="142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56A6D-A366-4184-8E23-05D2FD8FDBE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87B3054-920E-49AE-8C60-26F9A621BBF7}">
      <dgm:prSet phldrT="[Text]"/>
      <dgm:spPr/>
      <dgm:t>
        <a:bodyPr/>
        <a:lstStyle/>
        <a:p>
          <a:r>
            <a:rPr lang="en-US" dirty="0" smtClean="0">
              <a:solidFill>
                <a:srgbClr val="0000CC"/>
              </a:solidFill>
              <a:effectLst/>
            </a:rPr>
            <a:t>wildcards</a:t>
          </a:r>
          <a:endParaRPr lang="en-US" dirty="0">
            <a:solidFill>
              <a:srgbClr val="0000CC"/>
            </a:solidFill>
          </a:endParaRPr>
        </a:p>
      </dgm:t>
    </dgm:pt>
    <dgm:pt modelId="{551033B0-ED73-4021-810F-D84E16049576}" type="parTrans" cxnId="{A48F74A9-15CC-4D2B-A908-64B1F8F8D75B}">
      <dgm:prSet/>
      <dgm:spPr/>
      <dgm:t>
        <a:bodyPr/>
        <a:lstStyle/>
        <a:p>
          <a:endParaRPr lang="en-US"/>
        </a:p>
      </dgm:t>
    </dgm:pt>
    <dgm:pt modelId="{9229452D-4228-4F46-9F2E-F1082A31F265}" type="sibTrans" cxnId="{A48F74A9-15CC-4D2B-A908-64B1F8F8D75B}">
      <dgm:prSet/>
      <dgm:spPr/>
      <dgm:t>
        <a:bodyPr/>
        <a:lstStyle/>
        <a:p>
          <a:endParaRPr lang="en-US"/>
        </a:p>
      </dgm:t>
    </dgm:pt>
    <dgm:pt modelId="{BA3DC913-D341-4FD0-8E01-4DEE4238E291}">
      <dgm:prSet phldrT="[Text]"/>
      <dgm:spPr/>
      <dgm:t>
        <a:bodyPr/>
        <a:lstStyle/>
        <a:p>
          <a:r>
            <a:rPr lang="en-US" b="0" i="0" dirty="0" smtClean="0"/>
            <a:t>(%)</a:t>
          </a:r>
          <a:endParaRPr lang="en-US" dirty="0"/>
        </a:p>
      </dgm:t>
    </dgm:pt>
    <dgm:pt modelId="{5BF7F3F2-274E-4975-B0F9-5B1B22785256}" type="parTrans" cxnId="{A808946A-F35C-4507-8E25-A4CC3B13066D}">
      <dgm:prSet/>
      <dgm:spPr/>
      <dgm:t>
        <a:bodyPr/>
        <a:lstStyle/>
        <a:p>
          <a:endParaRPr lang="en-US"/>
        </a:p>
      </dgm:t>
    </dgm:pt>
    <dgm:pt modelId="{D4245E1D-D096-407D-84E8-6B35E5CF6617}" type="sibTrans" cxnId="{A808946A-F35C-4507-8E25-A4CC3B13066D}">
      <dgm:prSet/>
      <dgm:spPr/>
      <dgm:t>
        <a:bodyPr/>
        <a:lstStyle/>
        <a:p>
          <a:endParaRPr lang="en-US"/>
        </a:p>
      </dgm:t>
    </dgm:pt>
    <dgm:pt modelId="{01BBFE97-0606-416F-87B1-380DEE3BF1A2}">
      <dgm:prSet phldrT="[Text]"/>
      <dgm:spPr/>
      <dgm:t>
        <a:bodyPr/>
        <a:lstStyle/>
        <a:p>
          <a:r>
            <a:rPr lang="en-US" b="0" i="0" dirty="0" smtClean="0"/>
            <a:t>(_) </a:t>
          </a:r>
          <a:endParaRPr lang="en-US" dirty="0"/>
        </a:p>
      </dgm:t>
    </dgm:pt>
    <dgm:pt modelId="{B7DFF61E-65AA-493D-BE55-CF6C266107EF}" type="parTrans" cxnId="{F974677F-53F7-4978-B764-A549A97D6D9D}">
      <dgm:prSet/>
      <dgm:spPr/>
      <dgm:t>
        <a:bodyPr/>
        <a:lstStyle/>
        <a:p>
          <a:endParaRPr lang="en-US"/>
        </a:p>
      </dgm:t>
    </dgm:pt>
    <dgm:pt modelId="{A6895FE3-FA7C-40D7-B280-FEDAA3A0662C}" type="sibTrans" cxnId="{F974677F-53F7-4978-B764-A549A97D6D9D}">
      <dgm:prSet/>
      <dgm:spPr/>
      <dgm:t>
        <a:bodyPr/>
        <a:lstStyle/>
        <a:p>
          <a:endParaRPr lang="en-US"/>
        </a:p>
      </dgm:t>
    </dgm:pt>
    <dgm:pt modelId="{90ECBFAC-F813-443B-8853-FC1FD07F3E35}" type="pres">
      <dgm:prSet presAssocID="{86156A6D-A366-4184-8E23-05D2FD8FDB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8A6B3F-3546-475D-ADAE-E3BCA035D769}" type="pres">
      <dgm:prSet presAssocID="{D87B3054-920E-49AE-8C60-26F9A621BBF7}" presName="hierRoot1" presStyleCnt="0">
        <dgm:presLayoutVars>
          <dgm:hierBranch val="init"/>
        </dgm:presLayoutVars>
      </dgm:prSet>
      <dgm:spPr/>
    </dgm:pt>
    <dgm:pt modelId="{E2078BF5-FA3A-41A9-B1A0-B6E9AA31EC73}" type="pres">
      <dgm:prSet presAssocID="{D87B3054-920E-49AE-8C60-26F9A621BBF7}" presName="rootComposite1" presStyleCnt="0"/>
      <dgm:spPr/>
    </dgm:pt>
    <dgm:pt modelId="{DD0D852B-B3AE-4D77-A310-BCDC8EDCD5F3}" type="pres">
      <dgm:prSet presAssocID="{D87B3054-920E-49AE-8C60-26F9A621BB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08367-D08A-4BBF-A996-9A1AB6715C4E}" type="pres">
      <dgm:prSet presAssocID="{D87B3054-920E-49AE-8C60-26F9A621BBF7}" presName="rootConnector1" presStyleLbl="node1" presStyleIdx="0" presStyleCnt="0"/>
      <dgm:spPr/>
    </dgm:pt>
    <dgm:pt modelId="{BF54FD98-3AD5-4181-AB33-BC8D308BBDCB}" type="pres">
      <dgm:prSet presAssocID="{D87B3054-920E-49AE-8C60-26F9A621BBF7}" presName="hierChild2" presStyleCnt="0"/>
      <dgm:spPr/>
    </dgm:pt>
    <dgm:pt modelId="{F2CBF00B-86A0-4789-98E0-C488FCE92D14}" type="pres">
      <dgm:prSet presAssocID="{5BF7F3F2-274E-4975-B0F9-5B1B22785256}" presName="Name37" presStyleLbl="parChTrans1D2" presStyleIdx="0" presStyleCnt="2"/>
      <dgm:spPr/>
    </dgm:pt>
    <dgm:pt modelId="{31A5E588-603D-4748-AEB0-BFF5ECBC92DE}" type="pres">
      <dgm:prSet presAssocID="{BA3DC913-D341-4FD0-8E01-4DEE4238E291}" presName="hierRoot2" presStyleCnt="0">
        <dgm:presLayoutVars>
          <dgm:hierBranch val="init"/>
        </dgm:presLayoutVars>
      </dgm:prSet>
      <dgm:spPr/>
    </dgm:pt>
    <dgm:pt modelId="{963F8E43-419D-4867-AA7D-EE0A004042AD}" type="pres">
      <dgm:prSet presAssocID="{BA3DC913-D341-4FD0-8E01-4DEE4238E291}" presName="rootComposite" presStyleCnt="0"/>
      <dgm:spPr/>
    </dgm:pt>
    <dgm:pt modelId="{78E18CFF-432C-4BB6-A94B-53E655023ED3}" type="pres">
      <dgm:prSet presAssocID="{BA3DC913-D341-4FD0-8E01-4DEE4238E29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E81FB-7AAF-4313-B251-677E9477315F}" type="pres">
      <dgm:prSet presAssocID="{BA3DC913-D341-4FD0-8E01-4DEE4238E291}" presName="rootConnector" presStyleLbl="node2" presStyleIdx="0" presStyleCnt="2"/>
      <dgm:spPr/>
    </dgm:pt>
    <dgm:pt modelId="{BD4AB57C-4231-4015-81A0-0450912E2F65}" type="pres">
      <dgm:prSet presAssocID="{BA3DC913-D341-4FD0-8E01-4DEE4238E291}" presName="hierChild4" presStyleCnt="0"/>
      <dgm:spPr/>
    </dgm:pt>
    <dgm:pt modelId="{980CEB8F-DD7F-4207-84C1-B6EECF230C14}" type="pres">
      <dgm:prSet presAssocID="{BA3DC913-D341-4FD0-8E01-4DEE4238E291}" presName="hierChild5" presStyleCnt="0"/>
      <dgm:spPr/>
    </dgm:pt>
    <dgm:pt modelId="{792AA07E-AAC5-4976-8941-A02909A2EEB8}" type="pres">
      <dgm:prSet presAssocID="{B7DFF61E-65AA-493D-BE55-CF6C266107EF}" presName="Name37" presStyleLbl="parChTrans1D2" presStyleIdx="1" presStyleCnt="2"/>
      <dgm:spPr/>
    </dgm:pt>
    <dgm:pt modelId="{5C59122A-090F-497A-B416-C1E57C301756}" type="pres">
      <dgm:prSet presAssocID="{01BBFE97-0606-416F-87B1-380DEE3BF1A2}" presName="hierRoot2" presStyleCnt="0">
        <dgm:presLayoutVars>
          <dgm:hierBranch val="init"/>
        </dgm:presLayoutVars>
      </dgm:prSet>
      <dgm:spPr/>
    </dgm:pt>
    <dgm:pt modelId="{C5C4D88A-4676-417E-8896-211786CB7CD4}" type="pres">
      <dgm:prSet presAssocID="{01BBFE97-0606-416F-87B1-380DEE3BF1A2}" presName="rootComposite" presStyleCnt="0"/>
      <dgm:spPr/>
    </dgm:pt>
    <dgm:pt modelId="{A7C302DB-9C2A-4795-BABE-26D6676A745E}" type="pres">
      <dgm:prSet presAssocID="{01BBFE97-0606-416F-87B1-380DEE3BF1A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D580F5-56DB-496A-8D15-40B988CC23C0}" type="pres">
      <dgm:prSet presAssocID="{01BBFE97-0606-416F-87B1-380DEE3BF1A2}" presName="rootConnector" presStyleLbl="node2" presStyleIdx="1" presStyleCnt="2"/>
      <dgm:spPr/>
    </dgm:pt>
    <dgm:pt modelId="{07C00AA3-3248-4651-BA65-D400C90F7015}" type="pres">
      <dgm:prSet presAssocID="{01BBFE97-0606-416F-87B1-380DEE3BF1A2}" presName="hierChild4" presStyleCnt="0"/>
      <dgm:spPr/>
    </dgm:pt>
    <dgm:pt modelId="{319E801F-7978-4580-9EF8-A66F68D315C7}" type="pres">
      <dgm:prSet presAssocID="{01BBFE97-0606-416F-87B1-380DEE3BF1A2}" presName="hierChild5" presStyleCnt="0"/>
      <dgm:spPr/>
    </dgm:pt>
    <dgm:pt modelId="{40EDF688-197C-4A78-A288-D43861228604}" type="pres">
      <dgm:prSet presAssocID="{D87B3054-920E-49AE-8C60-26F9A621BBF7}" presName="hierChild3" presStyleCnt="0"/>
      <dgm:spPr/>
    </dgm:pt>
  </dgm:ptLst>
  <dgm:cxnLst>
    <dgm:cxn modelId="{18B99F18-DAF5-49A8-989F-DEC19AA48745}" type="presOf" srcId="{5BF7F3F2-274E-4975-B0F9-5B1B22785256}" destId="{F2CBF00B-86A0-4789-98E0-C488FCE92D14}" srcOrd="0" destOrd="0" presId="urn:microsoft.com/office/officeart/2005/8/layout/orgChart1"/>
    <dgm:cxn modelId="{6203412E-5F9D-4ADF-B678-E9B679460C92}" type="presOf" srcId="{86156A6D-A366-4184-8E23-05D2FD8FDBEC}" destId="{90ECBFAC-F813-443B-8853-FC1FD07F3E35}" srcOrd="0" destOrd="0" presId="urn:microsoft.com/office/officeart/2005/8/layout/orgChart1"/>
    <dgm:cxn modelId="{834F875C-EA98-44EB-982A-FF1D3AA30AFD}" type="presOf" srcId="{BA3DC913-D341-4FD0-8E01-4DEE4238E291}" destId="{78E18CFF-432C-4BB6-A94B-53E655023ED3}" srcOrd="0" destOrd="0" presId="urn:microsoft.com/office/officeart/2005/8/layout/orgChart1"/>
    <dgm:cxn modelId="{F974677F-53F7-4978-B764-A549A97D6D9D}" srcId="{D87B3054-920E-49AE-8C60-26F9A621BBF7}" destId="{01BBFE97-0606-416F-87B1-380DEE3BF1A2}" srcOrd="1" destOrd="0" parTransId="{B7DFF61E-65AA-493D-BE55-CF6C266107EF}" sibTransId="{A6895FE3-FA7C-40D7-B280-FEDAA3A0662C}"/>
    <dgm:cxn modelId="{32C7D485-2E2C-47AE-A26D-AA118E9AC117}" type="presOf" srcId="{D87B3054-920E-49AE-8C60-26F9A621BBF7}" destId="{DD0D852B-B3AE-4D77-A310-BCDC8EDCD5F3}" srcOrd="0" destOrd="0" presId="urn:microsoft.com/office/officeart/2005/8/layout/orgChart1"/>
    <dgm:cxn modelId="{5AF7A535-A12C-4710-ABDD-A7A52357FF64}" type="presOf" srcId="{BA3DC913-D341-4FD0-8E01-4DEE4238E291}" destId="{E8DE81FB-7AAF-4313-B251-677E9477315F}" srcOrd="1" destOrd="0" presId="urn:microsoft.com/office/officeart/2005/8/layout/orgChart1"/>
    <dgm:cxn modelId="{A48F74A9-15CC-4D2B-A908-64B1F8F8D75B}" srcId="{86156A6D-A366-4184-8E23-05D2FD8FDBEC}" destId="{D87B3054-920E-49AE-8C60-26F9A621BBF7}" srcOrd="0" destOrd="0" parTransId="{551033B0-ED73-4021-810F-D84E16049576}" sibTransId="{9229452D-4228-4F46-9F2E-F1082A31F265}"/>
    <dgm:cxn modelId="{A808946A-F35C-4507-8E25-A4CC3B13066D}" srcId="{D87B3054-920E-49AE-8C60-26F9A621BBF7}" destId="{BA3DC913-D341-4FD0-8E01-4DEE4238E291}" srcOrd="0" destOrd="0" parTransId="{5BF7F3F2-274E-4975-B0F9-5B1B22785256}" sibTransId="{D4245E1D-D096-407D-84E8-6B35E5CF6617}"/>
    <dgm:cxn modelId="{87723C5C-4B8F-4F17-A4EC-8E0BEB3C933C}" type="presOf" srcId="{B7DFF61E-65AA-493D-BE55-CF6C266107EF}" destId="{792AA07E-AAC5-4976-8941-A02909A2EEB8}" srcOrd="0" destOrd="0" presId="urn:microsoft.com/office/officeart/2005/8/layout/orgChart1"/>
    <dgm:cxn modelId="{CC321F58-5FA0-4EA6-83CF-2B1D91FD322D}" type="presOf" srcId="{01BBFE97-0606-416F-87B1-380DEE3BF1A2}" destId="{A7C302DB-9C2A-4795-BABE-26D6676A745E}" srcOrd="0" destOrd="0" presId="urn:microsoft.com/office/officeart/2005/8/layout/orgChart1"/>
    <dgm:cxn modelId="{55174697-B7D0-4187-9AC8-26C7788F6246}" type="presOf" srcId="{D87B3054-920E-49AE-8C60-26F9A621BBF7}" destId="{47E08367-D08A-4BBF-A996-9A1AB6715C4E}" srcOrd="1" destOrd="0" presId="urn:microsoft.com/office/officeart/2005/8/layout/orgChart1"/>
    <dgm:cxn modelId="{C3581D1C-7362-4404-858F-42CE2DE6953A}" type="presOf" srcId="{01BBFE97-0606-416F-87B1-380DEE3BF1A2}" destId="{52D580F5-56DB-496A-8D15-40B988CC23C0}" srcOrd="1" destOrd="0" presId="urn:microsoft.com/office/officeart/2005/8/layout/orgChart1"/>
    <dgm:cxn modelId="{3949EE2C-8B80-4DFE-816F-D1AFB77D8C68}" type="presParOf" srcId="{90ECBFAC-F813-443B-8853-FC1FD07F3E35}" destId="{E58A6B3F-3546-475D-ADAE-E3BCA035D769}" srcOrd="0" destOrd="0" presId="urn:microsoft.com/office/officeart/2005/8/layout/orgChart1"/>
    <dgm:cxn modelId="{9EF11E2A-ECED-4334-82D1-2CF23D4AF850}" type="presParOf" srcId="{E58A6B3F-3546-475D-ADAE-E3BCA035D769}" destId="{E2078BF5-FA3A-41A9-B1A0-B6E9AA31EC73}" srcOrd="0" destOrd="0" presId="urn:microsoft.com/office/officeart/2005/8/layout/orgChart1"/>
    <dgm:cxn modelId="{24499A2F-131C-4A3D-BF1F-5E02DFBA4B80}" type="presParOf" srcId="{E2078BF5-FA3A-41A9-B1A0-B6E9AA31EC73}" destId="{DD0D852B-B3AE-4D77-A310-BCDC8EDCD5F3}" srcOrd="0" destOrd="0" presId="urn:microsoft.com/office/officeart/2005/8/layout/orgChart1"/>
    <dgm:cxn modelId="{7509AE75-3AD9-4C66-9A82-C86AC6A93379}" type="presParOf" srcId="{E2078BF5-FA3A-41A9-B1A0-B6E9AA31EC73}" destId="{47E08367-D08A-4BBF-A996-9A1AB6715C4E}" srcOrd="1" destOrd="0" presId="urn:microsoft.com/office/officeart/2005/8/layout/orgChart1"/>
    <dgm:cxn modelId="{74A8225C-307E-4008-9C2B-168B3E216B18}" type="presParOf" srcId="{E58A6B3F-3546-475D-ADAE-E3BCA035D769}" destId="{BF54FD98-3AD5-4181-AB33-BC8D308BBDCB}" srcOrd="1" destOrd="0" presId="urn:microsoft.com/office/officeart/2005/8/layout/orgChart1"/>
    <dgm:cxn modelId="{E6599ADF-1EA2-44E1-A93D-FB68CE0AA560}" type="presParOf" srcId="{BF54FD98-3AD5-4181-AB33-BC8D308BBDCB}" destId="{F2CBF00B-86A0-4789-98E0-C488FCE92D14}" srcOrd="0" destOrd="0" presId="urn:microsoft.com/office/officeart/2005/8/layout/orgChart1"/>
    <dgm:cxn modelId="{348D1F74-5283-4702-93C9-874C450A16F7}" type="presParOf" srcId="{BF54FD98-3AD5-4181-AB33-BC8D308BBDCB}" destId="{31A5E588-603D-4748-AEB0-BFF5ECBC92DE}" srcOrd="1" destOrd="0" presId="urn:microsoft.com/office/officeart/2005/8/layout/orgChart1"/>
    <dgm:cxn modelId="{B2B4E3A5-1FA2-475D-A311-25A1D54BD8F5}" type="presParOf" srcId="{31A5E588-603D-4748-AEB0-BFF5ECBC92DE}" destId="{963F8E43-419D-4867-AA7D-EE0A004042AD}" srcOrd="0" destOrd="0" presId="urn:microsoft.com/office/officeart/2005/8/layout/orgChart1"/>
    <dgm:cxn modelId="{DE1A4A1A-7EAF-4BC8-AFA5-A13C3785E6C8}" type="presParOf" srcId="{963F8E43-419D-4867-AA7D-EE0A004042AD}" destId="{78E18CFF-432C-4BB6-A94B-53E655023ED3}" srcOrd="0" destOrd="0" presId="urn:microsoft.com/office/officeart/2005/8/layout/orgChart1"/>
    <dgm:cxn modelId="{8FEE00E3-FCFC-4A6C-B50A-7AE2795460BB}" type="presParOf" srcId="{963F8E43-419D-4867-AA7D-EE0A004042AD}" destId="{E8DE81FB-7AAF-4313-B251-677E9477315F}" srcOrd="1" destOrd="0" presId="urn:microsoft.com/office/officeart/2005/8/layout/orgChart1"/>
    <dgm:cxn modelId="{68C8CBB6-A44B-498B-9599-4CF7A0F8D9F0}" type="presParOf" srcId="{31A5E588-603D-4748-AEB0-BFF5ECBC92DE}" destId="{BD4AB57C-4231-4015-81A0-0450912E2F65}" srcOrd="1" destOrd="0" presId="urn:microsoft.com/office/officeart/2005/8/layout/orgChart1"/>
    <dgm:cxn modelId="{3D371816-3F5B-4E2D-A61F-3E43F10150D3}" type="presParOf" srcId="{31A5E588-603D-4748-AEB0-BFF5ECBC92DE}" destId="{980CEB8F-DD7F-4207-84C1-B6EECF230C14}" srcOrd="2" destOrd="0" presId="urn:microsoft.com/office/officeart/2005/8/layout/orgChart1"/>
    <dgm:cxn modelId="{6C39146E-838D-4F27-B348-C51B3F08EB19}" type="presParOf" srcId="{BF54FD98-3AD5-4181-AB33-BC8D308BBDCB}" destId="{792AA07E-AAC5-4976-8941-A02909A2EEB8}" srcOrd="2" destOrd="0" presId="urn:microsoft.com/office/officeart/2005/8/layout/orgChart1"/>
    <dgm:cxn modelId="{84178F5E-87A1-49A5-B517-0A86C04FC14E}" type="presParOf" srcId="{BF54FD98-3AD5-4181-AB33-BC8D308BBDCB}" destId="{5C59122A-090F-497A-B416-C1E57C301756}" srcOrd="3" destOrd="0" presId="urn:microsoft.com/office/officeart/2005/8/layout/orgChart1"/>
    <dgm:cxn modelId="{D8717869-F6E3-4F9A-BAAE-201F03BAE8E5}" type="presParOf" srcId="{5C59122A-090F-497A-B416-C1E57C301756}" destId="{C5C4D88A-4676-417E-8896-211786CB7CD4}" srcOrd="0" destOrd="0" presId="urn:microsoft.com/office/officeart/2005/8/layout/orgChart1"/>
    <dgm:cxn modelId="{E3CBF6A6-967A-4108-9E44-D4959624322F}" type="presParOf" srcId="{C5C4D88A-4676-417E-8896-211786CB7CD4}" destId="{A7C302DB-9C2A-4795-BABE-26D6676A745E}" srcOrd="0" destOrd="0" presId="urn:microsoft.com/office/officeart/2005/8/layout/orgChart1"/>
    <dgm:cxn modelId="{42070951-4416-454D-8408-E081332F2ABE}" type="presParOf" srcId="{C5C4D88A-4676-417E-8896-211786CB7CD4}" destId="{52D580F5-56DB-496A-8D15-40B988CC23C0}" srcOrd="1" destOrd="0" presId="urn:microsoft.com/office/officeart/2005/8/layout/orgChart1"/>
    <dgm:cxn modelId="{A92EB062-51EC-4EA0-A998-B4167EA190CF}" type="presParOf" srcId="{5C59122A-090F-497A-B416-C1E57C301756}" destId="{07C00AA3-3248-4651-BA65-D400C90F7015}" srcOrd="1" destOrd="0" presId="urn:microsoft.com/office/officeart/2005/8/layout/orgChart1"/>
    <dgm:cxn modelId="{6121130A-D3ED-4C27-BFA0-35466CEBEBA5}" type="presParOf" srcId="{5C59122A-090F-497A-B416-C1E57C301756}" destId="{319E801F-7978-4580-9EF8-A66F68D315C7}" srcOrd="2" destOrd="0" presId="urn:microsoft.com/office/officeart/2005/8/layout/orgChart1"/>
    <dgm:cxn modelId="{D6F39BC9-10AF-4DBA-AE60-58BE5D87BA2F}" type="presParOf" srcId="{E58A6B3F-3546-475D-ADAE-E3BCA035D769}" destId="{40EDF688-197C-4A78-A288-D438612286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AA07E-AAC5-4976-8941-A02909A2EEB8}">
      <dsp:nvSpPr>
        <dsp:cNvPr id="0" name=""/>
        <dsp:cNvSpPr/>
      </dsp:nvSpPr>
      <dsp:spPr>
        <a:xfrm>
          <a:off x="4033982" y="658910"/>
          <a:ext cx="796935" cy="276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11"/>
              </a:lnTo>
              <a:lnTo>
                <a:pt x="796935" y="138311"/>
              </a:lnTo>
              <a:lnTo>
                <a:pt x="796935" y="27662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BF00B-86A0-4789-98E0-C488FCE92D14}">
      <dsp:nvSpPr>
        <dsp:cNvPr id="0" name=""/>
        <dsp:cNvSpPr/>
      </dsp:nvSpPr>
      <dsp:spPr>
        <a:xfrm>
          <a:off x="3237046" y="658910"/>
          <a:ext cx="796935" cy="276622"/>
        </a:xfrm>
        <a:custGeom>
          <a:avLst/>
          <a:gdLst/>
          <a:ahLst/>
          <a:cxnLst/>
          <a:rect l="0" t="0" r="0" b="0"/>
          <a:pathLst>
            <a:path>
              <a:moveTo>
                <a:pt x="796935" y="0"/>
              </a:moveTo>
              <a:lnTo>
                <a:pt x="796935" y="138311"/>
              </a:lnTo>
              <a:lnTo>
                <a:pt x="0" y="138311"/>
              </a:lnTo>
              <a:lnTo>
                <a:pt x="0" y="27662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D852B-B3AE-4D77-A310-BCDC8EDCD5F3}">
      <dsp:nvSpPr>
        <dsp:cNvPr id="0" name=""/>
        <dsp:cNvSpPr/>
      </dsp:nvSpPr>
      <dsp:spPr>
        <a:xfrm>
          <a:off x="3375357" y="285"/>
          <a:ext cx="1317248" cy="6586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CC"/>
              </a:solidFill>
              <a:effectLst/>
            </a:rPr>
            <a:t>wildcards</a:t>
          </a:r>
          <a:endParaRPr lang="en-US" sz="2400" kern="1200" dirty="0">
            <a:solidFill>
              <a:srgbClr val="0000CC"/>
            </a:solidFill>
          </a:endParaRPr>
        </a:p>
      </dsp:txBody>
      <dsp:txXfrm>
        <a:off x="3375357" y="285"/>
        <a:ext cx="1317248" cy="658624"/>
      </dsp:txXfrm>
    </dsp:sp>
    <dsp:sp modelId="{78E18CFF-432C-4BB6-A94B-53E655023ED3}">
      <dsp:nvSpPr>
        <dsp:cNvPr id="0" name=""/>
        <dsp:cNvSpPr/>
      </dsp:nvSpPr>
      <dsp:spPr>
        <a:xfrm>
          <a:off x="2578422" y="935532"/>
          <a:ext cx="1317248" cy="658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(%)</a:t>
          </a:r>
          <a:endParaRPr lang="en-US" sz="2400" kern="1200" dirty="0"/>
        </a:p>
      </dsp:txBody>
      <dsp:txXfrm>
        <a:off x="2578422" y="935532"/>
        <a:ext cx="1317248" cy="658624"/>
      </dsp:txXfrm>
    </dsp:sp>
    <dsp:sp modelId="{A7C302DB-9C2A-4795-BABE-26D6676A745E}">
      <dsp:nvSpPr>
        <dsp:cNvPr id="0" name=""/>
        <dsp:cNvSpPr/>
      </dsp:nvSpPr>
      <dsp:spPr>
        <a:xfrm>
          <a:off x="4172293" y="935532"/>
          <a:ext cx="1317248" cy="658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(_) </a:t>
          </a:r>
          <a:endParaRPr lang="en-US" sz="2400" kern="1200" dirty="0"/>
        </a:p>
      </dsp:txBody>
      <dsp:txXfrm>
        <a:off x="4172293" y="935532"/>
        <a:ext cx="1317248" cy="658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55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06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3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6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8BB5-ABA2-4AD5-B4A4-54C6722EE04E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27CC-7E4F-4253-AA23-4209924C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9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count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avg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sum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logical-operators.html#operator_not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comparison-operators.html#function_in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min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max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207963"/>
            <a:ext cx="9001462" cy="734146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Database Management system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9119" y="5005520"/>
            <a:ext cx="10353762" cy="113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Database is any collection of electronic records that can be processed to produce useful information. </a:t>
            </a:r>
          </a:p>
        </p:txBody>
      </p:sp>
      <p:pic>
        <p:nvPicPr>
          <p:cNvPr id="1028" name="Picture 4" descr="Database Record: Definition &amp;amp; Explanation - Video &amp;amp; Lesson Transcript |  Study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88" y="1393804"/>
            <a:ext cx="5497224" cy="30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13795" y="1274824"/>
            <a:ext cx="10353763" cy="55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COUNT()</a:t>
            </a:r>
            <a:r>
              <a:rPr lang="en-US" dirty="0"/>
              <a:t> function returns the number of rows that matches a specified criterion.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/>
          <a:lstStyle/>
          <a:p>
            <a:r>
              <a:rPr lang="en-US" b="0" dirty="0" smtClean="0">
                <a:solidFill>
                  <a:srgbClr val="FFC000"/>
                </a:solidFill>
                <a:effectLst/>
              </a:rPr>
              <a:t>COUNT() </a:t>
            </a:r>
            <a:r>
              <a:rPr lang="en-US" b="0" dirty="0" smtClean="0">
                <a:effectLst/>
              </a:rPr>
              <a:t>Functions</a:t>
            </a:r>
            <a:endParaRPr lang="en-US" b="0" dirty="0">
              <a:effectLst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8714509" y="2602760"/>
            <a:ext cx="2327563" cy="734291"/>
          </a:xfrm>
          <a:prstGeom prst="wedgeRoundRectCallout">
            <a:avLst>
              <a:gd name="adj1" fmla="val -135714"/>
              <a:gd name="adj2" fmla="val -70404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Count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795" y="3623137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13795" y="1778654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  <a:hlinkClick r:id="rId2"/>
              </a:rPr>
              <a:t>SELECT</a:t>
            </a:r>
            <a:r>
              <a:rPr lang="en-US" dirty="0">
                <a:effectLst/>
              </a:rPr>
              <a:t> </a:t>
            </a:r>
            <a:r>
              <a:rPr lang="en-US" dirty="0">
                <a:effectLst/>
                <a:hlinkClick r:id="rId3"/>
              </a:rPr>
              <a:t>COUNT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student_id</a:t>
            </a:r>
            <a:r>
              <a:rPr lang="en-US" dirty="0">
                <a:effectLst/>
              </a:rPr>
              <a:t>) FROM students AS </a:t>
            </a:r>
            <a:r>
              <a:rPr lang="en-US" dirty="0" err="1">
                <a:effectLst/>
              </a:rPr>
              <a:t>totalMaleStudent</a:t>
            </a:r>
            <a:r>
              <a:rPr lang="en-US" dirty="0">
                <a:effectLst/>
              </a:rPr>
              <a:t> WHERE </a:t>
            </a:r>
            <a:r>
              <a:rPr lang="en-US" dirty="0" err="1">
                <a:effectLst/>
              </a:rPr>
              <a:t>student_gender</a:t>
            </a:r>
            <a:r>
              <a:rPr lang="en-US" dirty="0">
                <a:effectLst/>
              </a:rPr>
              <a:t>='Male'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4" y="4833070"/>
            <a:ext cx="10128278" cy="15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13795" y="1274824"/>
            <a:ext cx="10353763" cy="55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AVG()</a:t>
            </a:r>
            <a:r>
              <a:rPr lang="en-US" dirty="0"/>
              <a:t> function returns the average value of a </a:t>
            </a:r>
            <a:r>
              <a:rPr lang="en-US" b="1" dirty="0">
                <a:solidFill>
                  <a:srgbClr val="F85E08"/>
                </a:solidFill>
              </a:rPr>
              <a:t>numeric column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AVG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  <a:r>
              <a:rPr lang="en-US" b="0" dirty="0">
                <a:solidFill>
                  <a:srgbClr val="FFC000"/>
                </a:solidFill>
                <a:effectLst/>
              </a:rPr>
              <a:t> </a:t>
            </a:r>
            <a:r>
              <a:rPr lang="en-US" b="0" dirty="0" smtClean="0">
                <a:effectLst/>
              </a:rPr>
              <a:t>Functions</a:t>
            </a:r>
            <a:endParaRPr lang="en-US" b="0" dirty="0"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AVG()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the average value of a numeric column.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714509" y="2602760"/>
            <a:ext cx="2327563" cy="734291"/>
          </a:xfrm>
          <a:prstGeom prst="wedgeRoundRectCallout">
            <a:avLst>
              <a:gd name="adj1" fmla="val -135714"/>
              <a:gd name="adj2" fmla="val -70404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AVG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3795" y="3623137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795" y="1778654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  <a:hlinkClick r:id="rId2"/>
              </a:rPr>
              <a:t>SELECT</a:t>
            </a:r>
            <a:r>
              <a:rPr lang="en-US" dirty="0">
                <a:effectLst/>
              </a:rPr>
              <a:t> </a:t>
            </a:r>
            <a:r>
              <a:rPr lang="en-US" dirty="0">
                <a:effectLst/>
                <a:hlinkClick r:id="rId3"/>
              </a:rPr>
              <a:t>AVG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student_age</a:t>
            </a:r>
            <a:r>
              <a:rPr lang="en-US" dirty="0">
                <a:effectLst/>
              </a:rPr>
              <a:t>) </a:t>
            </a:r>
            <a:r>
              <a:rPr lang="en-US" dirty="0">
                <a:solidFill>
                  <a:srgbClr val="FFC000"/>
                </a:solidFill>
                <a:effectLst/>
              </a:rPr>
              <a:t>AS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avarage_age</a:t>
            </a:r>
            <a:r>
              <a:rPr lang="en-US" dirty="0">
                <a:effectLst/>
              </a:rPr>
              <a:t> FROM students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5063048"/>
            <a:ext cx="10577517" cy="14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13795" y="1274824"/>
            <a:ext cx="10353763" cy="55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SUM() </a:t>
            </a:r>
            <a:r>
              <a:rPr lang="en-US" dirty="0"/>
              <a:t>function returns the total sum of a </a:t>
            </a:r>
            <a:r>
              <a:rPr lang="en-US" b="1" dirty="0" smtClean="0">
                <a:solidFill>
                  <a:srgbClr val="FFC000"/>
                </a:solidFill>
              </a:rPr>
              <a:t>numeric column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C000"/>
                </a:solidFill>
                <a:effectLst/>
              </a:rPr>
              <a:t>SUM</a:t>
            </a:r>
            <a:r>
              <a:rPr lang="en-US" b="0" dirty="0" smtClean="0">
                <a:solidFill>
                  <a:srgbClr val="FFC000"/>
                </a:solidFill>
                <a:effectLst/>
              </a:rPr>
              <a:t>() </a:t>
            </a:r>
            <a:r>
              <a:rPr lang="en-US" b="0" dirty="0" smtClean="0">
                <a:effectLst/>
              </a:rPr>
              <a:t>Functions</a:t>
            </a:r>
            <a:endParaRPr lang="en-US" b="0" dirty="0">
              <a:effectLst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714509" y="2602760"/>
            <a:ext cx="2327563" cy="734291"/>
          </a:xfrm>
          <a:prstGeom prst="wedgeRoundRectCallout">
            <a:avLst>
              <a:gd name="adj1" fmla="val -135714"/>
              <a:gd name="adj2" fmla="val -70404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SUM()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3795" y="3623137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13795" y="1778654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  <a:hlinkClick r:id="rId2"/>
              </a:rPr>
              <a:t>SELECT</a:t>
            </a:r>
            <a:r>
              <a:rPr lang="en-US" dirty="0">
                <a:effectLst/>
              </a:rPr>
              <a:t> </a:t>
            </a:r>
            <a:r>
              <a:rPr lang="en-US" dirty="0">
                <a:effectLst/>
                <a:hlinkClick r:id="rId3"/>
              </a:rPr>
              <a:t>SUM</a:t>
            </a:r>
            <a:r>
              <a:rPr lang="en-US" dirty="0">
                <a:effectLst/>
              </a:rPr>
              <a:t>(`</a:t>
            </a:r>
            <a:r>
              <a:rPr lang="en-US" dirty="0" err="1">
                <a:effectLst/>
              </a:rPr>
              <a:t>student_age</a:t>
            </a:r>
            <a:r>
              <a:rPr lang="en-US" dirty="0">
                <a:effectLst/>
              </a:rPr>
              <a:t>`) AS </a:t>
            </a:r>
            <a:r>
              <a:rPr lang="en-US" dirty="0" err="1">
                <a:effectLst/>
              </a:rPr>
              <a:t>totalAge</a:t>
            </a:r>
            <a:r>
              <a:rPr lang="en-US" dirty="0">
                <a:effectLst/>
              </a:rPr>
              <a:t> FROM students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4924936"/>
            <a:ext cx="10405798" cy="13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13795" y="1274824"/>
            <a:ext cx="10353763" cy="55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WHERE</a:t>
            </a:r>
            <a:r>
              <a:rPr lang="en-US" dirty="0"/>
              <a:t> clause can be combined with </a:t>
            </a:r>
            <a:r>
              <a:rPr lang="en-US" dirty="0" smtClean="0">
                <a:solidFill>
                  <a:srgbClr val="FFC000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/>
              <a:t>operators.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/>
          <a:lstStyle/>
          <a:p>
            <a:r>
              <a:rPr lang="en-US" b="0" dirty="0" smtClean="0">
                <a:solidFill>
                  <a:srgbClr val="FFC000"/>
                </a:solidFill>
                <a:effectLst/>
              </a:rPr>
              <a:t>Not </a:t>
            </a:r>
            <a:r>
              <a:rPr lang="en-US" b="0" dirty="0" smtClean="0">
                <a:effectLst/>
              </a:rPr>
              <a:t>operator</a:t>
            </a:r>
            <a:endParaRPr lang="en-US" b="0" dirty="0">
              <a:effectLst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714509" y="2602760"/>
            <a:ext cx="2327563" cy="734291"/>
          </a:xfrm>
          <a:prstGeom prst="wedgeRoundRectCallout">
            <a:avLst>
              <a:gd name="adj1" fmla="val -135714"/>
              <a:gd name="adj2" fmla="val -70404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NOT 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332" y="4090804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3795" y="1778654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  <a:hlinkClick r:id="rId2"/>
              </a:rPr>
              <a:t>SELECT</a:t>
            </a:r>
            <a:r>
              <a:rPr lang="en-US" dirty="0">
                <a:effectLst/>
              </a:rPr>
              <a:t> * FROM `students` WHERE </a:t>
            </a:r>
            <a:r>
              <a:rPr lang="en-US" dirty="0">
                <a:effectLst/>
                <a:hlinkClick r:id="rId3"/>
              </a:rPr>
              <a:t>NOT</a:t>
            </a:r>
            <a:r>
              <a:rPr lang="en-US" dirty="0">
                <a:effectLst/>
              </a:rPr>
              <a:t> `</a:t>
            </a:r>
            <a:r>
              <a:rPr lang="en-US" dirty="0" err="1">
                <a:effectLst/>
              </a:rPr>
              <a:t>student_gender</a:t>
            </a:r>
            <a:r>
              <a:rPr lang="en-US" dirty="0">
                <a:effectLst/>
              </a:rPr>
              <a:t>` = 'male'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32" y="5342659"/>
            <a:ext cx="10106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13795" y="1274824"/>
            <a:ext cx="10353763" cy="55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COUNT()</a:t>
            </a:r>
            <a:r>
              <a:rPr lang="en-US" dirty="0"/>
              <a:t> function returns the number of rows that matches a specified criterion.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/>
          <a:lstStyle/>
          <a:p>
            <a:r>
              <a:rPr lang="en-US" b="0" dirty="0" smtClean="0">
                <a:solidFill>
                  <a:srgbClr val="FFC000"/>
                </a:solidFill>
                <a:effectLst/>
              </a:rPr>
              <a:t>Null = ‘  ’ </a:t>
            </a:r>
            <a:r>
              <a:rPr lang="en-US" b="0" dirty="0" smtClean="0">
                <a:effectLst/>
              </a:rPr>
              <a:t>operator</a:t>
            </a:r>
            <a:endParaRPr lang="en-US" b="0" dirty="0">
              <a:effectLst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714509" y="2602760"/>
            <a:ext cx="2327563" cy="734291"/>
          </a:xfrm>
          <a:prstGeom prst="wedgeRoundRectCallout">
            <a:avLst>
              <a:gd name="adj1" fmla="val -135714"/>
              <a:gd name="adj2" fmla="val -70404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NULL 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332" y="4090804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3795" y="1778654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  <a:hlinkClick r:id="rId2"/>
              </a:rPr>
              <a:t>SELECT</a:t>
            </a:r>
            <a:r>
              <a:rPr lang="en-US" dirty="0">
                <a:effectLst/>
              </a:rPr>
              <a:t> * FROM `students` WHERE `</a:t>
            </a:r>
            <a:r>
              <a:rPr lang="en-US" dirty="0" err="1">
                <a:effectLst/>
              </a:rPr>
              <a:t>student_address</a:t>
            </a:r>
            <a:r>
              <a:rPr lang="en-US" dirty="0">
                <a:effectLst/>
              </a:rPr>
              <a:t>`= </a:t>
            </a:r>
            <a:r>
              <a:rPr lang="en-US" dirty="0" smtClean="0">
                <a:effectLst/>
              </a:rPr>
              <a:t>‘  </a:t>
            </a:r>
            <a:r>
              <a:rPr lang="en-US" dirty="0">
                <a:effectLst/>
              </a:rPr>
              <a:t>'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5243512"/>
            <a:ext cx="100393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13795" y="1274824"/>
            <a:ext cx="10353763" cy="554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LIKE</a:t>
            </a:r>
            <a:r>
              <a:rPr lang="en-US" dirty="0"/>
              <a:t> operator is used in a </a:t>
            </a:r>
            <a:r>
              <a:rPr lang="en-US" dirty="0">
                <a:solidFill>
                  <a:srgbClr val="FFC000"/>
                </a:solidFill>
              </a:rPr>
              <a:t>WHERE</a:t>
            </a:r>
            <a:r>
              <a:rPr lang="en-US" dirty="0"/>
              <a:t> clause to search for a </a:t>
            </a:r>
            <a:r>
              <a:rPr lang="en-US" dirty="0">
                <a:solidFill>
                  <a:srgbClr val="FFC000"/>
                </a:solidFill>
              </a:rPr>
              <a:t>specified pattern </a:t>
            </a:r>
            <a:r>
              <a:rPr lang="en-US" dirty="0"/>
              <a:t>in a column.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C000"/>
                </a:solidFill>
                <a:effectLst/>
              </a:rPr>
              <a:t>LIKE</a:t>
            </a:r>
            <a:r>
              <a:rPr lang="en-US" b="0" dirty="0">
                <a:effectLst/>
              </a:rPr>
              <a:t> </a:t>
            </a:r>
            <a:r>
              <a:rPr lang="en-US" b="0" dirty="0" smtClean="0">
                <a:effectLst/>
              </a:rPr>
              <a:t>operator</a:t>
            </a:r>
            <a:endParaRPr lang="en-US" b="0" dirty="0">
              <a:effectLst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3796" y="1679507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effectLst/>
              </a:rPr>
              <a:t>Two </a:t>
            </a:r>
            <a:r>
              <a:rPr lang="en-US" dirty="0">
                <a:solidFill>
                  <a:srgbClr val="FFC000"/>
                </a:solidFill>
                <a:effectLst/>
              </a:rPr>
              <a:t>wildcards</a:t>
            </a:r>
            <a:r>
              <a:rPr lang="en-US" dirty="0">
                <a:effectLst/>
              </a:rPr>
              <a:t> often used in conjunction with the </a:t>
            </a:r>
            <a:r>
              <a:rPr lang="en-US" dirty="0">
                <a:solidFill>
                  <a:srgbClr val="FFC000"/>
                </a:solidFill>
                <a:effectLst/>
              </a:rPr>
              <a:t>LIKE</a:t>
            </a:r>
            <a:r>
              <a:rPr lang="en-US" dirty="0">
                <a:effectLst/>
              </a:rPr>
              <a:t> operator</a:t>
            </a:r>
            <a:endParaRPr lang="en-US" dirty="0">
              <a:effectLst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294084551"/>
              </p:ext>
            </p:extLst>
          </p:nvPr>
        </p:nvGraphicFramePr>
        <p:xfrm>
          <a:off x="1353127" y="2494109"/>
          <a:ext cx="8067964" cy="1594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8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C000"/>
                </a:solidFill>
                <a:effectLst/>
              </a:rPr>
              <a:t>LIKE</a:t>
            </a:r>
            <a:r>
              <a:rPr lang="en-US" b="0" dirty="0">
                <a:effectLst/>
              </a:rPr>
              <a:t> </a:t>
            </a:r>
            <a:r>
              <a:rPr lang="en-US" b="0" dirty="0" smtClean="0">
                <a:effectLst/>
              </a:rPr>
              <a:t>operator</a:t>
            </a:r>
            <a:endParaRPr lang="en-US" b="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73875"/>
              </p:ext>
            </p:extLst>
          </p:nvPr>
        </p:nvGraphicFramePr>
        <p:xfrm>
          <a:off x="2004291" y="1800320"/>
          <a:ext cx="81280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984306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196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LIKE 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232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WHERE CustomerName LIKE 'a%'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Finds any values that start with "a"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993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WHERE CustomerName LIKE '%a'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Finds any values that end with "a"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7950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WHERE CustomerName LIKE '%or%'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Finds any values that have "or" in any position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4567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WHERE CustomerName LIKE '_r%'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603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WHERE CustomerName LIKE 'a_%'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8505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WHERE CustomerName LIKE 'a__%'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7878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WHERE ContactName LIKE 'a%o'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2499405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024631" y="942110"/>
            <a:ext cx="10353762" cy="568036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</a:rPr>
              <a:t>Here are some examples showing different </a:t>
            </a:r>
            <a:r>
              <a:rPr lang="en-US" dirty="0">
                <a:solidFill>
                  <a:srgbClr val="FFC000"/>
                </a:solidFill>
                <a:effectLst/>
              </a:rPr>
              <a:t>LIKE</a:t>
            </a:r>
            <a:r>
              <a:rPr lang="en-US" dirty="0">
                <a:effectLst/>
              </a:rPr>
              <a:t> operators with '</a:t>
            </a:r>
            <a:r>
              <a:rPr lang="en-US" dirty="0">
                <a:solidFill>
                  <a:srgbClr val="FFC000"/>
                </a:solidFill>
                <a:effectLst/>
              </a:rPr>
              <a:t>%</a:t>
            </a:r>
            <a:r>
              <a:rPr lang="en-US" dirty="0">
                <a:effectLst/>
              </a:rPr>
              <a:t>' and </a:t>
            </a:r>
            <a:r>
              <a:rPr lang="en-US" dirty="0">
                <a:solidFill>
                  <a:srgbClr val="FFC000"/>
                </a:solidFill>
                <a:effectLst/>
              </a:rPr>
              <a:t>'_'</a:t>
            </a:r>
            <a:r>
              <a:rPr lang="en-US" dirty="0">
                <a:effectLst/>
              </a:rPr>
              <a:t> wildcards: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45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C000"/>
                </a:solidFill>
                <a:effectLst/>
              </a:rPr>
              <a:t>LIKE</a:t>
            </a:r>
            <a:r>
              <a:rPr lang="en-US" b="0" dirty="0">
                <a:effectLst/>
              </a:rPr>
              <a:t> </a:t>
            </a:r>
            <a:r>
              <a:rPr lang="en-US" b="0" dirty="0" smtClean="0">
                <a:effectLst/>
              </a:rPr>
              <a:t>operator</a:t>
            </a:r>
            <a:endParaRPr lang="en-US" b="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332" y="4090804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24631" y="1289179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</a:rPr>
              <a:t>SELECT * FROM `students` </a:t>
            </a:r>
            <a:r>
              <a:rPr lang="en-US" dirty="0">
                <a:solidFill>
                  <a:srgbClr val="FFC000"/>
                </a:solidFill>
                <a:effectLst/>
              </a:rPr>
              <a:t>WHERE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student_name</a:t>
            </a:r>
            <a:r>
              <a:rPr lang="en-US" dirty="0" smtClean="0">
                <a:effectLst/>
              </a:rPr>
              <a:t>` </a:t>
            </a:r>
            <a:r>
              <a:rPr lang="en-US" dirty="0" smtClean="0">
                <a:solidFill>
                  <a:srgbClr val="00B0F0"/>
                </a:solidFill>
                <a:effectLst/>
              </a:rPr>
              <a:t>LIKE</a:t>
            </a:r>
            <a:r>
              <a:rPr lang="en-US" dirty="0" smtClean="0">
                <a:effectLst/>
              </a:rPr>
              <a:t> </a:t>
            </a:r>
            <a:r>
              <a:rPr lang="en-US" sz="3200" dirty="0">
                <a:solidFill>
                  <a:srgbClr val="FF0000"/>
                </a:solidFill>
                <a:effectLst/>
              </a:rPr>
              <a:t>'</a:t>
            </a:r>
            <a:r>
              <a:rPr lang="en-US" dirty="0">
                <a:solidFill>
                  <a:srgbClr val="FFC000"/>
                </a:solidFill>
                <a:effectLst/>
              </a:rPr>
              <a:t>%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mil%</a:t>
            </a:r>
            <a:r>
              <a:rPr lang="en-US" sz="3200" dirty="0" smtClean="0">
                <a:solidFill>
                  <a:srgbClr val="FF0000"/>
                </a:solidFill>
                <a:effectLst/>
              </a:rPr>
              <a:t>'</a:t>
            </a:r>
            <a:endParaRPr lang="en-US" sz="3200" dirty="0"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8" y="5215370"/>
            <a:ext cx="10315575" cy="97155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9106248" y="3265732"/>
            <a:ext cx="2327563" cy="734291"/>
          </a:xfrm>
          <a:prstGeom prst="wedgeRoundRectCallout">
            <a:avLst>
              <a:gd name="adj1" fmla="val -11904"/>
              <a:gd name="adj2" fmla="val -283612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Single quote must be assigned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FFC000"/>
                </a:solidFill>
                <a:effectLst/>
              </a:rPr>
              <a:t>IN</a:t>
            </a:r>
            <a:r>
              <a:rPr lang="en-US" b="0" dirty="0">
                <a:solidFill>
                  <a:srgbClr val="FFC000"/>
                </a:solidFill>
                <a:effectLst/>
              </a:rPr>
              <a:t> </a:t>
            </a:r>
            <a:r>
              <a:rPr lang="en-US" b="0" dirty="0" smtClean="0">
                <a:effectLst/>
              </a:rPr>
              <a:t>operator</a:t>
            </a:r>
            <a:endParaRPr lang="en-US" b="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332" y="4090804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24631" y="1289179"/>
            <a:ext cx="10353762" cy="1107657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</a:rPr>
              <a:t>The </a:t>
            </a:r>
            <a:r>
              <a:rPr lang="en-US" dirty="0">
                <a:solidFill>
                  <a:srgbClr val="FFC000"/>
                </a:solidFill>
                <a:effectLst/>
              </a:rPr>
              <a:t>IN</a:t>
            </a:r>
            <a:r>
              <a:rPr lang="en-US" dirty="0">
                <a:effectLst/>
              </a:rPr>
              <a:t> operator allows you to </a:t>
            </a:r>
            <a:r>
              <a:rPr lang="en-US" dirty="0">
                <a:solidFill>
                  <a:srgbClr val="FFC000"/>
                </a:solidFill>
                <a:effectLst/>
              </a:rPr>
              <a:t>specify multiple values </a:t>
            </a:r>
            <a:r>
              <a:rPr lang="en-US" dirty="0">
                <a:effectLst/>
              </a:rPr>
              <a:t>in a </a:t>
            </a:r>
            <a:r>
              <a:rPr lang="en-US" dirty="0">
                <a:solidFill>
                  <a:srgbClr val="FFC000"/>
                </a:solidFill>
                <a:effectLst/>
              </a:rPr>
              <a:t>WHERE</a:t>
            </a:r>
            <a:r>
              <a:rPr lang="en-US" dirty="0">
                <a:effectLst/>
              </a:rPr>
              <a:t> clause</a:t>
            </a:r>
            <a:r>
              <a:rPr lang="en-US" dirty="0" smtClean="0">
                <a:effectLst/>
              </a:rPr>
              <a:t>.</a:t>
            </a:r>
          </a:p>
          <a:p>
            <a:pPr marL="0" indent="0" algn="ctr">
              <a:buNone/>
            </a:pPr>
            <a:r>
              <a:rPr lang="en-US" sz="3200" dirty="0">
                <a:effectLst/>
              </a:rPr>
              <a:t>The </a:t>
            </a:r>
            <a:r>
              <a:rPr lang="en-US" sz="3200" dirty="0">
                <a:solidFill>
                  <a:srgbClr val="FFFF00"/>
                </a:solidFill>
                <a:effectLst/>
              </a:rPr>
              <a:t>IN</a:t>
            </a:r>
            <a:r>
              <a:rPr lang="en-US" sz="3200" dirty="0">
                <a:effectLst/>
              </a:rPr>
              <a:t> operator is a </a:t>
            </a:r>
            <a:r>
              <a:rPr lang="en-US" sz="3200" dirty="0">
                <a:solidFill>
                  <a:srgbClr val="FF0000"/>
                </a:solidFill>
                <a:effectLst/>
              </a:rPr>
              <a:t>shorthand</a:t>
            </a:r>
            <a:r>
              <a:rPr lang="en-US" sz="3200" dirty="0">
                <a:effectLst/>
              </a:rPr>
              <a:t> for multiple </a:t>
            </a:r>
            <a:r>
              <a:rPr lang="en-US" sz="3200" dirty="0">
                <a:solidFill>
                  <a:srgbClr val="FF0000"/>
                </a:solidFill>
                <a:effectLst/>
              </a:rPr>
              <a:t>OR conditions</a:t>
            </a:r>
            <a:r>
              <a:rPr lang="en-US" sz="3200" dirty="0">
                <a:effectLst/>
              </a:rPr>
              <a:t>.</a:t>
            </a:r>
            <a:endParaRPr lang="en-US" sz="3200" dirty="0">
              <a:effectLst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631" y="2688494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  <a:hlinkClick r:id="rId2"/>
              </a:rPr>
              <a:t>SELECT</a:t>
            </a:r>
            <a:r>
              <a:rPr lang="en-US" dirty="0">
                <a:effectLst/>
              </a:rPr>
              <a:t> * FROM `students` </a:t>
            </a:r>
            <a:r>
              <a:rPr lang="en-US" dirty="0">
                <a:solidFill>
                  <a:srgbClr val="FF0000"/>
                </a:solidFill>
                <a:effectLst/>
              </a:rPr>
              <a:t>WHERE</a:t>
            </a:r>
            <a:r>
              <a:rPr lang="en-US" dirty="0">
                <a:effectLst/>
              </a:rPr>
              <a:t> `</a:t>
            </a:r>
            <a:r>
              <a:rPr lang="en-US" dirty="0" err="1">
                <a:effectLst/>
              </a:rPr>
              <a:t>student_age`</a:t>
            </a:r>
            <a:r>
              <a:rPr lang="en-US" dirty="0" err="1">
                <a:effectLst/>
                <a:hlinkClick r:id="rId3"/>
              </a:rPr>
              <a:t>IN</a:t>
            </a:r>
            <a:r>
              <a:rPr lang="en-US" dirty="0">
                <a:effectLst/>
              </a:rPr>
              <a:t> (</a:t>
            </a:r>
            <a:r>
              <a:rPr lang="en-US" dirty="0" smtClean="0">
                <a:effectLst/>
              </a:rPr>
              <a:t>22,26)</a:t>
            </a:r>
            <a:endParaRPr lang="en-US" sz="320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31" y="5659437"/>
            <a:ext cx="100012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FFC000"/>
                </a:solidFill>
                <a:effectLst/>
              </a:rPr>
              <a:t>update</a:t>
            </a:r>
            <a:r>
              <a:rPr lang="en-US" b="0" dirty="0">
                <a:solidFill>
                  <a:srgbClr val="FFC000"/>
                </a:solidFill>
                <a:effectLst/>
              </a:rPr>
              <a:t> </a:t>
            </a:r>
            <a:r>
              <a:rPr lang="en-US" b="0" dirty="0" smtClean="0">
                <a:effectLst/>
              </a:rPr>
              <a:t>statement</a:t>
            </a:r>
            <a:endParaRPr lang="en-US" b="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332" y="4416385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24631" y="1289180"/>
            <a:ext cx="10353762" cy="647928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effectLst/>
              </a:rPr>
              <a:t>The </a:t>
            </a:r>
            <a:r>
              <a:rPr lang="en-US" sz="2400" dirty="0">
                <a:solidFill>
                  <a:srgbClr val="FFC000"/>
                </a:solidFill>
                <a:effectLst/>
              </a:rPr>
              <a:t>UPDATE</a:t>
            </a:r>
            <a:r>
              <a:rPr lang="en-US" sz="2400" dirty="0">
                <a:effectLst/>
              </a:rPr>
              <a:t> statement is used to </a:t>
            </a:r>
            <a:r>
              <a:rPr lang="en-US" sz="2400" dirty="0">
                <a:solidFill>
                  <a:srgbClr val="FFC000"/>
                </a:solidFill>
                <a:effectLst/>
              </a:rPr>
              <a:t>modify</a:t>
            </a:r>
            <a:r>
              <a:rPr lang="en-US" sz="2400" dirty="0">
                <a:effectLst/>
              </a:rPr>
              <a:t> the existing </a:t>
            </a:r>
            <a:r>
              <a:rPr lang="en-US" sz="2400" dirty="0">
                <a:solidFill>
                  <a:srgbClr val="FFC000"/>
                </a:solidFill>
                <a:effectLst/>
              </a:rPr>
              <a:t>records</a:t>
            </a:r>
            <a:r>
              <a:rPr lang="en-US" sz="2400" dirty="0">
                <a:effectLst/>
              </a:rPr>
              <a:t> in a </a:t>
            </a:r>
            <a:r>
              <a:rPr lang="en-US" sz="2400" dirty="0">
                <a:solidFill>
                  <a:srgbClr val="FFC000"/>
                </a:solidFill>
                <a:effectLst/>
              </a:rPr>
              <a:t>table</a:t>
            </a:r>
            <a:r>
              <a:rPr lang="en-US" sz="2400" dirty="0">
                <a:effectLst/>
              </a:rPr>
              <a:t>.</a:t>
            </a:r>
            <a:endParaRPr lang="en-US" sz="3600" dirty="0">
              <a:effectLst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631" y="2688494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UPDATE</a:t>
            </a:r>
            <a:r>
              <a:rPr lang="en-US" dirty="0">
                <a:effectLst/>
              </a:rPr>
              <a:t> students </a:t>
            </a:r>
            <a:r>
              <a:rPr lang="en-US" dirty="0">
                <a:solidFill>
                  <a:srgbClr val="FF0000"/>
                </a:solidFill>
                <a:effectLst/>
              </a:rPr>
              <a:t>SET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student_name</a:t>
            </a:r>
            <a:r>
              <a:rPr lang="en-US" dirty="0">
                <a:effectLst/>
              </a:rPr>
              <a:t>`='</a:t>
            </a:r>
            <a:r>
              <a:rPr lang="en-US" dirty="0" err="1">
                <a:effectLst/>
              </a:rPr>
              <a:t>Arfan</a:t>
            </a:r>
            <a:r>
              <a:rPr lang="en-US" dirty="0">
                <a:effectLst/>
              </a:rPr>
              <a:t> Khan' WHERE </a:t>
            </a:r>
            <a:r>
              <a:rPr lang="en-US" dirty="0" err="1">
                <a:effectLst/>
              </a:rPr>
              <a:t>student_id</a:t>
            </a:r>
            <a:r>
              <a:rPr lang="en-US" dirty="0">
                <a:effectLst/>
              </a:rPr>
              <a:t> = 1</a:t>
            </a:r>
            <a:endParaRPr lang="en-US" sz="3200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570866" y="4374822"/>
            <a:ext cx="2327563" cy="734291"/>
          </a:xfrm>
          <a:prstGeom prst="wedgeRoundRectCallout">
            <a:avLst>
              <a:gd name="adj1" fmla="val -59523"/>
              <a:gd name="adj2" fmla="val -194933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Update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32" y="5347855"/>
            <a:ext cx="10325100" cy="13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632" y="0"/>
            <a:ext cx="10353761" cy="942109"/>
          </a:xfrm>
        </p:spPr>
        <p:txBody>
          <a:bodyPr/>
          <a:lstStyle/>
          <a:p>
            <a:r>
              <a:rPr lang="en-US" dirty="0" smtClean="0"/>
              <a:t>Data definition language(</a:t>
            </a:r>
            <a:r>
              <a:rPr lang="en-US" dirty="0" err="1" smtClean="0"/>
              <a:t>ddl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799536"/>
          </a:xfrm>
        </p:spPr>
        <p:txBody>
          <a:bodyPr/>
          <a:lstStyle/>
          <a:p>
            <a:r>
              <a:rPr lang="en-US" dirty="0" smtClean="0"/>
              <a:t>CREATE DATABASE </a:t>
            </a:r>
            <a:r>
              <a:rPr lang="en-US" dirty="0" smtClean="0">
                <a:solidFill>
                  <a:srgbClr val="00B050"/>
                </a:solidFill>
              </a:rPr>
              <a:t>DATABASE-NAME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30982" y="2798618"/>
            <a:ext cx="2327563" cy="734291"/>
          </a:xfrm>
          <a:prstGeom prst="wedgeRoundRectCallout">
            <a:avLst>
              <a:gd name="adj1" fmla="val -121429"/>
              <a:gd name="adj2" fmla="val -94933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create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3795" y="3835695"/>
            <a:ext cx="10353762" cy="7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DATABASE </a:t>
            </a:r>
            <a:r>
              <a:rPr lang="en-US" dirty="0" err="1" smtClean="0">
                <a:solidFill>
                  <a:srgbClr val="00B050"/>
                </a:solidFill>
              </a:rPr>
              <a:t>pgdit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FFC000"/>
                </a:solidFill>
                <a:effectLst/>
              </a:rPr>
              <a:t>JOIN </a:t>
            </a:r>
            <a:r>
              <a:rPr lang="en-US" b="0" dirty="0" smtClean="0">
                <a:effectLst/>
              </a:rPr>
              <a:t>CLAUSE</a:t>
            </a:r>
            <a:endParaRPr lang="en-US" b="0" dirty="0">
              <a:effectLst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24631" y="1289180"/>
            <a:ext cx="10353762" cy="1119008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effectLst/>
              </a:rPr>
              <a:t>A </a:t>
            </a:r>
            <a:r>
              <a:rPr lang="en-US" sz="2400" dirty="0">
                <a:solidFill>
                  <a:srgbClr val="FFC000"/>
                </a:solidFill>
                <a:effectLst/>
              </a:rPr>
              <a:t>JOIN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clause</a:t>
            </a:r>
            <a:r>
              <a:rPr lang="en-US" sz="2400" dirty="0">
                <a:effectLst/>
              </a:rPr>
              <a:t> is used to </a:t>
            </a:r>
            <a:r>
              <a:rPr lang="en-US" sz="2400" dirty="0">
                <a:solidFill>
                  <a:srgbClr val="FFC000"/>
                </a:solidFill>
                <a:effectLst/>
              </a:rPr>
              <a:t>combine rows </a:t>
            </a:r>
            <a:r>
              <a:rPr lang="en-US" sz="2400" dirty="0">
                <a:effectLst/>
              </a:rPr>
              <a:t>from </a:t>
            </a:r>
            <a:r>
              <a:rPr lang="en-US" sz="2400" dirty="0">
                <a:solidFill>
                  <a:srgbClr val="FFC000"/>
                </a:solidFill>
                <a:effectLst/>
              </a:rPr>
              <a:t>two or more tables</a:t>
            </a:r>
            <a:r>
              <a:rPr lang="en-US" sz="2400" dirty="0">
                <a:effectLst/>
              </a:rPr>
              <a:t>, </a:t>
            </a:r>
            <a:r>
              <a:rPr lang="en-US" sz="2400" dirty="0">
                <a:solidFill>
                  <a:srgbClr val="92D050"/>
                </a:solidFill>
                <a:effectLst/>
              </a:rPr>
              <a:t>based on a related column between them</a:t>
            </a:r>
            <a:r>
              <a:rPr lang="en-US" sz="2400" dirty="0">
                <a:effectLst/>
              </a:rPr>
              <a:t>.</a:t>
            </a:r>
            <a:endParaRPr lang="en-US" sz="36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2966170"/>
            <a:ext cx="8880306" cy="1827502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117764" y="5538604"/>
            <a:ext cx="2327563" cy="734291"/>
          </a:xfrm>
          <a:prstGeom prst="wedgeRoundRectCallout">
            <a:avLst>
              <a:gd name="adj1" fmla="val 66072"/>
              <a:gd name="adj2" fmla="val -127008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Students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2518870" y="3140712"/>
            <a:ext cx="788100" cy="3262747"/>
          </a:xfrm>
          <a:prstGeom prst="leftBrace">
            <a:avLst/>
          </a:prstGeom>
          <a:ln w="76200">
            <a:solidFill>
              <a:srgbClr val="F85E08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5E08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201512" y="5905749"/>
            <a:ext cx="2327563" cy="734291"/>
          </a:xfrm>
          <a:prstGeom prst="wedgeRoundRectCallout">
            <a:avLst>
              <a:gd name="adj1" fmla="val -10714"/>
              <a:gd name="adj2" fmla="val -143989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Courses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6862271" y="2404902"/>
            <a:ext cx="788100" cy="5105401"/>
          </a:xfrm>
          <a:prstGeom prst="leftBrace">
            <a:avLst/>
          </a:prstGeom>
          <a:ln w="76200">
            <a:solidFill>
              <a:srgbClr val="F85E08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5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FFC000"/>
                </a:solidFill>
                <a:effectLst/>
              </a:rPr>
              <a:t>JOIN </a:t>
            </a:r>
            <a:r>
              <a:rPr lang="en-US" b="0" dirty="0" smtClean="0">
                <a:effectLst/>
              </a:rPr>
              <a:t>CLAUSE</a:t>
            </a:r>
            <a:endParaRPr lang="en-US" b="0" dirty="0">
              <a:effectLst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24631" y="1289180"/>
            <a:ext cx="10353762" cy="1119008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  <a:hlinkClick r:id="rId2"/>
              </a:rPr>
              <a:t>SELECT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student_roll</a:t>
            </a:r>
            <a:r>
              <a:rPr lang="en-US" dirty="0">
                <a:effectLst/>
              </a:rPr>
              <a:t>, </a:t>
            </a:r>
            <a:r>
              <a:rPr lang="en-US" dirty="0" err="1">
                <a:effectLst/>
              </a:rPr>
              <a:t>student_name</a:t>
            </a:r>
            <a:r>
              <a:rPr lang="en-US" dirty="0">
                <a:effectLst/>
              </a:rPr>
              <a:t>, </a:t>
            </a:r>
            <a:r>
              <a:rPr lang="en-US" dirty="0" err="1">
                <a:effectLst/>
              </a:rPr>
              <a:t>course_name</a:t>
            </a:r>
            <a:r>
              <a:rPr lang="en-US" dirty="0">
                <a:effectLst/>
              </a:rPr>
              <a:t> FROM students </a:t>
            </a:r>
            <a:r>
              <a:rPr lang="en-US" dirty="0">
                <a:solidFill>
                  <a:srgbClr val="FFC000"/>
                </a:solidFill>
                <a:effectLst/>
              </a:rPr>
              <a:t>INNER JOIN</a:t>
            </a:r>
            <a:r>
              <a:rPr lang="en-US" dirty="0">
                <a:effectLst/>
              </a:rPr>
              <a:t> courses </a:t>
            </a:r>
            <a:r>
              <a:rPr lang="en-US" dirty="0">
                <a:solidFill>
                  <a:srgbClr val="FFC000"/>
                </a:solidFill>
                <a:effectLst/>
              </a:rPr>
              <a:t>ON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students.course_id</a:t>
            </a:r>
            <a:r>
              <a:rPr lang="en-US" dirty="0">
                <a:effectLst/>
              </a:rPr>
              <a:t> = </a:t>
            </a:r>
            <a:r>
              <a:rPr lang="en-US" dirty="0" err="1" smtClean="0">
                <a:effectLst/>
              </a:rPr>
              <a:t>courses.course_id</a:t>
            </a:r>
            <a:r>
              <a:rPr lang="en-US" dirty="0" smtClean="0">
                <a:effectLst/>
              </a:rPr>
              <a:t> WHERE </a:t>
            </a:r>
            <a:r>
              <a:rPr lang="en-US" dirty="0" err="1" smtClean="0">
                <a:effectLst/>
              </a:rPr>
              <a:t>student_id</a:t>
            </a:r>
            <a:r>
              <a:rPr lang="en-US" dirty="0" smtClean="0">
                <a:effectLst/>
              </a:rPr>
              <a:t> = 1</a:t>
            </a:r>
            <a:endParaRPr lang="en-US" sz="36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31" y="4688464"/>
            <a:ext cx="7934236" cy="1795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4631" y="3751367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788575" y="2788244"/>
            <a:ext cx="2327563" cy="734291"/>
          </a:xfrm>
          <a:prstGeom prst="wedgeRoundRectCallout">
            <a:avLst>
              <a:gd name="adj1" fmla="val -54166"/>
              <a:gd name="adj2" fmla="val -168518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Operator work as condition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C000"/>
                </a:solidFill>
                <a:effectLst/>
              </a:rPr>
              <a:t>GROUP BY</a:t>
            </a:r>
            <a:r>
              <a:rPr lang="en-US" b="0" dirty="0">
                <a:effectLst/>
              </a:rPr>
              <a:t> 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24631" y="2366408"/>
            <a:ext cx="10353762" cy="900300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</a:rPr>
              <a:t>SELECT </a:t>
            </a:r>
            <a:r>
              <a:rPr lang="en-US" dirty="0">
                <a:solidFill>
                  <a:srgbClr val="FFC000"/>
                </a:solidFill>
                <a:effectLst/>
              </a:rPr>
              <a:t>COUNT(`</a:t>
            </a:r>
            <a:r>
              <a:rPr lang="en-US" dirty="0" err="1">
                <a:solidFill>
                  <a:srgbClr val="FFC000"/>
                </a:solidFill>
                <a:effectLst/>
              </a:rPr>
              <a:t>student_age</a:t>
            </a:r>
            <a:r>
              <a:rPr lang="en-US" dirty="0">
                <a:solidFill>
                  <a:srgbClr val="FFC000"/>
                </a:solidFill>
                <a:effectLst/>
              </a:rPr>
              <a:t>`), </a:t>
            </a:r>
            <a:r>
              <a:rPr lang="en-US" dirty="0">
                <a:effectLst/>
              </a:rPr>
              <a:t>`</a:t>
            </a:r>
            <a:r>
              <a:rPr lang="en-US" dirty="0" err="1">
                <a:effectLst/>
              </a:rPr>
              <a:t>student_gender</a:t>
            </a:r>
            <a:r>
              <a:rPr lang="en-US" dirty="0">
                <a:effectLst/>
              </a:rPr>
              <a:t>` FROM students </a:t>
            </a:r>
            <a:r>
              <a:rPr lang="en-US" dirty="0">
                <a:solidFill>
                  <a:srgbClr val="FFC000"/>
                </a:solidFill>
                <a:effectLst/>
              </a:rPr>
              <a:t>GROUP BY </a:t>
            </a:r>
            <a:r>
              <a:rPr lang="en-US" dirty="0">
                <a:effectLst/>
              </a:rPr>
              <a:t>`</a:t>
            </a:r>
            <a:r>
              <a:rPr lang="en-US" dirty="0" err="1">
                <a:effectLst/>
              </a:rPr>
              <a:t>student_gender</a:t>
            </a:r>
            <a:r>
              <a:rPr lang="en-US" dirty="0">
                <a:effectLst/>
              </a:rPr>
              <a:t>`</a:t>
            </a:r>
            <a:endParaRPr lang="en-US" sz="3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4631" y="3751367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87" y="4887190"/>
            <a:ext cx="7835740" cy="18728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24631" y="942109"/>
            <a:ext cx="10353762" cy="900300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GROUP BY </a:t>
            </a:r>
            <a:r>
              <a:rPr lang="en-US" dirty="0">
                <a:effectLst/>
              </a:rPr>
              <a:t>statement is often used with </a:t>
            </a:r>
            <a:r>
              <a:rPr lang="en-US" dirty="0">
                <a:solidFill>
                  <a:srgbClr val="FFC000"/>
                </a:solidFill>
                <a:effectLst/>
              </a:rPr>
              <a:t>aggregate functions </a:t>
            </a:r>
            <a:r>
              <a:rPr lang="en-US" dirty="0">
                <a:effectLst/>
              </a:rPr>
              <a:t>(COUNT(), MAX(), MIN(), SUM(), AVG()) to </a:t>
            </a:r>
            <a:r>
              <a:rPr lang="en-US" dirty="0">
                <a:solidFill>
                  <a:srgbClr val="FFC000"/>
                </a:solidFill>
                <a:effectLst/>
              </a:rPr>
              <a:t>group the result-set by one or more columns</a:t>
            </a:r>
            <a:r>
              <a:rPr lang="en-US" dirty="0">
                <a:effectLst/>
              </a:rPr>
              <a:t>.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11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55964"/>
          </a:xfrm>
        </p:spPr>
        <p:txBody>
          <a:bodyPr/>
          <a:lstStyle/>
          <a:p>
            <a:r>
              <a:rPr lang="en-US" dirty="0" smtClean="0"/>
              <a:t>Data definition language(</a:t>
            </a:r>
            <a:r>
              <a:rPr lang="en-US" dirty="0" err="1" smtClean="0"/>
              <a:t>ddl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37081"/>
            <a:ext cx="10353762" cy="5149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TABLE courses(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course_id</a:t>
            </a:r>
            <a:r>
              <a:rPr lang="en-US" dirty="0"/>
              <a:t> INTEGER(11) AUTO_INCREMENT NOT NULL,</a:t>
            </a:r>
          </a:p>
          <a:p>
            <a:pPr marL="914400" lvl="2" indent="0">
              <a:buNone/>
            </a:pPr>
            <a:r>
              <a:rPr lang="en-US" sz="2000" dirty="0" err="1" smtClean="0"/>
              <a:t>course_name</a:t>
            </a:r>
            <a:r>
              <a:rPr lang="en-US" sz="2000" dirty="0" smtClean="0"/>
              <a:t> </a:t>
            </a:r>
            <a:r>
              <a:rPr lang="en-US" sz="2000" dirty="0"/>
              <a:t>VARCHAR(100) NOT NULL,</a:t>
            </a:r>
          </a:p>
          <a:p>
            <a:pPr marL="914400" lvl="2" indent="0">
              <a:buNone/>
            </a:pPr>
            <a:r>
              <a:rPr lang="en-US" sz="2000" dirty="0" err="1" smtClean="0"/>
              <a:t>course_code</a:t>
            </a:r>
            <a:r>
              <a:rPr lang="en-US" sz="2000" dirty="0" smtClean="0"/>
              <a:t> </a:t>
            </a:r>
            <a:r>
              <a:rPr lang="en-US" sz="2000" dirty="0"/>
              <a:t>CHAR(15) NOT NULL,</a:t>
            </a:r>
          </a:p>
          <a:p>
            <a:pPr marL="914400" lvl="2" indent="0">
              <a:buNone/>
            </a:pPr>
            <a:r>
              <a:rPr lang="en-US" sz="2000" dirty="0" smtClean="0"/>
              <a:t>PRIMARY </a:t>
            </a:r>
            <a:r>
              <a:rPr lang="en-US" sz="2000" dirty="0"/>
              <a:t>KEY(</a:t>
            </a:r>
            <a:r>
              <a:rPr lang="en-US" sz="2000" dirty="0" err="1"/>
              <a:t>course_id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dirty="0"/>
              <a:t>)ENGINE=INNODB DEFAULT CHARSET=latin1;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358102" y="3190572"/>
            <a:ext cx="2327563" cy="734291"/>
          </a:xfrm>
          <a:prstGeom prst="wedgeRoundRectCallout">
            <a:avLst>
              <a:gd name="adj1" fmla="val -148215"/>
              <a:gd name="adj2" fmla="val -132669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create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607484" y="1237081"/>
            <a:ext cx="2327563" cy="734291"/>
          </a:xfrm>
          <a:prstGeom prst="wedgeRoundRectCallout">
            <a:avLst>
              <a:gd name="adj1" fmla="val -249405"/>
              <a:gd name="adj2" fmla="val -1946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55964"/>
          </a:xfrm>
        </p:spPr>
        <p:txBody>
          <a:bodyPr/>
          <a:lstStyle/>
          <a:p>
            <a:r>
              <a:rPr lang="en-US" dirty="0" smtClean="0"/>
              <a:t>Data definition language(</a:t>
            </a:r>
            <a:r>
              <a:rPr lang="en-US" dirty="0" err="1" smtClean="0"/>
              <a:t>ddl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37081"/>
            <a:ext cx="10353762" cy="5149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CREATE TABLE students(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student_id</a:t>
            </a:r>
            <a:r>
              <a:rPr lang="en-US" sz="1600" dirty="0"/>
              <a:t> INTEGER(11) AUTO_INCREMENT NOT NULL,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course_id</a:t>
            </a:r>
            <a:r>
              <a:rPr lang="en-US" dirty="0"/>
              <a:t> INTEGER(11) NOT NULL,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student_roll</a:t>
            </a:r>
            <a:r>
              <a:rPr lang="en-US" dirty="0"/>
              <a:t> INTEGER(11) NOT NULL,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student_name</a:t>
            </a:r>
            <a:r>
              <a:rPr lang="en-US" dirty="0"/>
              <a:t> VARCHAR(100) NOT NULL,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student_email</a:t>
            </a:r>
            <a:r>
              <a:rPr lang="en-US" dirty="0"/>
              <a:t> VARCHAR(150) NOT NULL,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student_mobile</a:t>
            </a:r>
            <a:r>
              <a:rPr lang="en-US" dirty="0"/>
              <a:t> CHAR(15) NOT NULL,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student_gender</a:t>
            </a:r>
            <a:r>
              <a:rPr lang="en-US" dirty="0"/>
              <a:t> VARCHAR(6) NOT NULL,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student_address</a:t>
            </a:r>
            <a:r>
              <a:rPr lang="en-US" dirty="0"/>
              <a:t> VARCHAR(200) NOT NULL,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student_age</a:t>
            </a:r>
            <a:r>
              <a:rPr lang="en-US" dirty="0"/>
              <a:t> INTEGER(3) NOT NULL,</a:t>
            </a:r>
          </a:p>
          <a:p>
            <a:pPr marL="914400" lvl="2" indent="0">
              <a:buNone/>
            </a:pPr>
            <a:r>
              <a:rPr lang="en-US" dirty="0"/>
              <a:t>    PRIMARY KEY(</a:t>
            </a:r>
            <a:r>
              <a:rPr lang="en-US" dirty="0" err="1"/>
              <a:t>student_id</a:t>
            </a:r>
            <a:r>
              <a:rPr lang="en-US" dirty="0" smtClean="0"/>
              <a:t>),</a:t>
            </a:r>
          </a:p>
          <a:p>
            <a:pPr marL="914400" lvl="2" indent="0">
              <a:buNone/>
            </a:pPr>
            <a:r>
              <a:rPr lang="en-US" dirty="0" smtClean="0"/>
              <a:t>    CONSTRAINT </a:t>
            </a:r>
            <a:r>
              <a:rPr lang="en-US" dirty="0" err="1" smtClean="0"/>
              <a:t>student_unique_key</a:t>
            </a:r>
            <a:r>
              <a:rPr lang="en-US" dirty="0" smtClean="0"/>
              <a:t> UNIQUE(</a:t>
            </a:r>
            <a:r>
              <a:rPr lang="en-US" dirty="0" err="1" smtClean="0"/>
              <a:t>student_email,student_mobile,student_roll</a:t>
            </a:r>
            <a:r>
              <a:rPr lang="en-US" dirty="0" smtClean="0"/>
              <a:t>);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CONSTRAINT </a:t>
            </a:r>
            <a:r>
              <a:rPr lang="en-US" dirty="0" err="1"/>
              <a:t>student_course</a:t>
            </a:r>
            <a:r>
              <a:rPr lang="en-US" dirty="0"/>
              <a:t> FOREIGN KEY(</a:t>
            </a:r>
            <a:r>
              <a:rPr lang="en-US" dirty="0" err="1"/>
              <a:t>course_id</a:t>
            </a:r>
            <a:r>
              <a:rPr lang="en-US" dirty="0"/>
              <a:t>) REFERENCES courses(</a:t>
            </a:r>
            <a:r>
              <a:rPr lang="en-US" dirty="0" err="1"/>
              <a:t>course_id</a:t>
            </a:r>
            <a:r>
              <a:rPr lang="en-US" dirty="0"/>
              <a:t>) ON UPDATE </a:t>
            </a:r>
            <a:r>
              <a:rPr lang="en-US" dirty="0" smtClean="0"/>
              <a:t>CASCADE </a:t>
            </a:r>
            <a:r>
              <a:rPr lang="en-US" dirty="0"/>
              <a:t>ON DELETE RESTRICT</a:t>
            </a:r>
          </a:p>
          <a:p>
            <a:pPr marL="0" indent="0">
              <a:buNone/>
            </a:pPr>
            <a:r>
              <a:rPr lang="en-US" sz="1600" dirty="0"/>
              <a:t>)ENGINE=INNODB DEFAULT CHARSET=latin1;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728363" y="1935921"/>
            <a:ext cx="2327563" cy="734291"/>
          </a:xfrm>
          <a:prstGeom prst="wedgeRoundRectCallout">
            <a:avLst>
              <a:gd name="adj1" fmla="val -121429"/>
              <a:gd name="adj2" fmla="val -94933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create 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55964"/>
          </a:xfrm>
        </p:spPr>
        <p:txBody>
          <a:bodyPr/>
          <a:lstStyle/>
          <a:p>
            <a:r>
              <a:rPr lang="en-US" dirty="0" smtClean="0"/>
              <a:t>Visual relation between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60" y="1935920"/>
            <a:ext cx="9050093" cy="3910697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063345" y="5112326"/>
            <a:ext cx="2327563" cy="734291"/>
          </a:xfrm>
          <a:prstGeom prst="wedgeRoundRectCallout">
            <a:avLst>
              <a:gd name="adj1" fmla="val -159524"/>
              <a:gd name="adj2" fmla="val -342103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 Relation between tables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55964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0929" y="1217186"/>
            <a:ext cx="10353762" cy="7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SELECT statement is used to select data from a database.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00929" y="2189017"/>
            <a:ext cx="10353762" cy="79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* FROM `students` 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613337" y="3160848"/>
            <a:ext cx="2327563" cy="734291"/>
          </a:xfrm>
          <a:prstGeom prst="wedgeRoundRectCallout">
            <a:avLst>
              <a:gd name="adj1" fmla="val -148215"/>
              <a:gd name="adj2" fmla="val -132669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create table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818350"/>
            <a:ext cx="10096500" cy="16101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13795" y="3911764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/>
          <a:lstStyle/>
          <a:p>
            <a:r>
              <a:rPr lang="en-US" b="0" dirty="0">
                <a:solidFill>
                  <a:srgbClr val="FFC000"/>
                </a:solidFill>
                <a:effectLst/>
              </a:rPr>
              <a:t>MIN() </a:t>
            </a:r>
            <a:r>
              <a:rPr lang="en-US" b="0" dirty="0" smtClean="0">
                <a:effectLst/>
              </a:rPr>
              <a:t>Functions</a:t>
            </a:r>
            <a:endParaRPr lang="en-US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13395"/>
            <a:ext cx="10353762" cy="4690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C000"/>
                </a:solidFill>
              </a:rPr>
              <a:t>MIN() </a:t>
            </a:r>
            <a:r>
              <a:rPr lang="en-US" sz="2400" dirty="0"/>
              <a:t>function returns the smallest value of the selected column.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3795" y="1778654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  <a:hlinkClick r:id="rId2"/>
              </a:rPr>
              <a:t>SELECT</a:t>
            </a:r>
            <a:r>
              <a:rPr lang="en-US" dirty="0">
                <a:effectLst/>
              </a:rPr>
              <a:t> </a:t>
            </a:r>
            <a:r>
              <a:rPr lang="en-US" dirty="0">
                <a:effectLst/>
                <a:hlinkClick r:id="rId3"/>
              </a:rPr>
              <a:t>MIN</a:t>
            </a:r>
            <a:r>
              <a:rPr lang="en-US" dirty="0">
                <a:effectLst/>
              </a:rPr>
              <a:t>(`</a:t>
            </a:r>
            <a:r>
              <a:rPr lang="en-US" dirty="0" err="1">
                <a:effectLst/>
              </a:rPr>
              <a:t>student_age</a:t>
            </a:r>
            <a:r>
              <a:rPr lang="en-US" dirty="0">
                <a:effectLst/>
              </a:rPr>
              <a:t>`) FROM students WHERE </a:t>
            </a:r>
            <a:r>
              <a:rPr lang="en-US" dirty="0" err="1">
                <a:effectLst/>
              </a:rPr>
              <a:t>student_gender</a:t>
            </a:r>
            <a:r>
              <a:rPr lang="en-US" dirty="0">
                <a:effectLst/>
              </a:rPr>
              <a:t> = 'Male'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8714509" y="2602760"/>
            <a:ext cx="2327563" cy="734291"/>
          </a:xfrm>
          <a:prstGeom prst="wedgeRoundRectCallout">
            <a:avLst>
              <a:gd name="adj1" fmla="val -135714"/>
              <a:gd name="adj2" fmla="val -70404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create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795" y="3623137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4530611"/>
            <a:ext cx="10067207" cy="15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785291" y="1242055"/>
            <a:ext cx="10353763" cy="55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MAX() </a:t>
            </a:r>
            <a:r>
              <a:rPr lang="en-US" dirty="0"/>
              <a:t>function returns the largest value of the selected column.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24632" y="166255"/>
            <a:ext cx="10353761" cy="775854"/>
          </a:xfrm>
        </p:spPr>
        <p:txBody>
          <a:bodyPr/>
          <a:lstStyle/>
          <a:p>
            <a:r>
              <a:rPr lang="en-US" b="0" dirty="0" smtClean="0">
                <a:solidFill>
                  <a:srgbClr val="FFC000"/>
                </a:solidFill>
                <a:effectLst/>
              </a:rPr>
              <a:t>MAX() </a:t>
            </a:r>
            <a:r>
              <a:rPr lang="en-US" b="0" dirty="0" smtClean="0">
                <a:effectLst/>
              </a:rPr>
              <a:t>Functions</a:t>
            </a:r>
            <a:endParaRPr lang="en-US" b="0" dirty="0">
              <a:effectLst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8714509" y="2602760"/>
            <a:ext cx="2327563" cy="734291"/>
          </a:xfrm>
          <a:prstGeom prst="wedgeRoundRectCallout">
            <a:avLst>
              <a:gd name="adj1" fmla="val -135714"/>
              <a:gd name="adj2" fmla="val -70404"/>
              <a:gd name="adj3" fmla="val 16667"/>
            </a:avLst>
          </a:prstGeom>
          <a:solidFill>
            <a:srgbClr val="142C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 of Max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3795" y="3623137"/>
            <a:ext cx="2660678" cy="6511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13795" y="1778654"/>
            <a:ext cx="10353762" cy="650923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  <a:hlinkClick r:id="rId2"/>
              </a:rPr>
              <a:t>SELECT</a:t>
            </a:r>
            <a:r>
              <a:rPr lang="en-US" dirty="0">
                <a:effectLst/>
              </a:rPr>
              <a:t> </a:t>
            </a:r>
            <a:r>
              <a:rPr lang="en-US" dirty="0">
                <a:effectLst/>
                <a:hlinkClick r:id="rId3"/>
              </a:rPr>
              <a:t>MAX</a:t>
            </a:r>
            <a:r>
              <a:rPr lang="en-US" dirty="0">
                <a:effectLst/>
              </a:rPr>
              <a:t>(`</a:t>
            </a:r>
            <a:r>
              <a:rPr lang="en-US" dirty="0" err="1">
                <a:effectLst/>
              </a:rPr>
              <a:t>student_age</a:t>
            </a:r>
            <a:r>
              <a:rPr lang="en-US" dirty="0">
                <a:effectLst/>
              </a:rPr>
              <a:t>`) </a:t>
            </a:r>
            <a:r>
              <a:rPr lang="en-US" dirty="0">
                <a:solidFill>
                  <a:srgbClr val="FFC000"/>
                </a:solidFill>
                <a:effectLst/>
              </a:rPr>
              <a:t>AS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studentAgeMax</a:t>
            </a:r>
            <a:r>
              <a:rPr lang="en-US" dirty="0">
                <a:effectLst/>
              </a:rPr>
              <a:t> FROM students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30" y="4693659"/>
            <a:ext cx="9332273" cy="7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227</TotalTime>
  <Words>909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Consolas</vt:lpstr>
      <vt:lpstr>Rockwell</vt:lpstr>
      <vt:lpstr>Verdana</vt:lpstr>
      <vt:lpstr>Damask</vt:lpstr>
      <vt:lpstr>Database Management system</vt:lpstr>
      <vt:lpstr>Data definition language(ddl)</vt:lpstr>
      <vt:lpstr>Data definition language(ddl)</vt:lpstr>
      <vt:lpstr>Data definition language(ddl)</vt:lpstr>
      <vt:lpstr>Visual relation between tables</vt:lpstr>
      <vt:lpstr>Data manipulated language</vt:lpstr>
      <vt:lpstr>Select statment</vt:lpstr>
      <vt:lpstr>MIN() Functions</vt:lpstr>
      <vt:lpstr>MAX() Functions</vt:lpstr>
      <vt:lpstr>COUNT() Functions</vt:lpstr>
      <vt:lpstr>AVG() Functions</vt:lpstr>
      <vt:lpstr>SUM() Functions</vt:lpstr>
      <vt:lpstr>Not operator</vt:lpstr>
      <vt:lpstr>Null = ‘  ’ operator</vt:lpstr>
      <vt:lpstr>LIKE operator</vt:lpstr>
      <vt:lpstr>LIKE operator</vt:lpstr>
      <vt:lpstr>LIKE operator</vt:lpstr>
      <vt:lpstr>IN operator</vt:lpstr>
      <vt:lpstr>update statement</vt:lpstr>
      <vt:lpstr>JOIN CLAUSE</vt:lpstr>
      <vt:lpstr>JOIN CLAUSE</vt:lpstr>
      <vt:lpstr>GROUP BY 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MILTON KHAN</dc:creator>
  <cp:lastModifiedBy>MILTON KHAN</cp:lastModifiedBy>
  <cp:revision>93</cp:revision>
  <dcterms:created xsi:type="dcterms:W3CDTF">2021-10-10T05:43:50Z</dcterms:created>
  <dcterms:modified xsi:type="dcterms:W3CDTF">2021-10-10T09:31:11Z</dcterms:modified>
</cp:coreProperties>
</file>