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内藤 勝太" initials="内藤" lastIdx="1" clrIdx="0">
    <p:extLst>
      <p:ext uri="{19B8F6BF-5375-455C-9EA6-DF929625EA0E}">
        <p15:presenceInfo xmlns:p15="http://schemas.microsoft.com/office/powerpoint/2012/main" userId="9d620150298194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6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959E-96A1-448E-A78A-55FB9EBC8037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E5D0-728A-4DF7-AA16-EF45B8E4BA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62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959E-96A1-448E-A78A-55FB9EBC8037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E5D0-728A-4DF7-AA16-EF45B8E4BA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75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959E-96A1-448E-A78A-55FB9EBC8037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E5D0-728A-4DF7-AA16-EF45B8E4BA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62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959E-96A1-448E-A78A-55FB9EBC8037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E5D0-728A-4DF7-AA16-EF45B8E4BA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43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959E-96A1-448E-A78A-55FB9EBC8037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E5D0-728A-4DF7-AA16-EF45B8E4BA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96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959E-96A1-448E-A78A-55FB9EBC8037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E5D0-728A-4DF7-AA16-EF45B8E4BA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53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959E-96A1-448E-A78A-55FB9EBC8037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E5D0-728A-4DF7-AA16-EF45B8E4BA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45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959E-96A1-448E-A78A-55FB9EBC8037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E5D0-728A-4DF7-AA16-EF45B8E4BA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97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959E-96A1-448E-A78A-55FB9EBC8037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E5D0-728A-4DF7-AA16-EF45B8E4BA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95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959E-96A1-448E-A78A-55FB9EBC8037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E5D0-728A-4DF7-AA16-EF45B8E4BA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11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959E-96A1-448E-A78A-55FB9EBC8037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E5D0-728A-4DF7-AA16-EF45B8E4BA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46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6959E-96A1-448E-A78A-55FB9EBC8037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6E5D0-728A-4DF7-AA16-EF45B8E4BA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71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-582720" y="177950"/>
            <a:ext cx="6039303" cy="1094565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入れる教室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37323" y="1590261"/>
            <a:ext cx="4045225" cy="295465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教室</a:t>
            </a:r>
            <a:r>
              <a:rPr kumimoji="1" lang="en-US" altLang="ja-JP" sz="24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252</a:t>
            </a:r>
            <a:r>
              <a:rPr kumimoji="1" lang="ja-JP" altLang="en-US" sz="24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しらまつ</a:t>
            </a:r>
            <a:r>
              <a:rPr lang="ja-JP" altLang="en-US" sz="24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先生</a:t>
            </a:r>
            <a:endParaRPr lang="en-US" altLang="ja-JP" sz="2400" dirty="0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endParaRPr lang="en-US" altLang="ja-JP" dirty="0"/>
          </a:p>
          <a:p>
            <a:r>
              <a:rPr kumimoji="1" lang="ja-JP" altLang="en-US" dirty="0" smtClean="0"/>
              <a:t>タイトル：</a:t>
            </a:r>
            <a:r>
              <a:rPr lang="ja-JP" altLang="en-US" dirty="0"/>
              <a:t>愛知県の交通事故の</a:t>
            </a:r>
            <a:r>
              <a:rPr lang="ja-JP" altLang="en-US" dirty="0" smtClean="0"/>
              <a:t>について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内容：愛知県のドライバーがいかに糞かを勉強しましょう。</a:t>
            </a:r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523922" y="177950"/>
            <a:ext cx="5218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なまえ：めいこう　たろう</a:t>
            </a:r>
            <a:endParaRPr kumimoji="1" lang="ja-JP" altLang="en-US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863549" y="1590261"/>
            <a:ext cx="3925955" cy="267765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教室</a:t>
            </a:r>
            <a:r>
              <a:rPr kumimoji="1" lang="en-US" altLang="ja-JP" sz="24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253</a:t>
            </a:r>
            <a:r>
              <a:rPr kumimoji="1" lang="ja-JP" altLang="en-US" sz="24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みやわき</a:t>
            </a:r>
            <a:r>
              <a:rPr lang="ja-JP" altLang="en-US" sz="24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先生</a:t>
            </a:r>
            <a:endParaRPr lang="en-US" altLang="ja-JP" sz="2400" dirty="0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endParaRPr lang="en-US" altLang="ja-JP" dirty="0"/>
          </a:p>
          <a:p>
            <a:r>
              <a:rPr lang="ja-JP" altLang="en-US" dirty="0"/>
              <a:t>タイトル：</a:t>
            </a:r>
            <a:r>
              <a:rPr lang="ja-JP" altLang="en-US" dirty="0" smtClean="0"/>
              <a:t>愛知県の人口</a:t>
            </a:r>
            <a:endParaRPr lang="en-US" altLang="ja-JP" dirty="0"/>
          </a:p>
          <a:p>
            <a:r>
              <a:rPr lang="ja-JP" altLang="en-US" dirty="0"/>
              <a:t>内容：愛知県</a:t>
            </a:r>
            <a:r>
              <a:rPr lang="ja-JP" altLang="en-US" dirty="0" smtClean="0"/>
              <a:t>の人口がどのように変化したか勉強しましょう。</a:t>
            </a: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1997765" y="3945835"/>
            <a:ext cx="924339" cy="43141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110947" y="3945835"/>
            <a:ext cx="1182757" cy="43141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匿名入室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384235" y="3690372"/>
            <a:ext cx="924339" cy="43141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497417" y="3690372"/>
            <a:ext cx="1182757" cy="43141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匿名入室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26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3167" y="-173957"/>
            <a:ext cx="4439856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教室２５２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431324" y="139561"/>
            <a:ext cx="5218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なまえ：めいこう　たろう</a:t>
            </a:r>
            <a:endParaRPr kumimoji="1" lang="ja-JP" altLang="en-US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grpSp>
        <p:nvGrpSpPr>
          <p:cNvPr id="23" name="グループ化 22"/>
          <p:cNvGrpSpPr/>
          <p:nvPr/>
        </p:nvGrpSpPr>
        <p:grpSpPr>
          <a:xfrm>
            <a:off x="245419" y="2802349"/>
            <a:ext cx="11414760" cy="3285976"/>
            <a:chOff x="245419" y="2802349"/>
            <a:chExt cx="11414760" cy="3285976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245419" y="2802349"/>
              <a:ext cx="11414760" cy="3285976"/>
              <a:chOff x="431189" y="3046520"/>
              <a:chExt cx="11414760" cy="3285976"/>
            </a:xfrm>
          </p:grpSpPr>
          <p:sp>
            <p:nvSpPr>
              <p:cNvPr id="12" name="角丸四角形吹き出し 11"/>
              <p:cNvSpPr/>
              <p:nvPr/>
            </p:nvSpPr>
            <p:spPr>
              <a:xfrm>
                <a:off x="431189" y="4640856"/>
                <a:ext cx="11414760" cy="1691640"/>
              </a:xfrm>
              <a:prstGeom prst="wedgeRoundRectCallout">
                <a:avLst>
                  <a:gd name="adj1" fmla="val -36914"/>
                  <a:gd name="adj2" fmla="val -67296"/>
                  <a:gd name="adj3" fmla="val 16667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3" name="グループ化 12"/>
              <p:cNvGrpSpPr/>
              <p:nvPr/>
            </p:nvGrpSpPr>
            <p:grpSpPr>
              <a:xfrm>
                <a:off x="1009898" y="3046520"/>
                <a:ext cx="10693839" cy="1226462"/>
                <a:chOff x="1030154" y="2648030"/>
                <a:chExt cx="10693839" cy="805729"/>
              </a:xfrm>
            </p:grpSpPr>
            <p:sp>
              <p:nvSpPr>
                <p:cNvPr id="14" name="角丸四角形 13"/>
                <p:cNvSpPr/>
                <p:nvPr/>
              </p:nvSpPr>
              <p:spPr>
                <a:xfrm>
                  <a:off x="1030154" y="2648030"/>
                  <a:ext cx="2464822" cy="798654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4000" dirty="0" smtClean="0">
                      <a:solidFill>
                        <a:schemeClr val="tx1"/>
                      </a:solidFill>
                      <a:latin typeface="HGS創英角ﾎﾟｯﾌﾟ体" panose="040B0A00000000000000" pitchFamily="50" charset="-128"/>
                      <a:ea typeface="HGS創英角ﾎﾟｯﾌﾟ体" panose="040B0A00000000000000" pitchFamily="50" charset="-128"/>
                    </a:rPr>
                    <a:t>人口</a:t>
                  </a:r>
                  <a:endParaRPr kumimoji="1" lang="ja-JP" altLang="en-US" sz="4000" dirty="0">
                    <a:solidFill>
                      <a:schemeClr val="tx1"/>
                    </a:solidFill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endParaRPr>
                </a:p>
              </p:txBody>
            </p:sp>
            <p:sp>
              <p:nvSpPr>
                <p:cNvPr id="15" name="角丸四角形 14"/>
                <p:cNvSpPr/>
                <p:nvPr/>
              </p:nvSpPr>
              <p:spPr>
                <a:xfrm>
                  <a:off x="9103296" y="2655105"/>
                  <a:ext cx="2620697" cy="798654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4000" dirty="0" smtClean="0">
                      <a:solidFill>
                        <a:schemeClr val="tx1"/>
                      </a:solidFill>
                      <a:latin typeface="HGS創英角ﾎﾟｯﾌﾟ体" panose="040B0A00000000000000" pitchFamily="50" charset="-128"/>
                      <a:ea typeface="HGS創英角ﾎﾟｯﾌﾟ体" panose="040B0A00000000000000" pitchFamily="50" charset="-128"/>
                    </a:rPr>
                    <a:t>お金</a:t>
                  </a:r>
                  <a:endParaRPr kumimoji="1" lang="ja-JP" altLang="en-US" sz="4000" dirty="0">
                    <a:solidFill>
                      <a:schemeClr val="tx1"/>
                    </a:solidFill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endParaRPr>
                </a:p>
              </p:txBody>
            </p:sp>
            <p:sp>
              <p:nvSpPr>
                <p:cNvPr id="16" name="角丸四角形 15"/>
                <p:cNvSpPr/>
                <p:nvPr/>
              </p:nvSpPr>
              <p:spPr>
                <a:xfrm>
                  <a:off x="6360096" y="2648030"/>
                  <a:ext cx="2543667" cy="79865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3600" dirty="0" smtClean="0">
                      <a:solidFill>
                        <a:schemeClr val="tx1"/>
                      </a:solidFill>
                      <a:latin typeface="HGS創英角ﾎﾟｯﾌﾟ体" panose="040B0A00000000000000" pitchFamily="50" charset="-128"/>
                      <a:ea typeface="HGS創英角ﾎﾟｯﾌﾟ体" panose="040B0A00000000000000" pitchFamily="50" charset="-128"/>
                    </a:rPr>
                    <a:t>産業</a:t>
                  </a:r>
                  <a:endParaRPr kumimoji="1" lang="ja-JP" altLang="en-US" sz="3600" dirty="0">
                    <a:solidFill>
                      <a:schemeClr val="tx1"/>
                    </a:solidFill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endParaRPr>
                </a:p>
              </p:txBody>
            </p:sp>
            <p:sp>
              <p:nvSpPr>
                <p:cNvPr id="17" name="角丸四角形 16"/>
                <p:cNvSpPr/>
                <p:nvPr/>
              </p:nvSpPr>
              <p:spPr>
                <a:xfrm>
                  <a:off x="3632137" y="2648030"/>
                  <a:ext cx="2528426" cy="798654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3600" dirty="0" smtClean="0">
                      <a:solidFill>
                        <a:schemeClr val="tx1"/>
                      </a:solidFill>
                      <a:latin typeface="HGS創英角ﾎﾟｯﾌﾟ体" panose="040B0A00000000000000" pitchFamily="50" charset="-128"/>
                      <a:ea typeface="HGS創英角ﾎﾟｯﾌﾟ体" panose="040B0A00000000000000" pitchFamily="50" charset="-128"/>
                    </a:rPr>
                    <a:t>人の動き</a:t>
                  </a:r>
                  <a:endParaRPr kumimoji="1" lang="ja-JP" altLang="en-US" sz="3600" dirty="0">
                    <a:solidFill>
                      <a:schemeClr val="tx1"/>
                    </a:solidFill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endParaRPr>
                </a:p>
              </p:txBody>
            </p:sp>
          </p:grpSp>
        </p:grpSp>
        <p:grpSp>
          <p:nvGrpSpPr>
            <p:cNvPr id="10" name="グループ化 9"/>
            <p:cNvGrpSpPr/>
            <p:nvPr/>
          </p:nvGrpSpPr>
          <p:grpSpPr>
            <a:xfrm>
              <a:off x="664519" y="4634656"/>
              <a:ext cx="10886576" cy="1226763"/>
              <a:chOff x="686513" y="2510059"/>
              <a:chExt cx="10886576" cy="805927"/>
            </a:xfrm>
          </p:grpSpPr>
          <p:sp>
            <p:nvSpPr>
              <p:cNvPr id="6" name="角丸四角形 5"/>
              <p:cNvSpPr/>
              <p:nvPr/>
            </p:nvSpPr>
            <p:spPr>
              <a:xfrm>
                <a:off x="686513" y="2510059"/>
                <a:ext cx="2464822" cy="79865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 dirty="0" smtClean="0">
                    <a:solidFill>
                      <a:schemeClr val="tx1"/>
                    </a:solidFill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rPr>
                  <a:t>人口推移</a:t>
                </a:r>
                <a:endParaRPr kumimoji="1" lang="ja-JP" altLang="en-US" sz="4000" dirty="0">
                  <a:solidFill>
                    <a:schemeClr val="tx1"/>
                  </a:solidFill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endParaRPr>
              </a:p>
            </p:txBody>
          </p:sp>
          <p:sp>
            <p:nvSpPr>
              <p:cNvPr id="7" name="角丸四角形 6"/>
              <p:cNvSpPr/>
              <p:nvPr/>
            </p:nvSpPr>
            <p:spPr>
              <a:xfrm>
                <a:off x="8952392" y="2517332"/>
                <a:ext cx="2620697" cy="79865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 smtClean="0">
                    <a:solidFill>
                      <a:schemeClr val="tx1"/>
                    </a:solidFill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rPr>
                  <a:t>将来人口推計</a:t>
                </a:r>
                <a:endParaRPr kumimoji="1" lang="ja-JP" altLang="en-US" sz="2800" dirty="0">
                  <a:solidFill>
                    <a:schemeClr val="tx1"/>
                  </a:solidFill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endParaRPr>
              </a:p>
            </p:txBody>
          </p:sp>
          <p:sp>
            <p:nvSpPr>
              <p:cNvPr id="8" name="角丸四角形 7"/>
              <p:cNvSpPr/>
              <p:nvPr/>
            </p:nvSpPr>
            <p:spPr>
              <a:xfrm>
                <a:off x="6206585" y="2517332"/>
                <a:ext cx="2543667" cy="79865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 smtClean="0">
                    <a:solidFill>
                      <a:schemeClr val="tx1"/>
                    </a:solidFill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rPr>
                  <a:t>人口増減率</a:t>
                </a:r>
                <a:endParaRPr kumimoji="1" lang="ja-JP" altLang="en-US" sz="3200" dirty="0">
                  <a:solidFill>
                    <a:schemeClr val="tx1"/>
                  </a:solidFill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endParaRPr>
              </a:p>
            </p:txBody>
          </p:sp>
          <p:sp>
            <p:nvSpPr>
              <p:cNvPr id="9" name="角丸四角形 8"/>
              <p:cNvSpPr/>
              <p:nvPr/>
            </p:nvSpPr>
            <p:spPr>
              <a:xfrm>
                <a:off x="3410804" y="2517332"/>
                <a:ext cx="2528426" cy="79865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 smtClean="0">
                    <a:solidFill>
                      <a:schemeClr val="tx1"/>
                    </a:solidFill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rPr>
                  <a:t>人口</a:t>
                </a:r>
                <a:endParaRPr kumimoji="1" lang="en-US" altLang="ja-JP" sz="3200" dirty="0" smtClean="0">
                  <a:solidFill>
                    <a:schemeClr val="tx1"/>
                  </a:solidFill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endParaRPr>
              </a:p>
              <a:p>
                <a:pPr algn="ctr"/>
                <a:r>
                  <a:rPr kumimoji="1" lang="ja-JP" altLang="en-US" sz="3200" dirty="0" smtClean="0">
                    <a:solidFill>
                      <a:schemeClr val="tx1"/>
                    </a:solidFill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rPr>
                  <a:t>ピラミッド</a:t>
                </a:r>
                <a:endParaRPr kumimoji="1" lang="ja-JP" altLang="en-US" sz="3200" dirty="0">
                  <a:solidFill>
                    <a:schemeClr val="tx1"/>
                  </a:solidFill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endParaRPr>
              </a:p>
            </p:txBody>
          </p:sp>
        </p:grpSp>
      </p:grpSp>
      <p:grpSp>
        <p:nvGrpSpPr>
          <p:cNvPr id="21" name="グループ化 20"/>
          <p:cNvGrpSpPr/>
          <p:nvPr/>
        </p:nvGrpSpPr>
        <p:grpSpPr>
          <a:xfrm>
            <a:off x="664519" y="1950214"/>
            <a:ext cx="5288280" cy="487738"/>
            <a:chOff x="1249680" y="1981200"/>
            <a:chExt cx="5288280" cy="487738"/>
          </a:xfrm>
        </p:grpSpPr>
        <p:sp>
          <p:nvSpPr>
            <p:cNvPr id="18" name="角丸四角形 17"/>
            <p:cNvSpPr/>
            <p:nvPr/>
          </p:nvSpPr>
          <p:spPr>
            <a:xfrm>
              <a:off x="1249680" y="1981200"/>
              <a:ext cx="2590800" cy="48773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青森県　　　　　　▼</a:t>
              </a:r>
              <a:endParaRPr kumimoji="1" lang="ja-JP" altLang="en-US" dirty="0"/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4211636" y="1981258"/>
              <a:ext cx="2326324" cy="4876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八戸市　　　　</a:t>
              </a:r>
              <a:r>
                <a:rPr lang="ja-JP" altLang="en-US" dirty="0" smtClean="0"/>
                <a:t>▼</a:t>
              </a:r>
              <a:endParaRPr lang="ja-JP" altLang="en-US" dirty="0"/>
            </a:p>
          </p:txBody>
        </p:sp>
      </p:grpSp>
      <p:sp>
        <p:nvSpPr>
          <p:cNvPr id="20" name="テキスト ボックス 19"/>
          <p:cNvSpPr txBox="1"/>
          <p:nvPr/>
        </p:nvSpPr>
        <p:spPr>
          <a:xfrm>
            <a:off x="583044" y="1336919"/>
            <a:ext cx="5451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市町村と具グラフをえらんでね！</a:t>
            </a:r>
            <a:endParaRPr kumimoji="1" lang="ja-JP" altLang="en-US" sz="2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687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3167" y="-173957"/>
            <a:ext cx="4439856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教室２５２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431324" y="139561"/>
            <a:ext cx="5218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なまえ：めいこう　たろう</a:t>
            </a:r>
            <a:endParaRPr kumimoji="1" lang="ja-JP" altLang="en-US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grpSp>
        <p:nvGrpSpPr>
          <p:cNvPr id="23" name="グループ化 22"/>
          <p:cNvGrpSpPr/>
          <p:nvPr/>
        </p:nvGrpSpPr>
        <p:grpSpPr>
          <a:xfrm>
            <a:off x="245419" y="2802349"/>
            <a:ext cx="11414760" cy="3285976"/>
            <a:chOff x="245419" y="2802349"/>
            <a:chExt cx="11414760" cy="3285976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245419" y="2802349"/>
              <a:ext cx="11414760" cy="3285976"/>
              <a:chOff x="431189" y="3046520"/>
              <a:chExt cx="11414760" cy="3285976"/>
            </a:xfrm>
          </p:grpSpPr>
          <p:sp>
            <p:nvSpPr>
              <p:cNvPr id="12" name="角丸四角形吹き出し 11"/>
              <p:cNvSpPr/>
              <p:nvPr/>
            </p:nvSpPr>
            <p:spPr>
              <a:xfrm>
                <a:off x="431189" y="4640856"/>
                <a:ext cx="11414760" cy="1691640"/>
              </a:xfrm>
              <a:prstGeom prst="wedgeRoundRectCallout">
                <a:avLst>
                  <a:gd name="adj1" fmla="val -36914"/>
                  <a:gd name="adj2" fmla="val -67296"/>
                  <a:gd name="adj3" fmla="val 16667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3" name="グループ化 12"/>
              <p:cNvGrpSpPr/>
              <p:nvPr/>
            </p:nvGrpSpPr>
            <p:grpSpPr>
              <a:xfrm>
                <a:off x="1009898" y="3046520"/>
                <a:ext cx="10693839" cy="1226462"/>
                <a:chOff x="1030154" y="2648030"/>
                <a:chExt cx="10693839" cy="805729"/>
              </a:xfrm>
            </p:grpSpPr>
            <p:sp>
              <p:nvSpPr>
                <p:cNvPr id="14" name="角丸四角形 13"/>
                <p:cNvSpPr/>
                <p:nvPr/>
              </p:nvSpPr>
              <p:spPr>
                <a:xfrm>
                  <a:off x="1030154" y="2648030"/>
                  <a:ext cx="2464822" cy="798654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4000" dirty="0" smtClean="0">
                      <a:solidFill>
                        <a:schemeClr val="tx1"/>
                      </a:solidFill>
                      <a:latin typeface="HGS創英角ﾎﾟｯﾌﾟ体" panose="040B0A00000000000000" pitchFamily="50" charset="-128"/>
                      <a:ea typeface="HGS創英角ﾎﾟｯﾌﾟ体" panose="040B0A00000000000000" pitchFamily="50" charset="-128"/>
                    </a:rPr>
                    <a:t>人口</a:t>
                  </a:r>
                  <a:endParaRPr kumimoji="1" lang="ja-JP" altLang="en-US" sz="4000" dirty="0">
                    <a:solidFill>
                      <a:schemeClr val="tx1"/>
                    </a:solidFill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endParaRPr>
                </a:p>
              </p:txBody>
            </p:sp>
            <p:sp>
              <p:nvSpPr>
                <p:cNvPr id="15" name="角丸四角形 14"/>
                <p:cNvSpPr/>
                <p:nvPr/>
              </p:nvSpPr>
              <p:spPr>
                <a:xfrm>
                  <a:off x="9103296" y="2655105"/>
                  <a:ext cx="2620697" cy="798654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4000" dirty="0" smtClean="0">
                      <a:solidFill>
                        <a:schemeClr val="tx1"/>
                      </a:solidFill>
                      <a:latin typeface="HGS創英角ﾎﾟｯﾌﾟ体" panose="040B0A00000000000000" pitchFamily="50" charset="-128"/>
                      <a:ea typeface="HGS創英角ﾎﾟｯﾌﾟ体" panose="040B0A00000000000000" pitchFamily="50" charset="-128"/>
                    </a:rPr>
                    <a:t>お金</a:t>
                  </a:r>
                  <a:endParaRPr kumimoji="1" lang="ja-JP" altLang="en-US" sz="4000" dirty="0">
                    <a:solidFill>
                      <a:schemeClr val="tx1"/>
                    </a:solidFill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endParaRPr>
                </a:p>
              </p:txBody>
            </p:sp>
            <p:sp>
              <p:nvSpPr>
                <p:cNvPr id="16" name="角丸四角形 15"/>
                <p:cNvSpPr/>
                <p:nvPr/>
              </p:nvSpPr>
              <p:spPr>
                <a:xfrm>
                  <a:off x="6360096" y="2648030"/>
                  <a:ext cx="2543667" cy="79865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3600" dirty="0" smtClean="0">
                      <a:solidFill>
                        <a:schemeClr val="tx1"/>
                      </a:solidFill>
                      <a:latin typeface="HGS創英角ﾎﾟｯﾌﾟ体" panose="040B0A00000000000000" pitchFamily="50" charset="-128"/>
                      <a:ea typeface="HGS創英角ﾎﾟｯﾌﾟ体" panose="040B0A00000000000000" pitchFamily="50" charset="-128"/>
                    </a:rPr>
                    <a:t>産業</a:t>
                  </a:r>
                  <a:endParaRPr kumimoji="1" lang="ja-JP" altLang="en-US" sz="3600" dirty="0">
                    <a:solidFill>
                      <a:schemeClr val="tx1"/>
                    </a:solidFill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endParaRPr>
                </a:p>
              </p:txBody>
            </p:sp>
            <p:sp>
              <p:nvSpPr>
                <p:cNvPr id="17" name="角丸四角形 16"/>
                <p:cNvSpPr/>
                <p:nvPr/>
              </p:nvSpPr>
              <p:spPr>
                <a:xfrm>
                  <a:off x="3632137" y="2648030"/>
                  <a:ext cx="2528426" cy="798654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3600" dirty="0" smtClean="0">
                      <a:solidFill>
                        <a:schemeClr val="tx1"/>
                      </a:solidFill>
                      <a:latin typeface="HGS創英角ﾎﾟｯﾌﾟ体" panose="040B0A00000000000000" pitchFamily="50" charset="-128"/>
                      <a:ea typeface="HGS創英角ﾎﾟｯﾌﾟ体" panose="040B0A00000000000000" pitchFamily="50" charset="-128"/>
                    </a:rPr>
                    <a:t>人の動き</a:t>
                  </a:r>
                  <a:endParaRPr kumimoji="1" lang="ja-JP" altLang="en-US" sz="3600" dirty="0">
                    <a:solidFill>
                      <a:schemeClr val="tx1"/>
                    </a:solidFill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endParaRPr>
                </a:p>
              </p:txBody>
            </p:sp>
          </p:grpSp>
        </p:grpSp>
        <p:grpSp>
          <p:nvGrpSpPr>
            <p:cNvPr id="10" name="グループ化 9"/>
            <p:cNvGrpSpPr/>
            <p:nvPr/>
          </p:nvGrpSpPr>
          <p:grpSpPr>
            <a:xfrm>
              <a:off x="664519" y="4634656"/>
              <a:ext cx="10886576" cy="1226763"/>
              <a:chOff x="686513" y="2510059"/>
              <a:chExt cx="10886576" cy="805927"/>
            </a:xfrm>
          </p:grpSpPr>
          <p:sp>
            <p:nvSpPr>
              <p:cNvPr id="6" name="角丸四角形 5"/>
              <p:cNvSpPr/>
              <p:nvPr/>
            </p:nvSpPr>
            <p:spPr>
              <a:xfrm>
                <a:off x="686513" y="2510059"/>
                <a:ext cx="2464822" cy="79865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 dirty="0" smtClean="0">
                    <a:solidFill>
                      <a:schemeClr val="tx1"/>
                    </a:solidFill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rPr>
                  <a:t>人口推移</a:t>
                </a:r>
                <a:endParaRPr kumimoji="1" lang="ja-JP" altLang="en-US" sz="4000" dirty="0">
                  <a:solidFill>
                    <a:schemeClr val="tx1"/>
                  </a:solidFill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endParaRPr>
              </a:p>
            </p:txBody>
          </p:sp>
          <p:sp>
            <p:nvSpPr>
              <p:cNvPr id="7" name="角丸四角形 6"/>
              <p:cNvSpPr/>
              <p:nvPr/>
            </p:nvSpPr>
            <p:spPr>
              <a:xfrm>
                <a:off x="8952392" y="2517332"/>
                <a:ext cx="2620697" cy="79865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 smtClean="0">
                    <a:solidFill>
                      <a:schemeClr val="tx1"/>
                    </a:solidFill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rPr>
                  <a:t>将来人口推計</a:t>
                </a:r>
                <a:endParaRPr kumimoji="1" lang="ja-JP" altLang="en-US" sz="2800" dirty="0">
                  <a:solidFill>
                    <a:schemeClr val="tx1"/>
                  </a:solidFill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endParaRPr>
              </a:p>
            </p:txBody>
          </p:sp>
          <p:sp>
            <p:nvSpPr>
              <p:cNvPr id="8" name="角丸四角形 7"/>
              <p:cNvSpPr/>
              <p:nvPr/>
            </p:nvSpPr>
            <p:spPr>
              <a:xfrm>
                <a:off x="6206585" y="2517332"/>
                <a:ext cx="2543667" cy="79865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 smtClean="0">
                    <a:solidFill>
                      <a:schemeClr val="tx1"/>
                    </a:solidFill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rPr>
                  <a:t>人口増減率</a:t>
                </a:r>
                <a:endParaRPr kumimoji="1" lang="ja-JP" altLang="en-US" sz="3200" dirty="0">
                  <a:solidFill>
                    <a:schemeClr val="tx1"/>
                  </a:solidFill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endParaRPr>
              </a:p>
            </p:txBody>
          </p:sp>
          <p:sp>
            <p:nvSpPr>
              <p:cNvPr id="9" name="角丸四角形 8"/>
              <p:cNvSpPr/>
              <p:nvPr/>
            </p:nvSpPr>
            <p:spPr>
              <a:xfrm>
                <a:off x="3410804" y="2517332"/>
                <a:ext cx="2528426" cy="79865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 smtClean="0">
                    <a:solidFill>
                      <a:schemeClr val="tx1"/>
                    </a:solidFill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rPr>
                  <a:t>人口</a:t>
                </a:r>
                <a:endParaRPr kumimoji="1" lang="en-US" altLang="ja-JP" sz="3200" dirty="0" smtClean="0">
                  <a:solidFill>
                    <a:schemeClr val="tx1"/>
                  </a:solidFill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endParaRPr>
              </a:p>
              <a:p>
                <a:pPr algn="ctr"/>
                <a:r>
                  <a:rPr kumimoji="1" lang="ja-JP" altLang="en-US" sz="3200" dirty="0" smtClean="0">
                    <a:solidFill>
                      <a:schemeClr val="tx1"/>
                    </a:solidFill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rPr>
                  <a:t>ピラミッド</a:t>
                </a:r>
                <a:endParaRPr kumimoji="1" lang="ja-JP" altLang="en-US" sz="3200" dirty="0">
                  <a:solidFill>
                    <a:schemeClr val="tx1"/>
                  </a:solidFill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endParaRPr>
              </a:p>
            </p:txBody>
          </p:sp>
        </p:grpSp>
      </p:grpSp>
      <p:grpSp>
        <p:nvGrpSpPr>
          <p:cNvPr id="21" name="グループ化 20"/>
          <p:cNvGrpSpPr/>
          <p:nvPr/>
        </p:nvGrpSpPr>
        <p:grpSpPr>
          <a:xfrm>
            <a:off x="664519" y="1950214"/>
            <a:ext cx="5288280" cy="487738"/>
            <a:chOff x="1249680" y="1981200"/>
            <a:chExt cx="5288280" cy="487738"/>
          </a:xfrm>
        </p:grpSpPr>
        <p:sp>
          <p:nvSpPr>
            <p:cNvPr id="18" name="角丸四角形 17"/>
            <p:cNvSpPr/>
            <p:nvPr/>
          </p:nvSpPr>
          <p:spPr>
            <a:xfrm>
              <a:off x="1249680" y="1981200"/>
              <a:ext cx="2590800" cy="48773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青森県　　　　　　▼</a:t>
              </a:r>
              <a:endParaRPr kumimoji="1" lang="ja-JP" altLang="en-US" dirty="0"/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4211636" y="1981258"/>
              <a:ext cx="2326324" cy="4876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八戸市　　　　</a:t>
              </a:r>
              <a:r>
                <a:rPr lang="ja-JP" altLang="en-US" dirty="0" smtClean="0"/>
                <a:t>▼</a:t>
              </a:r>
              <a:endParaRPr lang="ja-JP" altLang="en-US" dirty="0"/>
            </a:p>
          </p:txBody>
        </p:sp>
      </p:grpSp>
      <p:sp>
        <p:nvSpPr>
          <p:cNvPr id="20" name="テキスト ボックス 19"/>
          <p:cNvSpPr txBox="1"/>
          <p:nvPr/>
        </p:nvSpPr>
        <p:spPr>
          <a:xfrm>
            <a:off x="583044" y="1336919"/>
            <a:ext cx="5451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市町村と具グラフをえらんでね！</a:t>
            </a:r>
            <a:endParaRPr kumimoji="1" lang="ja-JP" altLang="en-US" sz="2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7911139" y="687945"/>
            <a:ext cx="3962400" cy="7000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教師メニュー</a:t>
            </a:r>
            <a:endParaRPr kumimoji="1" lang="ja-JP" altLang="en-US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933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3167" y="-173957"/>
            <a:ext cx="4439856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教室２５２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431324" y="139561"/>
            <a:ext cx="5218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なまえ：めいこう　たろう</a:t>
            </a:r>
            <a:endParaRPr kumimoji="1" lang="ja-JP" altLang="en-US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grpSp>
        <p:nvGrpSpPr>
          <p:cNvPr id="23" name="グループ化 22"/>
          <p:cNvGrpSpPr/>
          <p:nvPr/>
        </p:nvGrpSpPr>
        <p:grpSpPr>
          <a:xfrm>
            <a:off x="245419" y="2802349"/>
            <a:ext cx="11414760" cy="3285976"/>
            <a:chOff x="245419" y="2802349"/>
            <a:chExt cx="11414760" cy="3285976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245419" y="2802349"/>
              <a:ext cx="11414760" cy="3285976"/>
              <a:chOff x="431189" y="3046520"/>
              <a:chExt cx="11414760" cy="3285976"/>
            </a:xfrm>
          </p:grpSpPr>
          <p:sp>
            <p:nvSpPr>
              <p:cNvPr id="12" name="角丸四角形吹き出し 11"/>
              <p:cNvSpPr/>
              <p:nvPr/>
            </p:nvSpPr>
            <p:spPr>
              <a:xfrm>
                <a:off x="431189" y="4640856"/>
                <a:ext cx="11414760" cy="1691640"/>
              </a:xfrm>
              <a:prstGeom prst="wedgeRoundRectCallout">
                <a:avLst>
                  <a:gd name="adj1" fmla="val -36914"/>
                  <a:gd name="adj2" fmla="val -67296"/>
                  <a:gd name="adj3" fmla="val 16667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3" name="グループ化 12"/>
              <p:cNvGrpSpPr/>
              <p:nvPr/>
            </p:nvGrpSpPr>
            <p:grpSpPr>
              <a:xfrm>
                <a:off x="1009898" y="3046520"/>
                <a:ext cx="10693839" cy="1226462"/>
                <a:chOff x="1030154" y="2648030"/>
                <a:chExt cx="10693839" cy="805729"/>
              </a:xfrm>
            </p:grpSpPr>
            <p:sp>
              <p:nvSpPr>
                <p:cNvPr id="14" name="角丸四角形 13"/>
                <p:cNvSpPr/>
                <p:nvPr/>
              </p:nvSpPr>
              <p:spPr>
                <a:xfrm>
                  <a:off x="1030154" y="2648030"/>
                  <a:ext cx="2464822" cy="798654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4000" dirty="0" smtClean="0">
                      <a:solidFill>
                        <a:schemeClr val="tx1"/>
                      </a:solidFill>
                      <a:latin typeface="HGS創英角ﾎﾟｯﾌﾟ体" panose="040B0A00000000000000" pitchFamily="50" charset="-128"/>
                      <a:ea typeface="HGS創英角ﾎﾟｯﾌﾟ体" panose="040B0A00000000000000" pitchFamily="50" charset="-128"/>
                    </a:rPr>
                    <a:t>人口</a:t>
                  </a:r>
                  <a:endParaRPr kumimoji="1" lang="ja-JP" altLang="en-US" sz="4000" dirty="0">
                    <a:solidFill>
                      <a:schemeClr val="tx1"/>
                    </a:solidFill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endParaRPr>
                </a:p>
              </p:txBody>
            </p:sp>
            <p:sp>
              <p:nvSpPr>
                <p:cNvPr id="15" name="角丸四角形 14"/>
                <p:cNvSpPr/>
                <p:nvPr/>
              </p:nvSpPr>
              <p:spPr>
                <a:xfrm>
                  <a:off x="9103296" y="2655105"/>
                  <a:ext cx="2620697" cy="798654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4000" dirty="0" smtClean="0">
                      <a:solidFill>
                        <a:schemeClr val="tx1"/>
                      </a:solidFill>
                      <a:latin typeface="HGS創英角ﾎﾟｯﾌﾟ体" panose="040B0A00000000000000" pitchFamily="50" charset="-128"/>
                      <a:ea typeface="HGS創英角ﾎﾟｯﾌﾟ体" panose="040B0A00000000000000" pitchFamily="50" charset="-128"/>
                    </a:rPr>
                    <a:t>お金</a:t>
                  </a:r>
                  <a:endParaRPr kumimoji="1" lang="ja-JP" altLang="en-US" sz="4000" dirty="0">
                    <a:solidFill>
                      <a:schemeClr val="tx1"/>
                    </a:solidFill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endParaRPr>
                </a:p>
              </p:txBody>
            </p:sp>
            <p:sp>
              <p:nvSpPr>
                <p:cNvPr id="16" name="角丸四角形 15"/>
                <p:cNvSpPr/>
                <p:nvPr/>
              </p:nvSpPr>
              <p:spPr>
                <a:xfrm>
                  <a:off x="6360096" y="2648030"/>
                  <a:ext cx="2543667" cy="79865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3600" dirty="0" smtClean="0">
                      <a:solidFill>
                        <a:schemeClr val="tx1"/>
                      </a:solidFill>
                      <a:latin typeface="HGS創英角ﾎﾟｯﾌﾟ体" panose="040B0A00000000000000" pitchFamily="50" charset="-128"/>
                      <a:ea typeface="HGS創英角ﾎﾟｯﾌﾟ体" panose="040B0A00000000000000" pitchFamily="50" charset="-128"/>
                    </a:rPr>
                    <a:t>産業</a:t>
                  </a:r>
                  <a:endParaRPr kumimoji="1" lang="ja-JP" altLang="en-US" sz="3600" dirty="0">
                    <a:solidFill>
                      <a:schemeClr val="tx1"/>
                    </a:solidFill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endParaRPr>
                </a:p>
              </p:txBody>
            </p:sp>
            <p:sp>
              <p:nvSpPr>
                <p:cNvPr id="17" name="角丸四角形 16"/>
                <p:cNvSpPr/>
                <p:nvPr/>
              </p:nvSpPr>
              <p:spPr>
                <a:xfrm>
                  <a:off x="3632137" y="2648030"/>
                  <a:ext cx="2528426" cy="798654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3600" dirty="0" smtClean="0">
                      <a:solidFill>
                        <a:schemeClr val="tx1"/>
                      </a:solidFill>
                      <a:latin typeface="HGS創英角ﾎﾟｯﾌﾟ体" panose="040B0A00000000000000" pitchFamily="50" charset="-128"/>
                      <a:ea typeface="HGS創英角ﾎﾟｯﾌﾟ体" panose="040B0A00000000000000" pitchFamily="50" charset="-128"/>
                    </a:rPr>
                    <a:t>人の動き</a:t>
                  </a:r>
                  <a:endParaRPr kumimoji="1" lang="ja-JP" altLang="en-US" sz="3600" dirty="0">
                    <a:solidFill>
                      <a:schemeClr val="tx1"/>
                    </a:solidFill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endParaRPr>
                </a:p>
              </p:txBody>
            </p:sp>
          </p:grpSp>
        </p:grpSp>
        <p:grpSp>
          <p:nvGrpSpPr>
            <p:cNvPr id="10" name="グループ化 9"/>
            <p:cNvGrpSpPr/>
            <p:nvPr/>
          </p:nvGrpSpPr>
          <p:grpSpPr>
            <a:xfrm>
              <a:off x="664519" y="4634656"/>
              <a:ext cx="10886576" cy="1226763"/>
              <a:chOff x="686513" y="2510059"/>
              <a:chExt cx="10886576" cy="805927"/>
            </a:xfrm>
          </p:grpSpPr>
          <p:sp>
            <p:nvSpPr>
              <p:cNvPr id="6" name="角丸四角形 5"/>
              <p:cNvSpPr/>
              <p:nvPr/>
            </p:nvSpPr>
            <p:spPr>
              <a:xfrm>
                <a:off x="686513" y="2510059"/>
                <a:ext cx="2464822" cy="79865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 dirty="0" smtClean="0">
                    <a:solidFill>
                      <a:schemeClr val="tx1"/>
                    </a:solidFill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rPr>
                  <a:t>人口推移</a:t>
                </a:r>
                <a:endParaRPr kumimoji="1" lang="ja-JP" altLang="en-US" sz="4000" dirty="0">
                  <a:solidFill>
                    <a:schemeClr val="tx1"/>
                  </a:solidFill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endParaRPr>
              </a:p>
            </p:txBody>
          </p:sp>
          <p:sp>
            <p:nvSpPr>
              <p:cNvPr id="7" name="角丸四角形 6"/>
              <p:cNvSpPr/>
              <p:nvPr/>
            </p:nvSpPr>
            <p:spPr>
              <a:xfrm>
                <a:off x="8952392" y="2517332"/>
                <a:ext cx="2620697" cy="79865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 smtClean="0">
                    <a:solidFill>
                      <a:schemeClr val="tx1"/>
                    </a:solidFill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rPr>
                  <a:t>将来人口推計</a:t>
                </a:r>
                <a:endParaRPr kumimoji="1" lang="ja-JP" altLang="en-US" sz="2800" dirty="0">
                  <a:solidFill>
                    <a:schemeClr val="tx1"/>
                  </a:solidFill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endParaRPr>
              </a:p>
            </p:txBody>
          </p:sp>
          <p:sp>
            <p:nvSpPr>
              <p:cNvPr id="8" name="角丸四角形 7"/>
              <p:cNvSpPr/>
              <p:nvPr/>
            </p:nvSpPr>
            <p:spPr>
              <a:xfrm>
                <a:off x="6206585" y="2517332"/>
                <a:ext cx="2543667" cy="79865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 smtClean="0">
                    <a:solidFill>
                      <a:schemeClr val="tx1"/>
                    </a:solidFill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rPr>
                  <a:t>人口増減率</a:t>
                </a:r>
                <a:endParaRPr kumimoji="1" lang="ja-JP" altLang="en-US" sz="3200" dirty="0">
                  <a:solidFill>
                    <a:schemeClr val="tx1"/>
                  </a:solidFill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endParaRPr>
              </a:p>
            </p:txBody>
          </p:sp>
          <p:sp>
            <p:nvSpPr>
              <p:cNvPr id="9" name="角丸四角形 8"/>
              <p:cNvSpPr/>
              <p:nvPr/>
            </p:nvSpPr>
            <p:spPr>
              <a:xfrm>
                <a:off x="3410804" y="2517332"/>
                <a:ext cx="2528426" cy="79865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 smtClean="0">
                    <a:solidFill>
                      <a:schemeClr val="tx1"/>
                    </a:solidFill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rPr>
                  <a:t>人口</a:t>
                </a:r>
                <a:endParaRPr kumimoji="1" lang="en-US" altLang="ja-JP" sz="3200" dirty="0" smtClean="0">
                  <a:solidFill>
                    <a:schemeClr val="tx1"/>
                  </a:solidFill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endParaRPr>
              </a:p>
              <a:p>
                <a:pPr algn="ctr"/>
                <a:r>
                  <a:rPr kumimoji="1" lang="ja-JP" altLang="en-US" sz="3200" dirty="0" smtClean="0">
                    <a:solidFill>
                      <a:schemeClr val="tx1"/>
                    </a:solidFill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rPr>
                  <a:t>ピラミッド</a:t>
                </a:r>
                <a:endParaRPr kumimoji="1" lang="ja-JP" altLang="en-US" sz="3200" dirty="0">
                  <a:solidFill>
                    <a:schemeClr val="tx1"/>
                  </a:solidFill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endParaRPr>
              </a:p>
            </p:txBody>
          </p:sp>
        </p:grpSp>
      </p:grpSp>
      <p:grpSp>
        <p:nvGrpSpPr>
          <p:cNvPr id="21" name="グループ化 20"/>
          <p:cNvGrpSpPr/>
          <p:nvPr/>
        </p:nvGrpSpPr>
        <p:grpSpPr>
          <a:xfrm>
            <a:off x="664519" y="1950214"/>
            <a:ext cx="5288280" cy="487738"/>
            <a:chOff x="1249680" y="1981200"/>
            <a:chExt cx="5288280" cy="487738"/>
          </a:xfrm>
        </p:grpSpPr>
        <p:sp>
          <p:nvSpPr>
            <p:cNvPr id="18" name="角丸四角形 17"/>
            <p:cNvSpPr/>
            <p:nvPr/>
          </p:nvSpPr>
          <p:spPr>
            <a:xfrm>
              <a:off x="1249680" y="1981200"/>
              <a:ext cx="2590800" cy="48773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青森県　　　　　　▼</a:t>
              </a:r>
              <a:endParaRPr kumimoji="1" lang="ja-JP" altLang="en-US" dirty="0"/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4211636" y="1981258"/>
              <a:ext cx="2326324" cy="4876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八戸市　　　　</a:t>
              </a:r>
              <a:r>
                <a:rPr lang="ja-JP" altLang="en-US" dirty="0" smtClean="0"/>
                <a:t>▼</a:t>
              </a:r>
              <a:endParaRPr lang="ja-JP" altLang="en-US" dirty="0"/>
            </a:p>
          </p:txBody>
        </p:sp>
      </p:grpSp>
      <p:sp>
        <p:nvSpPr>
          <p:cNvPr id="20" name="テキスト ボックス 19"/>
          <p:cNvSpPr txBox="1"/>
          <p:nvPr/>
        </p:nvSpPr>
        <p:spPr>
          <a:xfrm>
            <a:off x="583044" y="1336919"/>
            <a:ext cx="5451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市町村と具グラフをえらんでね！</a:t>
            </a:r>
            <a:endParaRPr kumimoji="1" lang="ja-JP" altLang="en-US" sz="2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7911139" y="687945"/>
            <a:ext cx="3962400" cy="7000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教師メニュー</a:t>
            </a:r>
            <a:endParaRPr kumimoji="1" lang="ja-JP" altLang="en-US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grpSp>
        <p:nvGrpSpPr>
          <p:cNvPr id="31" name="グループ化 30"/>
          <p:cNvGrpSpPr/>
          <p:nvPr/>
        </p:nvGrpSpPr>
        <p:grpSpPr>
          <a:xfrm>
            <a:off x="448935" y="1573261"/>
            <a:ext cx="11069032" cy="4277087"/>
            <a:chOff x="-2179320" y="-1021080"/>
            <a:chExt cx="13304520" cy="3459032"/>
          </a:xfrm>
        </p:grpSpPr>
        <p:sp>
          <p:nvSpPr>
            <p:cNvPr id="11" name="角丸四角形 10"/>
            <p:cNvSpPr/>
            <p:nvPr/>
          </p:nvSpPr>
          <p:spPr>
            <a:xfrm>
              <a:off x="-2179320" y="-1021080"/>
              <a:ext cx="13304520" cy="3459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-1521851" y="-40664"/>
              <a:ext cx="2464822" cy="180867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 smtClean="0">
                  <a:solidFill>
                    <a:schemeClr val="tx1"/>
                  </a:solidFill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シナリオ</a:t>
              </a:r>
              <a:endParaRPr kumimoji="1" lang="ja-JP" altLang="en-US" sz="400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7529327" y="0"/>
              <a:ext cx="2620697" cy="164579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>
                  <a:solidFill>
                    <a:schemeClr val="tx1"/>
                  </a:solidFill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グラフ作成権限</a:t>
              </a:r>
              <a:endParaRPr kumimoji="1" lang="ja-JP" altLang="en-US" sz="280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28" name="角丸四角形 27"/>
            <p:cNvSpPr/>
            <p:nvPr/>
          </p:nvSpPr>
          <p:spPr>
            <a:xfrm>
              <a:off x="4480754" y="0"/>
              <a:ext cx="2543667" cy="164579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dirty="0" smtClean="0">
                  <a:solidFill>
                    <a:schemeClr val="tx1"/>
                  </a:solidFill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生徒確認</a:t>
              </a:r>
              <a:endParaRPr kumimoji="1" lang="ja-JP" altLang="en-US" sz="320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29" name="角丸四角形 28"/>
            <p:cNvSpPr/>
            <p:nvPr/>
          </p:nvSpPr>
          <p:spPr>
            <a:xfrm>
              <a:off x="1330695" y="-33223"/>
              <a:ext cx="2674406" cy="171223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dirty="0" smtClean="0">
                  <a:solidFill>
                    <a:schemeClr val="tx1"/>
                  </a:solidFill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クイズ</a:t>
              </a:r>
              <a:endParaRPr kumimoji="1" lang="ja-JP" altLang="en-US" sz="320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-1573612" y="-817168"/>
              <a:ext cx="33668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教師メニュー</a:t>
              </a:r>
              <a:endParaRPr kumimoji="1" lang="ja-JP" altLang="en-US" sz="2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670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122</Words>
  <Application>Microsoft Office PowerPoint</Application>
  <PresentationFormat>ワイド画面</PresentationFormat>
  <Paragraphs>68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HGS創英角ﾎﾟｯﾌﾟ体</vt:lpstr>
      <vt:lpstr>ＭＳ Ｐゴシック</vt:lpstr>
      <vt:lpstr>Arial</vt:lpstr>
      <vt:lpstr>Calibri</vt:lpstr>
      <vt:lpstr>Calibri Light</vt:lpstr>
      <vt:lpstr>office theme</vt:lpstr>
      <vt:lpstr>入れる教室</vt:lpstr>
      <vt:lpstr>教室２５２</vt:lpstr>
      <vt:lpstr>教室２５２</vt:lpstr>
      <vt:lpstr>教室２５２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ｋ</dc:title>
  <dc:creator>内藤 勝太</dc:creator>
  <cp:lastModifiedBy>内藤 勝太</cp:lastModifiedBy>
  <cp:revision>10</cp:revision>
  <dcterms:created xsi:type="dcterms:W3CDTF">2019-06-13T05:17:39Z</dcterms:created>
  <dcterms:modified xsi:type="dcterms:W3CDTF">2019-06-13T07:02:49Z</dcterms:modified>
</cp:coreProperties>
</file>