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4"/>
  </p:notesMasterIdLst>
  <p:sldIdLst>
    <p:sldId id="256" r:id="rId2"/>
    <p:sldId id="292" r:id="rId3"/>
    <p:sldId id="265" r:id="rId4"/>
    <p:sldId id="266" r:id="rId5"/>
    <p:sldId id="269" r:id="rId6"/>
    <p:sldId id="268" r:id="rId7"/>
    <p:sldId id="271" r:id="rId8"/>
    <p:sldId id="262" r:id="rId9"/>
    <p:sldId id="263" r:id="rId10"/>
    <p:sldId id="312" r:id="rId11"/>
    <p:sldId id="270" r:id="rId12"/>
    <p:sldId id="259" r:id="rId13"/>
    <p:sldId id="285" r:id="rId14"/>
    <p:sldId id="261" r:id="rId15"/>
    <p:sldId id="284" r:id="rId16"/>
    <p:sldId id="290" r:id="rId17"/>
    <p:sldId id="291" r:id="rId18"/>
    <p:sldId id="310" r:id="rId19"/>
    <p:sldId id="311" r:id="rId20"/>
    <p:sldId id="313" r:id="rId21"/>
    <p:sldId id="319" r:id="rId22"/>
    <p:sldId id="264" r:id="rId23"/>
    <p:sldId id="274" r:id="rId24"/>
    <p:sldId id="275" r:id="rId25"/>
    <p:sldId id="318" r:id="rId26"/>
    <p:sldId id="320" r:id="rId27"/>
    <p:sldId id="321" r:id="rId28"/>
    <p:sldId id="314" r:id="rId29"/>
    <p:sldId id="315" r:id="rId30"/>
    <p:sldId id="317" r:id="rId31"/>
    <p:sldId id="295" r:id="rId32"/>
    <p:sldId id="307" r:id="rId33"/>
    <p:sldId id="296" r:id="rId34"/>
    <p:sldId id="297" r:id="rId35"/>
    <p:sldId id="260" r:id="rId36"/>
    <p:sldId id="298" r:id="rId37"/>
    <p:sldId id="299" r:id="rId38"/>
    <p:sldId id="300" r:id="rId39"/>
    <p:sldId id="301" r:id="rId40"/>
    <p:sldId id="288" r:id="rId41"/>
    <p:sldId id="309" r:id="rId42"/>
    <p:sldId id="305" r:id="rId43"/>
    <p:sldId id="308" r:id="rId44"/>
    <p:sldId id="276" r:id="rId45"/>
    <p:sldId id="286" r:id="rId46"/>
    <p:sldId id="287" r:id="rId47"/>
    <p:sldId id="273" r:id="rId48"/>
    <p:sldId id="272" r:id="rId49"/>
    <p:sldId id="257" r:id="rId50"/>
    <p:sldId id="293" r:id="rId51"/>
    <p:sldId id="303" r:id="rId52"/>
    <p:sldId id="294" r:id="rId53"/>
  </p:sldIdLst>
  <p:sldSz cx="12192000" cy="6858000"/>
  <p:notesSz cx="6858000" cy="9144000"/>
  <p:defaultText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31"/>
    <p:restoredTop sz="94571"/>
  </p:normalViewPr>
  <p:slideViewPr>
    <p:cSldViewPr snapToGrid="0">
      <p:cViewPr varScale="1">
        <p:scale>
          <a:sx n="92" d="100"/>
          <a:sy n="92" d="100"/>
        </p:scale>
        <p:origin x="1008" y="184"/>
      </p:cViewPr>
      <p:guideLst/>
    </p:cSldViewPr>
  </p:slideViewPr>
  <p:outlineViewPr>
    <p:cViewPr>
      <p:scale>
        <a:sx n="33" d="100"/>
        <a:sy n="33" d="100"/>
      </p:scale>
      <p:origin x="0" y="-6648"/>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4.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68.svg"/><Relationship Id="rId5" Type="http://schemas.openxmlformats.org/officeDocument/2006/relationships/image" Target="../media/image67.png"/><Relationship Id="rId4" Type="http://schemas.openxmlformats.org/officeDocument/2006/relationships/image" Target="../media/image6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svg"/><Relationship Id="rId1" Type="http://schemas.openxmlformats.org/officeDocument/2006/relationships/image" Target="../media/image63.png"/><Relationship Id="rId6" Type="http://schemas.openxmlformats.org/officeDocument/2006/relationships/image" Target="../media/image68.svg"/><Relationship Id="rId5" Type="http://schemas.openxmlformats.org/officeDocument/2006/relationships/image" Target="../media/image67.png"/><Relationship Id="rId4" Type="http://schemas.openxmlformats.org/officeDocument/2006/relationships/image" Target="../media/image6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6F0FC0E6-302C-46A7-BDCB-465E538015E3}"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CC72DB6-A78A-4674-A91A-36EC2D9DA8C2}">
      <dgm:prSet custT="1"/>
      <dgm:spPr/>
      <dgm:t>
        <a:bodyPr/>
        <a:lstStyle/>
        <a:p>
          <a:r>
            <a:rPr lang="en-GB" sz="2000" b="1" dirty="0">
              <a:latin typeface="Times New Roman" panose="02020603050405020304" pitchFamily="18" charset="0"/>
              <a:cs typeface="Times New Roman" panose="02020603050405020304" pitchFamily="18" charset="0"/>
            </a:rPr>
            <a:t>Integration</a:t>
          </a:r>
          <a:r>
            <a:rPr lang="en-GB" sz="2000" dirty="0">
              <a:latin typeface="Times New Roman" panose="02020603050405020304" pitchFamily="18" charset="0"/>
              <a:cs typeface="Times New Roman" panose="02020603050405020304" pitchFamily="18" charset="0"/>
            </a:rPr>
            <a:t>: The system will be integrated with multimodal Large Language Models (LLMs) like GPT-4 for enhanced detection.</a:t>
          </a:r>
          <a:endParaRPr lang="en-US" sz="2000" dirty="0">
            <a:latin typeface="Times New Roman" panose="02020603050405020304" pitchFamily="18" charset="0"/>
            <a:cs typeface="Times New Roman" panose="02020603050405020304" pitchFamily="18" charset="0"/>
          </a:endParaRPr>
        </a:p>
      </dgm:t>
    </dgm:pt>
    <dgm:pt modelId="{7F2B50C1-1ABE-4933-B550-774E1B2DAB77}" type="parTrans" cxnId="{DD03A440-AE04-4C50-8F7C-8E814B11817C}">
      <dgm:prSet/>
      <dgm:spPr/>
      <dgm:t>
        <a:bodyPr/>
        <a:lstStyle/>
        <a:p>
          <a:endParaRPr lang="en-US"/>
        </a:p>
      </dgm:t>
    </dgm:pt>
    <dgm:pt modelId="{DEFA9983-FC3A-439E-98CE-163432B23E8D}" type="sibTrans" cxnId="{DD03A440-AE04-4C50-8F7C-8E814B11817C}">
      <dgm:prSet/>
      <dgm:spPr/>
      <dgm:t>
        <a:bodyPr/>
        <a:lstStyle/>
        <a:p>
          <a:endParaRPr lang="en-US"/>
        </a:p>
      </dgm:t>
    </dgm:pt>
    <dgm:pt modelId="{9F52FE0A-08F5-45B7-9335-AA5799B07988}">
      <dgm:prSet custT="1"/>
      <dgm:spPr/>
      <dgm:t>
        <a:bodyPr/>
        <a:lstStyle/>
        <a:p>
          <a:r>
            <a:rPr lang="en-GB" sz="2000" b="1" dirty="0">
              <a:latin typeface="Times New Roman" panose="02020603050405020304" pitchFamily="18" charset="0"/>
              <a:cs typeface="Times New Roman" panose="02020603050405020304" pitchFamily="18" charset="0"/>
            </a:rPr>
            <a:t>Outcome</a:t>
          </a:r>
          <a:r>
            <a:rPr lang="en-GB" sz="2000" dirty="0">
              <a:latin typeface="Times New Roman" panose="02020603050405020304" pitchFamily="18" charset="0"/>
              <a:cs typeface="Times New Roman" panose="02020603050405020304" pitchFamily="18" charset="0"/>
            </a:rPr>
            <a:t>: Supporting metacognition and mental health care through personalized feedback and dialogue.</a:t>
          </a:r>
          <a:endParaRPr lang="en-US" sz="2000" dirty="0">
            <a:latin typeface="Times New Roman" panose="02020603050405020304" pitchFamily="18" charset="0"/>
            <a:cs typeface="Times New Roman" panose="02020603050405020304" pitchFamily="18" charset="0"/>
          </a:endParaRPr>
        </a:p>
      </dgm:t>
    </dgm:pt>
    <dgm:pt modelId="{4CA57E69-9ACE-4B04-BE47-CF985C67ABB7}" type="parTrans" cxnId="{BDDF738A-3F91-4332-8AFA-09F895919418}">
      <dgm:prSet/>
      <dgm:spPr/>
      <dgm:t>
        <a:bodyPr/>
        <a:lstStyle/>
        <a:p>
          <a:endParaRPr lang="en-US"/>
        </a:p>
      </dgm:t>
    </dgm:pt>
    <dgm:pt modelId="{99FC6E0B-6E69-4499-8DD4-5870A85A9C82}" type="sibTrans" cxnId="{BDDF738A-3F91-4332-8AFA-09F895919418}">
      <dgm:prSet/>
      <dgm:spPr/>
      <dgm:t>
        <a:bodyPr/>
        <a:lstStyle/>
        <a:p>
          <a:endParaRPr lang="en-US"/>
        </a:p>
      </dgm:t>
    </dgm:pt>
    <dgm:pt modelId="{C27F5404-54BF-4236-BF49-83725651F5F6}">
      <dgm:prSet custT="1"/>
      <dgm:spPr/>
      <dgm:t>
        <a:bodyPr/>
        <a:lstStyle/>
        <a:p>
          <a:r>
            <a:rPr lang="en-GB" sz="2000" b="1" dirty="0">
              <a:latin typeface="Times New Roman" panose="02020603050405020304" pitchFamily="18" charset="0"/>
              <a:cs typeface="Times New Roman" panose="02020603050405020304" pitchFamily="18" charset="0"/>
            </a:rPr>
            <a:t>Goal</a:t>
          </a:r>
          <a:r>
            <a:rPr lang="en-GB" sz="2000" dirty="0">
              <a:latin typeface="Times New Roman" panose="02020603050405020304" pitchFamily="18" charset="0"/>
              <a:cs typeface="Times New Roman" panose="02020603050405020304" pitchFamily="18" charset="0"/>
            </a:rPr>
            <a:t>: To develop a system that estimates and visualizes user stress levels using Social Signal Processing (SSP) techniques, including facial expression recognition and voice analysis</a:t>
          </a:r>
          <a:r>
            <a:rPr lang="en-GB" sz="1300" dirty="0">
              <a:latin typeface="Times New Roman" panose="02020603050405020304" pitchFamily="18" charset="0"/>
              <a:cs typeface="Times New Roman" panose="02020603050405020304" pitchFamily="18" charset="0"/>
            </a:rPr>
            <a:t>.</a:t>
          </a:r>
          <a:endParaRPr lang="en-US" sz="1300" dirty="0">
            <a:latin typeface="Times New Roman" panose="02020603050405020304" pitchFamily="18" charset="0"/>
            <a:cs typeface="Times New Roman" panose="02020603050405020304" pitchFamily="18" charset="0"/>
          </a:endParaRPr>
        </a:p>
      </dgm:t>
    </dgm:pt>
    <dgm:pt modelId="{643783D2-9DD8-4891-A1ED-37CB3A1B7DB6}" type="sibTrans" cxnId="{418773DB-055A-4281-BCC5-80FB6A623A6F}">
      <dgm:prSet/>
      <dgm:spPr/>
      <dgm:t>
        <a:bodyPr/>
        <a:lstStyle/>
        <a:p>
          <a:endParaRPr lang="en-US"/>
        </a:p>
      </dgm:t>
    </dgm:pt>
    <dgm:pt modelId="{32AE5277-E936-4D06-86F0-05B0BD6279D7}" type="parTrans" cxnId="{418773DB-055A-4281-BCC5-80FB6A623A6F}">
      <dgm:prSet/>
      <dgm:spPr/>
      <dgm:t>
        <a:bodyPr/>
        <a:lstStyle/>
        <a:p>
          <a:endParaRPr lang="en-US"/>
        </a:p>
      </dgm:t>
    </dgm:pt>
    <dgm:pt modelId="{B2187375-8200-4A7C-A598-B0B8441FBBA4}" type="pres">
      <dgm:prSet presAssocID="{6F0FC0E6-302C-46A7-BDCB-465E538015E3}" presName="root" presStyleCnt="0">
        <dgm:presLayoutVars>
          <dgm:dir/>
          <dgm:resizeHandles val="exact"/>
        </dgm:presLayoutVars>
      </dgm:prSet>
      <dgm:spPr/>
    </dgm:pt>
    <dgm:pt modelId="{071879C5-94EE-4049-A4CF-ECE6043E373E}" type="pres">
      <dgm:prSet presAssocID="{C27F5404-54BF-4236-BF49-83725651F5F6}" presName="compNode" presStyleCnt="0"/>
      <dgm:spPr/>
    </dgm:pt>
    <dgm:pt modelId="{E6FE915E-E660-4CC7-B72D-360D839CD1BD}" type="pres">
      <dgm:prSet presAssocID="{C27F5404-54BF-4236-BF49-83725651F5F6}" presName="iconRect" presStyleLbl="node1" presStyleIdx="0" presStyleCnt="3" custScaleY="141479" custLinFactNeighborX="29459" custLinFactNeighborY="857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Bullseye with solid fill"/>
        </a:ext>
      </dgm:extLst>
    </dgm:pt>
    <dgm:pt modelId="{1814829A-31DB-4238-97EE-8CC04C703382}" type="pres">
      <dgm:prSet presAssocID="{C27F5404-54BF-4236-BF49-83725651F5F6}" presName="spaceRect" presStyleCnt="0"/>
      <dgm:spPr/>
    </dgm:pt>
    <dgm:pt modelId="{A4A5EE80-4C1A-44E6-AE9A-AF85D91ADF87}" type="pres">
      <dgm:prSet presAssocID="{C27F5404-54BF-4236-BF49-83725651F5F6}" presName="textRect" presStyleLbl="revTx" presStyleIdx="0" presStyleCnt="3" custScaleX="231078" custScaleY="139324" custLinFactNeighborX="16924" custLinFactNeighborY="11576">
        <dgm:presLayoutVars>
          <dgm:chMax val="1"/>
          <dgm:chPref val="1"/>
        </dgm:presLayoutVars>
      </dgm:prSet>
      <dgm:spPr/>
    </dgm:pt>
    <dgm:pt modelId="{2A7BA9AB-CCD7-481C-A758-3930E5097CA7}" type="pres">
      <dgm:prSet presAssocID="{643783D2-9DD8-4891-A1ED-37CB3A1B7DB6}" presName="sibTrans" presStyleCnt="0"/>
      <dgm:spPr/>
    </dgm:pt>
    <dgm:pt modelId="{43E89B91-0D68-48BD-BC9C-CD5787A9B253}" type="pres">
      <dgm:prSet presAssocID="{3CC72DB6-A78A-4674-A91A-36EC2D9DA8C2}" presName="compNode" presStyleCnt="0"/>
      <dgm:spPr/>
    </dgm:pt>
    <dgm:pt modelId="{43D00843-B0BA-456E-9F10-E3A0EE06AB09}" type="pres">
      <dgm:prSet presAssocID="{3CC72DB6-A78A-4674-A91A-36EC2D9DA8C2}" presName="iconRect" presStyleLbl="node1" presStyleIdx="1" presStyleCnt="3" custScaleY="198698" custLinFactNeighborX="20884" custLinFactNeighborY="543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mbulance"/>
        </a:ext>
      </dgm:extLst>
    </dgm:pt>
    <dgm:pt modelId="{BA4F27F9-3BE6-48EC-9554-81366D13D584}" type="pres">
      <dgm:prSet presAssocID="{3CC72DB6-A78A-4674-A91A-36EC2D9DA8C2}" presName="spaceRect" presStyleCnt="0"/>
      <dgm:spPr/>
    </dgm:pt>
    <dgm:pt modelId="{E98A6E02-61D1-48D7-AC30-0334F0AC783C}" type="pres">
      <dgm:prSet presAssocID="{3CC72DB6-A78A-4674-A91A-36EC2D9DA8C2}" presName="textRect" presStyleLbl="revTx" presStyleIdx="1" presStyleCnt="3" custScaleX="235381" custScaleY="129859" custLinFactNeighborX="5597" custLinFactNeighborY="8468">
        <dgm:presLayoutVars>
          <dgm:chMax val="1"/>
          <dgm:chPref val="1"/>
        </dgm:presLayoutVars>
      </dgm:prSet>
      <dgm:spPr/>
    </dgm:pt>
    <dgm:pt modelId="{0D4A6DC8-31BA-46F0-A0AE-C0FEE6962DB9}" type="pres">
      <dgm:prSet presAssocID="{DEFA9983-FC3A-439E-98CE-163432B23E8D}" presName="sibTrans" presStyleCnt="0"/>
      <dgm:spPr/>
    </dgm:pt>
    <dgm:pt modelId="{CEF833E3-2EC9-4C99-9CE0-54E4B672CA03}" type="pres">
      <dgm:prSet presAssocID="{9F52FE0A-08F5-45B7-9335-AA5799B07988}" presName="compNode" presStyleCnt="0"/>
      <dgm:spPr/>
    </dgm:pt>
    <dgm:pt modelId="{B4F29CCE-E84E-4D80-9773-BECA8D8A9C7C}" type="pres">
      <dgm:prSet presAssocID="{9F52FE0A-08F5-45B7-9335-AA5799B07988}" presName="iconRect" presStyleLbl="node1" presStyleIdx="2" presStyleCnt="3" custScaleX="225420" custScaleY="145115" custLinFactNeighborX="-12966" custLinFactNeighborY="-3001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erson with Idea"/>
        </a:ext>
      </dgm:extLst>
    </dgm:pt>
    <dgm:pt modelId="{3AA499C1-0F22-4520-8384-36DC87BF233A}" type="pres">
      <dgm:prSet presAssocID="{9F52FE0A-08F5-45B7-9335-AA5799B07988}" presName="spaceRect" presStyleCnt="0"/>
      <dgm:spPr/>
    </dgm:pt>
    <dgm:pt modelId="{9A4FF657-9FFF-43CE-90F6-40155726762A}" type="pres">
      <dgm:prSet presAssocID="{9F52FE0A-08F5-45B7-9335-AA5799B07988}" presName="textRect" presStyleLbl="revTx" presStyleIdx="2" presStyleCnt="3" custScaleX="230491" custScaleY="116345">
        <dgm:presLayoutVars>
          <dgm:chMax val="1"/>
          <dgm:chPref val="1"/>
        </dgm:presLayoutVars>
      </dgm:prSet>
      <dgm:spPr/>
    </dgm:pt>
  </dgm:ptLst>
  <dgm:cxnLst>
    <dgm:cxn modelId="{FFBEF71B-4880-44A9-AB32-408E92CF891F}" type="presOf" srcId="{C27F5404-54BF-4236-BF49-83725651F5F6}" destId="{A4A5EE80-4C1A-44E6-AE9A-AF85D91ADF87}" srcOrd="0" destOrd="0" presId="urn:microsoft.com/office/officeart/2018/2/layout/IconLabelList"/>
    <dgm:cxn modelId="{DD03A440-AE04-4C50-8F7C-8E814B11817C}" srcId="{6F0FC0E6-302C-46A7-BDCB-465E538015E3}" destId="{3CC72DB6-A78A-4674-A91A-36EC2D9DA8C2}" srcOrd="1" destOrd="0" parTransId="{7F2B50C1-1ABE-4933-B550-774E1B2DAB77}" sibTransId="{DEFA9983-FC3A-439E-98CE-163432B23E8D}"/>
    <dgm:cxn modelId="{BDDF738A-3F91-4332-8AFA-09F895919418}" srcId="{6F0FC0E6-302C-46A7-BDCB-465E538015E3}" destId="{9F52FE0A-08F5-45B7-9335-AA5799B07988}" srcOrd="2" destOrd="0" parTransId="{4CA57E69-9ACE-4B04-BE47-CF985C67ABB7}" sibTransId="{99FC6E0B-6E69-4499-8DD4-5870A85A9C82}"/>
    <dgm:cxn modelId="{66EBBFCD-E0A3-4928-846D-3A0B0D93B04B}" type="presOf" srcId="{6F0FC0E6-302C-46A7-BDCB-465E538015E3}" destId="{B2187375-8200-4A7C-A598-B0B8441FBBA4}" srcOrd="0" destOrd="0" presId="urn:microsoft.com/office/officeart/2018/2/layout/IconLabelList"/>
    <dgm:cxn modelId="{418773DB-055A-4281-BCC5-80FB6A623A6F}" srcId="{6F0FC0E6-302C-46A7-BDCB-465E538015E3}" destId="{C27F5404-54BF-4236-BF49-83725651F5F6}" srcOrd="0" destOrd="0" parTransId="{32AE5277-E936-4D06-86F0-05B0BD6279D7}" sibTransId="{643783D2-9DD8-4891-A1ED-37CB3A1B7DB6}"/>
    <dgm:cxn modelId="{C71994DC-0AE0-42F0-A776-2E49080DE2B8}" type="presOf" srcId="{9F52FE0A-08F5-45B7-9335-AA5799B07988}" destId="{9A4FF657-9FFF-43CE-90F6-40155726762A}" srcOrd="0" destOrd="0" presId="urn:microsoft.com/office/officeart/2018/2/layout/IconLabelList"/>
    <dgm:cxn modelId="{912466EA-8D6D-409E-87B8-B2C0BEB98D9D}" type="presOf" srcId="{3CC72DB6-A78A-4674-A91A-36EC2D9DA8C2}" destId="{E98A6E02-61D1-48D7-AC30-0334F0AC783C}" srcOrd="0" destOrd="0" presId="urn:microsoft.com/office/officeart/2018/2/layout/IconLabelList"/>
    <dgm:cxn modelId="{4E8B1D72-66D8-4FCB-BF19-86304C4E0F04}" type="presParOf" srcId="{B2187375-8200-4A7C-A598-B0B8441FBBA4}" destId="{071879C5-94EE-4049-A4CF-ECE6043E373E}" srcOrd="0" destOrd="0" presId="urn:microsoft.com/office/officeart/2018/2/layout/IconLabelList"/>
    <dgm:cxn modelId="{B97E1DC0-99C8-4B3E-B20D-F7024C5B181A}" type="presParOf" srcId="{071879C5-94EE-4049-A4CF-ECE6043E373E}" destId="{E6FE915E-E660-4CC7-B72D-360D839CD1BD}" srcOrd="0" destOrd="0" presId="urn:microsoft.com/office/officeart/2018/2/layout/IconLabelList"/>
    <dgm:cxn modelId="{1A1C6196-D402-4DD9-88F5-B1784E684501}" type="presParOf" srcId="{071879C5-94EE-4049-A4CF-ECE6043E373E}" destId="{1814829A-31DB-4238-97EE-8CC04C703382}" srcOrd="1" destOrd="0" presId="urn:microsoft.com/office/officeart/2018/2/layout/IconLabelList"/>
    <dgm:cxn modelId="{03FE7B75-1886-4B99-A6A2-8996A517F747}" type="presParOf" srcId="{071879C5-94EE-4049-A4CF-ECE6043E373E}" destId="{A4A5EE80-4C1A-44E6-AE9A-AF85D91ADF87}" srcOrd="2" destOrd="0" presId="urn:microsoft.com/office/officeart/2018/2/layout/IconLabelList"/>
    <dgm:cxn modelId="{A2C94EF9-28ED-41C7-81BA-3CF3A83CD1B5}" type="presParOf" srcId="{B2187375-8200-4A7C-A598-B0B8441FBBA4}" destId="{2A7BA9AB-CCD7-481C-A758-3930E5097CA7}" srcOrd="1" destOrd="0" presId="urn:microsoft.com/office/officeart/2018/2/layout/IconLabelList"/>
    <dgm:cxn modelId="{B7288444-49C8-4933-9932-73C04B8A3BE1}" type="presParOf" srcId="{B2187375-8200-4A7C-A598-B0B8441FBBA4}" destId="{43E89B91-0D68-48BD-BC9C-CD5787A9B253}" srcOrd="2" destOrd="0" presId="urn:microsoft.com/office/officeart/2018/2/layout/IconLabelList"/>
    <dgm:cxn modelId="{BE7D4D03-C36A-44EA-87EF-C5DF150DD1AB}" type="presParOf" srcId="{43E89B91-0D68-48BD-BC9C-CD5787A9B253}" destId="{43D00843-B0BA-456E-9F10-E3A0EE06AB09}" srcOrd="0" destOrd="0" presId="urn:microsoft.com/office/officeart/2018/2/layout/IconLabelList"/>
    <dgm:cxn modelId="{8DDA8C31-E954-4A34-8D47-EDEBBB8B9FDB}" type="presParOf" srcId="{43E89B91-0D68-48BD-BC9C-CD5787A9B253}" destId="{BA4F27F9-3BE6-48EC-9554-81366D13D584}" srcOrd="1" destOrd="0" presId="urn:microsoft.com/office/officeart/2018/2/layout/IconLabelList"/>
    <dgm:cxn modelId="{11736474-865D-40FA-8B8C-566442D187BF}" type="presParOf" srcId="{43E89B91-0D68-48BD-BC9C-CD5787A9B253}" destId="{E98A6E02-61D1-48D7-AC30-0334F0AC783C}" srcOrd="2" destOrd="0" presId="urn:microsoft.com/office/officeart/2018/2/layout/IconLabelList"/>
    <dgm:cxn modelId="{F8B96384-B285-4CED-A832-804EB3415EFE}" type="presParOf" srcId="{B2187375-8200-4A7C-A598-B0B8441FBBA4}" destId="{0D4A6DC8-31BA-46F0-A0AE-C0FEE6962DB9}" srcOrd="3" destOrd="0" presId="urn:microsoft.com/office/officeart/2018/2/layout/IconLabelList"/>
    <dgm:cxn modelId="{99D26322-C577-48B4-AB01-DE5BB4D4F698}" type="presParOf" srcId="{B2187375-8200-4A7C-A598-B0B8441FBBA4}" destId="{CEF833E3-2EC9-4C99-9CE0-54E4B672CA03}" srcOrd="4" destOrd="0" presId="urn:microsoft.com/office/officeart/2018/2/layout/IconLabelList"/>
    <dgm:cxn modelId="{C0478296-2839-437A-B70F-F230243D2997}" type="presParOf" srcId="{CEF833E3-2EC9-4C99-9CE0-54E4B672CA03}" destId="{B4F29CCE-E84E-4D80-9773-BECA8D8A9C7C}" srcOrd="0" destOrd="0" presId="urn:microsoft.com/office/officeart/2018/2/layout/IconLabelList"/>
    <dgm:cxn modelId="{A9605151-9779-40C7-AE77-B836E78BC566}" type="presParOf" srcId="{CEF833E3-2EC9-4C99-9CE0-54E4B672CA03}" destId="{3AA499C1-0F22-4520-8384-36DC87BF233A}" srcOrd="1" destOrd="0" presId="urn:microsoft.com/office/officeart/2018/2/layout/IconLabelList"/>
    <dgm:cxn modelId="{A8BDD17A-B289-4F86-93B8-34B1D0CB4A58}" type="presParOf" srcId="{CEF833E3-2EC9-4C99-9CE0-54E4B672CA03}" destId="{9A4FF657-9FFF-43CE-90F6-40155726762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C0F9B5-6B46-47FF-9998-4FA609EA260C}"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DD1B2113-60EA-4393-94F8-5DF95087E3FB}">
      <dgm:prSet/>
      <dgm:spPr/>
      <dgm:t>
        <a:bodyPr/>
        <a:lstStyle/>
        <a:p>
          <a:r>
            <a:rPr lang="en-GB" b="1" dirty="0">
              <a:latin typeface="Times New Roman" panose="02020603050405020304" pitchFamily="18" charset="0"/>
              <a:cs typeface="Times New Roman" panose="02020603050405020304" pitchFamily="18" charset="0"/>
            </a:rPr>
            <a:t>GPT-4o</a:t>
          </a:r>
          <a:r>
            <a:rPr lang="en-GB" dirty="0">
              <a:latin typeface="Times New Roman" panose="02020603050405020304" pitchFamily="18" charset="0"/>
              <a:cs typeface="Times New Roman" panose="02020603050405020304" pitchFamily="18" charset="0"/>
            </a:rPr>
            <a:t>:Powerful in understanding context from multimodal inputs (text, voice, and visual data).</a:t>
          </a:r>
          <a:endParaRPr lang="en-US" dirty="0">
            <a:latin typeface="Times New Roman" panose="02020603050405020304" pitchFamily="18" charset="0"/>
            <a:cs typeface="Times New Roman" panose="02020603050405020304" pitchFamily="18" charset="0"/>
          </a:endParaRPr>
        </a:p>
      </dgm:t>
    </dgm:pt>
    <dgm:pt modelId="{2C47AE00-A91B-4385-807E-8ECAB470F3D2}" type="parTrans" cxnId="{2FFCFFCA-D2AC-4EFC-A7D2-E7E6A443B862}">
      <dgm:prSet/>
      <dgm:spPr/>
      <dgm:t>
        <a:bodyPr/>
        <a:lstStyle/>
        <a:p>
          <a:endParaRPr lang="en-US"/>
        </a:p>
      </dgm:t>
    </dgm:pt>
    <dgm:pt modelId="{911C82F9-6836-46FB-BEDD-E4A76B6DB6C9}" type="sibTrans" cxnId="{2FFCFFCA-D2AC-4EFC-A7D2-E7E6A443B862}">
      <dgm:prSet/>
      <dgm:spPr/>
      <dgm:t>
        <a:bodyPr/>
        <a:lstStyle/>
        <a:p>
          <a:endParaRPr lang="en-US"/>
        </a:p>
      </dgm:t>
    </dgm:pt>
    <dgm:pt modelId="{C09F3FC3-E88A-4FB3-935D-8CAE9548601F}">
      <dgm:prSet/>
      <dgm:spPr/>
      <dgm:t>
        <a:bodyPr/>
        <a:lstStyle/>
        <a:p>
          <a:r>
            <a:rPr lang="en-GB" b="1" dirty="0">
              <a:latin typeface="Times New Roman" panose="02020603050405020304" pitchFamily="18" charset="0"/>
              <a:cs typeface="Times New Roman" panose="02020603050405020304" pitchFamily="18" charset="0"/>
            </a:rPr>
            <a:t>LLM Capabilities</a:t>
          </a:r>
          <a:r>
            <a:rPr lang="en-GB" dirty="0">
              <a:latin typeface="Times New Roman" panose="02020603050405020304" pitchFamily="18" charset="0"/>
              <a:cs typeface="Times New Roman" panose="02020603050405020304" pitchFamily="18" charset="0"/>
            </a:rPr>
            <a:t>: Enhances interpretation of stress-related signals.</a:t>
          </a:r>
          <a:endParaRPr lang="en-US" dirty="0">
            <a:latin typeface="Times New Roman" panose="02020603050405020304" pitchFamily="18" charset="0"/>
            <a:cs typeface="Times New Roman" panose="02020603050405020304" pitchFamily="18" charset="0"/>
          </a:endParaRPr>
        </a:p>
      </dgm:t>
    </dgm:pt>
    <dgm:pt modelId="{9B56C36B-1CFC-46AC-859D-5F011C7F1BAA}" type="parTrans" cxnId="{99F240C4-8427-49A0-9263-5426F8E84271}">
      <dgm:prSet/>
      <dgm:spPr/>
      <dgm:t>
        <a:bodyPr/>
        <a:lstStyle/>
        <a:p>
          <a:endParaRPr lang="en-US"/>
        </a:p>
      </dgm:t>
    </dgm:pt>
    <dgm:pt modelId="{59D0AEA6-648A-44F3-9BC5-6E638038138D}" type="sibTrans" cxnId="{99F240C4-8427-49A0-9263-5426F8E84271}">
      <dgm:prSet/>
      <dgm:spPr/>
      <dgm:t>
        <a:bodyPr/>
        <a:lstStyle/>
        <a:p>
          <a:endParaRPr lang="en-US"/>
        </a:p>
      </dgm:t>
    </dgm:pt>
    <dgm:pt modelId="{85496F6B-7556-4AD6-8E97-D8501B02D2BA}">
      <dgm:prSet/>
      <dgm:spPr/>
      <dgm:t>
        <a:bodyPr/>
        <a:lstStyle/>
        <a:p>
          <a:r>
            <a:rPr lang="en-GB" dirty="0">
              <a:latin typeface="Times New Roman" panose="02020603050405020304" pitchFamily="18" charset="0"/>
              <a:cs typeface="Times New Roman" panose="02020603050405020304" pitchFamily="18" charset="0"/>
            </a:rPr>
            <a:t>Adapts to personalized mental health profiles and patterns over time.</a:t>
          </a:r>
          <a:endParaRPr lang="en-US" dirty="0">
            <a:latin typeface="Times New Roman" panose="02020603050405020304" pitchFamily="18" charset="0"/>
            <a:cs typeface="Times New Roman" panose="02020603050405020304" pitchFamily="18" charset="0"/>
          </a:endParaRPr>
        </a:p>
      </dgm:t>
    </dgm:pt>
    <dgm:pt modelId="{3E9BA7AC-C04A-4EA2-9D3A-B291A14D18D1}" type="parTrans" cxnId="{0408A5B1-25EF-40EB-A113-5D3C851A0A3F}">
      <dgm:prSet/>
      <dgm:spPr/>
      <dgm:t>
        <a:bodyPr/>
        <a:lstStyle/>
        <a:p>
          <a:endParaRPr lang="en-US"/>
        </a:p>
      </dgm:t>
    </dgm:pt>
    <dgm:pt modelId="{FCEDC792-5C6D-4D4B-A2C1-0362C7181919}" type="sibTrans" cxnId="{0408A5B1-25EF-40EB-A113-5D3C851A0A3F}">
      <dgm:prSet/>
      <dgm:spPr/>
      <dgm:t>
        <a:bodyPr/>
        <a:lstStyle/>
        <a:p>
          <a:endParaRPr lang="en-US"/>
        </a:p>
      </dgm:t>
    </dgm:pt>
    <dgm:pt modelId="{5E116EA3-3FB4-460E-8DC3-44ECEBEE2578}">
      <dgm:prSet/>
      <dgm:spPr/>
      <dgm:t>
        <a:bodyPr/>
        <a:lstStyle/>
        <a:p>
          <a:r>
            <a:rPr lang="en-GB" b="1" dirty="0">
              <a:latin typeface="Times New Roman" panose="02020603050405020304" pitchFamily="18" charset="0"/>
              <a:cs typeface="Times New Roman" panose="02020603050405020304" pitchFamily="18" charset="0"/>
            </a:rPr>
            <a:t>Output</a:t>
          </a:r>
          <a:r>
            <a:rPr lang="en-GB" dirty="0">
              <a:latin typeface="Times New Roman" panose="02020603050405020304" pitchFamily="18" charset="0"/>
              <a:cs typeface="Times New Roman" panose="02020603050405020304" pitchFamily="18" charset="0"/>
            </a:rPr>
            <a:t>: Generates real-time suggestions for stress management ( relaxation techniques, cognitive reframing).</a:t>
          </a:r>
          <a:endParaRPr lang="en-US" dirty="0">
            <a:latin typeface="Times New Roman" panose="02020603050405020304" pitchFamily="18" charset="0"/>
            <a:cs typeface="Times New Roman" panose="02020603050405020304" pitchFamily="18" charset="0"/>
          </a:endParaRPr>
        </a:p>
      </dgm:t>
    </dgm:pt>
    <dgm:pt modelId="{29E30AB3-B193-4B89-BA56-B260C6BCDFAE}" type="parTrans" cxnId="{A57C828F-4C92-40F7-BF2F-08130EC0AB9F}">
      <dgm:prSet/>
      <dgm:spPr/>
      <dgm:t>
        <a:bodyPr/>
        <a:lstStyle/>
        <a:p>
          <a:endParaRPr lang="en-US"/>
        </a:p>
      </dgm:t>
    </dgm:pt>
    <dgm:pt modelId="{C2C242DE-4722-420D-9A75-2A8209EBE839}" type="sibTrans" cxnId="{A57C828F-4C92-40F7-BF2F-08130EC0AB9F}">
      <dgm:prSet/>
      <dgm:spPr/>
      <dgm:t>
        <a:bodyPr/>
        <a:lstStyle/>
        <a:p>
          <a:endParaRPr lang="en-US"/>
        </a:p>
      </dgm:t>
    </dgm:pt>
    <dgm:pt modelId="{232AF7B7-8B16-4BB6-A974-368959AE7867}" type="pres">
      <dgm:prSet presAssocID="{BFC0F9B5-6B46-47FF-9998-4FA609EA260C}" presName="root" presStyleCnt="0">
        <dgm:presLayoutVars>
          <dgm:dir/>
          <dgm:resizeHandles val="exact"/>
        </dgm:presLayoutVars>
      </dgm:prSet>
      <dgm:spPr/>
    </dgm:pt>
    <dgm:pt modelId="{B4FE9303-6835-4CCD-86C4-D4CE7371E471}" type="pres">
      <dgm:prSet presAssocID="{BFC0F9B5-6B46-47FF-9998-4FA609EA260C}" presName="container" presStyleCnt="0">
        <dgm:presLayoutVars>
          <dgm:dir/>
          <dgm:resizeHandles val="exact"/>
        </dgm:presLayoutVars>
      </dgm:prSet>
      <dgm:spPr/>
    </dgm:pt>
    <dgm:pt modelId="{8EFF5B63-213D-4C03-8971-CF58C9E8CC30}" type="pres">
      <dgm:prSet presAssocID="{DD1B2113-60EA-4393-94F8-5DF95087E3FB}" presName="compNode" presStyleCnt="0"/>
      <dgm:spPr/>
    </dgm:pt>
    <dgm:pt modelId="{73097D2B-2524-4E9C-AFD5-7046DFB20084}" type="pres">
      <dgm:prSet presAssocID="{DD1B2113-60EA-4393-94F8-5DF95087E3FB}" presName="iconBgRect" presStyleLbl="bgShp" presStyleIdx="0" presStyleCnt="4"/>
      <dgm:spPr/>
    </dgm:pt>
    <dgm:pt modelId="{EA07AEF6-A49B-44CF-A287-CBFB9E02C70C}" type="pres">
      <dgm:prSet presAssocID="{DD1B2113-60EA-4393-94F8-5DF95087E3F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6FC5CDBF-285F-4B7D-AD78-86FA17BD380B}" type="pres">
      <dgm:prSet presAssocID="{DD1B2113-60EA-4393-94F8-5DF95087E3FB}" presName="spaceRect" presStyleCnt="0"/>
      <dgm:spPr/>
    </dgm:pt>
    <dgm:pt modelId="{6EFF3D54-14E3-4AF9-9E0B-56DB1AE8A284}" type="pres">
      <dgm:prSet presAssocID="{DD1B2113-60EA-4393-94F8-5DF95087E3FB}" presName="textRect" presStyleLbl="revTx" presStyleIdx="0" presStyleCnt="4">
        <dgm:presLayoutVars>
          <dgm:chMax val="1"/>
          <dgm:chPref val="1"/>
        </dgm:presLayoutVars>
      </dgm:prSet>
      <dgm:spPr/>
    </dgm:pt>
    <dgm:pt modelId="{01EFCAA1-802D-4AA5-80C9-A8DDD91B3853}" type="pres">
      <dgm:prSet presAssocID="{911C82F9-6836-46FB-BEDD-E4A76B6DB6C9}" presName="sibTrans" presStyleLbl="sibTrans2D1" presStyleIdx="0" presStyleCnt="0"/>
      <dgm:spPr/>
    </dgm:pt>
    <dgm:pt modelId="{9844C7CC-0886-4C29-A996-F6B4080D6C11}" type="pres">
      <dgm:prSet presAssocID="{C09F3FC3-E88A-4FB3-935D-8CAE9548601F}" presName="compNode" presStyleCnt="0"/>
      <dgm:spPr/>
    </dgm:pt>
    <dgm:pt modelId="{A966C9FC-8AE4-430D-A4C1-2909FC87E0B1}" type="pres">
      <dgm:prSet presAssocID="{C09F3FC3-E88A-4FB3-935D-8CAE9548601F}" presName="iconBgRect" presStyleLbl="bgShp" presStyleIdx="1" presStyleCnt="4"/>
      <dgm:spPr/>
    </dgm:pt>
    <dgm:pt modelId="{23D73470-08CC-4CB4-9C43-960BF2ACA888}" type="pres">
      <dgm:prSet presAssocID="{C09F3FC3-E88A-4FB3-935D-8CAE9548601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n"/>
        </a:ext>
      </dgm:extLst>
    </dgm:pt>
    <dgm:pt modelId="{7F2263CE-0C9C-4778-A1ED-94B65E4980DF}" type="pres">
      <dgm:prSet presAssocID="{C09F3FC3-E88A-4FB3-935D-8CAE9548601F}" presName="spaceRect" presStyleCnt="0"/>
      <dgm:spPr/>
    </dgm:pt>
    <dgm:pt modelId="{A5BAC4BE-394B-42E4-9E6D-6C84F4891AC9}" type="pres">
      <dgm:prSet presAssocID="{C09F3FC3-E88A-4FB3-935D-8CAE9548601F}" presName="textRect" presStyleLbl="revTx" presStyleIdx="1" presStyleCnt="4">
        <dgm:presLayoutVars>
          <dgm:chMax val="1"/>
          <dgm:chPref val="1"/>
        </dgm:presLayoutVars>
      </dgm:prSet>
      <dgm:spPr/>
    </dgm:pt>
    <dgm:pt modelId="{204965A4-C201-4952-B5B7-B33623D4A1EE}" type="pres">
      <dgm:prSet presAssocID="{59D0AEA6-648A-44F3-9BC5-6E638038138D}" presName="sibTrans" presStyleLbl="sibTrans2D1" presStyleIdx="0" presStyleCnt="0"/>
      <dgm:spPr/>
    </dgm:pt>
    <dgm:pt modelId="{CA5787C7-67E1-4657-B706-048B7D35C76C}" type="pres">
      <dgm:prSet presAssocID="{85496F6B-7556-4AD6-8E97-D8501B02D2BA}" presName="compNode" presStyleCnt="0"/>
      <dgm:spPr/>
    </dgm:pt>
    <dgm:pt modelId="{D1E38DE7-909F-4A10-B9C4-8DE3C3BFEC22}" type="pres">
      <dgm:prSet presAssocID="{85496F6B-7556-4AD6-8E97-D8501B02D2BA}" presName="iconBgRect" presStyleLbl="bgShp" presStyleIdx="2" presStyleCnt="4"/>
      <dgm:spPr/>
    </dgm:pt>
    <dgm:pt modelId="{6DD0311E-AA1B-423C-A5AF-0D8FC04F7370}" type="pres">
      <dgm:prSet presAssocID="{85496F6B-7556-4AD6-8E97-D8501B02D2B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4F0C754E-263B-45E2-B7FC-2F9B3EF02803}" type="pres">
      <dgm:prSet presAssocID="{85496F6B-7556-4AD6-8E97-D8501B02D2BA}" presName="spaceRect" presStyleCnt="0"/>
      <dgm:spPr/>
    </dgm:pt>
    <dgm:pt modelId="{3D325553-1BCA-471E-9E10-97951077D3B7}" type="pres">
      <dgm:prSet presAssocID="{85496F6B-7556-4AD6-8E97-D8501B02D2BA}" presName="textRect" presStyleLbl="revTx" presStyleIdx="2" presStyleCnt="4">
        <dgm:presLayoutVars>
          <dgm:chMax val="1"/>
          <dgm:chPref val="1"/>
        </dgm:presLayoutVars>
      </dgm:prSet>
      <dgm:spPr/>
    </dgm:pt>
    <dgm:pt modelId="{715186C3-A606-4A65-B35F-87650AA1FCAA}" type="pres">
      <dgm:prSet presAssocID="{FCEDC792-5C6D-4D4B-A2C1-0362C7181919}" presName="sibTrans" presStyleLbl="sibTrans2D1" presStyleIdx="0" presStyleCnt="0"/>
      <dgm:spPr/>
    </dgm:pt>
    <dgm:pt modelId="{DE4FAC37-939D-4570-95B9-C632E0539863}" type="pres">
      <dgm:prSet presAssocID="{5E116EA3-3FB4-460E-8DC3-44ECEBEE2578}" presName="compNode" presStyleCnt="0"/>
      <dgm:spPr/>
    </dgm:pt>
    <dgm:pt modelId="{B4D15C11-5385-45A7-B94A-24091772D316}" type="pres">
      <dgm:prSet presAssocID="{5E116EA3-3FB4-460E-8DC3-44ECEBEE2578}" presName="iconBgRect" presStyleLbl="bgShp" presStyleIdx="3" presStyleCnt="4"/>
      <dgm:spPr/>
    </dgm:pt>
    <dgm:pt modelId="{C30B65B4-45E5-4709-9642-89F9B7064916}" type="pres">
      <dgm:prSet presAssocID="{5E116EA3-3FB4-460E-8DC3-44ECEBEE257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bot"/>
        </a:ext>
      </dgm:extLst>
    </dgm:pt>
    <dgm:pt modelId="{9E8A3CDF-27C5-4F8A-98AF-958D5495D649}" type="pres">
      <dgm:prSet presAssocID="{5E116EA3-3FB4-460E-8DC3-44ECEBEE2578}" presName="spaceRect" presStyleCnt="0"/>
      <dgm:spPr/>
    </dgm:pt>
    <dgm:pt modelId="{98FBCDCF-BD00-4345-96AB-5F82D4CAA558}" type="pres">
      <dgm:prSet presAssocID="{5E116EA3-3FB4-460E-8DC3-44ECEBEE2578}" presName="textRect" presStyleLbl="revTx" presStyleIdx="3" presStyleCnt="4">
        <dgm:presLayoutVars>
          <dgm:chMax val="1"/>
          <dgm:chPref val="1"/>
        </dgm:presLayoutVars>
      </dgm:prSet>
      <dgm:spPr/>
    </dgm:pt>
  </dgm:ptLst>
  <dgm:cxnLst>
    <dgm:cxn modelId="{011A5B17-513C-4E87-BB2A-0AE5F88CE9BD}" type="presOf" srcId="{BFC0F9B5-6B46-47FF-9998-4FA609EA260C}" destId="{232AF7B7-8B16-4BB6-A974-368959AE7867}" srcOrd="0" destOrd="0" presId="urn:microsoft.com/office/officeart/2018/2/layout/IconCircleList"/>
    <dgm:cxn modelId="{FC0DFF18-525B-4C90-BC28-504A334F9FE4}" type="presOf" srcId="{5E116EA3-3FB4-460E-8DC3-44ECEBEE2578}" destId="{98FBCDCF-BD00-4345-96AB-5F82D4CAA558}" srcOrd="0" destOrd="0" presId="urn:microsoft.com/office/officeart/2018/2/layout/IconCircleList"/>
    <dgm:cxn modelId="{1D67AD6C-ABB9-49C7-884F-39EE30A07C7B}" type="presOf" srcId="{FCEDC792-5C6D-4D4B-A2C1-0362C7181919}" destId="{715186C3-A606-4A65-B35F-87650AA1FCAA}" srcOrd="0" destOrd="0" presId="urn:microsoft.com/office/officeart/2018/2/layout/IconCircleList"/>
    <dgm:cxn modelId="{7B31CD8B-8EE5-48DB-8F3B-4998E405D370}" type="presOf" srcId="{DD1B2113-60EA-4393-94F8-5DF95087E3FB}" destId="{6EFF3D54-14E3-4AF9-9E0B-56DB1AE8A284}" srcOrd="0" destOrd="0" presId="urn:microsoft.com/office/officeart/2018/2/layout/IconCircleList"/>
    <dgm:cxn modelId="{A57C828F-4C92-40F7-BF2F-08130EC0AB9F}" srcId="{BFC0F9B5-6B46-47FF-9998-4FA609EA260C}" destId="{5E116EA3-3FB4-460E-8DC3-44ECEBEE2578}" srcOrd="3" destOrd="0" parTransId="{29E30AB3-B193-4B89-BA56-B260C6BCDFAE}" sibTransId="{C2C242DE-4722-420D-9A75-2A8209EBE839}"/>
    <dgm:cxn modelId="{B7396994-A2ED-41AD-82CA-454BF0BDE700}" type="presOf" srcId="{C09F3FC3-E88A-4FB3-935D-8CAE9548601F}" destId="{A5BAC4BE-394B-42E4-9E6D-6C84F4891AC9}" srcOrd="0" destOrd="0" presId="urn:microsoft.com/office/officeart/2018/2/layout/IconCircleList"/>
    <dgm:cxn modelId="{0408A5B1-25EF-40EB-A113-5D3C851A0A3F}" srcId="{BFC0F9B5-6B46-47FF-9998-4FA609EA260C}" destId="{85496F6B-7556-4AD6-8E97-D8501B02D2BA}" srcOrd="2" destOrd="0" parTransId="{3E9BA7AC-C04A-4EA2-9D3A-B291A14D18D1}" sibTransId="{FCEDC792-5C6D-4D4B-A2C1-0362C7181919}"/>
    <dgm:cxn modelId="{99F240C4-8427-49A0-9263-5426F8E84271}" srcId="{BFC0F9B5-6B46-47FF-9998-4FA609EA260C}" destId="{C09F3FC3-E88A-4FB3-935D-8CAE9548601F}" srcOrd="1" destOrd="0" parTransId="{9B56C36B-1CFC-46AC-859D-5F011C7F1BAA}" sibTransId="{59D0AEA6-648A-44F3-9BC5-6E638038138D}"/>
    <dgm:cxn modelId="{2FFCFFCA-D2AC-4EFC-A7D2-E7E6A443B862}" srcId="{BFC0F9B5-6B46-47FF-9998-4FA609EA260C}" destId="{DD1B2113-60EA-4393-94F8-5DF95087E3FB}" srcOrd="0" destOrd="0" parTransId="{2C47AE00-A91B-4385-807E-8ECAB470F3D2}" sibTransId="{911C82F9-6836-46FB-BEDD-E4A76B6DB6C9}"/>
    <dgm:cxn modelId="{27F926DD-D9C8-42AA-B683-84C9029ACAB0}" type="presOf" srcId="{85496F6B-7556-4AD6-8E97-D8501B02D2BA}" destId="{3D325553-1BCA-471E-9E10-97951077D3B7}" srcOrd="0" destOrd="0" presId="urn:microsoft.com/office/officeart/2018/2/layout/IconCircleList"/>
    <dgm:cxn modelId="{35FEC8DD-EB4E-4F8E-85AF-287043CFF9E8}" type="presOf" srcId="{911C82F9-6836-46FB-BEDD-E4A76B6DB6C9}" destId="{01EFCAA1-802D-4AA5-80C9-A8DDD91B3853}" srcOrd="0" destOrd="0" presId="urn:microsoft.com/office/officeart/2018/2/layout/IconCircleList"/>
    <dgm:cxn modelId="{18B3A8E1-73C9-4405-BF50-EAB4DF37AB76}" type="presOf" srcId="{59D0AEA6-648A-44F3-9BC5-6E638038138D}" destId="{204965A4-C201-4952-B5B7-B33623D4A1EE}" srcOrd="0" destOrd="0" presId="urn:microsoft.com/office/officeart/2018/2/layout/IconCircleList"/>
    <dgm:cxn modelId="{AA651830-443B-4FFD-915D-73EF97834363}" type="presParOf" srcId="{232AF7B7-8B16-4BB6-A974-368959AE7867}" destId="{B4FE9303-6835-4CCD-86C4-D4CE7371E471}" srcOrd="0" destOrd="0" presId="urn:microsoft.com/office/officeart/2018/2/layout/IconCircleList"/>
    <dgm:cxn modelId="{B3BCDDFD-E6CA-42AE-A860-A746E4EA4832}" type="presParOf" srcId="{B4FE9303-6835-4CCD-86C4-D4CE7371E471}" destId="{8EFF5B63-213D-4C03-8971-CF58C9E8CC30}" srcOrd="0" destOrd="0" presId="urn:microsoft.com/office/officeart/2018/2/layout/IconCircleList"/>
    <dgm:cxn modelId="{67FC918C-C0C5-4DB9-BA6D-49F5F71D38B8}" type="presParOf" srcId="{8EFF5B63-213D-4C03-8971-CF58C9E8CC30}" destId="{73097D2B-2524-4E9C-AFD5-7046DFB20084}" srcOrd="0" destOrd="0" presId="urn:microsoft.com/office/officeart/2018/2/layout/IconCircleList"/>
    <dgm:cxn modelId="{05B17066-8E34-4040-A930-19A7817314A8}" type="presParOf" srcId="{8EFF5B63-213D-4C03-8971-CF58C9E8CC30}" destId="{EA07AEF6-A49B-44CF-A287-CBFB9E02C70C}" srcOrd="1" destOrd="0" presId="urn:microsoft.com/office/officeart/2018/2/layout/IconCircleList"/>
    <dgm:cxn modelId="{4CE5FB73-4455-406A-8DAE-36C2BF21237E}" type="presParOf" srcId="{8EFF5B63-213D-4C03-8971-CF58C9E8CC30}" destId="{6FC5CDBF-285F-4B7D-AD78-86FA17BD380B}" srcOrd="2" destOrd="0" presId="urn:microsoft.com/office/officeart/2018/2/layout/IconCircleList"/>
    <dgm:cxn modelId="{A05B1063-1BE5-4FA7-A9BD-3AD22D4E3CA3}" type="presParOf" srcId="{8EFF5B63-213D-4C03-8971-CF58C9E8CC30}" destId="{6EFF3D54-14E3-4AF9-9E0B-56DB1AE8A284}" srcOrd="3" destOrd="0" presId="urn:microsoft.com/office/officeart/2018/2/layout/IconCircleList"/>
    <dgm:cxn modelId="{8758D1B1-D5ED-42F8-AD29-6EEA601E9CB4}" type="presParOf" srcId="{B4FE9303-6835-4CCD-86C4-D4CE7371E471}" destId="{01EFCAA1-802D-4AA5-80C9-A8DDD91B3853}" srcOrd="1" destOrd="0" presId="urn:microsoft.com/office/officeart/2018/2/layout/IconCircleList"/>
    <dgm:cxn modelId="{F758326B-4C8B-4891-9087-CA594E42FA5F}" type="presParOf" srcId="{B4FE9303-6835-4CCD-86C4-D4CE7371E471}" destId="{9844C7CC-0886-4C29-A996-F6B4080D6C11}" srcOrd="2" destOrd="0" presId="urn:microsoft.com/office/officeart/2018/2/layout/IconCircleList"/>
    <dgm:cxn modelId="{96ECF799-2F92-4900-9875-41183FD218ED}" type="presParOf" srcId="{9844C7CC-0886-4C29-A996-F6B4080D6C11}" destId="{A966C9FC-8AE4-430D-A4C1-2909FC87E0B1}" srcOrd="0" destOrd="0" presId="urn:microsoft.com/office/officeart/2018/2/layout/IconCircleList"/>
    <dgm:cxn modelId="{CE4491E2-88BC-4CA4-9FCB-27DB42EB3A6F}" type="presParOf" srcId="{9844C7CC-0886-4C29-A996-F6B4080D6C11}" destId="{23D73470-08CC-4CB4-9C43-960BF2ACA888}" srcOrd="1" destOrd="0" presId="urn:microsoft.com/office/officeart/2018/2/layout/IconCircleList"/>
    <dgm:cxn modelId="{8692AB14-9890-487C-B6D0-7A7FFADDFCC5}" type="presParOf" srcId="{9844C7CC-0886-4C29-A996-F6B4080D6C11}" destId="{7F2263CE-0C9C-4778-A1ED-94B65E4980DF}" srcOrd="2" destOrd="0" presId="urn:microsoft.com/office/officeart/2018/2/layout/IconCircleList"/>
    <dgm:cxn modelId="{5056D33E-D9C2-4859-B1B2-84ADC4F948CF}" type="presParOf" srcId="{9844C7CC-0886-4C29-A996-F6B4080D6C11}" destId="{A5BAC4BE-394B-42E4-9E6D-6C84F4891AC9}" srcOrd="3" destOrd="0" presId="urn:microsoft.com/office/officeart/2018/2/layout/IconCircleList"/>
    <dgm:cxn modelId="{7E4A1418-F306-475D-891D-0D0F915E78E6}" type="presParOf" srcId="{B4FE9303-6835-4CCD-86C4-D4CE7371E471}" destId="{204965A4-C201-4952-B5B7-B33623D4A1EE}" srcOrd="3" destOrd="0" presId="urn:microsoft.com/office/officeart/2018/2/layout/IconCircleList"/>
    <dgm:cxn modelId="{9083ED36-E60F-4F32-9DD0-D6BD0E239E79}" type="presParOf" srcId="{B4FE9303-6835-4CCD-86C4-D4CE7371E471}" destId="{CA5787C7-67E1-4657-B706-048B7D35C76C}" srcOrd="4" destOrd="0" presId="urn:microsoft.com/office/officeart/2018/2/layout/IconCircleList"/>
    <dgm:cxn modelId="{2C2CA75F-E7E2-4A43-A8AF-FD1EDC02C565}" type="presParOf" srcId="{CA5787C7-67E1-4657-B706-048B7D35C76C}" destId="{D1E38DE7-909F-4A10-B9C4-8DE3C3BFEC22}" srcOrd="0" destOrd="0" presId="urn:microsoft.com/office/officeart/2018/2/layout/IconCircleList"/>
    <dgm:cxn modelId="{0CF79910-696B-4D85-B20B-E44C950E80C9}" type="presParOf" srcId="{CA5787C7-67E1-4657-B706-048B7D35C76C}" destId="{6DD0311E-AA1B-423C-A5AF-0D8FC04F7370}" srcOrd="1" destOrd="0" presId="urn:microsoft.com/office/officeart/2018/2/layout/IconCircleList"/>
    <dgm:cxn modelId="{AC8AA1BE-03B6-4EDF-9505-0DE98EE8BBD3}" type="presParOf" srcId="{CA5787C7-67E1-4657-B706-048B7D35C76C}" destId="{4F0C754E-263B-45E2-B7FC-2F9B3EF02803}" srcOrd="2" destOrd="0" presId="urn:microsoft.com/office/officeart/2018/2/layout/IconCircleList"/>
    <dgm:cxn modelId="{BAC65C03-4785-44B0-B35B-BFF399E9B4E8}" type="presParOf" srcId="{CA5787C7-67E1-4657-B706-048B7D35C76C}" destId="{3D325553-1BCA-471E-9E10-97951077D3B7}" srcOrd="3" destOrd="0" presId="urn:microsoft.com/office/officeart/2018/2/layout/IconCircleList"/>
    <dgm:cxn modelId="{FDB19ACD-5483-4020-A49C-C8D2D66C5779}" type="presParOf" srcId="{B4FE9303-6835-4CCD-86C4-D4CE7371E471}" destId="{715186C3-A606-4A65-B35F-87650AA1FCAA}" srcOrd="5" destOrd="0" presId="urn:microsoft.com/office/officeart/2018/2/layout/IconCircleList"/>
    <dgm:cxn modelId="{D42AF803-198B-42AE-ADD4-9268920C63B8}" type="presParOf" srcId="{B4FE9303-6835-4CCD-86C4-D4CE7371E471}" destId="{DE4FAC37-939D-4570-95B9-C632E0539863}" srcOrd="6" destOrd="0" presId="urn:microsoft.com/office/officeart/2018/2/layout/IconCircleList"/>
    <dgm:cxn modelId="{26C89286-3AD6-4B5D-AE37-3E71B4410EA2}" type="presParOf" srcId="{DE4FAC37-939D-4570-95B9-C632E0539863}" destId="{B4D15C11-5385-45A7-B94A-24091772D316}" srcOrd="0" destOrd="0" presId="urn:microsoft.com/office/officeart/2018/2/layout/IconCircleList"/>
    <dgm:cxn modelId="{D86E5FEF-3212-406E-BE3C-4E49CBECBC73}" type="presParOf" srcId="{DE4FAC37-939D-4570-95B9-C632E0539863}" destId="{C30B65B4-45E5-4709-9642-89F9B7064916}" srcOrd="1" destOrd="0" presId="urn:microsoft.com/office/officeart/2018/2/layout/IconCircleList"/>
    <dgm:cxn modelId="{219DC38A-C263-4311-8260-476E98771F9B}" type="presParOf" srcId="{DE4FAC37-939D-4570-95B9-C632E0539863}" destId="{9E8A3CDF-27C5-4F8A-98AF-958D5495D649}" srcOrd="2" destOrd="0" presId="urn:microsoft.com/office/officeart/2018/2/layout/IconCircleList"/>
    <dgm:cxn modelId="{D39F6791-812B-4EB2-AB3F-FEE368E74AF3}" type="presParOf" srcId="{DE4FAC37-939D-4570-95B9-C632E0539863}" destId="{98FBCDCF-BD00-4345-96AB-5F82D4CAA55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19C80E-0F5C-4744-8A17-19A0D9C77F07}"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B39401E6-DF7E-4517-93D3-CABD5F7107C0}">
      <dgm:prSet custT="1"/>
      <dgm:spPr/>
      <dgm:t>
        <a:bodyPr/>
        <a:lstStyle/>
        <a:p>
          <a:pPr>
            <a:defRPr cap="all"/>
          </a:pPr>
          <a:r>
            <a:rPr lang="en-GB" sz="1400" b="1" dirty="0">
              <a:latin typeface="Times New Roman" panose="02020603050405020304" pitchFamily="18" charset="0"/>
              <a:cs typeface="Times New Roman" panose="02020603050405020304" pitchFamily="18" charset="0"/>
            </a:rPr>
            <a:t>Personalized Interaction</a:t>
          </a:r>
          <a:r>
            <a:rPr lang="en-GB" sz="1400" dirty="0">
              <a:latin typeface="Times New Roman" panose="02020603050405020304" pitchFamily="18" charset="0"/>
              <a:cs typeface="Times New Roman" panose="02020603050405020304" pitchFamily="18" charset="0"/>
            </a:rPr>
            <a:t>: Tailored conversations based on user stress levels and emotional state.</a:t>
          </a:r>
          <a:endParaRPr lang="en-US" sz="1400" dirty="0">
            <a:latin typeface="Times New Roman" panose="02020603050405020304" pitchFamily="18" charset="0"/>
            <a:cs typeface="Times New Roman" panose="02020603050405020304" pitchFamily="18" charset="0"/>
          </a:endParaRPr>
        </a:p>
      </dgm:t>
    </dgm:pt>
    <dgm:pt modelId="{2B74FA50-1E0F-4EAE-BA52-6683729590DE}" type="parTrans" cxnId="{CCB1BDDF-75FD-4959-B16D-CB5C8CAE1D2B}">
      <dgm:prSet/>
      <dgm:spPr/>
      <dgm:t>
        <a:bodyPr/>
        <a:lstStyle/>
        <a:p>
          <a:endParaRPr lang="en-US"/>
        </a:p>
      </dgm:t>
    </dgm:pt>
    <dgm:pt modelId="{07B96F42-2B46-482F-85A8-CD37C9EBB649}" type="sibTrans" cxnId="{CCB1BDDF-75FD-4959-B16D-CB5C8CAE1D2B}">
      <dgm:prSet/>
      <dgm:spPr/>
      <dgm:t>
        <a:bodyPr/>
        <a:lstStyle/>
        <a:p>
          <a:endParaRPr lang="en-US"/>
        </a:p>
      </dgm:t>
    </dgm:pt>
    <dgm:pt modelId="{535162B6-222D-4A33-A80D-77CE17312365}">
      <dgm:prSet custT="1"/>
      <dgm:spPr/>
      <dgm:t>
        <a:bodyPr/>
        <a:lstStyle/>
        <a:p>
          <a:pPr>
            <a:defRPr cap="all"/>
          </a:pPr>
          <a:r>
            <a:rPr lang="en-GB" sz="1400" b="1" dirty="0">
              <a:latin typeface="Times New Roman" panose="02020603050405020304" pitchFamily="18" charset="0"/>
              <a:cs typeface="Times New Roman" panose="02020603050405020304" pitchFamily="18" charset="0"/>
            </a:rPr>
            <a:t>Metacognition Support</a:t>
          </a:r>
          <a:r>
            <a:rPr lang="en-GB" sz="1400" dirty="0">
              <a:latin typeface="Times New Roman" panose="02020603050405020304" pitchFamily="18" charset="0"/>
              <a:cs typeface="Times New Roman" panose="02020603050405020304" pitchFamily="18" charset="0"/>
            </a:rPr>
            <a:t>: Encourages users to reflect on their emotions and behaviour, improving emotional awareness and self-regulation.</a:t>
          </a:r>
          <a:endParaRPr lang="en-US" sz="1400" dirty="0">
            <a:latin typeface="Times New Roman" panose="02020603050405020304" pitchFamily="18" charset="0"/>
            <a:cs typeface="Times New Roman" panose="02020603050405020304" pitchFamily="18" charset="0"/>
          </a:endParaRPr>
        </a:p>
      </dgm:t>
    </dgm:pt>
    <dgm:pt modelId="{1CED0259-DCEB-4D75-BDD2-F0FBF31C341B}" type="parTrans" cxnId="{8E9B2B5A-9DA7-40B0-A6A9-5C6493348A80}">
      <dgm:prSet/>
      <dgm:spPr/>
      <dgm:t>
        <a:bodyPr/>
        <a:lstStyle/>
        <a:p>
          <a:endParaRPr lang="en-US"/>
        </a:p>
      </dgm:t>
    </dgm:pt>
    <dgm:pt modelId="{5CBD4F90-166D-4BA4-9421-C77CCE363F63}" type="sibTrans" cxnId="{8E9B2B5A-9DA7-40B0-A6A9-5C6493348A80}">
      <dgm:prSet/>
      <dgm:spPr/>
      <dgm:t>
        <a:bodyPr/>
        <a:lstStyle/>
        <a:p>
          <a:endParaRPr lang="en-US"/>
        </a:p>
      </dgm:t>
    </dgm:pt>
    <dgm:pt modelId="{B10443B3-81F9-42C1-A097-E4E3A25A54D0}">
      <dgm:prSet custT="1"/>
      <dgm:spPr/>
      <dgm:t>
        <a:bodyPr/>
        <a:lstStyle/>
        <a:p>
          <a:pPr>
            <a:defRPr cap="all"/>
          </a:pPr>
          <a:r>
            <a:rPr lang="en-GB" sz="1400" b="1" dirty="0">
              <a:latin typeface="Times New Roman" panose="02020603050405020304" pitchFamily="18" charset="0"/>
              <a:cs typeface="Times New Roman" panose="02020603050405020304" pitchFamily="18" charset="0"/>
            </a:rPr>
            <a:t>Therapeutic Guidance</a:t>
          </a:r>
          <a:r>
            <a:rPr lang="en-GB" sz="1400" dirty="0">
              <a:latin typeface="Times New Roman" panose="02020603050405020304" pitchFamily="18" charset="0"/>
              <a:cs typeface="Times New Roman" panose="02020603050405020304" pitchFamily="18" charset="0"/>
            </a:rPr>
            <a:t>: Offers therapeutic dialogue techniques such as cognitive-behavioural interventions, mindfulness, and self-compassion.</a:t>
          </a:r>
          <a:endParaRPr lang="en-US" sz="1400" dirty="0">
            <a:latin typeface="Times New Roman" panose="02020603050405020304" pitchFamily="18" charset="0"/>
            <a:cs typeface="Times New Roman" panose="02020603050405020304" pitchFamily="18" charset="0"/>
          </a:endParaRPr>
        </a:p>
      </dgm:t>
    </dgm:pt>
    <dgm:pt modelId="{6DE4E015-CAE9-4D15-AC28-81C9884E371E}" type="parTrans" cxnId="{FE2F5668-FBFA-4867-A805-E259BA0A224F}">
      <dgm:prSet/>
      <dgm:spPr/>
      <dgm:t>
        <a:bodyPr/>
        <a:lstStyle/>
        <a:p>
          <a:endParaRPr lang="en-US"/>
        </a:p>
      </dgm:t>
    </dgm:pt>
    <dgm:pt modelId="{FD9AF17F-7B56-472A-93C2-4E3B5FE3091C}" type="sibTrans" cxnId="{FE2F5668-FBFA-4867-A805-E259BA0A224F}">
      <dgm:prSet/>
      <dgm:spPr/>
      <dgm:t>
        <a:bodyPr/>
        <a:lstStyle/>
        <a:p>
          <a:endParaRPr lang="en-US"/>
        </a:p>
      </dgm:t>
    </dgm:pt>
    <dgm:pt modelId="{BB8C641B-5552-4D2A-A977-67E7B33F2261}" type="pres">
      <dgm:prSet presAssocID="{A319C80E-0F5C-4744-8A17-19A0D9C77F07}" presName="root" presStyleCnt="0">
        <dgm:presLayoutVars>
          <dgm:dir/>
          <dgm:resizeHandles val="exact"/>
        </dgm:presLayoutVars>
      </dgm:prSet>
      <dgm:spPr/>
    </dgm:pt>
    <dgm:pt modelId="{9A1BDF96-1096-43BE-8CFD-925228A60C48}" type="pres">
      <dgm:prSet presAssocID="{B39401E6-DF7E-4517-93D3-CABD5F7107C0}" presName="compNode" presStyleCnt="0"/>
      <dgm:spPr/>
    </dgm:pt>
    <dgm:pt modelId="{B963621E-69F2-4EA6-8894-17746517528E}" type="pres">
      <dgm:prSet presAssocID="{B39401E6-DF7E-4517-93D3-CABD5F7107C0}" presName="iconBgRect" presStyleLbl="bgShp" presStyleIdx="0" presStyleCnt="3"/>
      <dgm:spPr/>
    </dgm:pt>
    <dgm:pt modelId="{F41F91DC-CD20-4DC1-B819-4699AAB764C9}" type="pres">
      <dgm:prSet presAssocID="{B39401E6-DF7E-4517-93D3-CABD5F7107C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67F5B6DF-531F-4DB2-BFA0-97F1EE65AE2B}" type="pres">
      <dgm:prSet presAssocID="{B39401E6-DF7E-4517-93D3-CABD5F7107C0}" presName="spaceRect" presStyleCnt="0"/>
      <dgm:spPr/>
    </dgm:pt>
    <dgm:pt modelId="{BF714A53-606A-4FDF-82E4-D240CB61F388}" type="pres">
      <dgm:prSet presAssocID="{B39401E6-DF7E-4517-93D3-CABD5F7107C0}" presName="textRect" presStyleLbl="revTx" presStyleIdx="0" presStyleCnt="3">
        <dgm:presLayoutVars>
          <dgm:chMax val="1"/>
          <dgm:chPref val="1"/>
        </dgm:presLayoutVars>
      </dgm:prSet>
      <dgm:spPr/>
    </dgm:pt>
    <dgm:pt modelId="{E24C93AB-D52D-47D4-B921-CE861DEB0ED4}" type="pres">
      <dgm:prSet presAssocID="{07B96F42-2B46-482F-85A8-CD37C9EBB649}" presName="sibTrans" presStyleCnt="0"/>
      <dgm:spPr/>
    </dgm:pt>
    <dgm:pt modelId="{38F0DEFB-90F8-4A40-A5E2-3BA314F5C686}" type="pres">
      <dgm:prSet presAssocID="{535162B6-222D-4A33-A80D-77CE17312365}" presName="compNode" presStyleCnt="0"/>
      <dgm:spPr/>
    </dgm:pt>
    <dgm:pt modelId="{8641BA25-96F1-4A14-A499-4774A8CAAC3F}" type="pres">
      <dgm:prSet presAssocID="{535162B6-222D-4A33-A80D-77CE17312365}" presName="iconBgRect" presStyleLbl="bgShp" presStyleIdx="1" presStyleCnt="3"/>
      <dgm:spPr/>
    </dgm:pt>
    <dgm:pt modelId="{C4DB0B89-57AE-41E9-8784-5D6EDD33D6EF}" type="pres">
      <dgm:prSet presAssocID="{535162B6-222D-4A33-A80D-77CE1731236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rson with Idea"/>
        </a:ext>
      </dgm:extLst>
    </dgm:pt>
    <dgm:pt modelId="{1EBD10E5-FB20-4432-A938-8AEF7272AFA6}" type="pres">
      <dgm:prSet presAssocID="{535162B6-222D-4A33-A80D-77CE17312365}" presName="spaceRect" presStyleCnt="0"/>
      <dgm:spPr/>
    </dgm:pt>
    <dgm:pt modelId="{7567294F-30E8-4131-92BA-6A22D699C9EF}" type="pres">
      <dgm:prSet presAssocID="{535162B6-222D-4A33-A80D-77CE17312365}" presName="textRect" presStyleLbl="revTx" presStyleIdx="1" presStyleCnt="3">
        <dgm:presLayoutVars>
          <dgm:chMax val="1"/>
          <dgm:chPref val="1"/>
        </dgm:presLayoutVars>
      </dgm:prSet>
      <dgm:spPr/>
    </dgm:pt>
    <dgm:pt modelId="{6B364598-4901-4091-AF44-011491B3DCA0}" type="pres">
      <dgm:prSet presAssocID="{5CBD4F90-166D-4BA4-9421-C77CCE363F63}" presName="sibTrans" presStyleCnt="0"/>
      <dgm:spPr/>
    </dgm:pt>
    <dgm:pt modelId="{7DCA5C7D-64DC-4008-AA55-9E97A52DEC56}" type="pres">
      <dgm:prSet presAssocID="{B10443B3-81F9-42C1-A097-E4E3A25A54D0}" presName="compNode" presStyleCnt="0"/>
      <dgm:spPr/>
    </dgm:pt>
    <dgm:pt modelId="{0528C60B-FFE4-4436-9411-DB25215CFF08}" type="pres">
      <dgm:prSet presAssocID="{B10443B3-81F9-42C1-A097-E4E3A25A54D0}" presName="iconBgRect" presStyleLbl="bgShp" presStyleIdx="2" presStyleCnt="3"/>
      <dgm:spPr/>
    </dgm:pt>
    <dgm:pt modelId="{0DEC6C9B-6A7A-4900-B5E1-F5733CD8B656}" type="pres">
      <dgm:prSet presAssocID="{B10443B3-81F9-42C1-A097-E4E3A25A54D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Hand with Plant"/>
        </a:ext>
      </dgm:extLst>
    </dgm:pt>
    <dgm:pt modelId="{5A283907-37A8-4716-9F75-60DBFE8F7CAD}" type="pres">
      <dgm:prSet presAssocID="{B10443B3-81F9-42C1-A097-E4E3A25A54D0}" presName="spaceRect" presStyleCnt="0"/>
      <dgm:spPr/>
    </dgm:pt>
    <dgm:pt modelId="{23480DE7-E982-4518-9EFA-D734BED9079F}" type="pres">
      <dgm:prSet presAssocID="{B10443B3-81F9-42C1-A097-E4E3A25A54D0}" presName="textRect" presStyleLbl="revTx" presStyleIdx="2" presStyleCnt="3">
        <dgm:presLayoutVars>
          <dgm:chMax val="1"/>
          <dgm:chPref val="1"/>
        </dgm:presLayoutVars>
      </dgm:prSet>
      <dgm:spPr/>
    </dgm:pt>
  </dgm:ptLst>
  <dgm:cxnLst>
    <dgm:cxn modelId="{DAA4452B-E5DA-483D-BA9D-67CBCEEA0107}" type="presOf" srcId="{A319C80E-0F5C-4744-8A17-19A0D9C77F07}" destId="{BB8C641B-5552-4D2A-A977-67E7B33F2261}" srcOrd="0" destOrd="0" presId="urn:microsoft.com/office/officeart/2018/5/layout/IconCircleLabelList"/>
    <dgm:cxn modelId="{B5760E4E-C292-4FBA-B45A-D719E52F480D}" type="presOf" srcId="{535162B6-222D-4A33-A80D-77CE17312365}" destId="{7567294F-30E8-4131-92BA-6A22D699C9EF}" srcOrd="0" destOrd="0" presId="urn:microsoft.com/office/officeart/2018/5/layout/IconCircleLabelList"/>
    <dgm:cxn modelId="{8E9B2B5A-9DA7-40B0-A6A9-5C6493348A80}" srcId="{A319C80E-0F5C-4744-8A17-19A0D9C77F07}" destId="{535162B6-222D-4A33-A80D-77CE17312365}" srcOrd="1" destOrd="0" parTransId="{1CED0259-DCEB-4D75-BDD2-F0FBF31C341B}" sibTransId="{5CBD4F90-166D-4BA4-9421-C77CCE363F63}"/>
    <dgm:cxn modelId="{FE2F5668-FBFA-4867-A805-E259BA0A224F}" srcId="{A319C80E-0F5C-4744-8A17-19A0D9C77F07}" destId="{B10443B3-81F9-42C1-A097-E4E3A25A54D0}" srcOrd="2" destOrd="0" parTransId="{6DE4E015-CAE9-4D15-AC28-81C9884E371E}" sibTransId="{FD9AF17F-7B56-472A-93C2-4E3B5FE3091C}"/>
    <dgm:cxn modelId="{261A9E7F-83C5-415B-929B-C696B070487F}" type="presOf" srcId="{B39401E6-DF7E-4517-93D3-CABD5F7107C0}" destId="{BF714A53-606A-4FDF-82E4-D240CB61F388}" srcOrd="0" destOrd="0" presId="urn:microsoft.com/office/officeart/2018/5/layout/IconCircleLabelList"/>
    <dgm:cxn modelId="{CCB1BDDF-75FD-4959-B16D-CB5C8CAE1D2B}" srcId="{A319C80E-0F5C-4744-8A17-19A0D9C77F07}" destId="{B39401E6-DF7E-4517-93D3-CABD5F7107C0}" srcOrd="0" destOrd="0" parTransId="{2B74FA50-1E0F-4EAE-BA52-6683729590DE}" sibTransId="{07B96F42-2B46-482F-85A8-CD37C9EBB649}"/>
    <dgm:cxn modelId="{6217C9F3-DEB6-408B-86C1-3E8B60D8A8FE}" type="presOf" srcId="{B10443B3-81F9-42C1-A097-E4E3A25A54D0}" destId="{23480DE7-E982-4518-9EFA-D734BED9079F}" srcOrd="0" destOrd="0" presId="urn:microsoft.com/office/officeart/2018/5/layout/IconCircleLabelList"/>
    <dgm:cxn modelId="{03185E9F-4B15-47EA-880C-A05FA0F24A81}" type="presParOf" srcId="{BB8C641B-5552-4D2A-A977-67E7B33F2261}" destId="{9A1BDF96-1096-43BE-8CFD-925228A60C48}" srcOrd="0" destOrd="0" presId="urn:microsoft.com/office/officeart/2018/5/layout/IconCircleLabelList"/>
    <dgm:cxn modelId="{2BCAE2F5-D2BE-4D26-B7E4-1F0E86BACCE8}" type="presParOf" srcId="{9A1BDF96-1096-43BE-8CFD-925228A60C48}" destId="{B963621E-69F2-4EA6-8894-17746517528E}" srcOrd="0" destOrd="0" presId="urn:microsoft.com/office/officeart/2018/5/layout/IconCircleLabelList"/>
    <dgm:cxn modelId="{926B4339-1B6C-460D-9866-9D87B004110E}" type="presParOf" srcId="{9A1BDF96-1096-43BE-8CFD-925228A60C48}" destId="{F41F91DC-CD20-4DC1-B819-4699AAB764C9}" srcOrd="1" destOrd="0" presId="urn:microsoft.com/office/officeart/2018/5/layout/IconCircleLabelList"/>
    <dgm:cxn modelId="{4BABE9D4-A64E-4562-B905-2913E060F392}" type="presParOf" srcId="{9A1BDF96-1096-43BE-8CFD-925228A60C48}" destId="{67F5B6DF-531F-4DB2-BFA0-97F1EE65AE2B}" srcOrd="2" destOrd="0" presId="urn:microsoft.com/office/officeart/2018/5/layout/IconCircleLabelList"/>
    <dgm:cxn modelId="{3C61427A-6906-4364-B0FA-3D60B58A5887}" type="presParOf" srcId="{9A1BDF96-1096-43BE-8CFD-925228A60C48}" destId="{BF714A53-606A-4FDF-82E4-D240CB61F388}" srcOrd="3" destOrd="0" presId="urn:microsoft.com/office/officeart/2018/5/layout/IconCircleLabelList"/>
    <dgm:cxn modelId="{947F1C46-40D6-4790-9239-2B1DDAF94FEE}" type="presParOf" srcId="{BB8C641B-5552-4D2A-A977-67E7B33F2261}" destId="{E24C93AB-D52D-47D4-B921-CE861DEB0ED4}" srcOrd="1" destOrd="0" presId="urn:microsoft.com/office/officeart/2018/5/layout/IconCircleLabelList"/>
    <dgm:cxn modelId="{84B8E683-036F-4A23-9762-C4C0C9FBAF4F}" type="presParOf" srcId="{BB8C641B-5552-4D2A-A977-67E7B33F2261}" destId="{38F0DEFB-90F8-4A40-A5E2-3BA314F5C686}" srcOrd="2" destOrd="0" presId="urn:microsoft.com/office/officeart/2018/5/layout/IconCircleLabelList"/>
    <dgm:cxn modelId="{795944AA-F406-4030-885F-07092CDA2E07}" type="presParOf" srcId="{38F0DEFB-90F8-4A40-A5E2-3BA314F5C686}" destId="{8641BA25-96F1-4A14-A499-4774A8CAAC3F}" srcOrd="0" destOrd="0" presId="urn:microsoft.com/office/officeart/2018/5/layout/IconCircleLabelList"/>
    <dgm:cxn modelId="{4B1919FC-0CE4-4B17-B9AC-67B3FC7B93AD}" type="presParOf" srcId="{38F0DEFB-90F8-4A40-A5E2-3BA314F5C686}" destId="{C4DB0B89-57AE-41E9-8784-5D6EDD33D6EF}" srcOrd="1" destOrd="0" presId="urn:microsoft.com/office/officeart/2018/5/layout/IconCircleLabelList"/>
    <dgm:cxn modelId="{F68F7D3F-74C8-430B-8117-0ECE85316CDF}" type="presParOf" srcId="{38F0DEFB-90F8-4A40-A5E2-3BA314F5C686}" destId="{1EBD10E5-FB20-4432-A938-8AEF7272AFA6}" srcOrd="2" destOrd="0" presId="urn:microsoft.com/office/officeart/2018/5/layout/IconCircleLabelList"/>
    <dgm:cxn modelId="{87058AE9-70B3-460D-BEAD-F7C96FC4976A}" type="presParOf" srcId="{38F0DEFB-90F8-4A40-A5E2-3BA314F5C686}" destId="{7567294F-30E8-4131-92BA-6A22D699C9EF}" srcOrd="3" destOrd="0" presId="urn:microsoft.com/office/officeart/2018/5/layout/IconCircleLabelList"/>
    <dgm:cxn modelId="{473A9F9F-E9D1-4605-9DDE-935B07BB7A07}" type="presParOf" srcId="{BB8C641B-5552-4D2A-A977-67E7B33F2261}" destId="{6B364598-4901-4091-AF44-011491B3DCA0}" srcOrd="3" destOrd="0" presId="urn:microsoft.com/office/officeart/2018/5/layout/IconCircleLabelList"/>
    <dgm:cxn modelId="{CE1382AC-FC9E-426F-81D7-D0658799A122}" type="presParOf" srcId="{BB8C641B-5552-4D2A-A977-67E7B33F2261}" destId="{7DCA5C7D-64DC-4008-AA55-9E97A52DEC56}" srcOrd="4" destOrd="0" presId="urn:microsoft.com/office/officeart/2018/5/layout/IconCircleLabelList"/>
    <dgm:cxn modelId="{594B0A5F-D6FB-4822-9AF5-3DE0A662ED23}" type="presParOf" srcId="{7DCA5C7D-64DC-4008-AA55-9E97A52DEC56}" destId="{0528C60B-FFE4-4436-9411-DB25215CFF08}" srcOrd="0" destOrd="0" presId="urn:microsoft.com/office/officeart/2018/5/layout/IconCircleLabelList"/>
    <dgm:cxn modelId="{DA65EBF7-5B21-4C1D-968C-9589641CD2FD}" type="presParOf" srcId="{7DCA5C7D-64DC-4008-AA55-9E97A52DEC56}" destId="{0DEC6C9B-6A7A-4900-B5E1-F5733CD8B656}" srcOrd="1" destOrd="0" presId="urn:microsoft.com/office/officeart/2018/5/layout/IconCircleLabelList"/>
    <dgm:cxn modelId="{5247FED3-6C9B-4D13-A9CE-4F7053FCEA44}" type="presParOf" srcId="{7DCA5C7D-64DC-4008-AA55-9E97A52DEC56}" destId="{5A283907-37A8-4716-9F75-60DBFE8F7CAD}" srcOrd="2" destOrd="0" presId="urn:microsoft.com/office/officeart/2018/5/layout/IconCircleLabelList"/>
    <dgm:cxn modelId="{88E2AE94-8490-400F-BCA0-D3AE02956A1D}" type="presParOf" srcId="{7DCA5C7D-64DC-4008-AA55-9E97A52DEC56}" destId="{23480DE7-E982-4518-9EFA-D734BED9079F}"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9501CBC-DA13-4DF3-99B8-2DEB409BABA1}"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B18C4F63-4ABA-4B25-A67E-09ABA2412B03}">
      <dgm:prSet/>
      <dgm:spPr/>
      <dgm:t>
        <a:bodyPr/>
        <a:lstStyle/>
        <a:p>
          <a:r>
            <a:rPr lang="en-GB" b="1" dirty="0">
              <a:latin typeface="Times New Roman" panose="02020603050405020304" pitchFamily="18" charset="0"/>
              <a:cs typeface="Times New Roman" panose="02020603050405020304" pitchFamily="18" charset="0"/>
            </a:rPr>
            <a:t>Clinical settings</a:t>
          </a:r>
          <a:r>
            <a:rPr lang="en-GB" dirty="0">
              <a:latin typeface="Times New Roman" panose="02020603050405020304" pitchFamily="18" charset="0"/>
              <a:cs typeface="Times New Roman" panose="02020603050405020304" pitchFamily="18" charset="0"/>
            </a:rPr>
            <a:t>: Real-time stress monitoring for patients in mental health care.</a:t>
          </a:r>
          <a:endParaRPr lang="en-US" dirty="0">
            <a:latin typeface="Times New Roman" panose="02020603050405020304" pitchFamily="18" charset="0"/>
            <a:cs typeface="Times New Roman" panose="02020603050405020304" pitchFamily="18" charset="0"/>
          </a:endParaRPr>
        </a:p>
      </dgm:t>
    </dgm:pt>
    <dgm:pt modelId="{6298EAC6-7095-421B-A4C9-4B978FCA8705}" type="parTrans" cxnId="{159B8871-DBF4-47FD-B3FC-755BD9EB5FB1}">
      <dgm:prSet/>
      <dgm:spPr/>
      <dgm:t>
        <a:bodyPr/>
        <a:lstStyle/>
        <a:p>
          <a:endParaRPr lang="en-US"/>
        </a:p>
      </dgm:t>
    </dgm:pt>
    <dgm:pt modelId="{7DECB0B6-8010-4FF0-805D-79CC1255FCA3}" type="sibTrans" cxnId="{159B8871-DBF4-47FD-B3FC-755BD9EB5FB1}">
      <dgm:prSet/>
      <dgm:spPr/>
      <dgm:t>
        <a:bodyPr/>
        <a:lstStyle/>
        <a:p>
          <a:endParaRPr lang="en-US"/>
        </a:p>
      </dgm:t>
    </dgm:pt>
    <dgm:pt modelId="{5AFFAC6D-A36D-4D87-B39C-145510EF46D9}">
      <dgm:prSet/>
      <dgm:spPr/>
      <dgm:t>
        <a:bodyPr/>
        <a:lstStyle/>
        <a:p>
          <a:r>
            <a:rPr lang="en-GB" b="1" dirty="0">
              <a:latin typeface="Times New Roman" panose="02020603050405020304" pitchFamily="18" charset="0"/>
              <a:cs typeface="Times New Roman" panose="02020603050405020304" pitchFamily="18" charset="0"/>
            </a:rPr>
            <a:t>Workplace wellness</a:t>
          </a:r>
          <a:r>
            <a:rPr lang="en-GB" dirty="0">
              <a:latin typeface="Times New Roman" panose="02020603050405020304" pitchFamily="18" charset="0"/>
              <a:cs typeface="Times New Roman" panose="02020603050405020304" pitchFamily="18" charset="0"/>
            </a:rPr>
            <a:t>: Employee stress tracking and management to improve productivity and well-being.</a:t>
          </a:r>
          <a:endParaRPr lang="en-US" dirty="0">
            <a:latin typeface="Times New Roman" panose="02020603050405020304" pitchFamily="18" charset="0"/>
            <a:cs typeface="Times New Roman" panose="02020603050405020304" pitchFamily="18" charset="0"/>
          </a:endParaRPr>
        </a:p>
      </dgm:t>
    </dgm:pt>
    <dgm:pt modelId="{598B137A-EB2B-4574-8F65-B7BC787B1206}" type="parTrans" cxnId="{8C607488-39D0-4C9E-81CE-1D3A0311A4D6}">
      <dgm:prSet/>
      <dgm:spPr/>
      <dgm:t>
        <a:bodyPr/>
        <a:lstStyle/>
        <a:p>
          <a:endParaRPr lang="en-US"/>
        </a:p>
      </dgm:t>
    </dgm:pt>
    <dgm:pt modelId="{90ABDCAE-6750-4E8C-9B98-4F1054E3BD91}" type="sibTrans" cxnId="{8C607488-39D0-4C9E-81CE-1D3A0311A4D6}">
      <dgm:prSet/>
      <dgm:spPr/>
      <dgm:t>
        <a:bodyPr/>
        <a:lstStyle/>
        <a:p>
          <a:endParaRPr lang="en-US"/>
        </a:p>
      </dgm:t>
    </dgm:pt>
    <dgm:pt modelId="{9EB307FE-A935-4C51-B8C5-7DC5E5041888}">
      <dgm:prSet/>
      <dgm:spPr/>
      <dgm:t>
        <a:bodyPr/>
        <a:lstStyle/>
        <a:p>
          <a:r>
            <a:rPr lang="en-GB" b="1" dirty="0">
              <a:latin typeface="Times New Roman" panose="02020603050405020304" pitchFamily="18" charset="0"/>
              <a:cs typeface="Times New Roman" panose="02020603050405020304" pitchFamily="18" charset="0"/>
            </a:rPr>
            <a:t>Personal use</a:t>
          </a:r>
          <a:r>
            <a:rPr lang="en-GB" dirty="0">
              <a:latin typeface="Times New Roman" panose="02020603050405020304" pitchFamily="18" charset="0"/>
              <a:cs typeface="Times New Roman" panose="02020603050405020304" pitchFamily="18" charset="0"/>
            </a:rPr>
            <a:t>: Individuals managing daily stress for improved emotional regulation.</a:t>
          </a:r>
          <a:endParaRPr lang="en-US" dirty="0">
            <a:latin typeface="Times New Roman" panose="02020603050405020304" pitchFamily="18" charset="0"/>
            <a:cs typeface="Times New Roman" panose="02020603050405020304" pitchFamily="18" charset="0"/>
          </a:endParaRPr>
        </a:p>
      </dgm:t>
    </dgm:pt>
    <dgm:pt modelId="{A51C709C-CF82-4911-BCF4-0C7E8381BDC6}" type="parTrans" cxnId="{A0D18FF0-2D7C-49B6-B75A-CDACDA6B2779}">
      <dgm:prSet/>
      <dgm:spPr/>
      <dgm:t>
        <a:bodyPr/>
        <a:lstStyle/>
        <a:p>
          <a:endParaRPr lang="en-US"/>
        </a:p>
      </dgm:t>
    </dgm:pt>
    <dgm:pt modelId="{3024C3A2-2C3D-4B6B-B845-DCDF31FB08E7}" type="sibTrans" cxnId="{A0D18FF0-2D7C-49B6-B75A-CDACDA6B2779}">
      <dgm:prSet/>
      <dgm:spPr/>
      <dgm:t>
        <a:bodyPr/>
        <a:lstStyle/>
        <a:p>
          <a:endParaRPr lang="en-US"/>
        </a:p>
      </dgm:t>
    </dgm:pt>
    <dgm:pt modelId="{27E44067-7447-4B21-B6D6-E797AA9A3B20}">
      <dgm:prSet/>
      <dgm:spPr/>
      <dgm:t>
        <a:bodyPr/>
        <a:lstStyle/>
        <a:p>
          <a:r>
            <a:rPr lang="en-GB" b="1" dirty="0">
              <a:latin typeface="Times New Roman" panose="02020603050405020304" pitchFamily="18" charset="0"/>
              <a:cs typeface="Times New Roman" panose="02020603050405020304" pitchFamily="18" charset="0"/>
            </a:rPr>
            <a:t>Educational settings</a:t>
          </a:r>
          <a:r>
            <a:rPr lang="en-GB" dirty="0">
              <a:latin typeface="Times New Roman" panose="02020603050405020304" pitchFamily="18" charset="0"/>
              <a:cs typeface="Times New Roman" panose="02020603050405020304" pitchFamily="18" charset="0"/>
            </a:rPr>
            <a:t>: Helping students manage academic stress in real time</a:t>
          </a:r>
          <a:r>
            <a:rPr lang="en-GB" dirty="0"/>
            <a:t>.</a:t>
          </a:r>
          <a:endParaRPr lang="en-US" dirty="0"/>
        </a:p>
      </dgm:t>
    </dgm:pt>
    <dgm:pt modelId="{D97376A2-75CB-4AF9-8D3F-5DCBD9B4BA91}" type="parTrans" cxnId="{D645DA65-0A1C-46E7-ADA0-AAD5F5213B91}">
      <dgm:prSet/>
      <dgm:spPr/>
      <dgm:t>
        <a:bodyPr/>
        <a:lstStyle/>
        <a:p>
          <a:endParaRPr lang="en-US"/>
        </a:p>
      </dgm:t>
    </dgm:pt>
    <dgm:pt modelId="{640179D1-38F1-4EDF-8C73-6EF7557F1C97}" type="sibTrans" cxnId="{D645DA65-0A1C-46E7-ADA0-AAD5F5213B91}">
      <dgm:prSet/>
      <dgm:spPr/>
      <dgm:t>
        <a:bodyPr/>
        <a:lstStyle/>
        <a:p>
          <a:endParaRPr lang="en-US"/>
        </a:p>
      </dgm:t>
    </dgm:pt>
    <dgm:pt modelId="{6B07E92D-AE74-4E2D-8446-CBA9687C0B6F}" type="pres">
      <dgm:prSet presAssocID="{B9501CBC-DA13-4DF3-99B8-2DEB409BABA1}" presName="root" presStyleCnt="0">
        <dgm:presLayoutVars>
          <dgm:dir/>
          <dgm:resizeHandles val="exact"/>
        </dgm:presLayoutVars>
      </dgm:prSet>
      <dgm:spPr/>
    </dgm:pt>
    <dgm:pt modelId="{5060B3D2-2DC6-404E-973C-1F55727D6D40}" type="pres">
      <dgm:prSet presAssocID="{B9501CBC-DA13-4DF3-99B8-2DEB409BABA1}" presName="container" presStyleCnt="0">
        <dgm:presLayoutVars>
          <dgm:dir/>
          <dgm:resizeHandles val="exact"/>
        </dgm:presLayoutVars>
      </dgm:prSet>
      <dgm:spPr/>
    </dgm:pt>
    <dgm:pt modelId="{9653ECEA-0598-4E18-B509-29003FD639A9}" type="pres">
      <dgm:prSet presAssocID="{B18C4F63-4ABA-4B25-A67E-09ABA2412B03}" presName="compNode" presStyleCnt="0"/>
      <dgm:spPr/>
    </dgm:pt>
    <dgm:pt modelId="{AE9AACF5-0674-4758-811F-8088C35350ED}" type="pres">
      <dgm:prSet presAssocID="{B18C4F63-4ABA-4B25-A67E-09ABA2412B03}" presName="iconBgRect" presStyleLbl="bgShp" presStyleIdx="0" presStyleCnt="4"/>
      <dgm:spPr/>
    </dgm:pt>
    <dgm:pt modelId="{AEDF24B3-8F43-4AF7-A08A-D887B4620EA3}" type="pres">
      <dgm:prSet presAssocID="{B18C4F63-4ABA-4B25-A67E-09ABA2412B0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rt with Pulse"/>
        </a:ext>
      </dgm:extLst>
    </dgm:pt>
    <dgm:pt modelId="{09D3EC50-A1D9-4953-8925-63BCA8CD364F}" type="pres">
      <dgm:prSet presAssocID="{B18C4F63-4ABA-4B25-A67E-09ABA2412B03}" presName="spaceRect" presStyleCnt="0"/>
      <dgm:spPr/>
    </dgm:pt>
    <dgm:pt modelId="{CFB2E666-7A83-4C75-88EA-5BE2B572AF83}" type="pres">
      <dgm:prSet presAssocID="{B18C4F63-4ABA-4B25-A67E-09ABA2412B03}" presName="textRect" presStyleLbl="revTx" presStyleIdx="0" presStyleCnt="4">
        <dgm:presLayoutVars>
          <dgm:chMax val="1"/>
          <dgm:chPref val="1"/>
        </dgm:presLayoutVars>
      </dgm:prSet>
      <dgm:spPr/>
    </dgm:pt>
    <dgm:pt modelId="{8CC97366-9A53-4FB8-A90E-4B255B76C357}" type="pres">
      <dgm:prSet presAssocID="{7DECB0B6-8010-4FF0-805D-79CC1255FCA3}" presName="sibTrans" presStyleLbl="sibTrans2D1" presStyleIdx="0" presStyleCnt="0"/>
      <dgm:spPr/>
    </dgm:pt>
    <dgm:pt modelId="{ED0A31A9-1661-46F8-8006-6987CD0212C9}" type="pres">
      <dgm:prSet presAssocID="{5AFFAC6D-A36D-4D87-B39C-145510EF46D9}" presName="compNode" presStyleCnt="0"/>
      <dgm:spPr/>
    </dgm:pt>
    <dgm:pt modelId="{9CAC7603-B60A-4660-B442-B4C9FAB4BDEB}" type="pres">
      <dgm:prSet presAssocID="{5AFFAC6D-A36D-4D87-B39C-145510EF46D9}" presName="iconBgRect" presStyleLbl="bgShp" presStyleIdx="1" presStyleCnt="4"/>
      <dgm:spPr/>
    </dgm:pt>
    <dgm:pt modelId="{71C40B60-731D-4B58-BC15-2FF04016F625}" type="pres">
      <dgm:prSet presAssocID="{5AFFAC6D-A36D-4D87-B39C-145510EF46D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ffice Worker"/>
        </a:ext>
      </dgm:extLst>
    </dgm:pt>
    <dgm:pt modelId="{1A57A04B-CAD0-4535-9AAC-5B3AAD9C1BD7}" type="pres">
      <dgm:prSet presAssocID="{5AFFAC6D-A36D-4D87-B39C-145510EF46D9}" presName="spaceRect" presStyleCnt="0"/>
      <dgm:spPr/>
    </dgm:pt>
    <dgm:pt modelId="{BED0485C-CD78-4FAF-9A80-301D16A3A20A}" type="pres">
      <dgm:prSet presAssocID="{5AFFAC6D-A36D-4D87-B39C-145510EF46D9}" presName="textRect" presStyleLbl="revTx" presStyleIdx="1" presStyleCnt="4">
        <dgm:presLayoutVars>
          <dgm:chMax val="1"/>
          <dgm:chPref val="1"/>
        </dgm:presLayoutVars>
      </dgm:prSet>
      <dgm:spPr/>
    </dgm:pt>
    <dgm:pt modelId="{2FD8EE1B-61FA-4C90-83B7-DE12B0C37E6F}" type="pres">
      <dgm:prSet presAssocID="{90ABDCAE-6750-4E8C-9B98-4F1054E3BD91}" presName="sibTrans" presStyleLbl="sibTrans2D1" presStyleIdx="0" presStyleCnt="0"/>
      <dgm:spPr/>
    </dgm:pt>
    <dgm:pt modelId="{ABC70C13-2953-487C-8B29-AC485B0909D7}" type="pres">
      <dgm:prSet presAssocID="{9EB307FE-A935-4C51-B8C5-7DC5E5041888}" presName="compNode" presStyleCnt="0"/>
      <dgm:spPr/>
    </dgm:pt>
    <dgm:pt modelId="{D6828911-6603-445B-B8CD-FBDFE55AAE84}" type="pres">
      <dgm:prSet presAssocID="{9EB307FE-A935-4C51-B8C5-7DC5E5041888}" presName="iconBgRect" presStyleLbl="bgShp" presStyleIdx="2" presStyleCnt="4"/>
      <dgm:spPr/>
    </dgm:pt>
    <dgm:pt modelId="{908D98EF-0C87-4E03-B06D-A8F532F9ED86}" type="pres">
      <dgm:prSet presAssocID="{9EB307FE-A935-4C51-B8C5-7DC5E504188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in in head"/>
        </a:ext>
      </dgm:extLst>
    </dgm:pt>
    <dgm:pt modelId="{FCE798FF-AD3B-4056-B3DF-58CEFBC37EDB}" type="pres">
      <dgm:prSet presAssocID="{9EB307FE-A935-4C51-B8C5-7DC5E5041888}" presName="spaceRect" presStyleCnt="0"/>
      <dgm:spPr/>
    </dgm:pt>
    <dgm:pt modelId="{2E02F4FE-5406-4B3A-829C-DF8831F67DC1}" type="pres">
      <dgm:prSet presAssocID="{9EB307FE-A935-4C51-B8C5-7DC5E5041888}" presName="textRect" presStyleLbl="revTx" presStyleIdx="2" presStyleCnt="4">
        <dgm:presLayoutVars>
          <dgm:chMax val="1"/>
          <dgm:chPref val="1"/>
        </dgm:presLayoutVars>
      </dgm:prSet>
      <dgm:spPr/>
    </dgm:pt>
    <dgm:pt modelId="{A8A50B6A-F4D4-47C7-B0A8-871CBE02670E}" type="pres">
      <dgm:prSet presAssocID="{3024C3A2-2C3D-4B6B-B845-DCDF31FB08E7}" presName="sibTrans" presStyleLbl="sibTrans2D1" presStyleIdx="0" presStyleCnt="0"/>
      <dgm:spPr/>
    </dgm:pt>
    <dgm:pt modelId="{AA8951D9-9A4B-43BC-BCCD-940CFFD1B02C}" type="pres">
      <dgm:prSet presAssocID="{27E44067-7447-4B21-B6D6-E797AA9A3B20}" presName="compNode" presStyleCnt="0"/>
      <dgm:spPr/>
    </dgm:pt>
    <dgm:pt modelId="{9BDA638B-7D80-4C47-A9C8-A2EF19898963}" type="pres">
      <dgm:prSet presAssocID="{27E44067-7447-4B21-B6D6-E797AA9A3B20}" presName="iconBgRect" presStyleLbl="bgShp" presStyleIdx="3" presStyleCnt="4"/>
      <dgm:spPr/>
    </dgm:pt>
    <dgm:pt modelId="{65D6A62F-BD8B-4690-AA95-07A5284DA42F}" type="pres">
      <dgm:prSet presAssocID="{27E44067-7447-4B21-B6D6-E797AA9A3B2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assroom"/>
        </a:ext>
      </dgm:extLst>
    </dgm:pt>
    <dgm:pt modelId="{A4B461C5-4213-40AD-A192-5A5051DDA7C5}" type="pres">
      <dgm:prSet presAssocID="{27E44067-7447-4B21-B6D6-E797AA9A3B20}" presName="spaceRect" presStyleCnt="0"/>
      <dgm:spPr/>
    </dgm:pt>
    <dgm:pt modelId="{DE277FDE-799C-4EBE-A61E-795A49B111ED}" type="pres">
      <dgm:prSet presAssocID="{27E44067-7447-4B21-B6D6-E797AA9A3B20}" presName="textRect" presStyleLbl="revTx" presStyleIdx="3" presStyleCnt="4">
        <dgm:presLayoutVars>
          <dgm:chMax val="1"/>
          <dgm:chPref val="1"/>
        </dgm:presLayoutVars>
      </dgm:prSet>
      <dgm:spPr/>
    </dgm:pt>
  </dgm:ptLst>
  <dgm:cxnLst>
    <dgm:cxn modelId="{92006601-EBEC-46FB-AF63-BA868F803791}" type="presOf" srcId="{27E44067-7447-4B21-B6D6-E797AA9A3B20}" destId="{DE277FDE-799C-4EBE-A61E-795A49B111ED}" srcOrd="0" destOrd="0" presId="urn:microsoft.com/office/officeart/2018/2/layout/IconCircleList"/>
    <dgm:cxn modelId="{9A36791F-0799-4C17-AF71-3FF836428AC1}" type="presOf" srcId="{9EB307FE-A935-4C51-B8C5-7DC5E5041888}" destId="{2E02F4FE-5406-4B3A-829C-DF8831F67DC1}" srcOrd="0" destOrd="0" presId="urn:microsoft.com/office/officeart/2018/2/layout/IconCircleList"/>
    <dgm:cxn modelId="{5116CE5F-E860-4463-A510-284405E7AF7A}" type="presOf" srcId="{90ABDCAE-6750-4E8C-9B98-4F1054E3BD91}" destId="{2FD8EE1B-61FA-4C90-83B7-DE12B0C37E6F}" srcOrd="0" destOrd="0" presId="urn:microsoft.com/office/officeart/2018/2/layout/IconCircleList"/>
    <dgm:cxn modelId="{D645DA65-0A1C-46E7-ADA0-AAD5F5213B91}" srcId="{B9501CBC-DA13-4DF3-99B8-2DEB409BABA1}" destId="{27E44067-7447-4B21-B6D6-E797AA9A3B20}" srcOrd="3" destOrd="0" parTransId="{D97376A2-75CB-4AF9-8D3F-5DCBD9B4BA91}" sibTransId="{640179D1-38F1-4EDF-8C73-6EF7557F1C97}"/>
    <dgm:cxn modelId="{159B8871-DBF4-47FD-B3FC-755BD9EB5FB1}" srcId="{B9501CBC-DA13-4DF3-99B8-2DEB409BABA1}" destId="{B18C4F63-4ABA-4B25-A67E-09ABA2412B03}" srcOrd="0" destOrd="0" parTransId="{6298EAC6-7095-421B-A4C9-4B978FCA8705}" sibTransId="{7DECB0B6-8010-4FF0-805D-79CC1255FCA3}"/>
    <dgm:cxn modelId="{8C607488-39D0-4C9E-81CE-1D3A0311A4D6}" srcId="{B9501CBC-DA13-4DF3-99B8-2DEB409BABA1}" destId="{5AFFAC6D-A36D-4D87-B39C-145510EF46D9}" srcOrd="1" destOrd="0" parTransId="{598B137A-EB2B-4574-8F65-B7BC787B1206}" sibTransId="{90ABDCAE-6750-4E8C-9B98-4F1054E3BD91}"/>
    <dgm:cxn modelId="{7CE0C0A0-0503-4F91-8492-8FB6482B497A}" type="presOf" srcId="{B9501CBC-DA13-4DF3-99B8-2DEB409BABA1}" destId="{6B07E92D-AE74-4E2D-8446-CBA9687C0B6F}" srcOrd="0" destOrd="0" presId="urn:microsoft.com/office/officeart/2018/2/layout/IconCircleList"/>
    <dgm:cxn modelId="{C189C2AD-64C9-4F08-9939-1444FA6EC076}" type="presOf" srcId="{7DECB0B6-8010-4FF0-805D-79CC1255FCA3}" destId="{8CC97366-9A53-4FB8-A90E-4B255B76C357}" srcOrd="0" destOrd="0" presId="urn:microsoft.com/office/officeart/2018/2/layout/IconCircleList"/>
    <dgm:cxn modelId="{34AB28B3-BC55-4559-83B9-C8BF89BB78E7}" type="presOf" srcId="{5AFFAC6D-A36D-4D87-B39C-145510EF46D9}" destId="{BED0485C-CD78-4FAF-9A80-301D16A3A20A}" srcOrd="0" destOrd="0" presId="urn:microsoft.com/office/officeart/2018/2/layout/IconCircleList"/>
    <dgm:cxn modelId="{9D47F3C9-ACC6-46EF-8FA5-B286811A8A2E}" type="presOf" srcId="{B18C4F63-4ABA-4B25-A67E-09ABA2412B03}" destId="{CFB2E666-7A83-4C75-88EA-5BE2B572AF83}" srcOrd="0" destOrd="0" presId="urn:microsoft.com/office/officeart/2018/2/layout/IconCircleList"/>
    <dgm:cxn modelId="{E35D62CE-5DDF-45CA-AC5F-8343DA50DAA4}" type="presOf" srcId="{3024C3A2-2C3D-4B6B-B845-DCDF31FB08E7}" destId="{A8A50B6A-F4D4-47C7-B0A8-871CBE02670E}" srcOrd="0" destOrd="0" presId="urn:microsoft.com/office/officeart/2018/2/layout/IconCircleList"/>
    <dgm:cxn modelId="{A0D18FF0-2D7C-49B6-B75A-CDACDA6B2779}" srcId="{B9501CBC-DA13-4DF3-99B8-2DEB409BABA1}" destId="{9EB307FE-A935-4C51-B8C5-7DC5E5041888}" srcOrd="2" destOrd="0" parTransId="{A51C709C-CF82-4911-BCF4-0C7E8381BDC6}" sibTransId="{3024C3A2-2C3D-4B6B-B845-DCDF31FB08E7}"/>
    <dgm:cxn modelId="{53CC9540-FB95-42D7-A2B0-6CBD68E0BC8C}" type="presParOf" srcId="{6B07E92D-AE74-4E2D-8446-CBA9687C0B6F}" destId="{5060B3D2-2DC6-404E-973C-1F55727D6D40}" srcOrd="0" destOrd="0" presId="urn:microsoft.com/office/officeart/2018/2/layout/IconCircleList"/>
    <dgm:cxn modelId="{C17F9347-C661-4B42-8579-91BB6C3637F4}" type="presParOf" srcId="{5060B3D2-2DC6-404E-973C-1F55727D6D40}" destId="{9653ECEA-0598-4E18-B509-29003FD639A9}" srcOrd="0" destOrd="0" presId="urn:microsoft.com/office/officeart/2018/2/layout/IconCircleList"/>
    <dgm:cxn modelId="{AA64DAD5-024E-4B01-8E3A-90D85C98A85B}" type="presParOf" srcId="{9653ECEA-0598-4E18-B509-29003FD639A9}" destId="{AE9AACF5-0674-4758-811F-8088C35350ED}" srcOrd="0" destOrd="0" presId="urn:microsoft.com/office/officeart/2018/2/layout/IconCircleList"/>
    <dgm:cxn modelId="{D551FC77-37D1-46F3-848F-98E9B3A88AE2}" type="presParOf" srcId="{9653ECEA-0598-4E18-B509-29003FD639A9}" destId="{AEDF24B3-8F43-4AF7-A08A-D887B4620EA3}" srcOrd="1" destOrd="0" presId="urn:microsoft.com/office/officeart/2018/2/layout/IconCircleList"/>
    <dgm:cxn modelId="{9FF35B93-6797-4D0A-9CD2-526238570714}" type="presParOf" srcId="{9653ECEA-0598-4E18-B509-29003FD639A9}" destId="{09D3EC50-A1D9-4953-8925-63BCA8CD364F}" srcOrd="2" destOrd="0" presId="urn:microsoft.com/office/officeart/2018/2/layout/IconCircleList"/>
    <dgm:cxn modelId="{7E5AFD18-5EC3-48CD-947B-D88D0BF39407}" type="presParOf" srcId="{9653ECEA-0598-4E18-B509-29003FD639A9}" destId="{CFB2E666-7A83-4C75-88EA-5BE2B572AF83}" srcOrd="3" destOrd="0" presId="urn:microsoft.com/office/officeart/2018/2/layout/IconCircleList"/>
    <dgm:cxn modelId="{A19C000B-8C31-4339-A8FF-B82F68525725}" type="presParOf" srcId="{5060B3D2-2DC6-404E-973C-1F55727D6D40}" destId="{8CC97366-9A53-4FB8-A90E-4B255B76C357}" srcOrd="1" destOrd="0" presId="urn:microsoft.com/office/officeart/2018/2/layout/IconCircleList"/>
    <dgm:cxn modelId="{A6BC7A5D-8BB2-46B7-BB71-A2A4DB3CFE0D}" type="presParOf" srcId="{5060B3D2-2DC6-404E-973C-1F55727D6D40}" destId="{ED0A31A9-1661-46F8-8006-6987CD0212C9}" srcOrd="2" destOrd="0" presId="urn:microsoft.com/office/officeart/2018/2/layout/IconCircleList"/>
    <dgm:cxn modelId="{152CD92A-ED17-405A-A393-E2244A5674FE}" type="presParOf" srcId="{ED0A31A9-1661-46F8-8006-6987CD0212C9}" destId="{9CAC7603-B60A-4660-B442-B4C9FAB4BDEB}" srcOrd="0" destOrd="0" presId="urn:microsoft.com/office/officeart/2018/2/layout/IconCircleList"/>
    <dgm:cxn modelId="{AD852DA3-E0BF-4285-82D9-F01B32BE4C1D}" type="presParOf" srcId="{ED0A31A9-1661-46F8-8006-6987CD0212C9}" destId="{71C40B60-731D-4B58-BC15-2FF04016F625}" srcOrd="1" destOrd="0" presId="urn:microsoft.com/office/officeart/2018/2/layout/IconCircleList"/>
    <dgm:cxn modelId="{F49CA111-09AE-4C30-BEF4-B11E1A406F9B}" type="presParOf" srcId="{ED0A31A9-1661-46F8-8006-6987CD0212C9}" destId="{1A57A04B-CAD0-4535-9AAC-5B3AAD9C1BD7}" srcOrd="2" destOrd="0" presId="urn:microsoft.com/office/officeart/2018/2/layout/IconCircleList"/>
    <dgm:cxn modelId="{4D2F62C7-D75A-4AB6-BA6F-FBC15A527E66}" type="presParOf" srcId="{ED0A31A9-1661-46F8-8006-6987CD0212C9}" destId="{BED0485C-CD78-4FAF-9A80-301D16A3A20A}" srcOrd="3" destOrd="0" presId="urn:microsoft.com/office/officeart/2018/2/layout/IconCircleList"/>
    <dgm:cxn modelId="{0C7A28B8-22FB-4EC6-9CD5-B127EDC0C497}" type="presParOf" srcId="{5060B3D2-2DC6-404E-973C-1F55727D6D40}" destId="{2FD8EE1B-61FA-4C90-83B7-DE12B0C37E6F}" srcOrd="3" destOrd="0" presId="urn:microsoft.com/office/officeart/2018/2/layout/IconCircleList"/>
    <dgm:cxn modelId="{1BC7BF87-0479-4026-8F18-D99BF2E85ED6}" type="presParOf" srcId="{5060B3D2-2DC6-404E-973C-1F55727D6D40}" destId="{ABC70C13-2953-487C-8B29-AC485B0909D7}" srcOrd="4" destOrd="0" presId="urn:microsoft.com/office/officeart/2018/2/layout/IconCircleList"/>
    <dgm:cxn modelId="{6F17F1BE-BCF1-4559-8A3E-2E3335129887}" type="presParOf" srcId="{ABC70C13-2953-487C-8B29-AC485B0909D7}" destId="{D6828911-6603-445B-B8CD-FBDFE55AAE84}" srcOrd="0" destOrd="0" presId="urn:microsoft.com/office/officeart/2018/2/layout/IconCircleList"/>
    <dgm:cxn modelId="{D036875F-752E-427E-B44F-D6102EFE2ADE}" type="presParOf" srcId="{ABC70C13-2953-487C-8B29-AC485B0909D7}" destId="{908D98EF-0C87-4E03-B06D-A8F532F9ED86}" srcOrd="1" destOrd="0" presId="urn:microsoft.com/office/officeart/2018/2/layout/IconCircleList"/>
    <dgm:cxn modelId="{E58001D5-EAE8-410F-AB57-A44F381EE560}" type="presParOf" srcId="{ABC70C13-2953-487C-8B29-AC485B0909D7}" destId="{FCE798FF-AD3B-4056-B3DF-58CEFBC37EDB}" srcOrd="2" destOrd="0" presId="urn:microsoft.com/office/officeart/2018/2/layout/IconCircleList"/>
    <dgm:cxn modelId="{9A6CBEB7-0D69-401C-8DF0-B1EB7622FC96}" type="presParOf" srcId="{ABC70C13-2953-487C-8B29-AC485B0909D7}" destId="{2E02F4FE-5406-4B3A-829C-DF8831F67DC1}" srcOrd="3" destOrd="0" presId="urn:microsoft.com/office/officeart/2018/2/layout/IconCircleList"/>
    <dgm:cxn modelId="{F3C3B7B6-A2B2-4575-8BDA-8E553C26E8FF}" type="presParOf" srcId="{5060B3D2-2DC6-404E-973C-1F55727D6D40}" destId="{A8A50B6A-F4D4-47C7-B0A8-871CBE02670E}" srcOrd="5" destOrd="0" presId="urn:microsoft.com/office/officeart/2018/2/layout/IconCircleList"/>
    <dgm:cxn modelId="{1CE94F03-622B-4805-B198-26387528514B}" type="presParOf" srcId="{5060B3D2-2DC6-404E-973C-1F55727D6D40}" destId="{AA8951D9-9A4B-43BC-BCCD-940CFFD1B02C}" srcOrd="6" destOrd="0" presId="urn:microsoft.com/office/officeart/2018/2/layout/IconCircleList"/>
    <dgm:cxn modelId="{8C8F6BFF-2191-43E1-87F0-130C486436CB}" type="presParOf" srcId="{AA8951D9-9A4B-43BC-BCCD-940CFFD1B02C}" destId="{9BDA638B-7D80-4C47-A9C8-A2EF19898963}" srcOrd="0" destOrd="0" presId="urn:microsoft.com/office/officeart/2018/2/layout/IconCircleList"/>
    <dgm:cxn modelId="{A6B5FD96-A6F6-4698-B0EF-FAD2FBC80246}" type="presParOf" srcId="{AA8951D9-9A4B-43BC-BCCD-940CFFD1B02C}" destId="{65D6A62F-BD8B-4690-AA95-07A5284DA42F}" srcOrd="1" destOrd="0" presId="urn:microsoft.com/office/officeart/2018/2/layout/IconCircleList"/>
    <dgm:cxn modelId="{4B730A6A-7873-411E-8853-EC126089407E}" type="presParOf" srcId="{AA8951D9-9A4B-43BC-BCCD-940CFFD1B02C}" destId="{A4B461C5-4213-40AD-A192-5A5051DDA7C5}" srcOrd="2" destOrd="0" presId="urn:microsoft.com/office/officeart/2018/2/layout/IconCircleList"/>
    <dgm:cxn modelId="{1E28528D-539E-4037-B740-680B952B48A4}" type="presParOf" srcId="{AA8951D9-9A4B-43BC-BCCD-940CFFD1B02C}" destId="{DE277FDE-799C-4EBE-A61E-795A49B111E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3563EE1-E7AC-4A54-8596-BCCDBC9196A2}"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E2FE3E9B-F0C1-4728-8A91-9F5AFC66A032}">
      <dgm:prSet custT="1"/>
      <dgm:spPr/>
      <dgm:t>
        <a:bodyPr/>
        <a:lstStyle/>
        <a:p>
          <a:pPr>
            <a:defRPr cap="all"/>
          </a:pPr>
          <a:r>
            <a:rPr lang="en-GB" sz="1400" b="1" dirty="0">
              <a:latin typeface="Times New Roman" panose="02020603050405020304" pitchFamily="18" charset="0"/>
              <a:cs typeface="Times New Roman" panose="02020603050405020304" pitchFamily="18" charset="0"/>
            </a:rPr>
            <a:t>Facial Expression Recognition</a:t>
          </a:r>
          <a:r>
            <a:rPr lang="en-GB" sz="1400" dirty="0">
              <a:latin typeface="Times New Roman" panose="02020603050405020304" pitchFamily="18" charset="0"/>
              <a:cs typeface="Times New Roman" panose="02020603050405020304" pitchFamily="18" charset="0"/>
            </a:rPr>
            <a:t>: Detects emotions (anger, sadness, happiness) through micro-expressions and facial cues.</a:t>
          </a:r>
          <a:endParaRPr lang="en-US" sz="1400" dirty="0">
            <a:latin typeface="Times New Roman" panose="02020603050405020304" pitchFamily="18" charset="0"/>
            <a:cs typeface="Times New Roman" panose="02020603050405020304" pitchFamily="18" charset="0"/>
          </a:endParaRPr>
        </a:p>
      </dgm:t>
    </dgm:pt>
    <dgm:pt modelId="{35C6082B-C6FF-40B7-A612-246640BA927B}" type="parTrans" cxnId="{20ED61FC-3BF8-4547-B7E1-1A7B75033FA5}">
      <dgm:prSet/>
      <dgm:spPr/>
      <dgm:t>
        <a:bodyPr/>
        <a:lstStyle/>
        <a:p>
          <a:endParaRPr lang="en-US"/>
        </a:p>
      </dgm:t>
    </dgm:pt>
    <dgm:pt modelId="{40B2AE15-C9AF-45AA-9C6E-26E155CE9BF2}" type="sibTrans" cxnId="{20ED61FC-3BF8-4547-B7E1-1A7B75033FA5}">
      <dgm:prSet/>
      <dgm:spPr/>
      <dgm:t>
        <a:bodyPr/>
        <a:lstStyle/>
        <a:p>
          <a:endParaRPr lang="en-US"/>
        </a:p>
      </dgm:t>
    </dgm:pt>
    <dgm:pt modelId="{4471C717-0693-4ECA-816B-9322AD6DE1F9}">
      <dgm:prSet/>
      <dgm:spPr/>
      <dgm:t>
        <a:bodyPr/>
        <a:lstStyle/>
        <a:p>
          <a:pPr>
            <a:defRPr cap="all"/>
          </a:pPr>
          <a:r>
            <a:rPr lang="en-GB" b="1" dirty="0">
              <a:latin typeface="Times New Roman" panose="02020603050405020304" pitchFamily="18" charset="0"/>
              <a:cs typeface="Times New Roman" panose="02020603050405020304" pitchFamily="18" charset="0"/>
            </a:rPr>
            <a:t>Voice Feature Analysis</a:t>
          </a:r>
          <a:r>
            <a:rPr lang="en-GB" dirty="0">
              <a:latin typeface="Times New Roman" panose="02020603050405020304" pitchFamily="18" charset="0"/>
              <a:cs typeface="Times New Roman" panose="02020603050405020304" pitchFamily="18" charset="0"/>
            </a:rPr>
            <a:t>: Analyses pitch, tone, speed, and other vocal elements to assess stress and emotional states</a:t>
          </a:r>
          <a:r>
            <a:rPr lang="en-GB" dirty="0"/>
            <a:t>.</a:t>
          </a:r>
          <a:endParaRPr lang="en-US" dirty="0"/>
        </a:p>
      </dgm:t>
    </dgm:pt>
    <dgm:pt modelId="{C93A0558-1823-4B8B-ADC1-3E550C61FD8F}" type="parTrans" cxnId="{124D5854-DE7E-452F-82E9-D03576B07ECF}">
      <dgm:prSet/>
      <dgm:spPr/>
      <dgm:t>
        <a:bodyPr/>
        <a:lstStyle/>
        <a:p>
          <a:endParaRPr lang="en-US"/>
        </a:p>
      </dgm:t>
    </dgm:pt>
    <dgm:pt modelId="{D503623D-35F3-4ABB-94E9-9E6DB227DF49}" type="sibTrans" cxnId="{124D5854-DE7E-452F-82E9-D03576B07ECF}">
      <dgm:prSet/>
      <dgm:spPr/>
      <dgm:t>
        <a:bodyPr/>
        <a:lstStyle/>
        <a:p>
          <a:endParaRPr lang="en-US"/>
        </a:p>
      </dgm:t>
    </dgm:pt>
    <dgm:pt modelId="{72254E6B-366F-4B95-ABB9-B5BDD9CA1876}">
      <dgm:prSet custT="1"/>
      <dgm:spPr/>
      <dgm:t>
        <a:bodyPr/>
        <a:lstStyle/>
        <a:p>
          <a:pPr>
            <a:defRPr cap="all"/>
          </a:pPr>
          <a:r>
            <a:rPr lang="en-GB" sz="1400" b="1" dirty="0">
              <a:latin typeface="Times New Roman" panose="02020603050405020304" pitchFamily="18" charset="0"/>
              <a:cs typeface="Times New Roman" panose="02020603050405020304" pitchFamily="18" charset="0"/>
            </a:rPr>
            <a:t>Data fusion</a:t>
          </a:r>
          <a:r>
            <a:rPr lang="en-GB" sz="1400" dirty="0">
              <a:latin typeface="Times New Roman" panose="02020603050405020304" pitchFamily="18" charset="0"/>
              <a:cs typeface="Times New Roman" panose="02020603050405020304" pitchFamily="18" charset="0"/>
            </a:rPr>
            <a:t>: Merges facial and voice data for a more accurate and comprehensive stress assessment.</a:t>
          </a:r>
          <a:endParaRPr lang="en-US" sz="1400" dirty="0">
            <a:latin typeface="Times New Roman" panose="02020603050405020304" pitchFamily="18" charset="0"/>
            <a:cs typeface="Times New Roman" panose="02020603050405020304" pitchFamily="18" charset="0"/>
          </a:endParaRPr>
        </a:p>
      </dgm:t>
    </dgm:pt>
    <dgm:pt modelId="{5DBF3BBE-E426-4FFE-9E8C-72A26E6BF39E}" type="parTrans" cxnId="{C724177A-8635-47E9-9663-E37709632295}">
      <dgm:prSet/>
      <dgm:spPr/>
      <dgm:t>
        <a:bodyPr/>
        <a:lstStyle/>
        <a:p>
          <a:endParaRPr lang="en-US"/>
        </a:p>
      </dgm:t>
    </dgm:pt>
    <dgm:pt modelId="{8B6C3C83-36B1-48C9-8C7B-223F481CAF51}" type="sibTrans" cxnId="{C724177A-8635-47E9-9663-E37709632295}">
      <dgm:prSet/>
      <dgm:spPr/>
      <dgm:t>
        <a:bodyPr/>
        <a:lstStyle/>
        <a:p>
          <a:endParaRPr lang="en-US"/>
        </a:p>
      </dgm:t>
    </dgm:pt>
    <dgm:pt modelId="{A10EDDD9-E9F5-43A5-885C-F9BF5E6926A7}" type="pres">
      <dgm:prSet presAssocID="{53563EE1-E7AC-4A54-8596-BCCDBC9196A2}" presName="root" presStyleCnt="0">
        <dgm:presLayoutVars>
          <dgm:dir/>
          <dgm:resizeHandles val="exact"/>
        </dgm:presLayoutVars>
      </dgm:prSet>
      <dgm:spPr/>
    </dgm:pt>
    <dgm:pt modelId="{04829E89-7D2C-4285-B661-AB1C090E8D4A}" type="pres">
      <dgm:prSet presAssocID="{E2FE3E9B-F0C1-4728-8A91-9F5AFC66A032}" presName="compNode" presStyleCnt="0"/>
      <dgm:spPr/>
    </dgm:pt>
    <dgm:pt modelId="{D5AE306B-3D50-4CF5-845A-10D563094467}" type="pres">
      <dgm:prSet presAssocID="{E2FE3E9B-F0C1-4728-8A91-9F5AFC66A032}" presName="iconBgRect" presStyleLbl="bgShp" presStyleIdx="0" presStyleCnt="3"/>
      <dgm:spPr/>
    </dgm:pt>
    <dgm:pt modelId="{88774B7B-4683-49C6-ACC9-1A261A8B3B28}" type="pres">
      <dgm:prSet presAssocID="{E2FE3E9B-F0C1-4728-8A91-9F5AFC66A03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unny Face Outline"/>
        </a:ext>
      </dgm:extLst>
    </dgm:pt>
    <dgm:pt modelId="{96F4BEE1-3C91-4689-85B9-D7D1F3E3C5EE}" type="pres">
      <dgm:prSet presAssocID="{E2FE3E9B-F0C1-4728-8A91-9F5AFC66A032}" presName="spaceRect" presStyleCnt="0"/>
      <dgm:spPr/>
    </dgm:pt>
    <dgm:pt modelId="{10E47619-0836-411B-962E-AC6DC3056EB1}" type="pres">
      <dgm:prSet presAssocID="{E2FE3E9B-F0C1-4728-8A91-9F5AFC66A032}" presName="textRect" presStyleLbl="revTx" presStyleIdx="0" presStyleCnt="3">
        <dgm:presLayoutVars>
          <dgm:chMax val="1"/>
          <dgm:chPref val="1"/>
        </dgm:presLayoutVars>
      </dgm:prSet>
      <dgm:spPr/>
    </dgm:pt>
    <dgm:pt modelId="{313E9197-7273-4BAF-ACA0-B413FE39A631}" type="pres">
      <dgm:prSet presAssocID="{40B2AE15-C9AF-45AA-9C6E-26E155CE9BF2}" presName="sibTrans" presStyleCnt="0"/>
      <dgm:spPr/>
    </dgm:pt>
    <dgm:pt modelId="{61DEE8AF-48CB-4C04-B381-C39A9AD18A00}" type="pres">
      <dgm:prSet presAssocID="{4471C717-0693-4ECA-816B-9322AD6DE1F9}" presName="compNode" presStyleCnt="0"/>
      <dgm:spPr/>
    </dgm:pt>
    <dgm:pt modelId="{71CD6774-05AB-4AD3-AAA4-2F0C301F4F46}" type="pres">
      <dgm:prSet presAssocID="{4471C717-0693-4ECA-816B-9322AD6DE1F9}" presName="iconBgRect" presStyleLbl="bgShp" presStyleIdx="1" presStyleCnt="3"/>
      <dgm:spPr/>
    </dgm:pt>
    <dgm:pt modelId="{66F0DF58-EACF-457E-A7BB-8D8D4173C90F}" type="pres">
      <dgm:prSet presAssocID="{4471C717-0693-4ECA-816B-9322AD6DE1F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dio microphone"/>
        </a:ext>
      </dgm:extLst>
    </dgm:pt>
    <dgm:pt modelId="{EACBB1F3-FC24-4D1C-BD67-130B5E49B543}" type="pres">
      <dgm:prSet presAssocID="{4471C717-0693-4ECA-816B-9322AD6DE1F9}" presName="spaceRect" presStyleCnt="0"/>
      <dgm:spPr/>
    </dgm:pt>
    <dgm:pt modelId="{664BB3E9-98A4-4C64-BE91-6B01E6F18202}" type="pres">
      <dgm:prSet presAssocID="{4471C717-0693-4ECA-816B-9322AD6DE1F9}" presName="textRect" presStyleLbl="revTx" presStyleIdx="1" presStyleCnt="3">
        <dgm:presLayoutVars>
          <dgm:chMax val="1"/>
          <dgm:chPref val="1"/>
        </dgm:presLayoutVars>
      </dgm:prSet>
      <dgm:spPr/>
    </dgm:pt>
    <dgm:pt modelId="{457D2873-674E-462B-8D6F-D043B8DB5875}" type="pres">
      <dgm:prSet presAssocID="{D503623D-35F3-4ABB-94E9-9E6DB227DF49}" presName="sibTrans" presStyleCnt="0"/>
      <dgm:spPr/>
    </dgm:pt>
    <dgm:pt modelId="{DD417EEE-C243-4ECB-88C3-F25A02E020D2}" type="pres">
      <dgm:prSet presAssocID="{72254E6B-366F-4B95-ABB9-B5BDD9CA1876}" presName="compNode" presStyleCnt="0"/>
      <dgm:spPr/>
    </dgm:pt>
    <dgm:pt modelId="{2C51DF34-7ECB-49D0-9B85-361610AAA71D}" type="pres">
      <dgm:prSet presAssocID="{72254E6B-366F-4B95-ABB9-B5BDD9CA1876}" presName="iconBgRect" presStyleLbl="bgShp" presStyleIdx="2" presStyleCnt="3"/>
      <dgm:spPr/>
    </dgm:pt>
    <dgm:pt modelId="{0B7578D0-DAE8-42F1-8D8A-9C343690CF22}" type="pres">
      <dgm:prSet presAssocID="{72254E6B-366F-4B95-ABB9-B5BDD9CA187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D48D03BE-6FAE-4DE8-9090-535C72538F24}" type="pres">
      <dgm:prSet presAssocID="{72254E6B-366F-4B95-ABB9-B5BDD9CA1876}" presName="spaceRect" presStyleCnt="0"/>
      <dgm:spPr/>
    </dgm:pt>
    <dgm:pt modelId="{ACCCCC3D-3387-4320-8DF1-3E0323A768E6}" type="pres">
      <dgm:prSet presAssocID="{72254E6B-366F-4B95-ABB9-B5BDD9CA1876}" presName="textRect" presStyleLbl="revTx" presStyleIdx="2" presStyleCnt="3">
        <dgm:presLayoutVars>
          <dgm:chMax val="1"/>
          <dgm:chPref val="1"/>
        </dgm:presLayoutVars>
      </dgm:prSet>
      <dgm:spPr/>
    </dgm:pt>
  </dgm:ptLst>
  <dgm:cxnLst>
    <dgm:cxn modelId="{76A03532-784F-4C1F-A2FE-DAF11BD97C82}" type="presOf" srcId="{53563EE1-E7AC-4A54-8596-BCCDBC9196A2}" destId="{A10EDDD9-E9F5-43A5-885C-F9BF5E6926A7}" srcOrd="0" destOrd="0" presId="urn:microsoft.com/office/officeart/2018/5/layout/IconCircleLabelList"/>
    <dgm:cxn modelId="{D2363452-9025-4BF1-A184-35794850B781}" type="presOf" srcId="{72254E6B-366F-4B95-ABB9-B5BDD9CA1876}" destId="{ACCCCC3D-3387-4320-8DF1-3E0323A768E6}" srcOrd="0" destOrd="0" presId="urn:microsoft.com/office/officeart/2018/5/layout/IconCircleLabelList"/>
    <dgm:cxn modelId="{124D5854-DE7E-452F-82E9-D03576B07ECF}" srcId="{53563EE1-E7AC-4A54-8596-BCCDBC9196A2}" destId="{4471C717-0693-4ECA-816B-9322AD6DE1F9}" srcOrd="1" destOrd="0" parTransId="{C93A0558-1823-4B8B-ADC1-3E550C61FD8F}" sibTransId="{D503623D-35F3-4ABB-94E9-9E6DB227DF49}"/>
    <dgm:cxn modelId="{C724177A-8635-47E9-9663-E37709632295}" srcId="{53563EE1-E7AC-4A54-8596-BCCDBC9196A2}" destId="{72254E6B-366F-4B95-ABB9-B5BDD9CA1876}" srcOrd="2" destOrd="0" parTransId="{5DBF3BBE-E426-4FFE-9E8C-72A26E6BF39E}" sibTransId="{8B6C3C83-36B1-48C9-8C7B-223F481CAF51}"/>
    <dgm:cxn modelId="{1C6C6BAF-654A-45DF-BB9B-366E6BF4BD9A}" type="presOf" srcId="{E2FE3E9B-F0C1-4728-8A91-9F5AFC66A032}" destId="{10E47619-0836-411B-962E-AC6DC3056EB1}" srcOrd="0" destOrd="0" presId="urn:microsoft.com/office/officeart/2018/5/layout/IconCircleLabelList"/>
    <dgm:cxn modelId="{D57ECADB-0E27-4A29-BCD5-9FD7AC749A52}" type="presOf" srcId="{4471C717-0693-4ECA-816B-9322AD6DE1F9}" destId="{664BB3E9-98A4-4C64-BE91-6B01E6F18202}" srcOrd="0" destOrd="0" presId="urn:microsoft.com/office/officeart/2018/5/layout/IconCircleLabelList"/>
    <dgm:cxn modelId="{20ED61FC-3BF8-4547-B7E1-1A7B75033FA5}" srcId="{53563EE1-E7AC-4A54-8596-BCCDBC9196A2}" destId="{E2FE3E9B-F0C1-4728-8A91-9F5AFC66A032}" srcOrd="0" destOrd="0" parTransId="{35C6082B-C6FF-40B7-A612-246640BA927B}" sibTransId="{40B2AE15-C9AF-45AA-9C6E-26E155CE9BF2}"/>
    <dgm:cxn modelId="{CDF15339-AD3B-4161-A735-077290B81929}" type="presParOf" srcId="{A10EDDD9-E9F5-43A5-885C-F9BF5E6926A7}" destId="{04829E89-7D2C-4285-B661-AB1C090E8D4A}" srcOrd="0" destOrd="0" presId="urn:microsoft.com/office/officeart/2018/5/layout/IconCircleLabelList"/>
    <dgm:cxn modelId="{E8002467-1409-45B9-8AD9-53A9DE27D2DC}" type="presParOf" srcId="{04829E89-7D2C-4285-B661-AB1C090E8D4A}" destId="{D5AE306B-3D50-4CF5-845A-10D563094467}" srcOrd="0" destOrd="0" presId="urn:microsoft.com/office/officeart/2018/5/layout/IconCircleLabelList"/>
    <dgm:cxn modelId="{931A8BE8-5A6C-4381-8AA2-36A81310185A}" type="presParOf" srcId="{04829E89-7D2C-4285-B661-AB1C090E8D4A}" destId="{88774B7B-4683-49C6-ACC9-1A261A8B3B28}" srcOrd="1" destOrd="0" presId="urn:microsoft.com/office/officeart/2018/5/layout/IconCircleLabelList"/>
    <dgm:cxn modelId="{D4089F7C-E549-4F91-B8F1-CA0D43B953CF}" type="presParOf" srcId="{04829E89-7D2C-4285-B661-AB1C090E8D4A}" destId="{96F4BEE1-3C91-4689-85B9-D7D1F3E3C5EE}" srcOrd="2" destOrd="0" presId="urn:microsoft.com/office/officeart/2018/5/layout/IconCircleLabelList"/>
    <dgm:cxn modelId="{E16FA23F-177E-47DD-AF76-16655CEF7FAF}" type="presParOf" srcId="{04829E89-7D2C-4285-B661-AB1C090E8D4A}" destId="{10E47619-0836-411B-962E-AC6DC3056EB1}" srcOrd="3" destOrd="0" presId="urn:microsoft.com/office/officeart/2018/5/layout/IconCircleLabelList"/>
    <dgm:cxn modelId="{695F03A4-8CB6-4507-B5C9-5AFF27F5A00E}" type="presParOf" srcId="{A10EDDD9-E9F5-43A5-885C-F9BF5E6926A7}" destId="{313E9197-7273-4BAF-ACA0-B413FE39A631}" srcOrd="1" destOrd="0" presId="urn:microsoft.com/office/officeart/2018/5/layout/IconCircleLabelList"/>
    <dgm:cxn modelId="{5ECAB2F4-86AA-425D-B596-AA99232BDC61}" type="presParOf" srcId="{A10EDDD9-E9F5-43A5-885C-F9BF5E6926A7}" destId="{61DEE8AF-48CB-4C04-B381-C39A9AD18A00}" srcOrd="2" destOrd="0" presId="urn:microsoft.com/office/officeart/2018/5/layout/IconCircleLabelList"/>
    <dgm:cxn modelId="{DBDB1B94-F088-4DDC-8A27-442E7055F119}" type="presParOf" srcId="{61DEE8AF-48CB-4C04-B381-C39A9AD18A00}" destId="{71CD6774-05AB-4AD3-AAA4-2F0C301F4F46}" srcOrd="0" destOrd="0" presId="urn:microsoft.com/office/officeart/2018/5/layout/IconCircleLabelList"/>
    <dgm:cxn modelId="{3D35E080-00A8-4F0A-9DD4-39A9A211BC34}" type="presParOf" srcId="{61DEE8AF-48CB-4C04-B381-C39A9AD18A00}" destId="{66F0DF58-EACF-457E-A7BB-8D8D4173C90F}" srcOrd="1" destOrd="0" presId="urn:microsoft.com/office/officeart/2018/5/layout/IconCircleLabelList"/>
    <dgm:cxn modelId="{82BB81C0-A1DE-419F-9DFD-E52D8BEB7285}" type="presParOf" srcId="{61DEE8AF-48CB-4C04-B381-C39A9AD18A00}" destId="{EACBB1F3-FC24-4D1C-BD67-130B5E49B543}" srcOrd="2" destOrd="0" presId="urn:microsoft.com/office/officeart/2018/5/layout/IconCircleLabelList"/>
    <dgm:cxn modelId="{DCC748A3-4492-4C7B-8EFD-3BD948BB386E}" type="presParOf" srcId="{61DEE8AF-48CB-4C04-B381-C39A9AD18A00}" destId="{664BB3E9-98A4-4C64-BE91-6B01E6F18202}" srcOrd="3" destOrd="0" presId="urn:microsoft.com/office/officeart/2018/5/layout/IconCircleLabelList"/>
    <dgm:cxn modelId="{281D988E-7E24-4E78-8491-537BA76299DC}" type="presParOf" srcId="{A10EDDD9-E9F5-43A5-885C-F9BF5E6926A7}" destId="{457D2873-674E-462B-8D6F-D043B8DB5875}" srcOrd="3" destOrd="0" presId="urn:microsoft.com/office/officeart/2018/5/layout/IconCircleLabelList"/>
    <dgm:cxn modelId="{B02BB54A-5878-475E-A96C-BE56F39D7759}" type="presParOf" srcId="{A10EDDD9-E9F5-43A5-885C-F9BF5E6926A7}" destId="{DD417EEE-C243-4ECB-88C3-F25A02E020D2}" srcOrd="4" destOrd="0" presId="urn:microsoft.com/office/officeart/2018/5/layout/IconCircleLabelList"/>
    <dgm:cxn modelId="{1FAA7B43-8238-4E10-A924-27F98DE53878}" type="presParOf" srcId="{DD417EEE-C243-4ECB-88C3-F25A02E020D2}" destId="{2C51DF34-7ECB-49D0-9B85-361610AAA71D}" srcOrd="0" destOrd="0" presId="urn:microsoft.com/office/officeart/2018/5/layout/IconCircleLabelList"/>
    <dgm:cxn modelId="{D1D99076-A5A5-45FE-9FD7-1D91F296B042}" type="presParOf" srcId="{DD417EEE-C243-4ECB-88C3-F25A02E020D2}" destId="{0B7578D0-DAE8-42F1-8D8A-9C343690CF22}" srcOrd="1" destOrd="0" presId="urn:microsoft.com/office/officeart/2018/5/layout/IconCircleLabelList"/>
    <dgm:cxn modelId="{CED6A72C-C143-4413-B345-8FDD4CF92F0B}" type="presParOf" srcId="{DD417EEE-C243-4ECB-88C3-F25A02E020D2}" destId="{D48D03BE-6FAE-4DE8-9090-535C72538F24}" srcOrd="2" destOrd="0" presId="urn:microsoft.com/office/officeart/2018/5/layout/IconCircleLabelList"/>
    <dgm:cxn modelId="{59CA20C7-597F-4A74-83D8-25E7BDC0E9EA}" type="presParOf" srcId="{DD417EEE-C243-4ECB-88C3-F25A02E020D2}" destId="{ACCCCC3D-3387-4320-8DF1-3E0323A768E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FE915E-E660-4CC7-B72D-360D839CD1BD}">
      <dsp:nvSpPr>
        <dsp:cNvPr id="0" name=""/>
        <dsp:cNvSpPr/>
      </dsp:nvSpPr>
      <dsp:spPr>
        <a:xfrm>
          <a:off x="1528458" y="998635"/>
          <a:ext cx="646259" cy="914321"/>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A5EE80-4C1A-44E6-AE9A-AF85D91ADF87}">
      <dsp:nvSpPr>
        <dsp:cNvPr id="0" name=""/>
        <dsp:cNvSpPr/>
      </dsp:nvSpPr>
      <dsp:spPr>
        <a:xfrm>
          <a:off x="244964" y="1965781"/>
          <a:ext cx="3318586" cy="1865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GB" sz="2000" b="1" kern="1200" dirty="0">
              <a:latin typeface="Times New Roman" panose="02020603050405020304" pitchFamily="18" charset="0"/>
              <a:cs typeface="Times New Roman" panose="02020603050405020304" pitchFamily="18" charset="0"/>
            </a:rPr>
            <a:t>Goal</a:t>
          </a:r>
          <a:r>
            <a:rPr lang="en-GB" sz="2000" kern="1200" dirty="0">
              <a:latin typeface="Times New Roman" panose="02020603050405020304" pitchFamily="18" charset="0"/>
              <a:cs typeface="Times New Roman" panose="02020603050405020304" pitchFamily="18" charset="0"/>
            </a:rPr>
            <a:t>: To develop a system that estimates and visualizes user stress levels using Social Signal Processing (SSP) techniques, including facial expression recognition and voice analysis</a:t>
          </a:r>
          <a:r>
            <a:rPr lang="en-GB" sz="1300" kern="1200" dirty="0">
              <a:latin typeface="Times New Roman" panose="02020603050405020304" pitchFamily="18" charset="0"/>
              <a:cs typeface="Times New Roman" panose="02020603050405020304" pitchFamily="18" charset="0"/>
            </a:rPr>
            <a:t>.</a:t>
          </a:r>
          <a:endParaRPr lang="en-US" sz="1300" kern="1200" dirty="0">
            <a:latin typeface="Times New Roman" panose="02020603050405020304" pitchFamily="18" charset="0"/>
            <a:cs typeface="Times New Roman" panose="02020603050405020304" pitchFamily="18" charset="0"/>
          </a:endParaRPr>
        </a:p>
      </dsp:txBody>
      <dsp:txXfrm>
        <a:off x="244964" y="1965781"/>
        <a:ext cx="3318586" cy="1865225"/>
      </dsp:txXfrm>
    </dsp:sp>
    <dsp:sp modelId="{43D00843-B0BA-456E-9F10-E3A0EE06AB09}">
      <dsp:nvSpPr>
        <dsp:cNvPr id="0" name=""/>
        <dsp:cNvSpPr/>
      </dsp:nvSpPr>
      <dsp:spPr>
        <a:xfrm>
          <a:off x="5073850" y="917595"/>
          <a:ext cx="646259" cy="12841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8A6E02-61D1-48D7-AC30-0334F0AC783C}">
      <dsp:nvSpPr>
        <dsp:cNvPr id="0" name=""/>
        <dsp:cNvSpPr/>
      </dsp:nvSpPr>
      <dsp:spPr>
        <a:xfrm>
          <a:off x="3652203" y="2111653"/>
          <a:ext cx="3380383" cy="1738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GB" sz="2000" b="1" kern="1200" dirty="0">
              <a:latin typeface="Times New Roman" panose="02020603050405020304" pitchFamily="18" charset="0"/>
              <a:cs typeface="Times New Roman" panose="02020603050405020304" pitchFamily="18" charset="0"/>
            </a:rPr>
            <a:t>Integration</a:t>
          </a:r>
          <a:r>
            <a:rPr lang="en-GB" sz="2000" kern="1200" dirty="0">
              <a:latin typeface="Times New Roman" panose="02020603050405020304" pitchFamily="18" charset="0"/>
              <a:cs typeface="Times New Roman" panose="02020603050405020304" pitchFamily="18" charset="0"/>
            </a:rPr>
            <a:t>: The system will be integrated with multimodal Large Language Models (LLMs) like GPT-4 for enhanced detection.</a:t>
          </a:r>
          <a:endParaRPr lang="en-US" sz="2000" kern="1200" dirty="0">
            <a:latin typeface="Times New Roman" panose="02020603050405020304" pitchFamily="18" charset="0"/>
            <a:cs typeface="Times New Roman" panose="02020603050405020304" pitchFamily="18" charset="0"/>
          </a:endParaRPr>
        </a:p>
      </dsp:txBody>
      <dsp:txXfrm>
        <a:off x="3652203" y="2111653"/>
        <a:ext cx="3380383" cy="1738511"/>
      </dsp:txXfrm>
    </dsp:sp>
    <dsp:sp modelId="{B4F29CCE-E84E-4D80-9773-BECA8D8A9C7C}">
      <dsp:nvSpPr>
        <dsp:cNvPr id="0" name=""/>
        <dsp:cNvSpPr/>
      </dsp:nvSpPr>
      <dsp:spPr>
        <a:xfrm>
          <a:off x="8046415" y="820329"/>
          <a:ext cx="1456798" cy="93781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4FF657-9FFF-43CE-90F6-40155726762A}">
      <dsp:nvSpPr>
        <dsp:cNvPr id="0" name=""/>
        <dsp:cNvSpPr/>
      </dsp:nvSpPr>
      <dsp:spPr>
        <a:xfrm>
          <a:off x="7203530" y="2047406"/>
          <a:ext cx="3310156" cy="15575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GB" sz="2000" b="1" kern="1200" dirty="0">
              <a:latin typeface="Times New Roman" panose="02020603050405020304" pitchFamily="18" charset="0"/>
              <a:cs typeface="Times New Roman" panose="02020603050405020304" pitchFamily="18" charset="0"/>
            </a:rPr>
            <a:t>Outcome</a:t>
          </a:r>
          <a:r>
            <a:rPr lang="en-GB" sz="2000" kern="1200" dirty="0">
              <a:latin typeface="Times New Roman" panose="02020603050405020304" pitchFamily="18" charset="0"/>
              <a:cs typeface="Times New Roman" panose="02020603050405020304" pitchFamily="18" charset="0"/>
            </a:rPr>
            <a:t>: Supporting metacognition and mental health care through personalized feedback and dialogue.</a:t>
          </a:r>
          <a:endParaRPr lang="en-US" sz="2000" kern="1200" dirty="0">
            <a:latin typeface="Times New Roman" panose="02020603050405020304" pitchFamily="18" charset="0"/>
            <a:cs typeface="Times New Roman" panose="02020603050405020304" pitchFamily="18" charset="0"/>
          </a:endParaRPr>
        </a:p>
      </dsp:txBody>
      <dsp:txXfrm>
        <a:off x="7203530" y="2047406"/>
        <a:ext cx="3310156" cy="15575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97D2B-2524-4E9C-AFD5-7046DFB20084}">
      <dsp:nvSpPr>
        <dsp:cNvPr id="0" name=""/>
        <dsp:cNvSpPr/>
      </dsp:nvSpPr>
      <dsp:spPr>
        <a:xfrm>
          <a:off x="282221" y="368029"/>
          <a:ext cx="1371985" cy="13719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07AEF6-A49B-44CF-A287-CBFB9E02C70C}">
      <dsp:nvSpPr>
        <dsp:cNvPr id="0" name=""/>
        <dsp:cNvSpPr/>
      </dsp:nvSpPr>
      <dsp:spPr>
        <a:xfrm>
          <a:off x="570337" y="656145"/>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FF3D54-14E3-4AF9-9E0B-56DB1AE8A284}">
      <dsp:nvSpPr>
        <dsp:cNvPr id="0" name=""/>
        <dsp:cNvSpPr/>
      </dsp:nvSpPr>
      <dsp:spPr>
        <a:xfrm>
          <a:off x="1948202"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GB" sz="2100" b="1" kern="1200" dirty="0">
              <a:latin typeface="Times New Roman" panose="02020603050405020304" pitchFamily="18" charset="0"/>
              <a:cs typeface="Times New Roman" panose="02020603050405020304" pitchFamily="18" charset="0"/>
            </a:rPr>
            <a:t>GPT-4o</a:t>
          </a:r>
          <a:r>
            <a:rPr lang="en-GB" sz="2100" kern="1200" dirty="0">
              <a:latin typeface="Times New Roman" panose="02020603050405020304" pitchFamily="18" charset="0"/>
              <a:cs typeface="Times New Roman" panose="02020603050405020304" pitchFamily="18" charset="0"/>
            </a:rPr>
            <a:t>:Powerful in understanding context from multimodal inputs (text, voice, and visual data).</a:t>
          </a:r>
          <a:endParaRPr lang="en-US" sz="2100" kern="1200" dirty="0">
            <a:latin typeface="Times New Roman" panose="02020603050405020304" pitchFamily="18" charset="0"/>
            <a:cs typeface="Times New Roman" panose="02020603050405020304" pitchFamily="18" charset="0"/>
          </a:endParaRPr>
        </a:p>
      </dsp:txBody>
      <dsp:txXfrm>
        <a:off x="1948202" y="368029"/>
        <a:ext cx="3233964" cy="1371985"/>
      </dsp:txXfrm>
    </dsp:sp>
    <dsp:sp modelId="{A966C9FC-8AE4-430D-A4C1-2909FC87E0B1}">
      <dsp:nvSpPr>
        <dsp:cNvPr id="0" name=""/>
        <dsp:cNvSpPr/>
      </dsp:nvSpPr>
      <dsp:spPr>
        <a:xfrm>
          <a:off x="5745661" y="368029"/>
          <a:ext cx="1371985" cy="13719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D73470-08CC-4CB4-9C43-960BF2ACA888}">
      <dsp:nvSpPr>
        <dsp:cNvPr id="0" name=""/>
        <dsp:cNvSpPr/>
      </dsp:nvSpPr>
      <dsp:spPr>
        <a:xfrm>
          <a:off x="6033778" y="656145"/>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BAC4BE-394B-42E4-9E6D-6C84F4891AC9}">
      <dsp:nvSpPr>
        <dsp:cNvPr id="0" name=""/>
        <dsp:cNvSpPr/>
      </dsp:nvSpPr>
      <dsp:spPr>
        <a:xfrm>
          <a:off x="7411643"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GB" sz="2100" b="1" kern="1200" dirty="0">
              <a:latin typeface="Times New Roman" panose="02020603050405020304" pitchFamily="18" charset="0"/>
              <a:cs typeface="Times New Roman" panose="02020603050405020304" pitchFamily="18" charset="0"/>
            </a:rPr>
            <a:t>LLM Capabilities</a:t>
          </a:r>
          <a:r>
            <a:rPr lang="en-GB" sz="2100" kern="1200" dirty="0">
              <a:latin typeface="Times New Roman" panose="02020603050405020304" pitchFamily="18" charset="0"/>
              <a:cs typeface="Times New Roman" panose="02020603050405020304" pitchFamily="18" charset="0"/>
            </a:rPr>
            <a:t>: Enhances interpretation of stress-related signals.</a:t>
          </a:r>
          <a:endParaRPr lang="en-US" sz="2100" kern="1200" dirty="0">
            <a:latin typeface="Times New Roman" panose="02020603050405020304" pitchFamily="18" charset="0"/>
            <a:cs typeface="Times New Roman" panose="02020603050405020304" pitchFamily="18" charset="0"/>
          </a:endParaRPr>
        </a:p>
      </dsp:txBody>
      <dsp:txXfrm>
        <a:off x="7411643" y="368029"/>
        <a:ext cx="3233964" cy="1371985"/>
      </dsp:txXfrm>
    </dsp:sp>
    <dsp:sp modelId="{D1E38DE7-909F-4A10-B9C4-8DE3C3BFEC22}">
      <dsp:nvSpPr>
        <dsp:cNvPr id="0" name=""/>
        <dsp:cNvSpPr/>
      </dsp:nvSpPr>
      <dsp:spPr>
        <a:xfrm>
          <a:off x="282221" y="2452790"/>
          <a:ext cx="1371985" cy="137198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D0311E-AA1B-423C-A5AF-0D8FC04F7370}">
      <dsp:nvSpPr>
        <dsp:cNvPr id="0" name=""/>
        <dsp:cNvSpPr/>
      </dsp:nvSpPr>
      <dsp:spPr>
        <a:xfrm>
          <a:off x="570337" y="2740907"/>
          <a:ext cx="795751" cy="7957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325553-1BCA-471E-9E10-97951077D3B7}">
      <dsp:nvSpPr>
        <dsp:cNvPr id="0" name=""/>
        <dsp:cNvSpPr/>
      </dsp:nvSpPr>
      <dsp:spPr>
        <a:xfrm>
          <a:off x="1948202"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GB" sz="2100" kern="1200" dirty="0">
              <a:latin typeface="Times New Roman" panose="02020603050405020304" pitchFamily="18" charset="0"/>
              <a:cs typeface="Times New Roman" panose="02020603050405020304" pitchFamily="18" charset="0"/>
            </a:rPr>
            <a:t>Adapts to personalized mental health profiles and patterns over time.</a:t>
          </a:r>
          <a:endParaRPr lang="en-US" sz="2100" kern="1200" dirty="0">
            <a:latin typeface="Times New Roman" panose="02020603050405020304" pitchFamily="18" charset="0"/>
            <a:cs typeface="Times New Roman" panose="02020603050405020304" pitchFamily="18" charset="0"/>
          </a:endParaRPr>
        </a:p>
      </dsp:txBody>
      <dsp:txXfrm>
        <a:off x="1948202" y="2452790"/>
        <a:ext cx="3233964" cy="1371985"/>
      </dsp:txXfrm>
    </dsp:sp>
    <dsp:sp modelId="{B4D15C11-5385-45A7-B94A-24091772D316}">
      <dsp:nvSpPr>
        <dsp:cNvPr id="0" name=""/>
        <dsp:cNvSpPr/>
      </dsp:nvSpPr>
      <dsp:spPr>
        <a:xfrm>
          <a:off x="5745661" y="2452790"/>
          <a:ext cx="1371985" cy="137198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0B65B4-45E5-4709-9642-89F9B7064916}">
      <dsp:nvSpPr>
        <dsp:cNvPr id="0" name=""/>
        <dsp:cNvSpPr/>
      </dsp:nvSpPr>
      <dsp:spPr>
        <a:xfrm>
          <a:off x="6033778" y="2740907"/>
          <a:ext cx="795751" cy="7957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FBCDCF-BD00-4345-96AB-5F82D4CAA558}">
      <dsp:nvSpPr>
        <dsp:cNvPr id="0" name=""/>
        <dsp:cNvSpPr/>
      </dsp:nvSpPr>
      <dsp:spPr>
        <a:xfrm>
          <a:off x="7411643"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GB" sz="2100" b="1" kern="1200" dirty="0">
              <a:latin typeface="Times New Roman" panose="02020603050405020304" pitchFamily="18" charset="0"/>
              <a:cs typeface="Times New Roman" panose="02020603050405020304" pitchFamily="18" charset="0"/>
            </a:rPr>
            <a:t>Output</a:t>
          </a:r>
          <a:r>
            <a:rPr lang="en-GB" sz="2100" kern="1200" dirty="0">
              <a:latin typeface="Times New Roman" panose="02020603050405020304" pitchFamily="18" charset="0"/>
              <a:cs typeface="Times New Roman" panose="02020603050405020304" pitchFamily="18" charset="0"/>
            </a:rPr>
            <a:t>: Generates real-time suggestions for stress management ( relaxation techniques, cognitive reframing).</a:t>
          </a:r>
          <a:endParaRPr lang="en-US" sz="2100" kern="1200" dirty="0">
            <a:latin typeface="Times New Roman" panose="02020603050405020304" pitchFamily="18" charset="0"/>
            <a:cs typeface="Times New Roman" panose="02020603050405020304" pitchFamily="18" charset="0"/>
          </a:endParaRPr>
        </a:p>
      </dsp:txBody>
      <dsp:txXfrm>
        <a:off x="7411643" y="2452790"/>
        <a:ext cx="3233964" cy="13719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63621E-69F2-4EA6-8894-17746517528E}">
      <dsp:nvSpPr>
        <dsp:cNvPr id="0" name=""/>
        <dsp:cNvSpPr/>
      </dsp:nvSpPr>
      <dsp:spPr>
        <a:xfrm>
          <a:off x="679050" y="202563"/>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1F91DC-CD20-4DC1-B819-4699AAB764C9}">
      <dsp:nvSpPr>
        <dsp:cNvPr id="0" name=""/>
        <dsp:cNvSpPr/>
      </dsp:nvSpPr>
      <dsp:spPr>
        <a:xfrm>
          <a:off x="1081237" y="604750"/>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714A53-606A-4FDF-82E4-D240CB61F388}">
      <dsp:nvSpPr>
        <dsp:cNvPr id="0" name=""/>
        <dsp:cNvSpPr/>
      </dsp:nvSpPr>
      <dsp:spPr>
        <a:xfrm>
          <a:off x="75768" y="2677563"/>
          <a:ext cx="3093750" cy="106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GB" sz="1400" b="1" kern="1200" dirty="0">
              <a:latin typeface="Times New Roman" panose="02020603050405020304" pitchFamily="18" charset="0"/>
              <a:cs typeface="Times New Roman" panose="02020603050405020304" pitchFamily="18" charset="0"/>
            </a:rPr>
            <a:t>Personalized Interaction</a:t>
          </a:r>
          <a:r>
            <a:rPr lang="en-GB" sz="1400" kern="1200" dirty="0">
              <a:latin typeface="Times New Roman" panose="02020603050405020304" pitchFamily="18" charset="0"/>
              <a:cs typeface="Times New Roman" panose="02020603050405020304" pitchFamily="18" charset="0"/>
            </a:rPr>
            <a:t>: Tailored conversations based on user stress levels and emotional state.</a:t>
          </a:r>
          <a:endParaRPr lang="en-US" sz="1400" kern="1200" dirty="0">
            <a:latin typeface="Times New Roman" panose="02020603050405020304" pitchFamily="18" charset="0"/>
            <a:cs typeface="Times New Roman" panose="02020603050405020304" pitchFamily="18" charset="0"/>
          </a:endParaRPr>
        </a:p>
      </dsp:txBody>
      <dsp:txXfrm>
        <a:off x="75768" y="2677563"/>
        <a:ext cx="3093750" cy="1068750"/>
      </dsp:txXfrm>
    </dsp:sp>
    <dsp:sp modelId="{8641BA25-96F1-4A14-A499-4774A8CAAC3F}">
      <dsp:nvSpPr>
        <dsp:cNvPr id="0" name=""/>
        <dsp:cNvSpPr/>
      </dsp:nvSpPr>
      <dsp:spPr>
        <a:xfrm>
          <a:off x="4314206" y="202563"/>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DB0B89-57AE-41E9-8784-5D6EDD33D6EF}">
      <dsp:nvSpPr>
        <dsp:cNvPr id="0" name=""/>
        <dsp:cNvSpPr/>
      </dsp:nvSpPr>
      <dsp:spPr>
        <a:xfrm>
          <a:off x="4716393" y="604750"/>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67294F-30E8-4131-92BA-6A22D699C9EF}">
      <dsp:nvSpPr>
        <dsp:cNvPr id="0" name=""/>
        <dsp:cNvSpPr/>
      </dsp:nvSpPr>
      <dsp:spPr>
        <a:xfrm>
          <a:off x="3710925" y="2677563"/>
          <a:ext cx="3093750" cy="106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GB" sz="1400" b="1" kern="1200" dirty="0">
              <a:latin typeface="Times New Roman" panose="02020603050405020304" pitchFamily="18" charset="0"/>
              <a:cs typeface="Times New Roman" panose="02020603050405020304" pitchFamily="18" charset="0"/>
            </a:rPr>
            <a:t>Metacognition Support</a:t>
          </a:r>
          <a:r>
            <a:rPr lang="en-GB" sz="1400" kern="1200" dirty="0">
              <a:latin typeface="Times New Roman" panose="02020603050405020304" pitchFamily="18" charset="0"/>
              <a:cs typeface="Times New Roman" panose="02020603050405020304" pitchFamily="18" charset="0"/>
            </a:rPr>
            <a:t>: Encourages users to reflect on their emotions and behaviour, improving emotional awareness and self-regulation.</a:t>
          </a:r>
          <a:endParaRPr lang="en-US" sz="1400" kern="1200" dirty="0">
            <a:latin typeface="Times New Roman" panose="02020603050405020304" pitchFamily="18" charset="0"/>
            <a:cs typeface="Times New Roman" panose="02020603050405020304" pitchFamily="18" charset="0"/>
          </a:endParaRPr>
        </a:p>
      </dsp:txBody>
      <dsp:txXfrm>
        <a:off x="3710925" y="2677563"/>
        <a:ext cx="3093750" cy="1068750"/>
      </dsp:txXfrm>
    </dsp:sp>
    <dsp:sp modelId="{0528C60B-FFE4-4436-9411-DB25215CFF08}">
      <dsp:nvSpPr>
        <dsp:cNvPr id="0" name=""/>
        <dsp:cNvSpPr/>
      </dsp:nvSpPr>
      <dsp:spPr>
        <a:xfrm>
          <a:off x="7949362" y="202563"/>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EC6C9B-6A7A-4900-B5E1-F5733CD8B656}">
      <dsp:nvSpPr>
        <dsp:cNvPr id="0" name=""/>
        <dsp:cNvSpPr/>
      </dsp:nvSpPr>
      <dsp:spPr>
        <a:xfrm>
          <a:off x="8351550" y="604750"/>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480DE7-E982-4518-9EFA-D734BED9079F}">
      <dsp:nvSpPr>
        <dsp:cNvPr id="0" name=""/>
        <dsp:cNvSpPr/>
      </dsp:nvSpPr>
      <dsp:spPr>
        <a:xfrm>
          <a:off x="7346081" y="2677563"/>
          <a:ext cx="3093750" cy="106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GB" sz="1400" b="1" kern="1200" dirty="0">
              <a:latin typeface="Times New Roman" panose="02020603050405020304" pitchFamily="18" charset="0"/>
              <a:cs typeface="Times New Roman" panose="02020603050405020304" pitchFamily="18" charset="0"/>
            </a:rPr>
            <a:t>Therapeutic Guidance</a:t>
          </a:r>
          <a:r>
            <a:rPr lang="en-GB" sz="1400" kern="1200" dirty="0">
              <a:latin typeface="Times New Roman" panose="02020603050405020304" pitchFamily="18" charset="0"/>
              <a:cs typeface="Times New Roman" panose="02020603050405020304" pitchFamily="18" charset="0"/>
            </a:rPr>
            <a:t>: Offers therapeutic dialogue techniques such as cognitive-behavioural interventions, mindfulness, and self-compassion.</a:t>
          </a:r>
          <a:endParaRPr lang="en-US" sz="1400" kern="1200" dirty="0">
            <a:latin typeface="Times New Roman" panose="02020603050405020304" pitchFamily="18" charset="0"/>
            <a:cs typeface="Times New Roman" panose="02020603050405020304" pitchFamily="18" charset="0"/>
          </a:endParaRPr>
        </a:p>
      </dsp:txBody>
      <dsp:txXfrm>
        <a:off x="7346081" y="2677563"/>
        <a:ext cx="3093750" cy="10687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9AACF5-0674-4758-811F-8088C35350ED}">
      <dsp:nvSpPr>
        <dsp:cNvPr id="0" name=""/>
        <dsp:cNvSpPr/>
      </dsp:nvSpPr>
      <dsp:spPr>
        <a:xfrm>
          <a:off x="282221" y="368029"/>
          <a:ext cx="1371985" cy="13719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DF24B3-8F43-4AF7-A08A-D887B4620EA3}">
      <dsp:nvSpPr>
        <dsp:cNvPr id="0" name=""/>
        <dsp:cNvSpPr/>
      </dsp:nvSpPr>
      <dsp:spPr>
        <a:xfrm>
          <a:off x="570337" y="656145"/>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B2E666-7A83-4C75-88EA-5BE2B572AF83}">
      <dsp:nvSpPr>
        <dsp:cNvPr id="0" name=""/>
        <dsp:cNvSpPr/>
      </dsp:nvSpPr>
      <dsp:spPr>
        <a:xfrm>
          <a:off x="1948202"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90000"/>
            </a:lnSpc>
            <a:spcBef>
              <a:spcPct val="0"/>
            </a:spcBef>
            <a:spcAft>
              <a:spcPct val="35000"/>
            </a:spcAft>
            <a:buNone/>
          </a:pPr>
          <a:r>
            <a:rPr lang="en-GB" sz="2200" b="1" kern="1200" dirty="0">
              <a:latin typeface="Times New Roman" panose="02020603050405020304" pitchFamily="18" charset="0"/>
              <a:cs typeface="Times New Roman" panose="02020603050405020304" pitchFamily="18" charset="0"/>
            </a:rPr>
            <a:t>Clinical settings</a:t>
          </a:r>
          <a:r>
            <a:rPr lang="en-GB" sz="2200" kern="1200" dirty="0">
              <a:latin typeface="Times New Roman" panose="02020603050405020304" pitchFamily="18" charset="0"/>
              <a:cs typeface="Times New Roman" panose="02020603050405020304" pitchFamily="18" charset="0"/>
            </a:rPr>
            <a:t>: Real-time stress monitoring for patients in mental health care.</a:t>
          </a:r>
          <a:endParaRPr lang="en-US" sz="2200" kern="1200" dirty="0">
            <a:latin typeface="Times New Roman" panose="02020603050405020304" pitchFamily="18" charset="0"/>
            <a:cs typeface="Times New Roman" panose="02020603050405020304" pitchFamily="18" charset="0"/>
          </a:endParaRPr>
        </a:p>
      </dsp:txBody>
      <dsp:txXfrm>
        <a:off x="1948202" y="368029"/>
        <a:ext cx="3233964" cy="1371985"/>
      </dsp:txXfrm>
    </dsp:sp>
    <dsp:sp modelId="{9CAC7603-B60A-4660-B442-B4C9FAB4BDEB}">
      <dsp:nvSpPr>
        <dsp:cNvPr id="0" name=""/>
        <dsp:cNvSpPr/>
      </dsp:nvSpPr>
      <dsp:spPr>
        <a:xfrm>
          <a:off x="5745661" y="368029"/>
          <a:ext cx="1371985" cy="13719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C40B60-731D-4B58-BC15-2FF04016F625}">
      <dsp:nvSpPr>
        <dsp:cNvPr id="0" name=""/>
        <dsp:cNvSpPr/>
      </dsp:nvSpPr>
      <dsp:spPr>
        <a:xfrm>
          <a:off x="6033778" y="656145"/>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D0485C-CD78-4FAF-9A80-301D16A3A20A}">
      <dsp:nvSpPr>
        <dsp:cNvPr id="0" name=""/>
        <dsp:cNvSpPr/>
      </dsp:nvSpPr>
      <dsp:spPr>
        <a:xfrm>
          <a:off x="7411643"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90000"/>
            </a:lnSpc>
            <a:spcBef>
              <a:spcPct val="0"/>
            </a:spcBef>
            <a:spcAft>
              <a:spcPct val="35000"/>
            </a:spcAft>
            <a:buNone/>
          </a:pPr>
          <a:r>
            <a:rPr lang="en-GB" sz="2200" b="1" kern="1200" dirty="0">
              <a:latin typeface="Times New Roman" panose="02020603050405020304" pitchFamily="18" charset="0"/>
              <a:cs typeface="Times New Roman" panose="02020603050405020304" pitchFamily="18" charset="0"/>
            </a:rPr>
            <a:t>Workplace wellness</a:t>
          </a:r>
          <a:r>
            <a:rPr lang="en-GB" sz="2200" kern="1200" dirty="0">
              <a:latin typeface="Times New Roman" panose="02020603050405020304" pitchFamily="18" charset="0"/>
              <a:cs typeface="Times New Roman" panose="02020603050405020304" pitchFamily="18" charset="0"/>
            </a:rPr>
            <a:t>: Employee stress tracking and management to improve productivity and well-being.</a:t>
          </a:r>
          <a:endParaRPr lang="en-US" sz="2200" kern="1200" dirty="0">
            <a:latin typeface="Times New Roman" panose="02020603050405020304" pitchFamily="18" charset="0"/>
            <a:cs typeface="Times New Roman" panose="02020603050405020304" pitchFamily="18" charset="0"/>
          </a:endParaRPr>
        </a:p>
      </dsp:txBody>
      <dsp:txXfrm>
        <a:off x="7411643" y="368029"/>
        <a:ext cx="3233964" cy="1371985"/>
      </dsp:txXfrm>
    </dsp:sp>
    <dsp:sp modelId="{D6828911-6603-445B-B8CD-FBDFE55AAE84}">
      <dsp:nvSpPr>
        <dsp:cNvPr id="0" name=""/>
        <dsp:cNvSpPr/>
      </dsp:nvSpPr>
      <dsp:spPr>
        <a:xfrm>
          <a:off x="282221" y="2452790"/>
          <a:ext cx="1371985" cy="137198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8D98EF-0C87-4E03-B06D-A8F532F9ED86}">
      <dsp:nvSpPr>
        <dsp:cNvPr id="0" name=""/>
        <dsp:cNvSpPr/>
      </dsp:nvSpPr>
      <dsp:spPr>
        <a:xfrm>
          <a:off x="570337" y="2740907"/>
          <a:ext cx="795751" cy="7957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02F4FE-5406-4B3A-829C-DF8831F67DC1}">
      <dsp:nvSpPr>
        <dsp:cNvPr id="0" name=""/>
        <dsp:cNvSpPr/>
      </dsp:nvSpPr>
      <dsp:spPr>
        <a:xfrm>
          <a:off x="1948202"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90000"/>
            </a:lnSpc>
            <a:spcBef>
              <a:spcPct val="0"/>
            </a:spcBef>
            <a:spcAft>
              <a:spcPct val="35000"/>
            </a:spcAft>
            <a:buNone/>
          </a:pPr>
          <a:r>
            <a:rPr lang="en-GB" sz="2200" b="1" kern="1200" dirty="0">
              <a:latin typeface="Times New Roman" panose="02020603050405020304" pitchFamily="18" charset="0"/>
              <a:cs typeface="Times New Roman" panose="02020603050405020304" pitchFamily="18" charset="0"/>
            </a:rPr>
            <a:t>Personal use</a:t>
          </a:r>
          <a:r>
            <a:rPr lang="en-GB" sz="2200" kern="1200" dirty="0">
              <a:latin typeface="Times New Roman" panose="02020603050405020304" pitchFamily="18" charset="0"/>
              <a:cs typeface="Times New Roman" panose="02020603050405020304" pitchFamily="18" charset="0"/>
            </a:rPr>
            <a:t>: Individuals managing daily stress for improved emotional regulation.</a:t>
          </a:r>
          <a:endParaRPr lang="en-US" sz="2200" kern="1200" dirty="0">
            <a:latin typeface="Times New Roman" panose="02020603050405020304" pitchFamily="18" charset="0"/>
            <a:cs typeface="Times New Roman" panose="02020603050405020304" pitchFamily="18" charset="0"/>
          </a:endParaRPr>
        </a:p>
      </dsp:txBody>
      <dsp:txXfrm>
        <a:off x="1948202" y="2452790"/>
        <a:ext cx="3233964" cy="1371985"/>
      </dsp:txXfrm>
    </dsp:sp>
    <dsp:sp modelId="{9BDA638B-7D80-4C47-A9C8-A2EF19898963}">
      <dsp:nvSpPr>
        <dsp:cNvPr id="0" name=""/>
        <dsp:cNvSpPr/>
      </dsp:nvSpPr>
      <dsp:spPr>
        <a:xfrm>
          <a:off x="5745661" y="2452790"/>
          <a:ext cx="1371985" cy="137198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D6A62F-BD8B-4690-AA95-07A5284DA42F}">
      <dsp:nvSpPr>
        <dsp:cNvPr id="0" name=""/>
        <dsp:cNvSpPr/>
      </dsp:nvSpPr>
      <dsp:spPr>
        <a:xfrm>
          <a:off x="6033778" y="2740907"/>
          <a:ext cx="795751" cy="7957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277FDE-799C-4EBE-A61E-795A49B111ED}">
      <dsp:nvSpPr>
        <dsp:cNvPr id="0" name=""/>
        <dsp:cNvSpPr/>
      </dsp:nvSpPr>
      <dsp:spPr>
        <a:xfrm>
          <a:off x="7411643"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90000"/>
            </a:lnSpc>
            <a:spcBef>
              <a:spcPct val="0"/>
            </a:spcBef>
            <a:spcAft>
              <a:spcPct val="35000"/>
            </a:spcAft>
            <a:buNone/>
          </a:pPr>
          <a:r>
            <a:rPr lang="en-GB" sz="2200" b="1" kern="1200" dirty="0">
              <a:latin typeface="Times New Roman" panose="02020603050405020304" pitchFamily="18" charset="0"/>
              <a:cs typeface="Times New Roman" panose="02020603050405020304" pitchFamily="18" charset="0"/>
            </a:rPr>
            <a:t>Educational settings</a:t>
          </a:r>
          <a:r>
            <a:rPr lang="en-GB" sz="2200" kern="1200" dirty="0">
              <a:latin typeface="Times New Roman" panose="02020603050405020304" pitchFamily="18" charset="0"/>
              <a:cs typeface="Times New Roman" panose="02020603050405020304" pitchFamily="18" charset="0"/>
            </a:rPr>
            <a:t>: Helping students manage academic stress in real time</a:t>
          </a:r>
          <a:r>
            <a:rPr lang="en-GB" sz="2200" kern="1200" dirty="0"/>
            <a:t>.</a:t>
          </a:r>
          <a:endParaRPr lang="en-US" sz="2200" kern="1200" dirty="0"/>
        </a:p>
      </dsp:txBody>
      <dsp:txXfrm>
        <a:off x="7411643" y="2452790"/>
        <a:ext cx="3233964" cy="13719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AE306B-3D50-4CF5-845A-10D563094467}">
      <dsp:nvSpPr>
        <dsp:cNvPr id="0" name=""/>
        <dsp:cNvSpPr/>
      </dsp:nvSpPr>
      <dsp:spPr>
        <a:xfrm>
          <a:off x="679050" y="286938"/>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774B7B-4683-49C6-ACC9-1A261A8B3B28}">
      <dsp:nvSpPr>
        <dsp:cNvPr id="0" name=""/>
        <dsp:cNvSpPr/>
      </dsp:nvSpPr>
      <dsp:spPr>
        <a:xfrm>
          <a:off x="1081237" y="689125"/>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E47619-0836-411B-962E-AC6DC3056EB1}">
      <dsp:nvSpPr>
        <dsp:cNvPr id="0" name=""/>
        <dsp:cNvSpPr/>
      </dsp:nvSpPr>
      <dsp:spPr>
        <a:xfrm>
          <a:off x="75768" y="2761938"/>
          <a:ext cx="3093750" cy="9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GB" sz="1400" b="1" kern="1200" dirty="0">
              <a:latin typeface="Times New Roman" panose="02020603050405020304" pitchFamily="18" charset="0"/>
              <a:cs typeface="Times New Roman" panose="02020603050405020304" pitchFamily="18" charset="0"/>
            </a:rPr>
            <a:t>Facial Expression Recognition</a:t>
          </a:r>
          <a:r>
            <a:rPr lang="en-GB" sz="1400" kern="1200" dirty="0">
              <a:latin typeface="Times New Roman" panose="02020603050405020304" pitchFamily="18" charset="0"/>
              <a:cs typeface="Times New Roman" panose="02020603050405020304" pitchFamily="18" charset="0"/>
            </a:rPr>
            <a:t>: Detects emotions (anger, sadness, happiness) through micro-expressions and facial cues.</a:t>
          </a:r>
          <a:endParaRPr lang="en-US" sz="1400" kern="1200" dirty="0">
            <a:latin typeface="Times New Roman" panose="02020603050405020304" pitchFamily="18" charset="0"/>
            <a:cs typeface="Times New Roman" panose="02020603050405020304" pitchFamily="18" charset="0"/>
          </a:endParaRPr>
        </a:p>
      </dsp:txBody>
      <dsp:txXfrm>
        <a:off x="75768" y="2761938"/>
        <a:ext cx="3093750" cy="900000"/>
      </dsp:txXfrm>
    </dsp:sp>
    <dsp:sp modelId="{71CD6774-05AB-4AD3-AAA4-2F0C301F4F46}">
      <dsp:nvSpPr>
        <dsp:cNvPr id="0" name=""/>
        <dsp:cNvSpPr/>
      </dsp:nvSpPr>
      <dsp:spPr>
        <a:xfrm>
          <a:off x="4314206" y="286938"/>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F0DF58-EACF-457E-A7BB-8D8D4173C90F}">
      <dsp:nvSpPr>
        <dsp:cNvPr id="0" name=""/>
        <dsp:cNvSpPr/>
      </dsp:nvSpPr>
      <dsp:spPr>
        <a:xfrm>
          <a:off x="4716393" y="689125"/>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4BB3E9-98A4-4C64-BE91-6B01E6F18202}">
      <dsp:nvSpPr>
        <dsp:cNvPr id="0" name=""/>
        <dsp:cNvSpPr/>
      </dsp:nvSpPr>
      <dsp:spPr>
        <a:xfrm>
          <a:off x="3710925" y="2761938"/>
          <a:ext cx="3093750" cy="9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GB" sz="1300" b="1" kern="1200" dirty="0">
              <a:latin typeface="Times New Roman" panose="02020603050405020304" pitchFamily="18" charset="0"/>
              <a:cs typeface="Times New Roman" panose="02020603050405020304" pitchFamily="18" charset="0"/>
            </a:rPr>
            <a:t>Voice Feature Analysis</a:t>
          </a:r>
          <a:r>
            <a:rPr lang="en-GB" sz="1300" kern="1200" dirty="0">
              <a:latin typeface="Times New Roman" panose="02020603050405020304" pitchFamily="18" charset="0"/>
              <a:cs typeface="Times New Roman" panose="02020603050405020304" pitchFamily="18" charset="0"/>
            </a:rPr>
            <a:t>: Analyses pitch, tone, speed, and other vocal elements to assess stress and emotional states</a:t>
          </a:r>
          <a:r>
            <a:rPr lang="en-GB" sz="1300" kern="1200" dirty="0"/>
            <a:t>.</a:t>
          </a:r>
          <a:endParaRPr lang="en-US" sz="1300" kern="1200" dirty="0"/>
        </a:p>
      </dsp:txBody>
      <dsp:txXfrm>
        <a:off x="3710925" y="2761938"/>
        <a:ext cx="3093750" cy="900000"/>
      </dsp:txXfrm>
    </dsp:sp>
    <dsp:sp modelId="{2C51DF34-7ECB-49D0-9B85-361610AAA71D}">
      <dsp:nvSpPr>
        <dsp:cNvPr id="0" name=""/>
        <dsp:cNvSpPr/>
      </dsp:nvSpPr>
      <dsp:spPr>
        <a:xfrm>
          <a:off x="7949362" y="286938"/>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7578D0-DAE8-42F1-8D8A-9C343690CF22}">
      <dsp:nvSpPr>
        <dsp:cNvPr id="0" name=""/>
        <dsp:cNvSpPr/>
      </dsp:nvSpPr>
      <dsp:spPr>
        <a:xfrm>
          <a:off x="8351550" y="689125"/>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CCCC3D-3387-4320-8DF1-3E0323A768E6}">
      <dsp:nvSpPr>
        <dsp:cNvPr id="0" name=""/>
        <dsp:cNvSpPr/>
      </dsp:nvSpPr>
      <dsp:spPr>
        <a:xfrm>
          <a:off x="7346081" y="2761938"/>
          <a:ext cx="3093750" cy="9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GB" sz="1400" b="1" kern="1200" dirty="0">
              <a:latin typeface="Times New Roman" panose="02020603050405020304" pitchFamily="18" charset="0"/>
              <a:cs typeface="Times New Roman" panose="02020603050405020304" pitchFamily="18" charset="0"/>
            </a:rPr>
            <a:t>Data fusion</a:t>
          </a:r>
          <a:r>
            <a:rPr lang="en-GB" sz="1400" kern="1200" dirty="0">
              <a:latin typeface="Times New Roman" panose="02020603050405020304" pitchFamily="18" charset="0"/>
              <a:cs typeface="Times New Roman" panose="02020603050405020304" pitchFamily="18" charset="0"/>
            </a:rPr>
            <a:t>: Merges facial and voice data for a more accurate and comprehensive stress assessment.</a:t>
          </a:r>
          <a:endParaRPr lang="en-US" sz="1400" kern="1200" dirty="0">
            <a:latin typeface="Times New Roman" panose="02020603050405020304" pitchFamily="18" charset="0"/>
            <a:cs typeface="Times New Roman" panose="02020603050405020304" pitchFamily="18" charset="0"/>
          </a:endParaRPr>
        </a:p>
      </dsp:txBody>
      <dsp:txXfrm>
        <a:off x="7346081" y="2761938"/>
        <a:ext cx="3093750" cy="90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J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238B44-9314-024E-9DDE-D7D78258B459}" type="datetimeFigureOut">
              <a:rPr lang="en-JP" smtClean="0"/>
              <a:t>2025/01/23</a:t>
            </a:fld>
            <a:endParaRPr lang="en-J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J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J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J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9CF4EF-E2A6-E747-A772-7A9C08596B93}" type="slidenum">
              <a:rPr lang="en-JP" smtClean="0"/>
              <a:t>‹#›</a:t>
            </a:fld>
            <a:endParaRPr lang="en-JP"/>
          </a:p>
        </p:txBody>
      </p:sp>
    </p:spTree>
    <p:extLst>
      <p:ext uri="{BB962C8B-B14F-4D97-AF65-F5344CB8AC3E}">
        <p14:creationId xmlns:p14="http://schemas.microsoft.com/office/powerpoint/2010/main" val="2398683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519CF4EF-E2A6-E747-A772-7A9C08596B93}" type="slidenum">
              <a:rPr lang="en-JP" smtClean="0"/>
              <a:t>1</a:t>
            </a:fld>
            <a:endParaRPr lang="en-JP"/>
          </a:p>
        </p:txBody>
      </p:sp>
    </p:spTree>
    <p:extLst>
      <p:ext uri="{BB962C8B-B14F-4D97-AF65-F5344CB8AC3E}">
        <p14:creationId xmlns:p14="http://schemas.microsoft.com/office/powerpoint/2010/main" val="405717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519CF4EF-E2A6-E747-A772-7A9C08596B93}" type="slidenum">
              <a:rPr lang="en-JP" smtClean="0"/>
              <a:t>23</a:t>
            </a:fld>
            <a:endParaRPr lang="en-JP"/>
          </a:p>
        </p:txBody>
      </p:sp>
    </p:spTree>
    <p:extLst>
      <p:ext uri="{BB962C8B-B14F-4D97-AF65-F5344CB8AC3E}">
        <p14:creationId xmlns:p14="http://schemas.microsoft.com/office/powerpoint/2010/main" val="2529710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519CF4EF-E2A6-E747-A772-7A9C08596B93}" type="slidenum">
              <a:rPr lang="en-JP" smtClean="0"/>
              <a:t>28</a:t>
            </a:fld>
            <a:endParaRPr lang="en-JP"/>
          </a:p>
        </p:txBody>
      </p:sp>
    </p:spTree>
    <p:extLst>
      <p:ext uri="{BB962C8B-B14F-4D97-AF65-F5344CB8AC3E}">
        <p14:creationId xmlns:p14="http://schemas.microsoft.com/office/powerpoint/2010/main" val="1638366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1" i="0">
                <a:solidFill>
                  <a:srgbClr val="313131"/>
                </a:solidFill>
                <a:effectLst/>
                <a:latin typeface="UD Digi Kyokasho NK-R" panose="02020400000000000000" pitchFamily="18" charset="-128"/>
                <a:ea typeface="UD Digi Kyokasho NK-R" panose="02020400000000000000" pitchFamily="18" charset="-128"/>
              </a:rPr>
              <a:t>ホサイン　シエダ  タンジイナ</a:t>
            </a:r>
            <a:endParaRPr lang="en-JP" dirty="0">
              <a:latin typeface="Times New Roman" panose="02020603050405020304" pitchFamily="18" charset="0"/>
              <a:cs typeface="Times New Roman" panose="02020603050405020304" pitchFamily="18" charset="0"/>
            </a:endParaRPr>
          </a:p>
          <a:p>
            <a:endParaRPr lang="en-JP" dirty="0"/>
          </a:p>
        </p:txBody>
      </p:sp>
      <p:sp>
        <p:nvSpPr>
          <p:cNvPr id="4" name="Slide Number Placeholder 3"/>
          <p:cNvSpPr>
            <a:spLocks noGrp="1"/>
          </p:cNvSpPr>
          <p:nvPr>
            <p:ph type="sldNum" sz="quarter" idx="5"/>
          </p:nvPr>
        </p:nvSpPr>
        <p:spPr/>
        <p:txBody>
          <a:bodyPr/>
          <a:lstStyle/>
          <a:p>
            <a:fld id="{519CF4EF-E2A6-E747-A772-7A9C08596B93}" type="slidenum">
              <a:rPr lang="en-JP" smtClean="0"/>
              <a:t>46</a:t>
            </a:fld>
            <a:endParaRPr lang="en-JP"/>
          </a:p>
        </p:txBody>
      </p:sp>
    </p:spTree>
    <p:extLst>
      <p:ext uri="{BB962C8B-B14F-4D97-AF65-F5344CB8AC3E}">
        <p14:creationId xmlns:p14="http://schemas.microsoft.com/office/powerpoint/2010/main" val="2051987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519CF4EF-E2A6-E747-A772-7A9C08596B93}" type="slidenum">
              <a:rPr lang="en-JP" smtClean="0"/>
              <a:t>49</a:t>
            </a:fld>
            <a:endParaRPr lang="en-JP"/>
          </a:p>
        </p:txBody>
      </p:sp>
    </p:spTree>
    <p:extLst>
      <p:ext uri="{BB962C8B-B14F-4D97-AF65-F5344CB8AC3E}">
        <p14:creationId xmlns:p14="http://schemas.microsoft.com/office/powerpoint/2010/main" val="488334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(HCAMag) Nippon.com</a:t>
            </a:r>
          </a:p>
        </p:txBody>
      </p:sp>
      <p:sp>
        <p:nvSpPr>
          <p:cNvPr id="4" name="Slide Number Placeholder 3"/>
          <p:cNvSpPr>
            <a:spLocks noGrp="1"/>
          </p:cNvSpPr>
          <p:nvPr>
            <p:ph type="sldNum" sz="quarter" idx="5"/>
          </p:nvPr>
        </p:nvSpPr>
        <p:spPr/>
        <p:txBody>
          <a:bodyPr/>
          <a:lstStyle/>
          <a:p>
            <a:fld id="{519CF4EF-E2A6-E747-A772-7A9C08596B93}" type="slidenum">
              <a:rPr lang="en-JP" smtClean="0"/>
              <a:t>4</a:t>
            </a:fld>
            <a:endParaRPr lang="en-JP"/>
          </a:p>
        </p:txBody>
      </p:sp>
    </p:spTree>
    <p:extLst>
      <p:ext uri="{BB962C8B-B14F-4D97-AF65-F5344CB8AC3E}">
        <p14:creationId xmlns:p14="http://schemas.microsoft.com/office/powerpoint/2010/main" val="4164695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519CF4EF-E2A6-E747-A772-7A9C08596B93}" type="slidenum">
              <a:rPr lang="en-JP" smtClean="0"/>
              <a:t>8</a:t>
            </a:fld>
            <a:endParaRPr lang="en-JP"/>
          </a:p>
        </p:txBody>
      </p:sp>
    </p:spTree>
    <p:extLst>
      <p:ext uri="{BB962C8B-B14F-4D97-AF65-F5344CB8AC3E}">
        <p14:creationId xmlns:p14="http://schemas.microsoft.com/office/powerpoint/2010/main" val="1518244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i="0" u="none" strike="noStrike" dirty="0">
                <a:solidFill>
                  <a:srgbClr val="000000"/>
                </a:solidFill>
                <a:effectLst/>
                <a:latin typeface="Times New Roman" panose="02020603050405020304" pitchFamily="18" charset="0"/>
                <a:cs typeface="Times New Roman" panose="02020603050405020304" pitchFamily="18" charset="0"/>
              </a:rPr>
              <a:t>User speaks → 2. Voice is </a:t>
            </a:r>
            <a:r>
              <a:rPr lang="en-GB" i="0" u="none" strike="noStrike" dirty="0" err="1">
                <a:solidFill>
                  <a:srgbClr val="000000"/>
                </a:solidFill>
                <a:effectLst/>
                <a:latin typeface="Times New Roman" panose="02020603050405020304" pitchFamily="18" charset="0"/>
                <a:cs typeface="Times New Roman" panose="02020603050405020304" pitchFamily="18" charset="0"/>
              </a:rPr>
              <a:t>analyzed</a:t>
            </a:r>
            <a:r>
              <a:rPr lang="en-GB" i="0" u="none" strike="noStrike" dirty="0">
                <a:solidFill>
                  <a:srgbClr val="000000"/>
                </a:solidFill>
                <a:effectLst/>
                <a:latin typeface="Times New Roman" panose="02020603050405020304" pitchFamily="18" charset="0"/>
                <a:cs typeface="Times New Roman" panose="02020603050405020304" pitchFamily="18" charset="0"/>
              </a:rPr>
              <a:t> (features + transcription) → 3. LLM evaluates stress level → 4. Stress level is sent to visual dashboard → 5. Graph is updated</a:t>
            </a:r>
            <a:endParaRPr lang="en-JP" dirty="0">
              <a:latin typeface="Times New Roman" panose="02020603050405020304" pitchFamily="18" charset="0"/>
              <a:cs typeface="Times New Roman" panose="02020603050405020304" pitchFamily="18" charset="0"/>
            </a:endParaRPr>
          </a:p>
          <a:p>
            <a:endParaRPr lang="en-JP" dirty="0"/>
          </a:p>
        </p:txBody>
      </p:sp>
      <p:sp>
        <p:nvSpPr>
          <p:cNvPr id="4" name="Slide Number Placeholder 3"/>
          <p:cNvSpPr>
            <a:spLocks noGrp="1"/>
          </p:cNvSpPr>
          <p:nvPr>
            <p:ph type="sldNum" sz="quarter" idx="5"/>
          </p:nvPr>
        </p:nvSpPr>
        <p:spPr/>
        <p:txBody>
          <a:bodyPr/>
          <a:lstStyle/>
          <a:p>
            <a:fld id="{519CF4EF-E2A6-E747-A772-7A9C08596B93}" type="slidenum">
              <a:rPr lang="en-JP" smtClean="0"/>
              <a:t>10</a:t>
            </a:fld>
            <a:endParaRPr lang="en-JP"/>
          </a:p>
        </p:txBody>
      </p:sp>
    </p:spTree>
    <p:extLst>
      <p:ext uri="{BB962C8B-B14F-4D97-AF65-F5344CB8AC3E}">
        <p14:creationId xmlns:p14="http://schemas.microsoft.com/office/powerpoint/2010/main" val="659843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519CF4EF-E2A6-E747-A772-7A9C08596B93}" type="slidenum">
              <a:rPr lang="en-JP" smtClean="0"/>
              <a:t>13</a:t>
            </a:fld>
            <a:endParaRPr lang="en-JP"/>
          </a:p>
        </p:txBody>
      </p:sp>
    </p:spTree>
    <p:extLst>
      <p:ext uri="{BB962C8B-B14F-4D97-AF65-F5344CB8AC3E}">
        <p14:creationId xmlns:p14="http://schemas.microsoft.com/office/powerpoint/2010/main" val="3518055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dirty="0">
                <a:solidFill>
                  <a:srgbClr val="000000"/>
                </a:solidFill>
                <a:effectLst/>
                <a:latin typeface="Times New Roman" panose="02020603050405020304" pitchFamily="18" charset="0"/>
                <a:cs typeface="Times New Roman" panose="02020603050405020304" pitchFamily="18" charset="0"/>
              </a:rPr>
              <a:t>string manipulation techniques like tokenization</a:t>
            </a:r>
            <a:endParaRPr lang="en-JP" dirty="0"/>
          </a:p>
        </p:txBody>
      </p:sp>
      <p:sp>
        <p:nvSpPr>
          <p:cNvPr id="4" name="Slide Number Placeholder 3"/>
          <p:cNvSpPr>
            <a:spLocks noGrp="1"/>
          </p:cNvSpPr>
          <p:nvPr>
            <p:ph type="sldNum" sz="quarter" idx="5"/>
          </p:nvPr>
        </p:nvSpPr>
        <p:spPr/>
        <p:txBody>
          <a:bodyPr/>
          <a:lstStyle/>
          <a:p>
            <a:fld id="{519CF4EF-E2A6-E747-A772-7A9C08596B93}" type="slidenum">
              <a:rPr lang="en-JP" smtClean="0"/>
              <a:t>16</a:t>
            </a:fld>
            <a:endParaRPr lang="en-JP"/>
          </a:p>
        </p:txBody>
      </p:sp>
    </p:spTree>
    <p:extLst>
      <p:ext uri="{BB962C8B-B14F-4D97-AF65-F5344CB8AC3E}">
        <p14:creationId xmlns:p14="http://schemas.microsoft.com/office/powerpoint/2010/main" val="43218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a:t>
            </a:r>
            <a:r>
              <a:rPr lang="en-JP" dirty="0"/>
              <a:t>urrent version of analysis is based on text </a:t>
            </a:r>
          </a:p>
          <a:p>
            <a:endParaRPr lang="en-JP" dirty="0"/>
          </a:p>
        </p:txBody>
      </p:sp>
      <p:sp>
        <p:nvSpPr>
          <p:cNvPr id="4" name="Slide Number Placeholder 3"/>
          <p:cNvSpPr>
            <a:spLocks noGrp="1"/>
          </p:cNvSpPr>
          <p:nvPr>
            <p:ph type="sldNum" sz="quarter" idx="5"/>
          </p:nvPr>
        </p:nvSpPr>
        <p:spPr/>
        <p:txBody>
          <a:bodyPr/>
          <a:lstStyle/>
          <a:p>
            <a:fld id="{519CF4EF-E2A6-E747-A772-7A9C08596B93}" type="slidenum">
              <a:rPr lang="en-JP" smtClean="0"/>
              <a:t>17</a:t>
            </a:fld>
            <a:endParaRPr lang="en-JP"/>
          </a:p>
        </p:txBody>
      </p:sp>
    </p:spTree>
    <p:extLst>
      <p:ext uri="{BB962C8B-B14F-4D97-AF65-F5344CB8AC3E}">
        <p14:creationId xmlns:p14="http://schemas.microsoft.com/office/powerpoint/2010/main" val="1812834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Times New Roman" panose="02020603050405020304" pitchFamily="18" charset="0"/>
                <a:cs typeface="Times New Roman" panose="02020603050405020304" pitchFamily="18" charset="0"/>
              </a:rPr>
              <a:t>Mel-Frequency Cepstral Coefficients, </a:t>
            </a:r>
            <a:r>
              <a:rPr lang="en-GB" b="0" i="0" u="none" strike="noStrike" dirty="0">
                <a:solidFill>
                  <a:srgbClr val="000000"/>
                </a:solidFill>
                <a:effectLst/>
                <a:latin typeface="-webkit-standard"/>
              </a:rPr>
              <a:t>Harmonics-to-Noise Ratio, </a:t>
            </a:r>
            <a:endParaRPr lang="en-JP"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19CF4EF-E2A6-E747-A772-7A9C08596B93}" type="slidenum">
              <a:rPr lang="en-JP" smtClean="0"/>
              <a:t>21</a:t>
            </a:fld>
            <a:endParaRPr lang="en-JP"/>
          </a:p>
        </p:txBody>
      </p:sp>
    </p:spTree>
    <p:extLst>
      <p:ext uri="{BB962C8B-B14F-4D97-AF65-F5344CB8AC3E}">
        <p14:creationId xmlns:p14="http://schemas.microsoft.com/office/powerpoint/2010/main" val="2037304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a:p>
        </p:txBody>
      </p:sp>
      <p:sp>
        <p:nvSpPr>
          <p:cNvPr id="4" name="Slide Number Placeholder 3"/>
          <p:cNvSpPr>
            <a:spLocks noGrp="1"/>
          </p:cNvSpPr>
          <p:nvPr>
            <p:ph type="sldNum" sz="quarter" idx="5"/>
          </p:nvPr>
        </p:nvSpPr>
        <p:spPr/>
        <p:txBody>
          <a:bodyPr/>
          <a:lstStyle/>
          <a:p>
            <a:fld id="{519CF4EF-E2A6-E747-A772-7A9C08596B93}" type="slidenum">
              <a:rPr lang="en-JP" smtClean="0"/>
              <a:t>22</a:t>
            </a:fld>
            <a:endParaRPr lang="en-JP"/>
          </a:p>
        </p:txBody>
      </p:sp>
    </p:spTree>
    <p:extLst>
      <p:ext uri="{BB962C8B-B14F-4D97-AF65-F5344CB8AC3E}">
        <p14:creationId xmlns:p14="http://schemas.microsoft.com/office/powerpoint/2010/main" val="550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DCF96-3E97-E5CC-8D30-2C2620C07B7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JP"/>
          </a:p>
        </p:txBody>
      </p:sp>
      <p:sp>
        <p:nvSpPr>
          <p:cNvPr id="3" name="Subtitle 2">
            <a:extLst>
              <a:ext uri="{FF2B5EF4-FFF2-40B4-BE49-F238E27FC236}">
                <a16:creationId xmlns:a16="http://schemas.microsoft.com/office/drawing/2014/main" id="{A3DB774D-E6F5-178A-51D5-BFC03CF9E4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JP"/>
          </a:p>
        </p:txBody>
      </p:sp>
      <p:sp>
        <p:nvSpPr>
          <p:cNvPr id="4" name="Date Placeholder 3">
            <a:extLst>
              <a:ext uri="{FF2B5EF4-FFF2-40B4-BE49-F238E27FC236}">
                <a16:creationId xmlns:a16="http://schemas.microsoft.com/office/drawing/2014/main" id="{772CCFC8-A0D4-C8D5-F54D-B424EDCD8821}"/>
              </a:ext>
            </a:extLst>
          </p:cNvPr>
          <p:cNvSpPr>
            <a:spLocks noGrp="1"/>
          </p:cNvSpPr>
          <p:nvPr>
            <p:ph type="dt" sz="half" idx="10"/>
          </p:nvPr>
        </p:nvSpPr>
        <p:spPr/>
        <p:txBody>
          <a:bodyPr/>
          <a:lstStyle/>
          <a:p>
            <a:fld id="{D431F34A-8C11-E24C-B386-AAC0610AE510}" type="datetimeFigureOut">
              <a:rPr lang="en-JP" smtClean="0"/>
              <a:t>2025/01/23</a:t>
            </a:fld>
            <a:endParaRPr lang="en-JP"/>
          </a:p>
        </p:txBody>
      </p:sp>
      <p:sp>
        <p:nvSpPr>
          <p:cNvPr id="5" name="Footer Placeholder 4">
            <a:extLst>
              <a:ext uri="{FF2B5EF4-FFF2-40B4-BE49-F238E27FC236}">
                <a16:creationId xmlns:a16="http://schemas.microsoft.com/office/drawing/2014/main" id="{D2BC686C-CAA3-99E8-3014-BD38D525F7E0}"/>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A8FCE964-E4F0-F769-8FAE-9FDED713C86E}"/>
              </a:ext>
            </a:extLst>
          </p:cNvPr>
          <p:cNvSpPr>
            <a:spLocks noGrp="1"/>
          </p:cNvSpPr>
          <p:nvPr>
            <p:ph type="sldNum" sz="quarter" idx="12"/>
          </p:nvPr>
        </p:nvSpPr>
        <p:spPr/>
        <p:txBody>
          <a:bodyPr/>
          <a:lstStyle/>
          <a:p>
            <a:fld id="{47FEBBB3-2C73-A744-ADB7-E6E1757FD50C}" type="slidenum">
              <a:rPr lang="en-JP" smtClean="0"/>
              <a:t>‹#›</a:t>
            </a:fld>
            <a:endParaRPr lang="en-JP"/>
          </a:p>
        </p:txBody>
      </p:sp>
    </p:spTree>
    <p:extLst>
      <p:ext uri="{BB962C8B-B14F-4D97-AF65-F5344CB8AC3E}">
        <p14:creationId xmlns:p14="http://schemas.microsoft.com/office/powerpoint/2010/main" val="2800089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8E425-63C5-A1AB-E844-89CF29D0D171}"/>
              </a:ext>
            </a:extLst>
          </p:cNvPr>
          <p:cNvSpPr>
            <a:spLocks noGrp="1"/>
          </p:cNvSpPr>
          <p:nvPr>
            <p:ph type="title"/>
          </p:nvPr>
        </p:nvSpPr>
        <p:spPr/>
        <p:txBody>
          <a:bodyPr/>
          <a:lstStyle/>
          <a:p>
            <a:r>
              <a:rPr lang="en-GB"/>
              <a:t>Click to edit Master title style</a:t>
            </a:r>
            <a:endParaRPr lang="en-JP"/>
          </a:p>
        </p:txBody>
      </p:sp>
      <p:sp>
        <p:nvSpPr>
          <p:cNvPr id="3" name="Vertical Text Placeholder 2">
            <a:extLst>
              <a:ext uri="{FF2B5EF4-FFF2-40B4-BE49-F238E27FC236}">
                <a16:creationId xmlns:a16="http://schemas.microsoft.com/office/drawing/2014/main" id="{31C0D258-B1DB-4652-9823-B7B2B144239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JP"/>
          </a:p>
        </p:txBody>
      </p:sp>
      <p:sp>
        <p:nvSpPr>
          <p:cNvPr id="4" name="Date Placeholder 3">
            <a:extLst>
              <a:ext uri="{FF2B5EF4-FFF2-40B4-BE49-F238E27FC236}">
                <a16:creationId xmlns:a16="http://schemas.microsoft.com/office/drawing/2014/main" id="{CCBAD4DA-40A1-131C-12BA-F1C0318D5109}"/>
              </a:ext>
            </a:extLst>
          </p:cNvPr>
          <p:cNvSpPr>
            <a:spLocks noGrp="1"/>
          </p:cNvSpPr>
          <p:nvPr>
            <p:ph type="dt" sz="half" idx="10"/>
          </p:nvPr>
        </p:nvSpPr>
        <p:spPr/>
        <p:txBody>
          <a:bodyPr/>
          <a:lstStyle/>
          <a:p>
            <a:fld id="{D431F34A-8C11-E24C-B386-AAC0610AE510}" type="datetimeFigureOut">
              <a:rPr lang="en-JP" smtClean="0"/>
              <a:t>2025/01/23</a:t>
            </a:fld>
            <a:endParaRPr lang="en-JP"/>
          </a:p>
        </p:txBody>
      </p:sp>
      <p:sp>
        <p:nvSpPr>
          <p:cNvPr id="5" name="Footer Placeholder 4">
            <a:extLst>
              <a:ext uri="{FF2B5EF4-FFF2-40B4-BE49-F238E27FC236}">
                <a16:creationId xmlns:a16="http://schemas.microsoft.com/office/drawing/2014/main" id="{5CA2C31F-EDF9-D754-A544-F73B506B34E0}"/>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FF947D82-6BE3-BF9B-FEBA-74D277D2E485}"/>
              </a:ext>
            </a:extLst>
          </p:cNvPr>
          <p:cNvSpPr>
            <a:spLocks noGrp="1"/>
          </p:cNvSpPr>
          <p:nvPr>
            <p:ph type="sldNum" sz="quarter" idx="12"/>
          </p:nvPr>
        </p:nvSpPr>
        <p:spPr/>
        <p:txBody>
          <a:bodyPr/>
          <a:lstStyle/>
          <a:p>
            <a:fld id="{47FEBBB3-2C73-A744-ADB7-E6E1757FD50C}" type="slidenum">
              <a:rPr lang="en-JP" smtClean="0"/>
              <a:t>‹#›</a:t>
            </a:fld>
            <a:endParaRPr lang="en-JP"/>
          </a:p>
        </p:txBody>
      </p:sp>
    </p:spTree>
    <p:extLst>
      <p:ext uri="{BB962C8B-B14F-4D97-AF65-F5344CB8AC3E}">
        <p14:creationId xmlns:p14="http://schemas.microsoft.com/office/powerpoint/2010/main" val="1670924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A5AA6C-CAA1-542A-995B-D8F424D32AB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JP"/>
          </a:p>
        </p:txBody>
      </p:sp>
      <p:sp>
        <p:nvSpPr>
          <p:cNvPr id="3" name="Vertical Text Placeholder 2">
            <a:extLst>
              <a:ext uri="{FF2B5EF4-FFF2-40B4-BE49-F238E27FC236}">
                <a16:creationId xmlns:a16="http://schemas.microsoft.com/office/drawing/2014/main" id="{E5EB8C5D-CD1E-C70A-D8BE-FE561A6ACA0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JP"/>
          </a:p>
        </p:txBody>
      </p:sp>
      <p:sp>
        <p:nvSpPr>
          <p:cNvPr id="4" name="Date Placeholder 3">
            <a:extLst>
              <a:ext uri="{FF2B5EF4-FFF2-40B4-BE49-F238E27FC236}">
                <a16:creationId xmlns:a16="http://schemas.microsoft.com/office/drawing/2014/main" id="{EFF12AA7-D852-C276-ADEE-2A45196D15B7}"/>
              </a:ext>
            </a:extLst>
          </p:cNvPr>
          <p:cNvSpPr>
            <a:spLocks noGrp="1"/>
          </p:cNvSpPr>
          <p:nvPr>
            <p:ph type="dt" sz="half" idx="10"/>
          </p:nvPr>
        </p:nvSpPr>
        <p:spPr/>
        <p:txBody>
          <a:bodyPr/>
          <a:lstStyle/>
          <a:p>
            <a:fld id="{D431F34A-8C11-E24C-B386-AAC0610AE510}" type="datetimeFigureOut">
              <a:rPr lang="en-JP" smtClean="0"/>
              <a:t>2025/01/23</a:t>
            </a:fld>
            <a:endParaRPr lang="en-JP"/>
          </a:p>
        </p:txBody>
      </p:sp>
      <p:sp>
        <p:nvSpPr>
          <p:cNvPr id="5" name="Footer Placeholder 4">
            <a:extLst>
              <a:ext uri="{FF2B5EF4-FFF2-40B4-BE49-F238E27FC236}">
                <a16:creationId xmlns:a16="http://schemas.microsoft.com/office/drawing/2014/main" id="{722C53DC-2C0F-4D86-62D1-09A11631C428}"/>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2C7941C6-FF12-3EEE-BC66-B568415D5C99}"/>
              </a:ext>
            </a:extLst>
          </p:cNvPr>
          <p:cNvSpPr>
            <a:spLocks noGrp="1"/>
          </p:cNvSpPr>
          <p:nvPr>
            <p:ph type="sldNum" sz="quarter" idx="12"/>
          </p:nvPr>
        </p:nvSpPr>
        <p:spPr/>
        <p:txBody>
          <a:bodyPr/>
          <a:lstStyle/>
          <a:p>
            <a:fld id="{47FEBBB3-2C73-A744-ADB7-E6E1757FD50C}" type="slidenum">
              <a:rPr lang="en-JP" smtClean="0"/>
              <a:t>‹#›</a:t>
            </a:fld>
            <a:endParaRPr lang="en-JP"/>
          </a:p>
        </p:txBody>
      </p:sp>
    </p:spTree>
    <p:extLst>
      <p:ext uri="{BB962C8B-B14F-4D97-AF65-F5344CB8AC3E}">
        <p14:creationId xmlns:p14="http://schemas.microsoft.com/office/powerpoint/2010/main" val="7820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C9E0F-9EDC-2080-92FB-6D626F148A56}"/>
              </a:ext>
            </a:extLst>
          </p:cNvPr>
          <p:cNvSpPr>
            <a:spLocks noGrp="1"/>
          </p:cNvSpPr>
          <p:nvPr>
            <p:ph type="title"/>
          </p:nvPr>
        </p:nvSpPr>
        <p:spPr/>
        <p:txBody>
          <a:bodyPr/>
          <a:lstStyle/>
          <a:p>
            <a:r>
              <a:rPr lang="en-GB"/>
              <a:t>Click to edit Master title style</a:t>
            </a:r>
            <a:endParaRPr lang="en-JP"/>
          </a:p>
        </p:txBody>
      </p:sp>
      <p:sp>
        <p:nvSpPr>
          <p:cNvPr id="3" name="Content Placeholder 2">
            <a:extLst>
              <a:ext uri="{FF2B5EF4-FFF2-40B4-BE49-F238E27FC236}">
                <a16:creationId xmlns:a16="http://schemas.microsoft.com/office/drawing/2014/main" id="{4A330110-0620-BDF1-8EB5-17B886E4617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JP"/>
          </a:p>
        </p:txBody>
      </p:sp>
      <p:sp>
        <p:nvSpPr>
          <p:cNvPr id="4" name="Date Placeholder 3">
            <a:extLst>
              <a:ext uri="{FF2B5EF4-FFF2-40B4-BE49-F238E27FC236}">
                <a16:creationId xmlns:a16="http://schemas.microsoft.com/office/drawing/2014/main" id="{1858619D-0494-E595-3119-E671936F582A}"/>
              </a:ext>
            </a:extLst>
          </p:cNvPr>
          <p:cNvSpPr>
            <a:spLocks noGrp="1"/>
          </p:cNvSpPr>
          <p:nvPr>
            <p:ph type="dt" sz="half" idx="10"/>
          </p:nvPr>
        </p:nvSpPr>
        <p:spPr/>
        <p:txBody>
          <a:bodyPr/>
          <a:lstStyle/>
          <a:p>
            <a:fld id="{D431F34A-8C11-E24C-B386-AAC0610AE510}" type="datetimeFigureOut">
              <a:rPr lang="en-JP" smtClean="0"/>
              <a:t>2025/01/23</a:t>
            </a:fld>
            <a:endParaRPr lang="en-JP"/>
          </a:p>
        </p:txBody>
      </p:sp>
      <p:sp>
        <p:nvSpPr>
          <p:cNvPr id="5" name="Footer Placeholder 4">
            <a:extLst>
              <a:ext uri="{FF2B5EF4-FFF2-40B4-BE49-F238E27FC236}">
                <a16:creationId xmlns:a16="http://schemas.microsoft.com/office/drawing/2014/main" id="{45096744-CFA4-5BAC-D18A-E7FB274BACFF}"/>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282597D8-3FFF-7578-1F6D-C16CD3BE1305}"/>
              </a:ext>
            </a:extLst>
          </p:cNvPr>
          <p:cNvSpPr>
            <a:spLocks noGrp="1"/>
          </p:cNvSpPr>
          <p:nvPr>
            <p:ph type="sldNum" sz="quarter" idx="12"/>
          </p:nvPr>
        </p:nvSpPr>
        <p:spPr/>
        <p:txBody>
          <a:bodyPr/>
          <a:lstStyle/>
          <a:p>
            <a:fld id="{47FEBBB3-2C73-A744-ADB7-E6E1757FD50C}" type="slidenum">
              <a:rPr lang="en-JP" smtClean="0"/>
              <a:t>‹#›</a:t>
            </a:fld>
            <a:endParaRPr lang="en-JP"/>
          </a:p>
        </p:txBody>
      </p:sp>
    </p:spTree>
    <p:extLst>
      <p:ext uri="{BB962C8B-B14F-4D97-AF65-F5344CB8AC3E}">
        <p14:creationId xmlns:p14="http://schemas.microsoft.com/office/powerpoint/2010/main" val="1155026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08CC4-90B0-55A5-BAFE-05A16524102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JP"/>
          </a:p>
        </p:txBody>
      </p:sp>
      <p:sp>
        <p:nvSpPr>
          <p:cNvPr id="3" name="Text Placeholder 2">
            <a:extLst>
              <a:ext uri="{FF2B5EF4-FFF2-40B4-BE49-F238E27FC236}">
                <a16:creationId xmlns:a16="http://schemas.microsoft.com/office/drawing/2014/main" id="{67631E79-6F33-4CE9-E0BC-6DE008BCDCA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46F2FD8-EDA8-3F1E-C26B-6A57694329AF}"/>
              </a:ext>
            </a:extLst>
          </p:cNvPr>
          <p:cNvSpPr>
            <a:spLocks noGrp="1"/>
          </p:cNvSpPr>
          <p:nvPr>
            <p:ph type="dt" sz="half" idx="10"/>
          </p:nvPr>
        </p:nvSpPr>
        <p:spPr/>
        <p:txBody>
          <a:bodyPr/>
          <a:lstStyle/>
          <a:p>
            <a:fld id="{D431F34A-8C11-E24C-B386-AAC0610AE510}" type="datetimeFigureOut">
              <a:rPr lang="en-JP" smtClean="0"/>
              <a:t>2025/01/23</a:t>
            </a:fld>
            <a:endParaRPr lang="en-JP"/>
          </a:p>
        </p:txBody>
      </p:sp>
      <p:sp>
        <p:nvSpPr>
          <p:cNvPr id="5" name="Footer Placeholder 4">
            <a:extLst>
              <a:ext uri="{FF2B5EF4-FFF2-40B4-BE49-F238E27FC236}">
                <a16:creationId xmlns:a16="http://schemas.microsoft.com/office/drawing/2014/main" id="{2738D690-9131-7439-E813-19DF7A9A4DA0}"/>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BD48C027-823A-A10D-4C9D-4CF276363680}"/>
              </a:ext>
            </a:extLst>
          </p:cNvPr>
          <p:cNvSpPr>
            <a:spLocks noGrp="1"/>
          </p:cNvSpPr>
          <p:nvPr>
            <p:ph type="sldNum" sz="quarter" idx="12"/>
          </p:nvPr>
        </p:nvSpPr>
        <p:spPr/>
        <p:txBody>
          <a:bodyPr/>
          <a:lstStyle/>
          <a:p>
            <a:fld id="{47FEBBB3-2C73-A744-ADB7-E6E1757FD50C}" type="slidenum">
              <a:rPr lang="en-JP" smtClean="0"/>
              <a:t>‹#›</a:t>
            </a:fld>
            <a:endParaRPr lang="en-JP"/>
          </a:p>
        </p:txBody>
      </p:sp>
    </p:spTree>
    <p:extLst>
      <p:ext uri="{BB962C8B-B14F-4D97-AF65-F5344CB8AC3E}">
        <p14:creationId xmlns:p14="http://schemas.microsoft.com/office/powerpoint/2010/main" val="50397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4EF25-5D93-325E-B340-11B52D21E62B}"/>
              </a:ext>
            </a:extLst>
          </p:cNvPr>
          <p:cNvSpPr>
            <a:spLocks noGrp="1"/>
          </p:cNvSpPr>
          <p:nvPr>
            <p:ph type="title"/>
          </p:nvPr>
        </p:nvSpPr>
        <p:spPr/>
        <p:txBody>
          <a:bodyPr/>
          <a:lstStyle/>
          <a:p>
            <a:r>
              <a:rPr lang="en-GB"/>
              <a:t>Click to edit Master title style</a:t>
            </a:r>
            <a:endParaRPr lang="en-JP"/>
          </a:p>
        </p:txBody>
      </p:sp>
      <p:sp>
        <p:nvSpPr>
          <p:cNvPr id="3" name="Content Placeholder 2">
            <a:extLst>
              <a:ext uri="{FF2B5EF4-FFF2-40B4-BE49-F238E27FC236}">
                <a16:creationId xmlns:a16="http://schemas.microsoft.com/office/drawing/2014/main" id="{6B2B3340-E7B3-3281-3DD0-64C2900BC5F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JP"/>
          </a:p>
        </p:txBody>
      </p:sp>
      <p:sp>
        <p:nvSpPr>
          <p:cNvPr id="4" name="Content Placeholder 3">
            <a:extLst>
              <a:ext uri="{FF2B5EF4-FFF2-40B4-BE49-F238E27FC236}">
                <a16:creationId xmlns:a16="http://schemas.microsoft.com/office/drawing/2014/main" id="{77D4B159-B70A-6E32-2112-8EDA46705C5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JP"/>
          </a:p>
        </p:txBody>
      </p:sp>
      <p:sp>
        <p:nvSpPr>
          <p:cNvPr id="5" name="Date Placeholder 4">
            <a:extLst>
              <a:ext uri="{FF2B5EF4-FFF2-40B4-BE49-F238E27FC236}">
                <a16:creationId xmlns:a16="http://schemas.microsoft.com/office/drawing/2014/main" id="{C4A6852B-45A2-0162-2478-6FEE29B9E132}"/>
              </a:ext>
            </a:extLst>
          </p:cNvPr>
          <p:cNvSpPr>
            <a:spLocks noGrp="1"/>
          </p:cNvSpPr>
          <p:nvPr>
            <p:ph type="dt" sz="half" idx="10"/>
          </p:nvPr>
        </p:nvSpPr>
        <p:spPr/>
        <p:txBody>
          <a:bodyPr/>
          <a:lstStyle/>
          <a:p>
            <a:fld id="{D431F34A-8C11-E24C-B386-AAC0610AE510}" type="datetimeFigureOut">
              <a:rPr lang="en-JP" smtClean="0"/>
              <a:t>2025/01/23</a:t>
            </a:fld>
            <a:endParaRPr lang="en-JP"/>
          </a:p>
        </p:txBody>
      </p:sp>
      <p:sp>
        <p:nvSpPr>
          <p:cNvPr id="6" name="Footer Placeholder 5">
            <a:extLst>
              <a:ext uri="{FF2B5EF4-FFF2-40B4-BE49-F238E27FC236}">
                <a16:creationId xmlns:a16="http://schemas.microsoft.com/office/drawing/2014/main" id="{E92CB912-78D0-97CB-845B-54D6F975E96A}"/>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F13C4BC7-00D6-6653-989A-C6945809BB1E}"/>
              </a:ext>
            </a:extLst>
          </p:cNvPr>
          <p:cNvSpPr>
            <a:spLocks noGrp="1"/>
          </p:cNvSpPr>
          <p:nvPr>
            <p:ph type="sldNum" sz="quarter" idx="12"/>
          </p:nvPr>
        </p:nvSpPr>
        <p:spPr/>
        <p:txBody>
          <a:bodyPr/>
          <a:lstStyle/>
          <a:p>
            <a:fld id="{47FEBBB3-2C73-A744-ADB7-E6E1757FD50C}" type="slidenum">
              <a:rPr lang="en-JP" smtClean="0"/>
              <a:t>‹#›</a:t>
            </a:fld>
            <a:endParaRPr lang="en-JP"/>
          </a:p>
        </p:txBody>
      </p:sp>
    </p:spTree>
    <p:extLst>
      <p:ext uri="{BB962C8B-B14F-4D97-AF65-F5344CB8AC3E}">
        <p14:creationId xmlns:p14="http://schemas.microsoft.com/office/powerpoint/2010/main" val="4076502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EB5E2-B866-D04C-D608-CE595B9B60E0}"/>
              </a:ext>
            </a:extLst>
          </p:cNvPr>
          <p:cNvSpPr>
            <a:spLocks noGrp="1"/>
          </p:cNvSpPr>
          <p:nvPr>
            <p:ph type="title"/>
          </p:nvPr>
        </p:nvSpPr>
        <p:spPr>
          <a:xfrm>
            <a:off x="839788" y="365125"/>
            <a:ext cx="10515600" cy="1325563"/>
          </a:xfrm>
        </p:spPr>
        <p:txBody>
          <a:bodyPr/>
          <a:lstStyle/>
          <a:p>
            <a:r>
              <a:rPr lang="en-GB"/>
              <a:t>Click to edit Master title style</a:t>
            </a:r>
            <a:endParaRPr lang="en-JP"/>
          </a:p>
        </p:txBody>
      </p:sp>
      <p:sp>
        <p:nvSpPr>
          <p:cNvPr id="3" name="Text Placeholder 2">
            <a:extLst>
              <a:ext uri="{FF2B5EF4-FFF2-40B4-BE49-F238E27FC236}">
                <a16:creationId xmlns:a16="http://schemas.microsoft.com/office/drawing/2014/main" id="{6A324047-AB28-7CDC-8D27-22D6632EC1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F2168BF-8C5E-E09F-67E7-C68050A1861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JP"/>
          </a:p>
        </p:txBody>
      </p:sp>
      <p:sp>
        <p:nvSpPr>
          <p:cNvPr id="5" name="Text Placeholder 4">
            <a:extLst>
              <a:ext uri="{FF2B5EF4-FFF2-40B4-BE49-F238E27FC236}">
                <a16:creationId xmlns:a16="http://schemas.microsoft.com/office/drawing/2014/main" id="{B11156FA-DCED-0510-BB17-477F2416CB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36F7057-8585-5F6E-8A5D-7D241DE854B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JP"/>
          </a:p>
        </p:txBody>
      </p:sp>
      <p:sp>
        <p:nvSpPr>
          <p:cNvPr id="7" name="Date Placeholder 6">
            <a:extLst>
              <a:ext uri="{FF2B5EF4-FFF2-40B4-BE49-F238E27FC236}">
                <a16:creationId xmlns:a16="http://schemas.microsoft.com/office/drawing/2014/main" id="{97BCB100-CE40-676A-C202-82E3248F4DD9}"/>
              </a:ext>
            </a:extLst>
          </p:cNvPr>
          <p:cNvSpPr>
            <a:spLocks noGrp="1"/>
          </p:cNvSpPr>
          <p:nvPr>
            <p:ph type="dt" sz="half" idx="10"/>
          </p:nvPr>
        </p:nvSpPr>
        <p:spPr/>
        <p:txBody>
          <a:bodyPr/>
          <a:lstStyle/>
          <a:p>
            <a:fld id="{D431F34A-8C11-E24C-B386-AAC0610AE510}" type="datetimeFigureOut">
              <a:rPr lang="en-JP" smtClean="0"/>
              <a:t>2025/01/23</a:t>
            </a:fld>
            <a:endParaRPr lang="en-JP"/>
          </a:p>
        </p:txBody>
      </p:sp>
      <p:sp>
        <p:nvSpPr>
          <p:cNvPr id="8" name="Footer Placeholder 7">
            <a:extLst>
              <a:ext uri="{FF2B5EF4-FFF2-40B4-BE49-F238E27FC236}">
                <a16:creationId xmlns:a16="http://schemas.microsoft.com/office/drawing/2014/main" id="{8EB78C57-0643-65DC-20E2-3434DF4060E6}"/>
              </a:ext>
            </a:extLst>
          </p:cNvPr>
          <p:cNvSpPr>
            <a:spLocks noGrp="1"/>
          </p:cNvSpPr>
          <p:nvPr>
            <p:ph type="ftr" sz="quarter" idx="11"/>
          </p:nvPr>
        </p:nvSpPr>
        <p:spPr/>
        <p:txBody>
          <a:bodyPr/>
          <a:lstStyle/>
          <a:p>
            <a:endParaRPr lang="en-JP"/>
          </a:p>
        </p:txBody>
      </p:sp>
      <p:sp>
        <p:nvSpPr>
          <p:cNvPr id="9" name="Slide Number Placeholder 8">
            <a:extLst>
              <a:ext uri="{FF2B5EF4-FFF2-40B4-BE49-F238E27FC236}">
                <a16:creationId xmlns:a16="http://schemas.microsoft.com/office/drawing/2014/main" id="{9443535E-0B38-FD09-1AA1-A2748467506F}"/>
              </a:ext>
            </a:extLst>
          </p:cNvPr>
          <p:cNvSpPr>
            <a:spLocks noGrp="1"/>
          </p:cNvSpPr>
          <p:nvPr>
            <p:ph type="sldNum" sz="quarter" idx="12"/>
          </p:nvPr>
        </p:nvSpPr>
        <p:spPr/>
        <p:txBody>
          <a:bodyPr/>
          <a:lstStyle/>
          <a:p>
            <a:fld id="{47FEBBB3-2C73-A744-ADB7-E6E1757FD50C}" type="slidenum">
              <a:rPr lang="en-JP" smtClean="0"/>
              <a:t>‹#›</a:t>
            </a:fld>
            <a:endParaRPr lang="en-JP"/>
          </a:p>
        </p:txBody>
      </p:sp>
    </p:spTree>
    <p:extLst>
      <p:ext uri="{BB962C8B-B14F-4D97-AF65-F5344CB8AC3E}">
        <p14:creationId xmlns:p14="http://schemas.microsoft.com/office/powerpoint/2010/main" val="1404141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13440-D931-518A-AD1B-AD10807E1ADD}"/>
              </a:ext>
            </a:extLst>
          </p:cNvPr>
          <p:cNvSpPr>
            <a:spLocks noGrp="1"/>
          </p:cNvSpPr>
          <p:nvPr>
            <p:ph type="title"/>
          </p:nvPr>
        </p:nvSpPr>
        <p:spPr/>
        <p:txBody>
          <a:bodyPr/>
          <a:lstStyle/>
          <a:p>
            <a:r>
              <a:rPr lang="en-GB"/>
              <a:t>Click to edit Master title style</a:t>
            </a:r>
            <a:endParaRPr lang="en-JP"/>
          </a:p>
        </p:txBody>
      </p:sp>
      <p:sp>
        <p:nvSpPr>
          <p:cNvPr id="3" name="Date Placeholder 2">
            <a:extLst>
              <a:ext uri="{FF2B5EF4-FFF2-40B4-BE49-F238E27FC236}">
                <a16:creationId xmlns:a16="http://schemas.microsoft.com/office/drawing/2014/main" id="{63466DA4-5EB3-8C69-EA29-792EEE66915E}"/>
              </a:ext>
            </a:extLst>
          </p:cNvPr>
          <p:cNvSpPr>
            <a:spLocks noGrp="1"/>
          </p:cNvSpPr>
          <p:nvPr>
            <p:ph type="dt" sz="half" idx="10"/>
          </p:nvPr>
        </p:nvSpPr>
        <p:spPr/>
        <p:txBody>
          <a:bodyPr/>
          <a:lstStyle/>
          <a:p>
            <a:fld id="{D431F34A-8C11-E24C-B386-AAC0610AE510}" type="datetimeFigureOut">
              <a:rPr lang="en-JP" smtClean="0"/>
              <a:t>2025/01/23</a:t>
            </a:fld>
            <a:endParaRPr lang="en-JP"/>
          </a:p>
        </p:txBody>
      </p:sp>
      <p:sp>
        <p:nvSpPr>
          <p:cNvPr id="4" name="Footer Placeholder 3">
            <a:extLst>
              <a:ext uri="{FF2B5EF4-FFF2-40B4-BE49-F238E27FC236}">
                <a16:creationId xmlns:a16="http://schemas.microsoft.com/office/drawing/2014/main" id="{487A5400-987C-B93A-ACDC-5069199D3CDD}"/>
              </a:ext>
            </a:extLst>
          </p:cNvPr>
          <p:cNvSpPr>
            <a:spLocks noGrp="1"/>
          </p:cNvSpPr>
          <p:nvPr>
            <p:ph type="ftr" sz="quarter" idx="11"/>
          </p:nvPr>
        </p:nvSpPr>
        <p:spPr/>
        <p:txBody>
          <a:bodyPr/>
          <a:lstStyle/>
          <a:p>
            <a:endParaRPr lang="en-JP"/>
          </a:p>
        </p:txBody>
      </p:sp>
      <p:sp>
        <p:nvSpPr>
          <p:cNvPr id="5" name="Slide Number Placeholder 4">
            <a:extLst>
              <a:ext uri="{FF2B5EF4-FFF2-40B4-BE49-F238E27FC236}">
                <a16:creationId xmlns:a16="http://schemas.microsoft.com/office/drawing/2014/main" id="{818AD43F-AE61-E393-BE1A-4EF9B8F58BDB}"/>
              </a:ext>
            </a:extLst>
          </p:cNvPr>
          <p:cNvSpPr>
            <a:spLocks noGrp="1"/>
          </p:cNvSpPr>
          <p:nvPr>
            <p:ph type="sldNum" sz="quarter" idx="12"/>
          </p:nvPr>
        </p:nvSpPr>
        <p:spPr/>
        <p:txBody>
          <a:bodyPr/>
          <a:lstStyle/>
          <a:p>
            <a:fld id="{47FEBBB3-2C73-A744-ADB7-E6E1757FD50C}" type="slidenum">
              <a:rPr lang="en-JP" smtClean="0"/>
              <a:t>‹#›</a:t>
            </a:fld>
            <a:endParaRPr lang="en-JP"/>
          </a:p>
        </p:txBody>
      </p:sp>
    </p:spTree>
    <p:extLst>
      <p:ext uri="{BB962C8B-B14F-4D97-AF65-F5344CB8AC3E}">
        <p14:creationId xmlns:p14="http://schemas.microsoft.com/office/powerpoint/2010/main" val="2112895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F676A0-9EE7-314F-0C62-906DAF47C55D}"/>
              </a:ext>
            </a:extLst>
          </p:cNvPr>
          <p:cNvSpPr>
            <a:spLocks noGrp="1"/>
          </p:cNvSpPr>
          <p:nvPr>
            <p:ph type="dt" sz="half" idx="10"/>
          </p:nvPr>
        </p:nvSpPr>
        <p:spPr/>
        <p:txBody>
          <a:bodyPr/>
          <a:lstStyle/>
          <a:p>
            <a:fld id="{D431F34A-8C11-E24C-B386-AAC0610AE510}" type="datetimeFigureOut">
              <a:rPr lang="en-JP" smtClean="0"/>
              <a:t>2025/01/23</a:t>
            </a:fld>
            <a:endParaRPr lang="en-JP"/>
          </a:p>
        </p:txBody>
      </p:sp>
      <p:sp>
        <p:nvSpPr>
          <p:cNvPr id="3" name="Footer Placeholder 2">
            <a:extLst>
              <a:ext uri="{FF2B5EF4-FFF2-40B4-BE49-F238E27FC236}">
                <a16:creationId xmlns:a16="http://schemas.microsoft.com/office/drawing/2014/main" id="{5803A058-E230-1CC1-B616-DB6576C19379}"/>
              </a:ext>
            </a:extLst>
          </p:cNvPr>
          <p:cNvSpPr>
            <a:spLocks noGrp="1"/>
          </p:cNvSpPr>
          <p:nvPr>
            <p:ph type="ftr" sz="quarter" idx="11"/>
          </p:nvPr>
        </p:nvSpPr>
        <p:spPr/>
        <p:txBody>
          <a:bodyPr/>
          <a:lstStyle/>
          <a:p>
            <a:endParaRPr lang="en-JP"/>
          </a:p>
        </p:txBody>
      </p:sp>
      <p:sp>
        <p:nvSpPr>
          <p:cNvPr id="4" name="Slide Number Placeholder 3">
            <a:extLst>
              <a:ext uri="{FF2B5EF4-FFF2-40B4-BE49-F238E27FC236}">
                <a16:creationId xmlns:a16="http://schemas.microsoft.com/office/drawing/2014/main" id="{BB384918-AE49-4195-F6C5-AF57CCA5303A}"/>
              </a:ext>
            </a:extLst>
          </p:cNvPr>
          <p:cNvSpPr>
            <a:spLocks noGrp="1"/>
          </p:cNvSpPr>
          <p:nvPr>
            <p:ph type="sldNum" sz="quarter" idx="12"/>
          </p:nvPr>
        </p:nvSpPr>
        <p:spPr/>
        <p:txBody>
          <a:bodyPr/>
          <a:lstStyle/>
          <a:p>
            <a:fld id="{47FEBBB3-2C73-A744-ADB7-E6E1757FD50C}" type="slidenum">
              <a:rPr lang="en-JP" smtClean="0"/>
              <a:t>‹#›</a:t>
            </a:fld>
            <a:endParaRPr lang="en-JP"/>
          </a:p>
        </p:txBody>
      </p:sp>
    </p:spTree>
    <p:extLst>
      <p:ext uri="{BB962C8B-B14F-4D97-AF65-F5344CB8AC3E}">
        <p14:creationId xmlns:p14="http://schemas.microsoft.com/office/powerpoint/2010/main" val="2152038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ABA95-042F-BC58-06A9-F62B5D7528B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JP"/>
          </a:p>
        </p:txBody>
      </p:sp>
      <p:sp>
        <p:nvSpPr>
          <p:cNvPr id="3" name="Content Placeholder 2">
            <a:extLst>
              <a:ext uri="{FF2B5EF4-FFF2-40B4-BE49-F238E27FC236}">
                <a16:creationId xmlns:a16="http://schemas.microsoft.com/office/drawing/2014/main" id="{27BC305A-7818-96B6-0CF4-4A2AA18972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JP"/>
          </a:p>
        </p:txBody>
      </p:sp>
      <p:sp>
        <p:nvSpPr>
          <p:cNvPr id="4" name="Text Placeholder 3">
            <a:extLst>
              <a:ext uri="{FF2B5EF4-FFF2-40B4-BE49-F238E27FC236}">
                <a16:creationId xmlns:a16="http://schemas.microsoft.com/office/drawing/2014/main" id="{B2AA7C51-325D-0CC8-DF19-928BF54030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5DA10B5-F721-4D3D-35FB-536869924A8D}"/>
              </a:ext>
            </a:extLst>
          </p:cNvPr>
          <p:cNvSpPr>
            <a:spLocks noGrp="1"/>
          </p:cNvSpPr>
          <p:nvPr>
            <p:ph type="dt" sz="half" idx="10"/>
          </p:nvPr>
        </p:nvSpPr>
        <p:spPr/>
        <p:txBody>
          <a:bodyPr/>
          <a:lstStyle/>
          <a:p>
            <a:fld id="{D431F34A-8C11-E24C-B386-AAC0610AE510}" type="datetimeFigureOut">
              <a:rPr lang="en-JP" smtClean="0"/>
              <a:t>2025/01/23</a:t>
            </a:fld>
            <a:endParaRPr lang="en-JP"/>
          </a:p>
        </p:txBody>
      </p:sp>
      <p:sp>
        <p:nvSpPr>
          <p:cNvPr id="6" name="Footer Placeholder 5">
            <a:extLst>
              <a:ext uri="{FF2B5EF4-FFF2-40B4-BE49-F238E27FC236}">
                <a16:creationId xmlns:a16="http://schemas.microsoft.com/office/drawing/2014/main" id="{C8166B4E-8F98-1586-7E60-2F18C07A2630}"/>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71B03795-5E54-AF55-21E7-508E2560A730}"/>
              </a:ext>
            </a:extLst>
          </p:cNvPr>
          <p:cNvSpPr>
            <a:spLocks noGrp="1"/>
          </p:cNvSpPr>
          <p:nvPr>
            <p:ph type="sldNum" sz="quarter" idx="12"/>
          </p:nvPr>
        </p:nvSpPr>
        <p:spPr/>
        <p:txBody>
          <a:bodyPr/>
          <a:lstStyle/>
          <a:p>
            <a:fld id="{47FEBBB3-2C73-A744-ADB7-E6E1757FD50C}" type="slidenum">
              <a:rPr lang="en-JP" smtClean="0"/>
              <a:t>‹#›</a:t>
            </a:fld>
            <a:endParaRPr lang="en-JP"/>
          </a:p>
        </p:txBody>
      </p:sp>
    </p:spTree>
    <p:extLst>
      <p:ext uri="{BB962C8B-B14F-4D97-AF65-F5344CB8AC3E}">
        <p14:creationId xmlns:p14="http://schemas.microsoft.com/office/powerpoint/2010/main" val="1331638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2BB71-15B0-C99E-9D30-7A613B0FFFE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JP"/>
          </a:p>
        </p:txBody>
      </p:sp>
      <p:sp>
        <p:nvSpPr>
          <p:cNvPr id="3" name="Picture Placeholder 2">
            <a:extLst>
              <a:ext uri="{FF2B5EF4-FFF2-40B4-BE49-F238E27FC236}">
                <a16:creationId xmlns:a16="http://schemas.microsoft.com/office/drawing/2014/main" id="{E865FAC7-7063-E86E-8F79-1BD5C122D7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JP"/>
          </a:p>
        </p:txBody>
      </p:sp>
      <p:sp>
        <p:nvSpPr>
          <p:cNvPr id="4" name="Text Placeholder 3">
            <a:extLst>
              <a:ext uri="{FF2B5EF4-FFF2-40B4-BE49-F238E27FC236}">
                <a16:creationId xmlns:a16="http://schemas.microsoft.com/office/drawing/2014/main" id="{4D0659F5-61ED-6EB9-4316-B33469347F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C6CB58F-C392-BDBD-7A4A-99FEEE055E7A}"/>
              </a:ext>
            </a:extLst>
          </p:cNvPr>
          <p:cNvSpPr>
            <a:spLocks noGrp="1"/>
          </p:cNvSpPr>
          <p:nvPr>
            <p:ph type="dt" sz="half" idx="10"/>
          </p:nvPr>
        </p:nvSpPr>
        <p:spPr/>
        <p:txBody>
          <a:bodyPr/>
          <a:lstStyle/>
          <a:p>
            <a:fld id="{D431F34A-8C11-E24C-B386-AAC0610AE510}" type="datetimeFigureOut">
              <a:rPr lang="en-JP" smtClean="0"/>
              <a:t>2025/01/23</a:t>
            </a:fld>
            <a:endParaRPr lang="en-JP"/>
          </a:p>
        </p:txBody>
      </p:sp>
      <p:sp>
        <p:nvSpPr>
          <p:cNvPr id="6" name="Footer Placeholder 5">
            <a:extLst>
              <a:ext uri="{FF2B5EF4-FFF2-40B4-BE49-F238E27FC236}">
                <a16:creationId xmlns:a16="http://schemas.microsoft.com/office/drawing/2014/main" id="{02C299DA-9A64-E52D-2DCA-51ED54E86793}"/>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045A6A1D-AD4A-77A8-4EC4-C5FD93C62DEC}"/>
              </a:ext>
            </a:extLst>
          </p:cNvPr>
          <p:cNvSpPr>
            <a:spLocks noGrp="1"/>
          </p:cNvSpPr>
          <p:nvPr>
            <p:ph type="sldNum" sz="quarter" idx="12"/>
          </p:nvPr>
        </p:nvSpPr>
        <p:spPr/>
        <p:txBody>
          <a:bodyPr/>
          <a:lstStyle/>
          <a:p>
            <a:fld id="{47FEBBB3-2C73-A744-ADB7-E6E1757FD50C}" type="slidenum">
              <a:rPr lang="en-JP" smtClean="0"/>
              <a:t>‹#›</a:t>
            </a:fld>
            <a:endParaRPr lang="en-JP"/>
          </a:p>
        </p:txBody>
      </p:sp>
    </p:spTree>
    <p:extLst>
      <p:ext uri="{BB962C8B-B14F-4D97-AF65-F5344CB8AC3E}">
        <p14:creationId xmlns:p14="http://schemas.microsoft.com/office/powerpoint/2010/main" val="4211798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2AE839-AB0F-F988-B539-BF9FC8F7C3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JP"/>
          </a:p>
        </p:txBody>
      </p:sp>
      <p:sp>
        <p:nvSpPr>
          <p:cNvPr id="3" name="Text Placeholder 2">
            <a:extLst>
              <a:ext uri="{FF2B5EF4-FFF2-40B4-BE49-F238E27FC236}">
                <a16:creationId xmlns:a16="http://schemas.microsoft.com/office/drawing/2014/main" id="{AB9D7061-DC9D-2C2A-F098-1145E8B802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JP"/>
          </a:p>
        </p:txBody>
      </p:sp>
      <p:sp>
        <p:nvSpPr>
          <p:cNvPr id="4" name="Date Placeholder 3">
            <a:extLst>
              <a:ext uri="{FF2B5EF4-FFF2-40B4-BE49-F238E27FC236}">
                <a16:creationId xmlns:a16="http://schemas.microsoft.com/office/drawing/2014/main" id="{DABBBE14-4CCE-F8C5-F2AE-0559992C30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431F34A-8C11-E24C-B386-AAC0610AE510}" type="datetimeFigureOut">
              <a:rPr lang="en-JP" smtClean="0"/>
              <a:t>2025/01/23</a:t>
            </a:fld>
            <a:endParaRPr lang="en-JP"/>
          </a:p>
        </p:txBody>
      </p:sp>
      <p:sp>
        <p:nvSpPr>
          <p:cNvPr id="5" name="Footer Placeholder 4">
            <a:extLst>
              <a:ext uri="{FF2B5EF4-FFF2-40B4-BE49-F238E27FC236}">
                <a16:creationId xmlns:a16="http://schemas.microsoft.com/office/drawing/2014/main" id="{A87075F9-2569-D32C-D3C3-045452FBA8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JP"/>
          </a:p>
        </p:txBody>
      </p:sp>
      <p:sp>
        <p:nvSpPr>
          <p:cNvPr id="6" name="Slide Number Placeholder 5">
            <a:extLst>
              <a:ext uri="{FF2B5EF4-FFF2-40B4-BE49-F238E27FC236}">
                <a16:creationId xmlns:a16="http://schemas.microsoft.com/office/drawing/2014/main" id="{64994C8F-271B-DDBA-C913-8F6108CE63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7FEBBB3-2C73-A744-ADB7-E6E1757FD50C}" type="slidenum">
              <a:rPr lang="en-JP" smtClean="0"/>
              <a:t>‹#›</a:t>
            </a:fld>
            <a:endParaRPr lang="en-JP"/>
          </a:p>
        </p:txBody>
      </p:sp>
    </p:spTree>
    <p:extLst>
      <p:ext uri="{BB962C8B-B14F-4D97-AF65-F5344CB8AC3E}">
        <p14:creationId xmlns:p14="http://schemas.microsoft.com/office/powerpoint/2010/main" val="421301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7.jpeg"/><Relationship Id="rId7" Type="http://schemas.openxmlformats.org/officeDocument/2006/relationships/image" Target="../media/image41.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jpeg"/><Relationship Id="rId4" Type="http://schemas.openxmlformats.org/officeDocument/2006/relationships/image" Target="../media/image38.png"/></Relationships>
</file>

<file path=ppt/slides/_rels/slide1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39.jpeg"/><Relationship Id="rId3" Type="http://schemas.openxmlformats.org/officeDocument/2006/relationships/image" Target="../media/image54.png"/><Relationship Id="rId7" Type="http://schemas.openxmlformats.org/officeDocument/2006/relationships/image" Target="../media/image58.png"/><Relationship Id="rId12" Type="http://schemas.openxmlformats.org/officeDocument/2006/relationships/image" Target="../media/image62.sv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7.jpeg"/><Relationship Id="rId11" Type="http://schemas.openxmlformats.org/officeDocument/2006/relationships/image" Target="../media/image61.png"/><Relationship Id="rId5" Type="http://schemas.openxmlformats.org/officeDocument/2006/relationships/image" Target="../media/image56.png"/><Relationship Id="rId10" Type="http://schemas.openxmlformats.org/officeDocument/2006/relationships/image" Target="../media/image60.svg"/><Relationship Id="rId4" Type="http://schemas.openxmlformats.org/officeDocument/2006/relationships/image" Target="../media/image55.png"/><Relationship Id="rId9" Type="http://schemas.openxmlformats.org/officeDocument/2006/relationships/image" Target="../media/image59.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2.xml.rels><?xml version="1.0" encoding="UTF-8" standalone="yes"?>
<Relationships xmlns="http://schemas.openxmlformats.org/package/2006/relationships"><Relationship Id="rId3" Type="http://schemas.openxmlformats.org/officeDocument/2006/relationships/hyperlink" Target="mailto:cnq14100@ict.nitech.ac.jp" TargetMode="External"/><Relationship Id="rId2" Type="http://schemas.openxmlformats.org/officeDocument/2006/relationships/image" Target="../media/image69.jpeg"/><Relationship Id="rId1" Type="http://schemas.openxmlformats.org/officeDocument/2006/relationships/slideLayout" Target="../slideLayouts/slideLayout7.xml"/><Relationship Id="rId6" Type="http://schemas.openxmlformats.org/officeDocument/2006/relationships/image" Target="../media/image71.jpeg"/><Relationship Id="rId5" Type="http://schemas.openxmlformats.org/officeDocument/2006/relationships/image" Target="../media/image70.jpeg"/><Relationship Id="rId4" Type="http://schemas.openxmlformats.org/officeDocument/2006/relationships/hyperlink" Target="mailto:syedatanzin@gmail.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2F101-9390-7C8C-4AD0-B2F3052A52EB}"/>
              </a:ext>
            </a:extLst>
          </p:cNvPr>
          <p:cNvSpPr>
            <a:spLocks noGrp="1"/>
          </p:cNvSpPr>
          <p:nvPr>
            <p:ph type="ctrTitle"/>
          </p:nvPr>
        </p:nvSpPr>
        <p:spPr>
          <a:xfrm>
            <a:off x="245068" y="5433859"/>
            <a:ext cx="11157953" cy="705652"/>
          </a:xfrm>
        </p:spPr>
        <p:txBody>
          <a:bodyPr>
            <a:normAutofit/>
          </a:bodyPr>
          <a:lstStyle/>
          <a:p>
            <a:r>
              <a:rPr lang="en-GB" sz="3600" dirty="0">
                <a:solidFill>
                  <a:srgbClr val="000000"/>
                </a:solidFill>
                <a:latin typeface="Times New Roman" panose="02020603050405020304" pitchFamily="18" charset="0"/>
                <a:cs typeface="Times New Roman" panose="02020603050405020304" pitchFamily="18" charset="0"/>
              </a:rPr>
              <a:t>Research Progress</a:t>
            </a:r>
            <a:endParaRPr lang="en-JP" sz="3600" dirty="0">
              <a:latin typeface="Times New Roman" panose="02020603050405020304" pitchFamily="18" charset="0"/>
              <a:cs typeface="Times New Roman" panose="02020603050405020304" pitchFamily="18" charset="0"/>
            </a:endParaRPr>
          </a:p>
        </p:txBody>
      </p:sp>
      <p:pic>
        <p:nvPicPr>
          <p:cNvPr id="3" name="Picture 2" descr="See the source image">
            <a:extLst>
              <a:ext uri="{FF2B5EF4-FFF2-40B4-BE49-F238E27FC236}">
                <a16:creationId xmlns:a16="http://schemas.microsoft.com/office/drawing/2014/main" id="{A82E035E-2A3B-4BDF-4911-D95BC2472E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122" y="175941"/>
            <a:ext cx="10134600" cy="85721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rmtlab">
            <a:extLst>
              <a:ext uri="{FF2B5EF4-FFF2-40B4-BE49-F238E27FC236}">
                <a16:creationId xmlns:a16="http://schemas.microsoft.com/office/drawing/2014/main" id="{D6F022E6-5890-81FB-AEBB-9316E35A63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5422" y="1219964"/>
            <a:ext cx="1270000" cy="97124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3">
            <a:extLst>
              <a:ext uri="{FF2B5EF4-FFF2-40B4-BE49-F238E27FC236}">
                <a16:creationId xmlns:a16="http://schemas.microsoft.com/office/drawing/2014/main" id="{0BB182B8-6F36-D18C-9EBF-F2365D6B11DE}"/>
              </a:ext>
            </a:extLst>
          </p:cNvPr>
          <p:cNvSpPr txBox="1">
            <a:spLocks/>
          </p:cNvSpPr>
          <p:nvPr/>
        </p:nvSpPr>
        <p:spPr>
          <a:xfrm>
            <a:off x="3390278" y="2672895"/>
            <a:ext cx="6308558" cy="1512209"/>
          </a:xfrm>
          <a:prstGeom prst="rect">
            <a:avLst/>
          </a:prstGeom>
          <a:noFill/>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JP" dirty="0">
                <a:latin typeface="Times New Roman" panose="02020603050405020304" pitchFamily="18" charset="0"/>
                <a:cs typeface="Times New Roman" panose="02020603050405020304" pitchFamily="18" charset="0"/>
              </a:rPr>
              <a:t>       Professor Shun Shiramatsu.</a:t>
            </a:r>
          </a:p>
          <a:p>
            <a:pPr marL="0" indent="0">
              <a:buNone/>
            </a:pPr>
            <a:r>
              <a:rPr lang="en-JP" dirty="0">
                <a:latin typeface="Times New Roman" panose="02020603050405020304" pitchFamily="18" charset="0"/>
                <a:cs typeface="Times New Roman" panose="02020603050405020304" pitchFamily="18" charset="0"/>
              </a:rPr>
              <a:t>HOSSAIN Syeda Tanzina(35414100)</a:t>
            </a:r>
          </a:p>
          <a:p>
            <a:pPr marL="0" indent="0">
              <a:buNone/>
            </a:pPr>
            <a:endParaRPr lang="en-JP"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750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50B0B-4296-6A5C-38DE-83C63AA4855D}"/>
              </a:ext>
            </a:extLst>
          </p:cNvPr>
          <p:cNvSpPr>
            <a:spLocks noGrp="1"/>
          </p:cNvSpPr>
          <p:nvPr>
            <p:ph type="title"/>
          </p:nvPr>
        </p:nvSpPr>
        <p:spPr>
          <a:xfrm>
            <a:off x="838200" y="365125"/>
            <a:ext cx="10515600" cy="701675"/>
          </a:xfrm>
        </p:spPr>
        <p:txBody>
          <a:bodyPr/>
          <a:lstStyle/>
          <a:p>
            <a:r>
              <a:rPr lang="en-GB" dirty="0">
                <a:latin typeface="Times New Roman" panose="02020603050405020304" pitchFamily="18" charset="0"/>
                <a:cs typeface="Times New Roman" panose="02020603050405020304" pitchFamily="18" charset="0"/>
              </a:rPr>
              <a:t>E</a:t>
            </a:r>
            <a:r>
              <a:rPr lang="en-JP" dirty="0">
                <a:latin typeface="Times New Roman" panose="02020603050405020304" pitchFamily="18" charset="0"/>
                <a:cs typeface="Times New Roman" panose="02020603050405020304" pitchFamily="18" charset="0"/>
              </a:rPr>
              <a:t>xample of workflow</a:t>
            </a:r>
          </a:p>
        </p:txBody>
      </p:sp>
      <p:pic>
        <p:nvPicPr>
          <p:cNvPr id="2050" name="Picture 2" descr="Person speak icon, man voice. Voice control and recognition ...">
            <a:extLst>
              <a:ext uri="{FF2B5EF4-FFF2-40B4-BE49-F238E27FC236}">
                <a16:creationId xmlns:a16="http://schemas.microsoft.com/office/drawing/2014/main" id="{95E333DE-18E7-01B6-C403-5D0CAFC9FF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845" y="2850364"/>
            <a:ext cx="1500493" cy="150049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A91D833-33CC-B268-CAFB-D17DB98C0DEC}"/>
              </a:ext>
            </a:extLst>
          </p:cNvPr>
          <p:cNvSpPr txBox="1"/>
          <p:nvPr/>
        </p:nvSpPr>
        <p:spPr>
          <a:xfrm>
            <a:off x="218493" y="4118916"/>
            <a:ext cx="1385455" cy="369332"/>
          </a:xfrm>
          <a:prstGeom prst="rect">
            <a:avLst/>
          </a:prstGeom>
          <a:noFill/>
        </p:spPr>
        <p:txBody>
          <a:bodyPr wrap="square">
            <a:spAutoFit/>
          </a:bodyPr>
          <a:lstStyle/>
          <a:p>
            <a:r>
              <a:rPr lang="en-GB" i="0" u="none" strike="noStrike" dirty="0">
                <a:solidFill>
                  <a:srgbClr val="000000"/>
                </a:solidFill>
                <a:effectLst/>
                <a:latin typeface="Times New Roman" panose="02020603050405020304" pitchFamily="18" charset="0"/>
                <a:cs typeface="Times New Roman" panose="02020603050405020304" pitchFamily="18" charset="0"/>
              </a:rPr>
              <a:t>User speaks </a:t>
            </a:r>
            <a:endParaRPr lang="en-JP" dirty="0"/>
          </a:p>
        </p:txBody>
      </p:sp>
      <p:pic>
        <p:nvPicPr>
          <p:cNvPr id="2052" name="Picture 4" descr="Voice recognition - Free electronics icons">
            <a:extLst>
              <a:ext uri="{FF2B5EF4-FFF2-40B4-BE49-F238E27FC236}">
                <a16:creationId xmlns:a16="http://schemas.microsoft.com/office/drawing/2014/main" id="{9CC6030D-5FED-5996-F21A-8AE7AF68EB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5935" y="3239526"/>
            <a:ext cx="1553826" cy="7221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D3514E4-7E56-05DE-A9F7-F7FE137D86F9}"/>
              </a:ext>
            </a:extLst>
          </p:cNvPr>
          <p:cNvSpPr txBox="1"/>
          <p:nvPr/>
        </p:nvSpPr>
        <p:spPr>
          <a:xfrm>
            <a:off x="1935080" y="4315934"/>
            <a:ext cx="2268033" cy="923330"/>
          </a:xfrm>
          <a:prstGeom prst="rect">
            <a:avLst/>
          </a:prstGeom>
          <a:noFill/>
        </p:spPr>
        <p:txBody>
          <a:bodyPr wrap="square">
            <a:spAutoFit/>
          </a:bodyPr>
          <a:lstStyle/>
          <a:p>
            <a:r>
              <a:rPr lang="en-GB" i="0" u="none" strike="noStrike" dirty="0">
                <a:solidFill>
                  <a:srgbClr val="000000"/>
                </a:solidFill>
                <a:effectLst/>
                <a:latin typeface="Times New Roman" panose="02020603050405020304" pitchFamily="18" charset="0"/>
                <a:cs typeface="Times New Roman" panose="02020603050405020304" pitchFamily="18" charset="0"/>
              </a:rPr>
              <a:t>Voice is analysed (transcription + features ) </a:t>
            </a:r>
            <a:endParaRPr lang="en-JP" dirty="0"/>
          </a:p>
        </p:txBody>
      </p:sp>
      <p:pic>
        <p:nvPicPr>
          <p:cNvPr id="2054" name="Picture 6" descr="Llm Images – Browse 14,731 Stock Photos, Vectors, and Video | Adobe Stock">
            <a:extLst>
              <a:ext uri="{FF2B5EF4-FFF2-40B4-BE49-F238E27FC236}">
                <a16:creationId xmlns:a16="http://schemas.microsoft.com/office/drawing/2014/main" id="{1028F73D-0DD0-41BD-A608-1C1847E21B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73837" y="3056548"/>
            <a:ext cx="1151946" cy="115194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24,161 Analytics Dashboard Icon Images, Stock Photos, 3D objects, &amp; Vectors  | Shutterstock">
            <a:extLst>
              <a:ext uri="{FF2B5EF4-FFF2-40B4-BE49-F238E27FC236}">
                <a16:creationId xmlns:a16="http://schemas.microsoft.com/office/drawing/2014/main" id="{CD7B4538-6E60-6EEF-4492-16CF4095D4F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7472" y="2438960"/>
            <a:ext cx="2469244" cy="2387122"/>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Analytics, chart, diagram, statistics icon - Download on Iconfinder">
            <a:extLst>
              <a:ext uri="{FF2B5EF4-FFF2-40B4-BE49-F238E27FC236}">
                <a16:creationId xmlns:a16="http://schemas.microsoft.com/office/drawing/2014/main" id="{DB87B498-7EAF-6A28-2685-57AD9FC7E6B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71414" y="3044842"/>
            <a:ext cx="1066173" cy="106617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048F0B6-B495-4013-A04D-F0C2E4FA0D85}"/>
              </a:ext>
            </a:extLst>
          </p:cNvPr>
          <p:cNvSpPr txBox="1"/>
          <p:nvPr/>
        </p:nvSpPr>
        <p:spPr>
          <a:xfrm rot="10800000" flipH="1" flipV="1">
            <a:off x="3955351" y="3394109"/>
            <a:ext cx="592896" cy="584775"/>
          </a:xfrm>
          <a:prstGeom prst="rect">
            <a:avLst/>
          </a:prstGeom>
          <a:noFill/>
        </p:spPr>
        <p:txBody>
          <a:bodyPr wrap="square">
            <a:spAutoFit/>
          </a:bodyPr>
          <a:lstStyle/>
          <a:p>
            <a:r>
              <a:rPr lang="en-GB" sz="3200" b="1" i="0" u="none" strike="noStrike" dirty="0">
                <a:solidFill>
                  <a:srgbClr val="000000"/>
                </a:solidFill>
                <a:effectLst/>
                <a:latin typeface="Times New Roman" panose="02020603050405020304" pitchFamily="18" charset="0"/>
                <a:cs typeface="Times New Roman" panose="02020603050405020304" pitchFamily="18" charset="0"/>
              </a:rPr>
              <a:t>→</a:t>
            </a:r>
            <a:endParaRPr lang="en-JP" sz="3200" b="1" dirty="0"/>
          </a:p>
        </p:txBody>
      </p:sp>
      <p:sp>
        <p:nvSpPr>
          <p:cNvPr id="12" name="TextBox 11">
            <a:extLst>
              <a:ext uri="{FF2B5EF4-FFF2-40B4-BE49-F238E27FC236}">
                <a16:creationId xmlns:a16="http://schemas.microsoft.com/office/drawing/2014/main" id="{3484D05F-F7AF-2F2B-4D88-CEEC30971E67}"/>
              </a:ext>
            </a:extLst>
          </p:cNvPr>
          <p:cNvSpPr txBox="1"/>
          <p:nvPr/>
        </p:nvSpPr>
        <p:spPr>
          <a:xfrm rot="10800000" flipH="1" flipV="1">
            <a:off x="1584087" y="3376918"/>
            <a:ext cx="592896" cy="584775"/>
          </a:xfrm>
          <a:prstGeom prst="rect">
            <a:avLst/>
          </a:prstGeom>
          <a:noFill/>
        </p:spPr>
        <p:txBody>
          <a:bodyPr wrap="square">
            <a:spAutoFit/>
          </a:bodyPr>
          <a:lstStyle/>
          <a:p>
            <a:r>
              <a:rPr lang="en-GB" sz="3200" b="1" i="0" u="none" strike="noStrike" dirty="0">
                <a:solidFill>
                  <a:srgbClr val="000000"/>
                </a:solidFill>
                <a:effectLst/>
                <a:latin typeface="Times New Roman" panose="02020603050405020304" pitchFamily="18" charset="0"/>
                <a:cs typeface="Times New Roman" panose="02020603050405020304" pitchFamily="18" charset="0"/>
              </a:rPr>
              <a:t>→</a:t>
            </a:r>
            <a:endParaRPr lang="en-JP" sz="3200" b="1" dirty="0"/>
          </a:p>
        </p:txBody>
      </p:sp>
      <p:sp>
        <p:nvSpPr>
          <p:cNvPr id="13" name="TextBox 12">
            <a:extLst>
              <a:ext uri="{FF2B5EF4-FFF2-40B4-BE49-F238E27FC236}">
                <a16:creationId xmlns:a16="http://schemas.microsoft.com/office/drawing/2014/main" id="{48C36D5A-FF1C-33EB-0492-E28811E37E7E}"/>
              </a:ext>
            </a:extLst>
          </p:cNvPr>
          <p:cNvSpPr txBox="1"/>
          <p:nvPr/>
        </p:nvSpPr>
        <p:spPr>
          <a:xfrm rot="10800000" flipH="1" flipV="1">
            <a:off x="6425330" y="3376072"/>
            <a:ext cx="592896" cy="584775"/>
          </a:xfrm>
          <a:prstGeom prst="rect">
            <a:avLst/>
          </a:prstGeom>
          <a:noFill/>
        </p:spPr>
        <p:txBody>
          <a:bodyPr wrap="square">
            <a:spAutoFit/>
          </a:bodyPr>
          <a:lstStyle/>
          <a:p>
            <a:r>
              <a:rPr lang="en-GB" sz="3200" b="1" i="0" u="none" strike="noStrike" dirty="0">
                <a:solidFill>
                  <a:srgbClr val="000000"/>
                </a:solidFill>
                <a:effectLst/>
                <a:latin typeface="Times New Roman" panose="02020603050405020304" pitchFamily="18" charset="0"/>
                <a:cs typeface="Times New Roman" panose="02020603050405020304" pitchFamily="18" charset="0"/>
              </a:rPr>
              <a:t>→</a:t>
            </a:r>
            <a:endParaRPr lang="en-JP" sz="3200" b="1" dirty="0"/>
          </a:p>
        </p:txBody>
      </p:sp>
      <p:sp>
        <p:nvSpPr>
          <p:cNvPr id="14" name="TextBox 13">
            <a:extLst>
              <a:ext uri="{FF2B5EF4-FFF2-40B4-BE49-F238E27FC236}">
                <a16:creationId xmlns:a16="http://schemas.microsoft.com/office/drawing/2014/main" id="{87185191-1519-0C1B-6C05-FED4F78F1FC7}"/>
              </a:ext>
            </a:extLst>
          </p:cNvPr>
          <p:cNvSpPr txBox="1"/>
          <p:nvPr/>
        </p:nvSpPr>
        <p:spPr>
          <a:xfrm rot="10800000" flipH="1" flipV="1">
            <a:off x="9348986" y="3308221"/>
            <a:ext cx="592896" cy="584775"/>
          </a:xfrm>
          <a:prstGeom prst="rect">
            <a:avLst/>
          </a:prstGeom>
          <a:noFill/>
        </p:spPr>
        <p:txBody>
          <a:bodyPr wrap="square">
            <a:spAutoFit/>
          </a:bodyPr>
          <a:lstStyle/>
          <a:p>
            <a:r>
              <a:rPr lang="en-GB" sz="3200" b="1" i="0" u="none" strike="noStrike" dirty="0">
                <a:solidFill>
                  <a:srgbClr val="000000"/>
                </a:solidFill>
                <a:effectLst/>
                <a:latin typeface="Times New Roman" panose="02020603050405020304" pitchFamily="18" charset="0"/>
                <a:cs typeface="Times New Roman" panose="02020603050405020304" pitchFamily="18" charset="0"/>
              </a:rPr>
              <a:t>→</a:t>
            </a:r>
            <a:endParaRPr lang="en-JP" sz="3200" b="1" dirty="0"/>
          </a:p>
        </p:txBody>
      </p:sp>
      <p:sp>
        <p:nvSpPr>
          <p:cNvPr id="19" name="TextBox 18">
            <a:extLst>
              <a:ext uri="{FF2B5EF4-FFF2-40B4-BE49-F238E27FC236}">
                <a16:creationId xmlns:a16="http://schemas.microsoft.com/office/drawing/2014/main" id="{878E9EA9-2A8B-C1C1-705B-0FD4D6C17595}"/>
              </a:ext>
            </a:extLst>
          </p:cNvPr>
          <p:cNvSpPr txBox="1"/>
          <p:nvPr/>
        </p:nvSpPr>
        <p:spPr>
          <a:xfrm>
            <a:off x="4379449" y="4297975"/>
            <a:ext cx="2510503" cy="646331"/>
          </a:xfrm>
          <a:prstGeom prst="rect">
            <a:avLst/>
          </a:prstGeom>
          <a:noFill/>
        </p:spPr>
        <p:txBody>
          <a:bodyPr wrap="square">
            <a:spAutoFit/>
          </a:bodyPr>
          <a:lstStyle/>
          <a:p>
            <a:r>
              <a:rPr lang="en-GB" i="0" u="none" strike="noStrike" dirty="0">
                <a:solidFill>
                  <a:srgbClr val="000000"/>
                </a:solidFill>
                <a:effectLst/>
                <a:latin typeface="Times New Roman" panose="02020603050405020304" pitchFamily="18" charset="0"/>
                <a:cs typeface="Times New Roman" panose="02020603050405020304" pitchFamily="18" charset="0"/>
              </a:rPr>
              <a:t> LLM evaluates stress level </a:t>
            </a:r>
            <a:endParaRPr lang="en-JP" dirty="0"/>
          </a:p>
        </p:txBody>
      </p:sp>
      <p:sp>
        <p:nvSpPr>
          <p:cNvPr id="21" name="TextBox 20">
            <a:extLst>
              <a:ext uri="{FF2B5EF4-FFF2-40B4-BE49-F238E27FC236}">
                <a16:creationId xmlns:a16="http://schemas.microsoft.com/office/drawing/2014/main" id="{8AFB4FE0-98A3-8C53-592A-961A99868DFB}"/>
              </a:ext>
            </a:extLst>
          </p:cNvPr>
          <p:cNvSpPr txBox="1"/>
          <p:nvPr/>
        </p:nvSpPr>
        <p:spPr>
          <a:xfrm>
            <a:off x="7227765" y="4350857"/>
            <a:ext cx="2510503" cy="646331"/>
          </a:xfrm>
          <a:prstGeom prst="rect">
            <a:avLst/>
          </a:prstGeom>
          <a:noFill/>
        </p:spPr>
        <p:txBody>
          <a:bodyPr wrap="square">
            <a:spAutoFit/>
          </a:bodyPr>
          <a:lstStyle/>
          <a:p>
            <a:r>
              <a:rPr lang="en-GB" i="0" u="none" strike="noStrike" dirty="0">
                <a:solidFill>
                  <a:srgbClr val="000000"/>
                </a:solidFill>
                <a:effectLst/>
                <a:latin typeface="Times New Roman" panose="02020603050405020304" pitchFamily="18" charset="0"/>
                <a:cs typeface="Times New Roman" panose="02020603050405020304" pitchFamily="18" charset="0"/>
              </a:rPr>
              <a:t>Stress level is sent to visual dashboard </a:t>
            </a:r>
            <a:endParaRPr lang="en-JP" dirty="0"/>
          </a:p>
        </p:txBody>
      </p:sp>
      <p:sp>
        <p:nvSpPr>
          <p:cNvPr id="23" name="TextBox 22">
            <a:extLst>
              <a:ext uri="{FF2B5EF4-FFF2-40B4-BE49-F238E27FC236}">
                <a16:creationId xmlns:a16="http://schemas.microsoft.com/office/drawing/2014/main" id="{61894DD3-CA68-C7EF-B67B-062D355A8A30}"/>
              </a:ext>
            </a:extLst>
          </p:cNvPr>
          <p:cNvSpPr txBox="1"/>
          <p:nvPr/>
        </p:nvSpPr>
        <p:spPr>
          <a:xfrm>
            <a:off x="9822808" y="4360409"/>
            <a:ext cx="185013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i="0" u="none" strike="noStrike" dirty="0">
                <a:solidFill>
                  <a:srgbClr val="000000"/>
                </a:solidFill>
                <a:effectLst/>
                <a:latin typeface="Times New Roman" panose="02020603050405020304" pitchFamily="18" charset="0"/>
                <a:cs typeface="Times New Roman" panose="02020603050405020304" pitchFamily="18" charset="0"/>
              </a:rPr>
              <a:t>Graph is updated</a:t>
            </a:r>
            <a:endParaRPr lang="en-JP"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7A2200C-D9D0-F4DF-6F37-4B66908F06E0}"/>
              </a:ext>
            </a:extLst>
          </p:cNvPr>
          <p:cNvSpPr txBox="1"/>
          <p:nvPr/>
        </p:nvSpPr>
        <p:spPr>
          <a:xfrm>
            <a:off x="11493499" y="6123543"/>
            <a:ext cx="592279" cy="369332"/>
          </a:xfrm>
          <a:prstGeom prst="rect">
            <a:avLst/>
          </a:prstGeom>
          <a:noFill/>
          <a:ln>
            <a:solidFill>
              <a:schemeClr val="bg1"/>
            </a:solidFill>
          </a:ln>
        </p:spPr>
        <p:txBody>
          <a:bodyPr wrap="square" rtlCol="0">
            <a:spAutoFit/>
          </a:bodyPr>
          <a:lstStyle/>
          <a:p>
            <a:r>
              <a:rPr lang="en-JP" dirty="0">
                <a:latin typeface="Times New Roman" panose="02020603050405020304" pitchFamily="18" charset="0"/>
                <a:cs typeface="Times New Roman" panose="02020603050405020304" pitchFamily="18" charset="0"/>
              </a:rPr>
              <a:t>    9</a:t>
            </a:r>
          </a:p>
        </p:txBody>
      </p:sp>
    </p:spTree>
    <p:extLst>
      <p:ext uri="{BB962C8B-B14F-4D97-AF65-F5344CB8AC3E}">
        <p14:creationId xmlns:p14="http://schemas.microsoft.com/office/powerpoint/2010/main" val="2189584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2F554-18A4-5A27-7D6F-DCC91DC7C6A8}"/>
              </a:ext>
            </a:extLst>
          </p:cNvPr>
          <p:cNvSpPr>
            <a:spLocks noGrp="1"/>
          </p:cNvSpPr>
          <p:nvPr>
            <p:ph type="title"/>
          </p:nvPr>
        </p:nvSpPr>
        <p:spPr>
          <a:xfrm>
            <a:off x="693821" y="225426"/>
            <a:ext cx="10515600" cy="498474"/>
          </a:xfrm>
        </p:spPr>
        <p:txBody>
          <a:bodyPr>
            <a:normAutofit fontScale="90000"/>
          </a:bodyPr>
          <a:lstStyle/>
          <a:p>
            <a:r>
              <a:rPr lang="en-JP" dirty="0">
                <a:latin typeface="Times New Roman" panose="02020603050405020304" pitchFamily="18" charset="0"/>
                <a:cs typeface="Times New Roman" panose="02020603050405020304" pitchFamily="18" charset="0"/>
              </a:rPr>
              <a:t>Texual analysis</a:t>
            </a:r>
          </a:p>
        </p:txBody>
      </p:sp>
      <p:sp>
        <p:nvSpPr>
          <p:cNvPr id="3" name="Content Placeholder 2">
            <a:extLst>
              <a:ext uri="{FF2B5EF4-FFF2-40B4-BE49-F238E27FC236}">
                <a16:creationId xmlns:a16="http://schemas.microsoft.com/office/drawing/2014/main" id="{14BFBC6C-9723-C26C-F6A7-4432769E077C}"/>
              </a:ext>
            </a:extLst>
          </p:cNvPr>
          <p:cNvSpPr>
            <a:spLocks noGrp="1"/>
          </p:cNvSpPr>
          <p:nvPr>
            <p:ph idx="1"/>
          </p:nvPr>
        </p:nvSpPr>
        <p:spPr>
          <a:xfrm>
            <a:off x="452521" y="973931"/>
            <a:ext cx="10515600" cy="2455069"/>
          </a:xfrm>
        </p:spPr>
        <p:txBody>
          <a:bodyPr>
            <a:normAutofit fontScale="92500"/>
          </a:bodyPr>
          <a:lstStyle/>
          <a:p>
            <a:pPr marL="0" indent="0">
              <a:buNone/>
            </a:pPr>
            <a:r>
              <a:rPr lang="en-GB" b="1" dirty="0">
                <a:latin typeface="Times New Roman" panose="02020603050405020304" pitchFamily="18" charset="0"/>
                <a:cs typeface="Times New Roman" panose="02020603050405020304" pitchFamily="18" charset="0"/>
              </a:rPr>
              <a:t>Input</a:t>
            </a:r>
            <a:r>
              <a:rPr lang="en-GB" dirty="0">
                <a:latin typeface="Times New Roman" panose="02020603050405020304" pitchFamily="18" charset="0"/>
                <a:cs typeface="Times New Roman" panose="02020603050405020304" pitchFamily="18" charset="0"/>
              </a:rPr>
              <a:t>: Voice feature analysis (via microphone)</a:t>
            </a:r>
          </a:p>
          <a:p>
            <a:pPr marL="0" indent="0">
              <a:buNone/>
            </a:pPr>
            <a:r>
              <a:rPr lang="en-GB" b="1" dirty="0">
                <a:latin typeface="Times New Roman" panose="02020603050405020304" pitchFamily="18" charset="0"/>
                <a:cs typeface="Times New Roman" panose="02020603050405020304" pitchFamily="18" charset="0"/>
              </a:rPr>
              <a:t>Processing</a:t>
            </a:r>
            <a:r>
              <a:rPr lang="en-GB" dirty="0">
                <a:latin typeface="Times New Roman" panose="02020603050405020304" pitchFamily="18" charset="0"/>
                <a:cs typeface="Times New Roman" panose="02020603050405020304" pitchFamily="18" charset="0"/>
              </a:rPr>
              <a:t>: Social Signal Processing (SSP) for real-time stress detection.</a:t>
            </a:r>
          </a:p>
          <a:p>
            <a:pPr marL="0" indent="0">
              <a:buNone/>
            </a:pPr>
            <a:r>
              <a:rPr lang="en-GB" dirty="0">
                <a:latin typeface="Times New Roman" panose="02020603050405020304" pitchFamily="18" charset="0"/>
                <a:cs typeface="Times New Roman" panose="02020603050405020304" pitchFamily="18" charset="0"/>
              </a:rPr>
              <a:t>                    GPT-4 multimodal integration for interpreting stress patterns.</a:t>
            </a:r>
          </a:p>
          <a:p>
            <a:pPr marL="0" indent="0">
              <a:buNone/>
            </a:pPr>
            <a:r>
              <a:rPr lang="en-GB" b="1" dirty="0">
                <a:latin typeface="Times New Roman" panose="02020603050405020304" pitchFamily="18" charset="0"/>
                <a:cs typeface="Times New Roman" panose="02020603050405020304" pitchFamily="18" charset="0"/>
              </a:rPr>
              <a:t>Output</a:t>
            </a:r>
            <a:r>
              <a:rPr lang="en-GB" dirty="0">
                <a:latin typeface="Times New Roman" panose="02020603050405020304" pitchFamily="18" charset="0"/>
                <a:cs typeface="Times New Roman" panose="02020603050405020304" pitchFamily="18" charset="0"/>
              </a:rPr>
              <a:t>: Stress level visualization (prosodic signal, visualization-based graphs).</a:t>
            </a:r>
          </a:p>
          <a:p>
            <a:pPr marL="0" indent="0">
              <a:buNone/>
            </a:pPr>
            <a:endParaRPr lang="en-JP" dirty="0"/>
          </a:p>
        </p:txBody>
      </p:sp>
      <p:pic>
        <p:nvPicPr>
          <p:cNvPr id="5" name="Picture 4">
            <a:extLst>
              <a:ext uri="{FF2B5EF4-FFF2-40B4-BE49-F238E27FC236}">
                <a16:creationId xmlns:a16="http://schemas.microsoft.com/office/drawing/2014/main" id="{6C3E3167-E471-9186-F0C8-8D88C2E30A79}"/>
              </a:ext>
            </a:extLst>
          </p:cNvPr>
          <p:cNvPicPr>
            <a:picLocks noChangeAspect="1"/>
          </p:cNvPicPr>
          <p:nvPr/>
        </p:nvPicPr>
        <p:blipFill>
          <a:blip r:embed="rId2"/>
          <a:stretch>
            <a:fillRect/>
          </a:stretch>
        </p:blipFill>
        <p:spPr>
          <a:xfrm>
            <a:off x="927099" y="3679031"/>
            <a:ext cx="10282321" cy="2277103"/>
          </a:xfrm>
          <a:prstGeom prst="rect">
            <a:avLst/>
          </a:prstGeom>
        </p:spPr>
      </p:pic>
      <p:sp>
        <p:nvSpPr>
          <p:cNvPr id="6" name="TextBox 5">
            <a:extLst>
              <a:ext uri="{FF2B5EF4-FFF2-40B4-BE49-F238E27FC236}">
                <a16:creationId xmlns:a16="http://schemas.microsoft.com/office/drawing/2014/main" id="{AE9DDC45-B35F-30E6-351B-490ECB7CCE52}"/>
              </a:ext>
            </a:extLst>
          </p:cNvPr>
          <p:cNvSpPr txBox="1"/>
          <p:nvPr/>
        </p:nvSpPr>
        <p:spPr>
          <a:xfrm>
            <a:off x="11493499" y="6123543"/>
            <a:ext cx="592279" cy="646331"/>
          </a:xfrm>
          <a:prstGeom prst="rect">
            <a:avLst/>
          </a:prstGeom>
          <a:noFill/>
          <a:ln>
            <a:solidFill>
              <a:schemeClr val="bg1"/>
            </a:solidFill>
          </a:ln>
        </p:spPr>
        <p:txBody>
          <a:bodyPr wrap="square" rtlCol="0">
            <a:spAutoFit/>
          </a:bodyPr>
          <a:lstStyle/>
          <a:p>
            <a:r>
              <a:rPr lang="en-JP" dirty="0">
                <a:latin typeface="Times New Roman" panose="02020603050405020304" pitchFamily="18" charset="0"/>
                <a:cs typeface="Times New Roman" panose="02020603050405020304" pitchFamily="18" charset="0"/>
              </a:rPr>
              <a:t>    10</a:t>
            </a:r>
          </a:p>
        </p:txBody>
      </p:sp>
    </p:spTree>
    <p:extLst>
      <p:ext uri="{BB962C8B-B14F-4D97-AF65-F5344CB8AC3E}">
        <p14:creationId xmlns:p14="http://schemas.microsoft.com/office/powerpoint/2010/main" val="2025356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5066-B674-6470-8753-3937B03722AE}"/>
              </a:ext>
            </a:extLst>
          </p:cNvPr>
          <p:cNvSpPr>
            <a:spLocks noGrp="1"/>
          </p:cNvSpPr>
          <p:nvPr>
            <p:ph type="title"/>
          </p:nvPr>
        </p:nvSpPr>
        <p:spPr>
          <a:xfrm>
            <a:off x="838200" y="365126"/>
            <a:ext cx="10515600" cy="416928"/>
          </a:xfrm>
        </p:spPr>
        <p:txBody>
          <a:bodyPr>
            <a:normAutofit fontScale="90000"/>
          </a:bodyPr>
          <a:lstStyle/>
          <a:p>
            <a:r>
              <a:rPr lang="en-JP" dirty="0">
                <a:latin typeface="Times New Roman" panose="02020603050405020304" pitchFamily="18" charset="0"/>
                <a:cs typeface="Times New Roman" panose="02020603050405020304" pitchFamily="18" charset="0"/>
              </a:rPr>
              <a:t>Stress Texual Analysis from audio</a:t>
            </a:r>
          </a:p>
        </p:txBody>
      </p:sp>
      <p:pic>
        <p:nvPicPr>
          <p:cNvPr id="7" name="Content Placeholder 4" descr="A screenshot of a computer&#10;&#10;Description automatically generated">
            <a:extLst>
              <a:ext uri="{FF2B5EF4-FFF2-40B4-BE49-F238E27FC236}">
                <a16:creationId xmlns:a16="http://schemas.microsoft.com/office/drawing/2014/main" id="{03435633-90E9-70A1-315E-F64F4C43E8F8}"/>
              </a:ext>
            </a:extLst>
          </p:cNvPr>
          <p:cNvPicPr>
            <a:picLocks noGrp="1" noChangeAspect="1"/>
          </p:cNvPicPr>
          <p:nvPr>
            <p:ph idx="1"/>
          </p:nvPr>
        </p:nvPicPr>
        <p:blipFill>
          <a:blip r:embed="rId2"/>
          <a:srcRect t="12900"/>
          <a:stretch/>
        </p:blipFill>
        <p:spPr>
          <a:xfrm>
            <a:off x="675061" y="1967345"/>
            <a:ext cx="4811339" cy="4211032"/>
          </a:xfrm>
        </p:spPr>
      </p:pic>
      <p:pic>
        <p:nvPicPr>
          <p:cNvPr id="8" name="Content Placeholder 4" descr="A screenshot of a chat&#10;&#10;Description automatically generated">
            <a:extLst>
              <a:ext uri="{FF2B5EF4-FFF2-40B4-BE49-F238E27FC236}">
                <a16:creationId xmlns:a16="http://schemas.microsoft.com/office/drawing/2014/main" id="{F1DC5451-DACB-DC2B-35B8-8A9D0FEBE38B}"/>
              </a:ext>
            </a:extLst>
          </p:cNvPr>
          <p:cNvPicPr>
            <a:picLocks noChangeAspect="1"/>
          </p:cNvPicPr>
          <p:nvPr/>
        </p:nvPicPr>
        <p:blipFill>
          <a:blip r:embed="rId3"/>
          <a:stretch>
            <a:fillRect/>
          </a:stretch>
        </p:blipFill>
        <p:spPr>
          <a:xfrm>
            <a:off x="5904746" y="1585374"/>
            <a:ext cx="4991854" cy="4351338"/>
          </a:xfrm>
          <a:prstGeom prst="rect">
            <a:avLst/>
          </a:prstGeom>
        </p:spPr>
      </p:pic>
      <p:sp>
        <p:nvSpPr>
          <p:cNvPr id="4" name="TextBox 3">
            <a:extLst>
              <a:ext uri="{FF2B5EF4-FFF2-40B4-BE49-F238E27FC236}">
                <a16:creationId xmlns:a16="http://schemas.microsoft.com/office/drawing/2014/main" id="{65CDB021-39E9-876F-A701-AD3D0D2E2B9E}"/>
              </a:ext>
            </a:extLst>
          </p:cNvPr>
          <p:cNvSpPr txBox="1"/>
          <p:nvPr/>
        </p:nvSpPr>
        <p:spPr>
          <a:xfrm>
            <a:off x="11493499" y="6123543"/>
            <a:ext cx="592279" cy="646331"/>
          </a:xfrm>
          <a:prstGeom prst="rect">
            <a:avLst/>
          </a:prstGeom>
          <a:noFill/>
          <a:ln>
            <a:solidFill>
              <a:schemeClr val="bg1"/>
            </a:solidFill>
          </a:ln>
        </p:spPr>
        <p:txBody>
          <a:bodyPr wrap="square" rtlCol="0">
            <a:spAutoFit/>
          </a:bodyPr>
          <a:lstStyle/>
          <a:p>
            <a:r>
              <a:rPr lang="en-JP" dirty="0">
                <a:latin typeface="Times New Roman" panose="02020603050405020304" pitchFamily="18" charset="0"/>
                <a:cs typeface="Times New Roman" panose="02020603050405020304" pitchFamily="18" charset="0"/>
              </a:rPr>
              <a:t>    11</a:t>
            </a:r>
          </a:p>
        </p:txBody>
      </p:sp>
    </p:spTree>
    <p:extLst>
      <p:ext uri="{BB962C8B-B14F-4D97-AF65-F5344CB8AC3E}">
        <p14:creationId xmlns:p14="http://schemas.microsoft.com/office/powerpoint/2010/main" val="1438788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5066-B674-6470-8753-3937B03722AE}"/>
              </a:ext>
            </a:extLst>
          </p:cNvPr>
          <p:cNvSpPr>
            <a:spLocks noGrp="1"/>
          </p:cNvSpPr>
          <p:nvPr>
            <p:ph type="title"/>
          </p:nvPr>
        </p:nvSpPr>
        <p:spPr>
          <a:xfrm>
            <a:off x="838200" y="365125"/>
            <a:ext cx="10515600" cy="785467"/>
          </a:xfrm>
        </p:spPr>
        <p:txBody>
          <a:bodyPr>
            <a:normAutofit/>
          </a:bodyPr>
          <a:lstStyle/>
          <a:p>
            <a:r>
              <a:rPr lang="en-JP" dirty="0">
                <a:latin typeface="Times New Roman" panose="02020603050405020304" pitchFamily="18" charset="0"/>
                <a:cs typeface="Times New Roman" panose="02020603050405020304" pitchFamily="18" charset="0"/>
              </a:rPr>
              <a:t>Stress Texual Analysis from audio</a:t>
            </a:r>
          </a:p>
        </p:txBody>
      </p:sp>
      <p:pic>
        <p:nvPicPr>
          <p:cNvPr id="4" name="Content Placeholder 3">
            <a:extLst>
              <a:ext uri="{FF2B5EF4-FFF2-40B4-BE49-F238E27FC236}">
                <a16:creationId xmlns:a16="http://schemas.microsoft.com/office/drawing/2014/main" id="{84BA8464-01CF-F428-6C28-FB5158BC4A4F}"/>
              </a:ext>
            </a:extLst>
          </p:cNvPr>
          <p:cNvPicPr>
            <a:picLocks noGrp="1" noChangeAspect="1"/>
          </p:cNvPicPr>
          <p:nvPr>
            <p:ph idx="1"/>
          </p:nvPr>
        </p:nvPicPr>
        <p:blipFill>
          <a:blip r:embed="rId3"/>
          <a:stretch>
            <a:fillRect/>
          </a:stretch>
        </p:blipFill>
        <p:spPr>
          <a:xfrm>
            <a:off x="371073" y="1356069"/>
            <a:ext cx="4876058" cy="4351338"/>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22FD9605-7380-977E-B6C2-59DCAB763B2F}"/>
              </a:ext>
            </a:extLst>
          </p:cNvPr>
          <p:cNvPicPr>
            <a:picLocks noChangeAspect="1"/>
          </p:cNvPicPr>
          <p:nvPr/>
        </p:nvPicPr>
        <p:blipFill>
          <a:blip r:embed="rId4"/>
          <a:stretch>
            <a:fillRect/>
          </a:stretch>
        </p:blipFill>
        <p:spPr>
          <a:xfrm>
            <a:off x="5115826" y="1347404"/>
            <a:ext cx="7076174" cy="4776139"/>
          </a:xfrm>
          <a:prstGeom prst="rect">
            <a:avLst/>
          </a:prstGeom>
        </p:spPr>
      </p:pic>
      <p:sp>
        <p:nvSpPr>
          <p:cNvPr id="5" name="TextBox 4">
            <a:extLst>
              <a:ext uri="{FF2B5EF4-FFF2-40B4-BE49-F238E27FC236}">
                <a16:creationId xmlns:a16="http://schemas.microsoft.com/office/drawing/2014/main" id="{1D9BEA07-9B37-E2DC-ACB3-0C1106739990}"/>
              </a:ext>
            </a:extLst>
          </p:cNvPr>
          <p:cNvSpPr txBox="1"/>
          <p:nvPr/>
        </p:nvSpPr>
        <p:spPr>
          <a:xfrm>
            <a:off x="11493499" y="6123543"/>
            <a:ext cx="592279" cy="646331"/>
          </a:xfrm>
          <a:prstGeom prst="rect">
            <a:avLst/>
          </a:prstGeom>
          <a:noFill/>
          <a:ln>
            <a:solidFill>
              <a:schemeClr val="bg1"/>
            </a:solidFill>
          </a:ln>
        </p:spPr>
        <p:txBody>
          <a:bodyPr wrap="square" rtlCol="0">
            <a:spAutoFit/>
          </a:bodyPr>
          <a:lstStyle/>
          <a:p>
            <a:r>
              <a:rPr lang="en-JP" dirty="0">
                <a:latin typeface="Times New Roman" panose="02020603050405020304" pitchFamily="18" charset="0"/>
                <a:cs typeface="Times New Roman" panose="02020603050405020304" pitchFamily="18" charset="0"/>
              </a:rPr>
              <a:t>    12</a:t>
            </a:r>
          </a:p>
        </p:txBody>
      </p:sp>
    </p:spTree>
    <p:extLst>
      <p:ext uri="{BB962C8B-B14F-4D97-AF65-F5344CB8AC3E}">
        <p14:creationId xmlns:p14="http://schemas.microsoft.com/office/powerpoint/2010/main" val="1067209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02C6E6DE-1933-C8FD-CA92-FB9A59DA2920}"/>
              </a:ext>
            </a:extLst>
          </p:cNvPr>
          <p:cNvPicPr>
            <a:picLocks noGrp="1" noChangeAspect="1"/>
          </p:cNvPicPr>
          <p:nvPr>
            <p:ph idx="1"/>
          </p:nvPr>
        </p:nvPicPr>
        <p:blipFill>
          <a:blip r:embed="rId2"/>
          <a:srcRect t="5482"/>
          <a:stretch/>
        </p:blipFill>
        <p:spPr>
          <a:xfrm>
            <a:off x="538113" y="743712"/>
            <a:ext cx="5013913" cy="5591997"/>
          </a:xfrm>
        </p:spPr>
      </p:pic>
      <p:pic>
        <p:nvPicPr>
          <p:cNvPr id="10" name="Content Placeholder 4" descr="A screenshot of a computer&#10;&#10;Description automatically generated">
            <a:extLst>
              <a:ext uri="{FF2B5EF4-FFF2-40B4-BE49-F238E27FC236}">
                <a16:creationId xmlns:a16="http://schemas.microsoft.com/office/drawing/2014/main" id="{1DD50B18-CC52-EE7B-ADB5-D6D78AF83732}"/>
              </a:ext>
            </a:extLst>
          </p:cNvPr>
          <p:cNvPicPr>
            <a:picLocks noChangeAspect="1"/>
          </p:cNvPicPr>
          <p:nvPr/>
        </p:nvPicPr>
        <p:blipFill>
          <a:blip r:embed="rId3"/>
          <a:stretch>
            <a:fillRect/>
          </a:stretch>
        </p:blipFill>
        <p:spPr>
          <a:xfrm>
            <a:off x="5795913" y="646176"/>
            <a:ext cx="5430842" cy="5307613"/>
          </a:xfrm>
          <a:prstGeom prst="rect">
            <a:avLst/>
          </a:prstGeom>
        </p:spPr>
      </p:pic>
      <p:sp>
        <p:nvSpPr>
          <p:cNvPr id="11" name="Title 1">
            <a:extLst>
              <a:ext uri="{FF2B5EF4-FFF2-40B4-BE49-F238E27FC236}">
                <a16:creationId xmlns:a16="http://schemas.microsoft.com/office/drawing/2014/main" id="{E2561837-9CFA-BAD7-5A1D-67901206EF96}"/>
              </a:ext>
            </a:extLst>
          </p:cNvPr>
          <p:cNvSpPr>
            <a:spLocks noGrp="1"/>
          </p:cNvSpPr>
          <p:nvPr>
            <p:ph type="title"/>
          </p:nvPr>
        </p:nvSpPr>
        <p:spPr>
          <a:xfrm>
            <a:off x="538113" y="-12827"/>
            <a:ext cx="10515600" cy="539086"/>
          </a:xfrm>
        </p:spPr>
        <p:txBody>
          <a:bodyPr>
            <a:normAutofit fontScale="90000"/>
          </a:bodyPr>
          <a:lstStyle/>
          <a:p>
            <a:r>
              <a:rPr lang="en-JP" dirty="0">
                <a:latin typeface="Times New Roman" panose="02020603050405020304" pitchFamily="18" charset="0"/>
                <a:cs typeface="Times New Roman" panose="02020603050405020304" pitchFamily="18" charset="0"/>
              </a:rPr>
              <a:t>Stress Texual Analysis from audio</a:t>
            </a:r>
          </a:p>
        </p:txBody>
      </p:sp>
      <p:sp>
        <p:nvSpPr>
          <p:cNvPr id="3" name="TextBox 2">
            <a:extLst>
              <a:ext uri="{FF2B5EF4-FFF2-40B4-BE49-F238E27FC236}">
                <a16:creationId xmlns:a16="http://schemas.microsoft.com/office/drawing/2014/main" id="{259E8FBA-FB45-4C37-7559-643A2A1A33F9}"/>
              </a:ext>
            </a:extLst>
          </p:cNvPr>
          <p:cNvSpPr txBox="1"/>
          <p:nvPr/>
        </p:nvSpPr>
        <p:spPr>
          <a:xfrm>
            <a:off x="11353800" y="6308209"/>
            <a:ext cx="520700" cy="369332"/>
          </a:xfrm>
          <a:prstGeom prst="rect">
            <a:avLst/>
          </a:prstGeom>
          <a:noFill/>
        </p:spPr>
        <p:txBody>
          <a:bodyPr wrap="square">
            <a:spAutoFit/>
          </a:bodyPr>
          <a:lstStyle/>
          <a:p>
            <a:r>
              <a:rPr lang="en-JP" dirty="0">
                <a:latin typeface="Times New Roman" panose="02020603050405020304" pitchFamily="18" charset="0"/>
                <a:cs typeface="Times New Roman" panose="02020603050405020304" pitchFamily="18" charset="0"/>
              </a:rPr>
              <a:t>13</a:t>
            </a:r>
            <a:endParaRPr lang="en-JP" dirty="0"/>
          </a:p>
        </p:txBody>
      </p:sp>
    </p:spTree>
    <p:extLst>
      <p:ext uri="{BB962C8B-B14F-4D97-AF65-F5344CB8AC3E}">
        <p14:creationId xmlns:p14="http://schemas.microsoft.com/office/powerpoint/2010/main" val="3603179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C5B287AB-E526-1C3A-EF78-24922233FB8D}"/>
              </a:ext>
            </a:extLst>
          </p:cNvPr>
          <p:cNvPicPr>
            <a:picLocks noGrp="1" noChangeAspect="1"/>
          </p:cNvPicPr>
          <p:nvPr>
            <p:ph idx="1"/>
          </p:nvPr>
        </p:nvPicPr>
        <p:blipFill>
          <a:blip r:embed="rId2"/>
          <a:stretch>
            <a:fillRect/>
          </a:stretch>
        </p:blipFill>
        <p:spPr>
          <a:xfrm>
            <a:off x="6539819" y="1590847"/>
            <a:ext cx="5013913" cy="4351338"/>
          </a:xfrm>
        </p:spPr>
      </p:pic>
      <p:pic>
        <p:nvPicPr>
          <p:cNvPr id="6" name="Content Placeholder 4" descr="A screenshot of a computer&#10;&#10;Description automatically generated">
            <a:extLst>
              <a:ext uri="{FF2B5EF4-FFF2-40B4-BE49-F238E27FC236}">
                <a16:creationId xmlns:a16="http://schemas.microsoft.com/office/drawing/2014/main" id="{C9D3FCA1-42A3-6E83-3D59-CEFB52D7DE42}"/>
              </a:ext>
            </a:extLst>
          </p:cNvPr>
          <p:cNvPicPr>
            <a:picLocks noChangeAspect="1"/>
          </p:cNvPicPr>
          <p:nvPr/>
        </p:nvPicPr>
        <p:blipFill>
          <a:blip r:embed="rId3"/>
          <a:stretch>
            <a:fillRect/>
          </a:stretch>
        </p:blipFill>
        <p:spPr>
          <a:xfrm>
            <a:off x="638268" y="1223320"/>
            <a:ext cx="5901550" cy="4953643"/>
          </a:xfrm>
          <a:prstGeom prst="rect">
            <a:avLst/>
          </a:prstGeom>
        </p:spPr>
      </p:pic>
      <p:sp>
        <p:nvSpPr>
          <p:cNvPr id="7" name="Title 1">
            <a:extLst>
              <a:ext uri="{FF2B5EF4-FFF2-40B4-BE49-F238E27FC236}">
                <a16:creationId xmlns:a16="http://schemas.microsoft.com/office/drawing/2014/main" id="{7443979A-ECBE-38E2-2D93-36561AEB9A98}"/>
              </a:ext>
            </a:extLst>
          </p:cNvPr>
          <p:cNvSpPr>
            <a:spLocks noGrp="1"/>
          </p:cNvSpPr>
          <p:nvPr>
            <p:ph type="title"/>
          </p:nvPr>
        </p:nvSpPr>
        <p:spPr>
          <a:xfrm>
            <a:off x="838200" y="365126"/>
            <a:ext cx="10515600" cy="858194"/>
          </a:xfrm>
        </p:spPr>
        <p:txBody>
          <a:bodyPr>
            <a:normAutofit/>
          </a:bodyPr>
          <a:lstStyle/>
          <a:p>
            <a:r>
              <a:rPr lang="en-JP" dirty="0">
                <a:latin typeface="Times New Roman" panose="02020603050405020304" pitchFamily="18" charset="0"/>
                <a:cs typeface="Times New Roman" panose="02020603050405020304" pitchFamily="18" charset="0"/>
              </a:rPr>
              <a:t>Stress Texual Analysis from audio</a:t>
            </a:r>
          </a:p>
        </p:txBody>
      </p:sp>
      <p:sp>
        <p:nvSpPr>
          <p:cNvPr id="4" name="TextBox 3">
            <a:extLst>
              <a:ext uri="{FF2B5EF4-FFF2-40B4-BE49-F238E27FC236}">
                <a16:creationId xmlns:a16="http://schemas.microsoft.com/office/drawing/2014/main" id="{4420DFC3-9C6D-7335-E715-CE5174CCA0F1}"/>
              </a:ext>
            </a:extLst>
          </p:cNvPr>
          <p:cNvSpPr txBox="1"/>
          <p:nvPr/>
        </p:nvSpPr>
        <p:spPr>
          <a:xfrm>
            <a:off x="11353800" y="6308209"/>
            <a:ext cx="520700" cy="369332"/>
          </a:xfrm>
          <a:prstGeom prst="rect">
            <a:avLst/>
          </a:prstGeom>
          <a:noFill/>
        </p:spPr>
        <p:txBody>
          <a:bodyPr wrap="square">
            <a:spAutoFit/>
          </a:bodyPr>
          <a:lstStyle/>
          <a:p>
            <a:r>
              <a:rPr lang="en-JP" dirty="0">
                <a:latin typeface="Times New Roman" panose="02020603050405020304" pitchFamily="18" charset="0"/>
                <a:cs typeface="Times New Roman" panose="02020603050405020304" pitchFamily="18" charset="0"/>
              </a:rPr>
              <a:t>14</a:t>
            </a:r>
            <a:endParaRPr lang="en-JP" dirty="0"/>
          </a:p>
        </p:txBody>
      </p:sp>
    </p:spTree>
    <p:extLst>
      <p:ext uri="{BB962C8B-B14F-4D97-AF65-F5344CB8AC3E}">
        <p14:creationId xmlns:p14="http://schemas.microsoft.com/office/powerpoint/2010/main" val="467762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067E6-DCF9-D99D-B8EE-C1B64B320942}"/>
              </a:ext>
            </a:extLst>
          </p:cNvPr>
          <p:cNvSpPr>
            <a:spLocks noGrp="1"/>
          </p:cNvSpPr>
          <p:nvPr>
            <p:ph type="title"/>
          </p:nvPr>
        </p:nvSpPr>
        <p:spPr>
          <a:xfrm>
            <a:off x="838200" y="365125"/>
            <a:ext cx="10515600" cy="478023"/>
          </a:xfrm>
        </p:spPr>
        <p:txBody>
          <a:bodyPr>
            <a:normAutofit fontScale="90000"/>
          </a:bodyPr>
          <a:lstStyle/>
          <a:p>
            <a:r>
              <a:rPr lang="en-JP" dirty="0">
                <a:latin typeface="Times New Roman" panose="02020603050405020304" pitchFamily="18" charset="0"/>
                <a:cs typeface="Times New Roman" panose="02020603050405020304" pitchFamily="18" charset="0"/>
              </a:rPr>
              <a:t>Explanation of texual analysis (verbal signal)</a:t>
            </a:r>
          </a:p>
        </p:txBody>
      </p:sp>
      <p:sp>
        <p:nvSpPr>
          <p:cNvPr id="3" name="Content Placeholder 2">
            <a:extLst>
              <a:ext uri="{FF2B5EF4-FFF2-40B4-BE49-F238E27FC236}">
                <a16:creationId xmlns:a16="http://schemas.microsoft.com/office/drawing/2014/main" id="{4B7EF5EA-F638-D09D-D7CF-58318078A990}"/>
              </a:ext>
            </a:extLst>
          </p:cNvPr>
          <p:cNvSpPr>
            <a:spLocks noGrp="1"/>
          </p:cNvSpPr>
          <p:nvPr>
            <p:ph idx="1"/>
          </p:nvPr>
        </p:nvSpPr>
        <p:spPr>
          <a:xfrm>
            <a:off x="707572" y="1187533"/>
            <a:ext cx="7035140" cy="5060682"/>
          </a:xfrm>
        </p:spPr>
        <p:txBody>
          <a:bodyPr>
            <a:normAutofit/>
          </a:bodyPr>
          <a:lstStyle/>
          <a:p>
            <a:pPr marL="0" indent="0">
              <a:buNone/>
            </a:pPr>
            <a:r>
              <a:rPr lang="en-GB" dirty="0">
                <a:latin typeface="Times New Roman" panose="02020603050405020304" pitchFamily="18" charset="0"/>
                <a:cs typeface="Times New Roman" panose="02020603050405020304" pitchFamily="18" charset="0"/>
              </a:rPr>
              <a:t>1. A</a:t>
            </a:r>
            <a:r>
              <a:rPr lang="en-JP" dirty="0">
                <a:latin typeface="Times New Roman" panose="02020603050405020304" pitchFamily="18" charset="0"/>
                <a:cs typeface="Times New Roman" panose="02020603050405020304" pitchFamily="18" charset="0"/>
              </a:rPr>
              <a:t>udio capture: The system capture the audio.</a:t>
            </a:r>
          </a:p>
          <a:p>
            <a:pPr marL="0" indent="0">
              <a:buNone/>
            </a:pPr>
            <a:r>
              <a:rPr lang="en-JP" dirty="0">
                <a:latin typeface="Times New Roman" panose="02020603050405020304" pitchFamily="18" charset="0"/>
                <a:cs typeface="Times New Roman" panose="02020603050405020304" pitchFamily="18" charset="0"/>
              </a:rPr>
              <a:t>2. Transcription(textual network)</a:t>
            </a:r>
          </a:p>
          <a:p>
            <a:pPr>
              <a:buFont typeface="Wingdings" pitchFamily="2" charset="2"/>
              <a:buChar char="Ø"/>
            </a:pPr>
            <a:r>
              <a:rPr lang="en-JP" sz="2000" dirty="0">
                <a:latin typeface="Times New Roman" panose="02020603050405020304" pitchFamily="18" charset="0"/>
                <a:cs typeface="Times New Roman" panose="02020603050405020304" pitchFamily="18" charset="0"/>
              </a:rPr>
              <a:t>Speech to text model : A raw audio is passed into speech recognition API</a:t>
            </a:r>
          </a:p>
          <a:p>
            <a:pPr marL="0" indent="0">
              <a:buNone/>
            </a:pPr>
            <a:r>
              <a:rPr lang="en-GB" sz="2000" dirty="0">
                <a:latin typeface="Times New Roman" panose="02020603050405020304" pitchFamily="18" charset="0"/>
                <a:cs typeface="Times New Roman" panose="02020603050405020304" pitchFamily="18" charset="0"/>
              </a:rPr>
              <a:t>OpenAI`s Whisper to convert into text. </a:t>
            </a:r>
          </a:p>
          <a:p>
            <a:pPr marL="0" indent="0">
              <a:buNone/>
            </a:pPr>
            <a:r>
              <a:rPr lang="en-GB" sz="2000" b="0" i="0" u="none" strike="noStrike" dirty="0">
                <a:solidFill>
                  <a:srgbClr val="000000"/>
                </a:solidFill>
                <a:effectLst/>
                <a:latin typeface="Times New Roman" panose="02020603050405020304" pitchFamily="18" charset="0"/>
                <a:cs typeface="Times New Roman" panose="02020603050405020304" pitchFamily="18" charset="0"/>
              </a:rPr>
              <a:t>This is where the spoken input ("The place is on fire...") is converted into a textual transcript.</a:t>
            </a:r>
          </a:p>
          <a:p>
            <a:pPr marL="0" indent="0">
              <a:buNone/>
            </a:pPr>
            <a:r>
              <a:rPr lang="en-GB" sz="2000" dirty="0">
                <a:solidFill>
                  <a:srgbClr val="000000"/>
                </a:solidFill>
                <a:latin typeface="Times New Roman" panose="02020603050405020304" pitchFamily="18" charset="0"/>
                <a:cs typeface="Times New Roman" panose="02020603050405020304" pitchFamily="18" charset="0"/>
              </a:rPr>
              <a:t>Here, I used  </a:t>
            </a:r>
            <a:r>
              <a:rPr lang="en-GB" sz="2000" b="0" dirty="0" err="1">
                <a:solidFill>
                  <a:srgbClr val="3B3B3B"/>
                </a:solidFill>
                <a:effectLst/>
                <a:latin typeface="Menlo" panose="020B0609030804020204" pitchFamily="49" charset="0"/>
              </a:rPr>
              <a:t>faster_whisper</a:t>
            </a:r>
            <a:r>
              <a:rPr lang="en-GB" sz="2000" dirty="0">
                <a:solidFill>
                  <a:srgbClr val="3B3B3B"/>
                </a:solidFill>
                <a:latin typeface="Menlo" panose="020B0609030804020204" pitchFamily="49" charset="0"/>
              </a:rPr>
              <a:t> </a:t>
            </a:r>
            <a:r>
              <a:rPr lang="en-GB" sz="2000" dirty="0">
                <a:solidFill>
                  <a:srgbClr val="3B3B3B"/>
                </a:solidFill>
                <a:latin typeface="Times New Roman" panose="02020603050405020304" pitchFamily="18" charset="0"/>
                <a:cs typeface="Times New Roman" panose="02020603050405020304" pitchFamily="18" charset="0"/>
              </a:rPr>
              <a:t>for audio engine.</a:t>
            </a:r>
            <a:endParaRPr lang="en-JP" sz="2000" dirty="0">
              <a:latin typeface="Times New Roman" panose="02020603050405020304" pitchFamily="18" charset="0"/>
              <a:cs typeface="Times New Roman" panose="02020603050405020304" pitchFamily="18" charset="0"/>
            </a:endParaRPr>
          </a:p>
          <a:p>
            <a:pPr>
              <a:buFont typeface="Wingdings" pitchFamily="2" charset="2"/>
              <a:buChar char="Ø"/>
            </a:pPr>
            <a:r>
              <a:rPr lang="en-GB" sz="2000" dirty="0">
                <a:latin typeface="Times New Roman" panose="02020603050405020304" pitchFamily="18" charset="0"/>
                <a:cs typeface="Times New Roman" panose="02020603050405020304" pitchFamily="18" charset="0"/>
              </a:rPr>
              <a:t>T</a:t>
            </a:r>
            <a:r>
              <a:rPr lang="en-JP" sz="2000" dirty="0">
                <a:latin typeface="Times New Roman" panose="02020603050405020304" pitchFamily="18" charset="0"/>
                <a:cs typeface="Times New Roman" panose="02020603050405020304" pitchFamily="18" charset="0"/>
              </a:rPr>
              <a:t>ext formatting: </a:t>
            </a:r>
            <a:r>
              <a:rPr lang="en-GB" sz="2000" b="0" i="0" u="none" strike="noStrike" dirty="0">
                <a:solidFill>
                  <a:srgbClr val="000000"/>
                </a:solidFill>
                <a:effectLst/>
                <a:latin typeface="Times New Roman" panose="02020603050405020304" pitchFamily="18" charset="0"/>
                <a:cs typeface="Times New Roman" panose="02020603050405020304" pitchFamily="18" charset="0"/>
              </a:rPr>
              <a:t>The transcript may be cleaned or standardized (removing unnecessary pauses or artifacts) to ensure it is ready for the next step. </a:t>
            </a:r>
            <a:endParaRPr lang="en-JP" sz="2000" dirty="0">
              <a:latin typeface="Times New Roman" panose="02020603050405020304" pitchFamily="18" charset="0"/>
              <a:cs typeface="Times New Roman" panose="02020603050405020304" pitchFamily="18" charset="0"/>
            </a:endParaRPr>
          </a:p>
          <a:p>
            <a:endParaRPr lang="en-JP" dirty="0"/>
          </a:p>
        </p:txBody>
      </p:sp>
      <p:pic>
        <p:nvPicPr>
          <p:cNvPr id="8" name="Content Placeholder 4" descr="A screenshot of a chat&#10;&#10;Description automatically generated">
            <a:extLst>
              <a:ext uri="{FF2B5EF4-FFF2-40B4-BE49-F238E27FC236}">
                <a16:creationId xmlns:a16="http://schemas.microsoft.com/office/drawing/2014/main" id="{1F888891-175E-9C31-624A-1606F836D9E8}"/>
              </a:ext>
            </a:extLst>
          </p:cNvPr>
          <p:cNvPicPr>
            <a:picLocks noChangeAspect="1"/>
          </p:cNvPicPr>
          <p:nvPr/>
        </p:nvPicPr>
        <p:blipFill>
          <a:blip r:embed="rId3"/>
          <a:stretch>
            <a:fillRect/>
          </a:stretch>
        </p:blipFill>
        <p:spPr>
          <a:xfrm>
            <a:off x="7742712" y="1470952"/>
            <a:ext cx="4305795" cy="4777263"/>
          </a:xfrm>
          <a:prstGeom prst="rect">
            <a:avLst/>
          </a:prstGeom>
        </p:spPr>
      </p:pic>
      <p:sp>
        <p:nvSpPr>
          <p:cNvPr id="4" name="TextBox 3">
            <a:extLst>
              <a:ext uri="{FF2B5EF4-FFF2-40B4-BE49-F238E27FC236}">
                <a16:creationId xmlns:a16="http://schemas.microsoft.com/office/drawing/2014/main" id="{B7B2D148-7A61-CBD0-7FEC-4CF07A82EC6B}"/>
              </a:ext>
            </a:extLst>
          </p:cNvPr>
          <p:cNvSpPr txBox="1"/>
          <p:nvPr/>
        </p:nvSpPr>
        <p:spPr>
          <a:xfrm>
            <a:off x="11353800" y="6308209"/>
            <a:ext cx="520700" cy="369332"/>
          </a:xfrm>
          <a:prstGeom prst="rect">
            <a:avLst/>
          </a:prstGeom>
          <a:noFill/>
        </p:spPr>
        <p:txBody>
          <a:bodyPr wrap="square">
            <a:spAutoFit/>
          </a:bodyPr>
          <a:lstStyle/>
          <a:p>
            <a:r>
              <a:rPr lang="en-JP" dirty="0">
                <a:latin typeface="Times New Roman" panose="02020603050405020304" pitchFamily="18" charset="0"/>
                <a:cs typeface="Times New Roman" panose="02020603050405020304" pitchFamily="18" charset="0"/>
              </a:rPr>
              <a:t>15</a:t>
            </a:r>
            <a:endParaRPr lang="en-JP" dirty="0"/>
          </a:p>
        </p:txBody>
      </p:sp>
    </p:spTree>
    <p:extLst>
      <p:ext uri="{BB962C8B-B14F-4D97-AF65-F5344CB8AC3E}">
        <p14:creationId xmlns:p14="http://schemas.microsoft.com/office/powerpoint/2010/main" val="1927424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FF8D9-C5CE-37E2-FA6F-DB2ED7C07861}"/>
              </a:ext>
            </a:extLst>
          </p:cNvPr>
          <p:cNvSpPr>
            <a:spLocks noGrp="1"/>
          </p:cNvSpPr>
          <p:nvPr>
            <p:ph type="title"/>
          </p:nvPr>
        </p:nvSpPr>
        <p:spPr>
          <a:xfrm>
            <a:off x="569976" y="109094"/>
            <a:ext cx="10515600" cy="671194"/>
          </a:xfrm>
        </p:spPr>
        <p:txBody>
          <a:bodyPr>
            <a:normAutofit fontScale="90000"/>
          </a:bodyPr>
          <a:lstStyle/>
          <a:p>
            <a:r>
              <a:rPr lang="en-JP" dirty="0">
                <a:latin typeface="Times New Roman" panose="02020603050405020304" pitchFamily="18" charset="0"/>
                <a:cs typeface="Times New Roman" panose="02020603050405020304" pitchFamily="18" charset="0"/>
              </a:rPr>
              <a:t>Explanation of Texual Analysis (verbal)</a:t>
            </a:r>
            <a:endParaRPr lang="en-JP" dirty="0"/>
          </a:p>
        </p:txBody>
      </p:sp>
      <p:sp>
        <p:nvSpPr>
          <p:cNvPr id="4" name="Content Placeholder 2">
            <a:extLst>
              <a:ext uri="{FF2B5EF4-FFF2-40B4-BE49-F238E27FC236}">
                <a16:creationId xmlns:a16="http://schemas.microsoft.com/office/drawing/2014/main" id="{4F6A16A8-60F6-3018-1B0B-FB9D10D93265}"/>
              </a:ext>
            </a:extLst>
          </p:cNvPr>
          <p:cNvSpPr txBox="1">
            <a:spLocks/>
          </p:cNvSpPr>
          <p:nvPr/>
        </p:nvSpPr>
        <p:spPr>
          <a:xfrm>
            <a:off x="838200" y="877824"/>
            <a:ext cx="10515600" cy="52991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JP" dirty="0">
                <a:latin typeface="Times New Roman" panose="02020603050405020304" pitchFamily="18" charset="0"/>
                <a:cs typeface="Times New Roman" panose="02020603050405020304" pitchFamily="18" charset="0"/>
              </a:rPr>
              <a:t>3.Texual analysis</a:t>
            </a:r>
          </a:p>
          <a:p>
            <a:pPr>
              <a:buFont typeface="Wingdings" pitchFamily="2" charset="2"/>
              <a:buChar char="Ø"/>
            </a:pPr>
            <a:r>
              <a:rPr lang="en-GB" sz="1600" b="1" dirty="0">
                <a:latin typeface="Times New Roman" panose="02020603050405020304" pitchFamily="18" charset="0"/>
                <a:cs typeface="Times New Roman" panose="02020603050405020304" pitchFamily="18" charset="0"/>
              </a:rPr>
              <a:t>P</a:t>
            </a:r>
            <a:r>
              <a:rPr lang="en-JP" sz="1600" b="1" dirty="0">
                <a:latin typeface="Times New Roman" panose="02020603050405020304" pitchFamily="18" charset="0"/>
                <a:cs typeface="Times New Roman" panose="02020603050405020304" pitchFamily="18" charset="0"/>
              </a:rPr>
              <a:t>rompt generation:  </a:t>
            </a:r>
            <a:r>
              <a:rPr lang="en-JP" sz="1600" dirty="0">
                <a:latin typeface="Times New Roman" panose="02020603050405020304" pitchFamily="18" charset="0"/>
                <a:cs typeface="Times New Roman" panose="02020603050405020304" pitchFamily="18" charset="0"/>
              </a:rPr>
              <a:t>On</a:t>
            </a:r>
            <a:r>
              <a:rPr lang="en-GB" sz="1600" dirty="0" err="1">
                <a:latin typeface="Times New Roman" panose="02020603050405020304" pitchFamily="18" charset="0"/>
                <a:cs typeface="Times New Roman" panose="02020603050405020304" pitchFamily="18" charset="0"/>
              </a:rPr>
              <a:t>ce</a:t>
            </a:r>
            <a:r>
              <a:rPr lang="en-GB" sz="1600" dirty="0">
                <a:latin typeface="Times New Roman" panose="02020603050405020304" pitchFamily="18" charset="0"/>
                <a:cs typeface="Times New Roman" panose="02020603050405020304" pitchFamily="18" charset="0"/>
              </a:rPr>
              <a:t> the transcript is ready, a </a:t>
            </a:r>
            <a:r>
              <a:rPr lang="en-GB" sz="1600" b="1" dirty="0">
                <a:latin typeface="Times New Roman" panose="02020603050405020304" pitchFamily="18" charset="0"/>
                <a:cs typeface="Times New Roman" panose="02020603050405020304" pitchFamily="18" charset="0"/>
              </a:rPr>
              <a:t>prompt</a:t>
            </a:r>
            <a:r>
              <a:rPr lang="en-GB" sz="1600" dirty="0">
                <a:latin typeface="Times New Roman" panose="02020603050405020304" pitchFamily="18" charset="0"/>
                <a:cs typeface="Times New Roman" panose="02020603050405020304" pitchFamily="18" charset="0"/>
              </a:rPr>
              <a:t> is formulated. The prompt might include instructions to analyse the transcript for emotional content or specific stress indicators. This can be done using a template-based approach or dynamic prompt creation, where certain keywords (example: “fire,” “help”) trigger stress-related prompts.</a:t>
            </a:r>
            <a:endParaRPr lang="en-JP" sz="1600" dirty="0">
              <a:latin typeface="Times New Roman" panose="02020603050405020304" pitchFamily="18" charset="0"/>
              <a:cs typeface="Times New Roman" panose="02020603050405020304" pitchFamily="18" charset="0"/>
            </a:endParaRPr>
          </a:p>
          <a:p>
            <a:pPr>
              <a:buFont typeface="Wingdings" pitchFamily="2" charset="2"/>
              <a:buChar char="Ø"/>
            </a:pPr>
            <a:r>
              <a:rPr lang="en-GB" sz="1600" b="1" dirty="0">
                <a:latin typeface="Times New Roman" panose="02020603050405020304" pitchFamily="18" charset="0"/>
                <a:cs typeface="Times New Roman" panose="02020603050405020304" pitchFamily="18" charset="0"/>
              </a:rPr>
              <a:t>P</a:t>
            </a:r>
            <a:r>
              <a:rPr lang="en-JP" sz="1600" b="1" dirty="0">
                <a:latin typeface="Times New Roman" panose="02020603050405020304" pitchFamily="18" charset="0"/>
                <a:cs typeface="Times New Roman" panose="02020603050405020304" pitchFamily="18" charset="0"/>
              </a:rPr>
              <a:t>rompt+transcript to LLM : </a:t>
            </a:r>
            <a:r>
              <a:rPr lang="en-GB" sz="1600" b="0" i="0" u="none" strike="noStrike" dirty="0">
                <a:solidFill>
                  <a:srgbClr val="000000"/>
                </a:solidFill>
                <a:effectLst/>
                <a:latin typeface="Times New Roman" panose="02020603050405020304" pitchFamily="18" charset="0"/>
                <a:cs typeface="Times New Roman" panose="02020603050405020304" pitchFamily="18" charset="0"/>
              </a:rPr>
              <a:t>The transcript and prompt are fed into an </a:t>
            </a:r>
            <a:r>
              <a:rPr lang="en-GB" sz="1600" b="1" i="0" u="none" strike="noStrike" dirty="0">
                <a:solidFill>
                  <a:srgbClr val="000000"/>
                </a:solidFill>
                <a:effectLst/>
                <a:latin typeface="Times New Roman" panose="02020603050405020304" pitchFamily="18" charset="0"/>
                <a:cs typeface="Times New Roman" panose="02020603050405020304" pitchFamily="18" charset="0"/>
              </a:rPr>
              <a:t>LLM (GPT-4o)</a:t>
            </a:r>
            <a:r>
              <a:rPr lang="en-GB" sz="1600" b="0" i="0" u="none" strike="noStrike" dirty="0">
                <a:solidFill>
                  <a:srgbClr val="000000"/>
                </a:solidFill>
                <a:effectLst/>
                <a:latin typeface="Times New Roman" panose="02020603050405020304" pitchFamily="18" charset="0"/>
                <a:cs typeface="Times New Roman" panose="02020603050405020304" pitchFamily="18" charset="0"/>
              </a:rPr>
              <a:t>. This step involves packaging the input as a query that the LLM understands, potentially formatted as </a:t>
            </a:r>
            <a:r>
              <a:rPr lang="en-GB" sz="1600" dirty="0">
                <a:latin typeface="Times New Roman" panose="02020603050405020304" pitchFamily="18" charset="0"/>
                <a:cs typeface="Times New Roman" panose="02020603050405020304" pitchFamily="18" charset="0"/>
              </a:rPr>
              <a:t>{"prompt": </a:t>
            </a:r>
            <a:r>
              <a:rPr lang="en-GB" sz="1600" b="0" dirty="0">
                <a:solidFill>
                  <a:srgbClr val="A31515"/>
                </a:solidFill>
                <a:effectLst/>
                <a:latin typeface="Menlo" panose="020B0609030804020204" pitchFamily="49" charset="0"/>
              </a:rPr>
              <a:t> "from now you are expert to find any stress in the following voice transcript. "</a:t>
            </a:r>
            <a:r>
              <a:rPr lang="en-GB" sz="1600" dirty="0">
                <a:latin typeface="Times New Roman" panose="02020603050405020304" pitchFamily="18" charset="0"/>
                <a:cs typeface="Times New Roman" panose="02020603050405020304" pitchFamily="18" charset="0"/>
              </a:rPr>
              <a:t>}</a:t>
            </a:r>
            <a:r>
              <a:rPr lang="en-GB" sz="1600" b="0" i="0" u="none" strike="noStrike" dirty="0">
                <a:solidFill>
                  <a:srgbClr val="000000"/>
                </a:solidFill>
                <a:effectLst/>
                <a:latin typeface="Times New Roman" panose="02020603050405020304" pitchFamily="18" charset="0"/>
                <a:cs typeface="Times New Roman" panose="02020603050405020304" pitchFamily="18" charset="0"/>
              </a:rPr>
              <a:t>.</a:t>
            </a:r>
            <a:endParaRPr lang="en-JP" sz="1600" dirty="0">
              <a:latin typeface="Times New Roman" panose="02020603050405020304" pitchFamily="18" charset="0"/>
              <a:cs typeface="Times New Roman" panose="02020603050405020304" pitchFamily="18" charset="0"/>
            </a:endParaRPr>
          </a:p>
          <a:p>
            <a:pPr>
              <a:buFont typeface="Wingdings" pitchFamily="2" charset="2"/>
              <a:buChar char="Ø"/>
            </a:pPr>
            <a:r>
              <a:rPr lang="en-JP" sz="1600" b="1" dirty="0">
                <a:latin typeface="Times New Roman" panose="02020603050405020304" pitchFamily="18" charset="0"/>
                <a:cs typeface="Times New Roman" panose="02020603050405020304" pitchFamily="18" charset="0"/>
              </a:rPr>
              <a:t>LLM Prcoessing: </a:t>
            </a:r>
            <a:r>
              <a:rPr lang="en-GB" sz="1600" dirty="0">
                <a:latin typeface="Times New Roman" panose="02020603050405020304" pitchFamily="18" charset="0"/>
                <a:cs typeface="Times New Roman" panose="02020603050405020304" pitchFamily="18" charset="0"/>
              </a:rPr>
              <a:t>The LLM processes the prompt and transcript, using its pre-trained knowledge of language patterns, semantics, and emotional cues to analyse the text. The LLM evaluates both the </a:t>
            </a:r>
            <a:r>
              <a:rPr lang="en-GB" sz="1600" b="1" dirty="0">
                <a:latin typeface="Times New Roman" panose="02020603050405020304" pitchFamily="18" charset="0"/>
                <a:cs typeface="Times New Roman" panose="02020603050405020304" pitchFamily="18" charset="0"/>
              </a:rPr>
              <a:t>content</a:t>
            </a:r>
            <a:r>
              <a:rPr lang="en-GB" sz="1600" dirty="0">
                <a:latin typeface="Times New Roman" panose="02020603050405020304" pitchFamily="18" charset="0"/>
                <a:cs typeface="Times New Roman" panose="02020603050405020304" pitchFamily="18" charset="0"/>
              </a:rPr>
              <a:t> ("fire," "help") and the </a:t>
            </a:r>
            <a:r>
              <a:rPr lang="en-GB" sz="1600" b="1" dirty="0">
                <a:latin typeface="Times New Roman" panose="02020603050405020304" pitchFamily="18" charset="0"/>
                <a:cs typeface="Times New Roman" panose="02020603050405020304" pitchFamily="18" charset="0"/>
              </a:rPr>
              <a:t>context</a:t>
            </a:r>
            <a:r>
              <a:rPr lang="en-GB" sz="1600" dirty="0">
                <a:latin typeface="Times New Roman" panose="02020603050405020304" pitchFamily="18" charset="0"/>
                <a:cs typeface="Times New Roman" panose="02020603050405020304" pitchFamily="18" charset="0"/>
              </a:rPr>
              <a:t> ( the urgency in the sentence structure).</a:t>
            </a:r>
            <a:endParaRPr lang="en-JP" sz="16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JP" dirty="0">
                <a:latin typeface="Times New Roman" panose="02020603050405020304" pitchFamily="18" charset="0"/>
                <a:cs typeface="Times New Roman" panose="02020603050405020304" pitchFamily="18" charset="0"/>
              </a:rPr>
              <a:t>4. Stress level estimation</a:t>
            </a:r>
          </a:p>
          <a:p>
            <a:pPr>
              <a:buFont typeface="Wingdings" pitchFamily="2" charset="2"/>
              <a:buChar char="Ø"/>
            </a:pPr>
            <a:r>
              <a:rPr lang="en-JP" sz="1700" dirty="0">
                <a:latin typeface="Times New Roman" panose="02020603050405020304" pitchFamily="18" charset="0"/>
                <a:cs typeface="Times New Roman" panose="02020603050405020304" pitchFamily="18" charset="0"/>
              </a:rPr>
              <a:t>LLM output ( returns a result that include emotional analysis and potential stress level indicators)</a:t>
            </a:r>
          </a:p>
          <a:p>
            <a:pPr>
              <a:buFont typeface="Wingdings" pitchFamily="2" charset="2"/>
              <a:buChar char="Ø"/>
            </a:pPr>
            <a:r>
              <a:rPr lang="en-GB" sz="1700" dirty="0">
                <a:latin typeface="Times New Roman" panose="02020603050405020304" pitchFamily="18" charset="0"/>
                <a:cs typeface="Times New Roman" panose="02020603050405020304" pitchFamily="18" charset="0"/>
              </a:rPr>
              <a:t>Visualization ( generating stress level graphs with prosodic feature)</a:t>
            </a:r>
            <a:endParaRPr lang="en-JP" dirty="0"/>
          </a:p>
        </p:txBody>
      </p:sp>
      <p:sp>
        <p:nvSpPr>
          <p:cNvPr id="3" name="TextBox 2">
            <a:extLst>
              <a:ext uri="{FF2B5EF4-FFF2-40B4-BE49-F238E27FC236}">
                <a16:creationId xmlns:a16="http://schemas.microsoft.com/office/drawing/2014/main" id="{A3411785-4A6C-99EF-F328-5F59DF946703}"/>
              </a:ext>
            </a:extLst>
          </p:cNvPr>
          <p:cNvSpPr txBox="1"/>
          <p:nvPr/>
        </p:nvSpPr>
        <p:spPr>
          <a:xfrm>
            <a:off x="11353800" y="6308209"/>
            <a:ext cx="520700" cy="369332"/>
          </a:xfrm>
          <a:prstGeom prst="rect">
            <a:avLst/>
          </a:prstGeom>
          <a:noFill/>
        </p:spPr>
        <p:txBody>
          <a:bodyPr wrap="square">
            <a:spAutoFit/>
          </a:bodyPr>
          <a:lstStyle/>
          <a:p>
            <a:r>
              <a:rPr lang="en-JP" dirty="0">
                <a:latin typeface="Times New Roman" panose="02020603050405020304" pitchFamily="18" charset="0"/>
                <a:cs typeface="Times New Roman" panose="02020603050405020304" pitchFamily="18" charset="0"/>
              </a:rPr>
              <a:t>16</a:t>
            </a:r>
            <a:endParaRPr lang="en-JP" dirty="0"/>
          </a:p>
        </p:txBody>
      </p:sp>
    </p:spTree>
    <p:extLst>
      <p:ext uri="{BB962C8B-B14F-4D97-AF65-F5344CB8AC3E}">
        <p14:creationId xmlns:p14="http://schemas.microsoft.com/office/powerpoint/2010/main" val="1406324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DFA19-55FD-D1DE-6E2B-ACF49E886CE2}"/>
              </a:ext>
            </a:extLst>
          </p:cNvPr>
          <p:cNvSpPr>
            <a:spLocks noGrp="1"/>
          </p:cNvSpPr>
          <p:nvPr>
            <p:ph type="title"/>
          </p:nvPr>
        </p:nvSpPr>
        <p:spPr>
          <a:xfrm>
            <a:off x="367146" y="90198"/>
            <a:ext cx="11575472" cy="590839"/>
          </a:xfrm>
        </p:spPr>
        <p:txBody>
          <a:bodyPr>
            <a:normAutofit fontScale="90000"/>
          </a:bodyPr>
          <a:lstStyle/>
          <a:p>
            <a:r>
              <a:rPr lang="en-GB" dirty="0">
                <a:solidFill>
                  <a:srgbClr val="000000"/>
                </a:solidFill>
                <a:latin typeface="Times New Roman" panose="02020603050405020304" pitchFamily="18" charset="0"/>
                <a:cs typeface="Times New Roman" panose="02020603050405020304" pitchFamily="18" charset="0"/>
              </a:rPr>
              <a:t>I</a:t>
            </a:r>
            <a:r>
              <a:rPr lang="en-GB" b="0" i="0" u="none" strike="noStrike" dirty="0">
                <a:solidFill>
                  <a:srgbClr val="000000"/>
                </a:solidFill>
                <a:effectLst/>
                <a:latin typeface="Times New Roman" panose="02020603050405020304" pitchFamily="18" charset="0"/>
                <a:cs typeface="Times New Roman" panose="02020603050405020304" pitchFamily="18" charset="0"/>
              </a:rPr>
              <a:t>nterface for monitoring and logging stress levels</a:t>
            </a:r>
            <a:endParaRPr lang="en-JP" dirty="0">
              <a:latin typeface="Times New Roman" panose="02020603050405020304" pitchFamily="18" charset="0"/>
              <a:cs typeface="Times New Roman" panose="02020603050405020304" pitchFamily="18" charset="0"/>
            </a:endParaRPr>
          </a:p>
        </p:txBody>
      </p:sp>
      <p:pic>
        <p:nvPicPr>
          <p:cNvPr id="4" name="Content Placeholder 3" descr="A graph on a white background&#10;&#10;Description automatically generated">
            <a:extLst>
              <a:ext uri="{FF2B5EF4-FFF2-40B4-BE49-F238E27FC236}">
                <a16:creationId xmlns:a16="http://schemas.microsoft.com/office/drawing/2014/main" id="{60D7FA2E-40B3-FFE0-3560-E27A534141D3}"/>
              </a:ext>
            </a:extLst>
          </p:cNvPr>
          <p:cNvPicPr>
            <a:picLocks noGrp="1" noChangeAspect="1"/>
          </p:cNvPicPr>
          <p:nvPr>
            <p:ph idx="1"/>
          </p:nvPr>
        </p:nvPicPr>
        <p:blipFill>
          <a:blip r:embed="rId2"/>
          <a:stretch>
            <a:fillRect/>
          </a:stretch>
        </p:blipFill>
        <p:spPr>
          <a:xfrm>
            <a:off x="110836" y="681036"/>
            <a:ext cx="11831782" cy="6086766"/>
          </a:xfrm>
          <a:prstGeom prst="rect">
            <a:avLst/>
          </a:prstGeom>
        </p:spPr>
      </p:pic>
    </p:spTree>
    <p:extLst>
      <p:ext uri="{BB962C8B-B14F-4D97-AF65-F5344CB8AC3E}">
        <p14:creationId xmlns:p14="http://schemas.microsoft.com/office/powerpoint/2010/main" val="2554053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19F06-4B5A-78ED-8BEF-E59DEDB096A0}"/>
              </a:ext>
            </a:extLst>
          </p:cNvPr>
          <p:cNvSpPr>
            <a:spLocks noGrp="1"/>
          </p:cNvSpPr>
          <p:nvPr>
            <p:ph type="title"/>
          </p:nvPr>
        </p:nvSpPr>
        <p:spPr>
          <a:xfrm>
            <a:off x="207818" y="124690"/>
            <a:ext cx="11984182" cy="762001"/>
          </a:xfrm>
        </p:spPr>
        <p:txBody>
          <a:bodyPr>
            <a:normAutofit fontScale="90000"/>
          </a:bodyPr>
          <a:lstStyle/>
          <a:p>
            <a:r>
              <a:rPr lang="en-GB" sz="4400" dirty="0">
                <a:latin typeface="Times New Roman" panose="02020603050405020304" pitchFamily="18" charset="0"/>
                <a:cs typeface="Times New Roman" panose="02020603050405020304" pitchFamily="18" charset="0"/>
              </a:rPr>
              <a:t>K</a:t>
            </a:r>
            <a:r>
              <a:rPr lang="en-JP" sz="4400" dirty="0">
                <a:latin typeface="Times New Roman" panose="02020603050405020304" pitchFamily="18" charset="0"/>
                <a:cs typeface="Times New Roman" panose="02020603050405020304" pitchFamily="18" charset="0"/>
              </a:rPr>
              <a:t>ey elements</a:t>
            </a:r>
            <a:br>
              <a:rPr lang="en-JP" sz="4400" dirty="0">
                <a:latin typeface="Times New Roman" panose="02020603050405020304" pitchFamily="18" charset="0"/>
                <a:cs typeface="Times New Roman" panose="02020603050405020304" pitchFamily="18" charset="0"/>
              </a:rPr>
            </a:br>
            <a:endParaRPr lang="en-JP" dirty="0"/>
          </a:p>
        </p:txBody>
      </p:sp>
      <p:pic>
        <p:nvPicPr>
          <p:cNvPr id="4" name="Content Placeholder 3" descr="A graph on a white background&#10;&#10;Description automatically generated">
            <a:extLst>
              <a:ext uri="{FF2B5EF4-FFF2-40B4-BE49-F238E27FC236}">
                <a16:creationId xmlns:a16="http://schemas.microsoft.com/office/drawing/2014/main" id="{CFC8ABBF-B2ED-8D78-02E7-DDC63DA9267B}"/>
              </a:ext>
            </a:extLst>
          </p:cNvPr>
          <p:cNvPicPr>
            <a:picLocks noGrp="1" noChangeAspect="1"/>
          </p:cNvPicPr>
          <p:nvPr>
            <p:ph idx="1"/>
          </p:nvPr>
        </p:nvPicPr>
        <p:blipFill>
          <a:blip r:embed="rId2"/>
          <a:stretch>
            <a:fillRect/>
          </a:stretch>
        </p:blipFill>
        <p:spPr>
          <a:xfrm>
            <a:off x="8410421" y="1080654"/>
            <a:ext cx="3573049" cy="5040891"/>
          </a:xfrm>
          <a:prstGeom prst="rect">
            <a:avLst/>
          </a:prstGeom>
        </p:spPr>
      </p:pic>
      <p:sp>
        <p:nvSpPr>
          <p:cNvPr id="5" name="TextBox 4">
            <a:extLst>
              <a:ext uri="{FF2B5EF4-FFF2-40B4-BE49-F238E27FC236}">
                <a16:creationId xmlns:a16="http://schemas.microsoft.com/office/drawing/2014/main" id="{4550CF51-8236-1C48-5580-68AABCB4CAAE}"/>
              </a:ext>
            </a:extLst>
          </p:cNvPr>
          <p:cNvSpPr txBox="1"/>
          <p:nvPr/>
        </p:nvSpPr>
        <p:spPr>
          <a:xfrm>
            <a:off x="207819" y="1080654"/>
            <a:ext cx="7938654" cy="5262979"/>
          </a:xfrm>
          <a:prstGeom prst="rect">
            <a:avLst/>
          </a:prstGeom>
          <a:noFill/>
        </p:spPr>
        <p:txBody>
          <a:bodyPr wrap="square" rtlCol="0">
            <a:spAutoFit/>
          </a:bodyPr>
          <a:lstStyle/>
          <a:p>
            <a:r>
              <a:rPr lang="en-GB" sz="2000" b="1" dirty="0">
                <a:latin typeface="Times New Roman" panose="02020603050405020304" pitchFamily="18" charset="0"/>
                <a:cs typeface="Times New Roman" panose="02020603050405020304" pitchFamily="18" charset="0"/>
              </a:rPr>
              <a:t>Graph (Stress Level and Magnitude Over Time)</a:t>
            </a:r>
            <a:r>
              <a:rPr lang="en-GB" sz="2000" dirty="0">
                <a:latin typeface="Times New Roman" panose="02020603050405020304" pitchFamily="18" charset="0"/>
                <a:cs typeface="Times New Roman" panose="02020603050405020304" pitchFamily="18" charset="0"/>
              </a:rPr>
              <a:t> : This line graph tracks stress levels over a week, with each day labelled (Monday to Sunday) along the x-axis. The y-axis represents the stress magnitude, ranging from 3.0 to 7.0. The graph shows fluctuations in stress levels throughout the week, with visible peaks and drops.</a:t>
            </a:r>
          </a:p>
          <a:p>
            <a:r>
              <a:rPr lang="en-GB" sz="2000" b="1" dirty="0">
                <a:latin typeface="Times New Roman" panose="02020603050405020304" pitchFamily="18" charset="0"/>
                <a:cs typeface="Times New Roman" panose="02020603050405020304" pitchFamily="18" charset="0"/>
              </a:rPr>
              <a:t>Current Stress Magnitude Slider</a:t>
            </a:r>
            <a:r>
              <a:rPr lang="en-GB" sz="2000" dirty="0">
                <a:latin typeface="Times New Roman" panose="02020603050405020304" pitchFamily="18" charset="0"/>
                <a:cs typeface="Times New Roman" panose="02020603050405020304" pitchFamily="18" charset="0"/>
              </a:rPr>
              <a:t> – A slider allows users to log their current stress magnitude, which is currently set at 4/10. There’s a button labelled </a:t>
            </a:r>
            <a:r>
              <a:rPr lang="en-GB" sz="2000" b="1" dirty="0">
                <a:latin typeface="Times New Roman" panose="02020603050405020304" pitchFamily="18" charset="0"/>
                <a:cs typeface="Times New Roman" panose="02020603050405020304" pitchFamily="18" charset="0"/>
              </a:rPr>
              <a:t>“Log Current Magnitude” </a:t>
            </a:r>
            <a:r>
              <a:rPr lang="en-GB" sz="2000" dirty="0">
                <a:latin typeface="Times New Roman" panose="02020603050405020304" pitchFamily="18" charset="0"/>
                <a:cs typeface="Times New Roman" panose="02020603050405020304" pitchFamily="18" charset="0"/>
              </a:rPr>
              <a:t>to save the input.</a:t>
            </a:r>
          </a:p>
          <a:p>
            <a:r>
              <a:rPr lang="en-GB" sz="2000" b="1" dirty="0">
                <a:latin typeface="Times New Roman" panose="02020603050405020304" pitchFamily="18" charset="0"/>
                <a:cs typeface="Times New Roman" panose="02020603050405020304" pitchFamily="18" charset="0"/>
              </a:rPr>
              <a:t>Stress Log</a:t>
            </a:r>
            <a:r>
              <a:rPr lang="en-GB" sz="2000" dirty="0">
                <a:latin typeface="Times New Roman" panose="02020603050405020304" pitchFamily="18" charset="0"/>
                <a:cs typeface="Times New Roman" panose="02020603050405020304" pitchFamily="18" charset="0"/>
              </a:rPr>
              <a:t> : A text box is provided for users to describe their feelings or the causes of stress. There's a button to “Add Log Entry” below the text box.</a:t>
            </a:r>
          </a:p>
          <a:p>
            <a:r>
              <a:rPr lang="en-GB" sz="2000" b="1" dirty="0">
                <a:latin typeface="Times New Roman" panose="02020603050405020304" pitchFamily="18" charset="0"/>
                <a:cs typeface="Times New Roman" panose="02020603050405020304" pitchFamily="18" charset="0"/>
              </a:rPr>
              <a:t>Log History</a:t>
            </a:r>
            <a:r>
              <a:rPr lang="en-GB" sz="2000" dirty="0">
                <a:latin typeface="Times New Roman" panose="02020603050405020304" pitchFamily="18" charset="0"/>
                <a:cs typeface="Times New Roman" panose="02020603050405020304" pitchFamily="18" charset="0"/>
              </a:rPr>
              <a:t> – This section is presumably where previously entered stress logs are stored, but no data is currently visible.</a:t>
            </a:r>
          </a:p>
          <a:p>
            <a:r>
              <a:rPr lang="en-GB" sz="2000" b="1" dirty="0">
                <a:latin typeface="Times New Roman" panose="02020603050405020304" pitchFamily="18" charset="0"/>
                <a:cs typeface="Times New Roman" panose="02020603050405020304" pitchFamily="18" charset="0"/>
              </a:rPr>
              <a:t>Voice Analysis Section</a:t>
            </a:r>
            <a:r>
              <a:rPr lang="en-GB" sz="2000" dirty="0">
                <a:latin typeface="Times New Roman" panose="02020603050405020304" pitchFamily="18" charset="0"/>
                <a:cs typeface="Times New Roman" panose="02020603050405020304" pitchFamily="18" charset="0"/>
              </a:rPr>
              <a:t> : This section appears to allow voice recordings for analysis. It includes a “Start Recording” button, likely to initiate a voice-based stress analysis feature.</a:t>
            </a:r>
          </a:p>
          <a:p>
            <a:endParaRPr lang="en-JP" dirty="0"/>
          </a:p>
          <a:p>
            <a:endParaRPr lang="en-JP" dirty="0"/>
          </a:p>
        </p:txBody>
      </p:sp>
      <p:sp>
        <p:nvSpPr>
          <p:cNvPr id="3" name="TextBox 2">
            <a:extLst>
              <a:ext uri="{FF2B5EF4-FFF2-40B4-BE49-F238E27FC236}">
                <a16:creationId xmlns:a16="http://schemas.microsoft.com/office/drawing/2014/main" id="{C4F65D0F-32EC-2DB2-167C-6F1039AC13FF}"/>
              </a:ext>
            </a:extLst>
          </p:cNvPr>
          <p:cNvSpPr txBox="1"/>
          <p:nvPr/>
        </p:nvSpPr>
        <p:spPr>
          <a:xfrm>
            <a:off x="11599721" y="6154502"/>
            <a:ext cx="592279" cy="646331"/>
          </a:xfrm>
          <a:prstGeom prst="rect">
            <a:avLst/>
          </a:prstGeom>
          <a:noFill/>
          <a:ln>
            <a:solidFill>
              <a:schemeClr val="bg1"/>
            </a:solidFill>
          </a:ln>
        </p:spPr>
        <p:txBody>
          <a:bodyPr wrap="square" rtlCol="0">
            <a:spAutoFit/>
          </a:bodyPr>
          <a:lstStyle/>
          <a:p>
            <a:r>
              <a:rPr lang="en-JP" dirty="0">
                <a:latin typeface="Times New Roman" panose="02020603050405020304" pitchFamily="18" charset="0"/>
                <a:cs typeface="Times New Roman" panose="02020603050405020304" pitchFamily="18" charset="0"/>
              </a:rPr>
              <a:t>    18</a:t>
            </a:r>
          </a:p>
        </p:txBody>
      </p:sp>
    </p:spTree>
    <p:extLst>
      <p:ext uri="{BB962C8B-B14F-4D97-AF65-F5344CB8AC3E}">
        <p14:creationId xmlns:p14="http://schemas.microsoft.com/office/powerpoint/2010/main" val="1784057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9898732-458A-53CE-4172-4294FC15DE55}"/>
              </a:ext>
            </a:extLst>
          </p:cNvPr>
          <p:cNvSpPr>
            <a:spLocks noGrp="1"/>
          </p:cNvSpPr>
          <p:nvPr>
            <p:ph idx="1"/>
          </p:nvPr>
        </p:nvSpPr>
        <p:spPr>
          <a:xfrm>
            <a:off x="838200" y="1825625"/>
            <a:ext cx="10515600" cy="2211985"/>
          </a:xfrm>
        </p:spPr>
        <p:txBody>
          <a:bodyPr>
            <a:normAutofit fontScale="97500"/>
          </a:bodyPr>
          <a:lstStyle/>
          <a:p>
            <a:pPr marL="0" indent="0">
              <a:buNone/>
            </a:pPr>
            <a:r>
              <a:rPr lang="en-GB" sz="3600" b="0" i="0" u="none" strike="noStrike" dirty="0">
                <a:solidFill>
                  <a:srgbClr val="000000"/>
                </a:solidFill>
                <a:effectLst/>
                <a:latin typeface="Times New Roman" panose="02020603050405020304" pitchFamily="18" charset="0"/>
                <a:cs typeface="Times New Roman" panose="02020603050405020304" pitchFamily="18" charset="0"/>
              </a:rPr>
              <a:t>"</a:t>
            </a:r>
            <a:r>
              <a:rPr lang="en-GB" sz="3600" b="0" i="0" u="none" strike="noStrike" dirty="0" err="1">
                <a:solidFill>
                  <a:srgbClr val="000000"/>
                </a:solidFill>
                <a:effectLst/>
                <a:latin typeface="Times New Roman" panose="02020603050405020304" pitchFamily="18" charset="0"/>
                <a:cs typeface="Times New Roman" panose="02020603050405020304" pitchFamily="18" charset="0"/>
              </a:rPr>
              <a:t>StressSense</a:t>
            </a:r>
            <a:r>
              <a:rPr lang="en-GB" sz="3600" b="0" i="0" u="none" strike="noStrike" dirty="0">
                <a:solidFill>
                  <a:srgbClr val="000000"/>
                </a:solidFill>
                <a:effectLst/>
                <a:latin typeface="Times New Roman" panose="02020603050405020304" pitchFamily="18" charset="0"/>
                <a:cs typeface="Times New Roman" panose="02020603050405020304" pitchFamily="18" charset="0"/>
              </a:rPr>
              <a:t>: Multimodal Social Signal Processing </a:t>
            </a:r>
            <a:r>
              <a:rPr lang="en-JP" sz="3600" kern="0" dirty="0">
                <a:effectLst/>
                <a:latin typeface="Times New Roman" panose="02020603050405020304" pitchFamily="18" charset="0"/>
                <a:ea typeface="Times New Roman" panose="02020603050405020304" pitchFamily="18" charset="0"/>
                <a:cs typeface="Times New Roman" panose="02020603050405020304" pitchFamily="18" charset="0"/>
              </a:rPr>
              <a:t>including Facial </a:t>
            </a:r>
            <a:r>
              <a:rPr lang="en-JP" sz="3600" kern="0" dirty="0">
                <a:latin typeface="Times New Roman" panose="02020603050405020304" pitchFamily="18" charset="0"/>
                <a:ea typeface="Times New Roman" panose="02020603050405020304" pitchFamily="18" charset="0"/>
                <a:cs typeface="Times New Roman" panose="02020603050405020304" pitchFamily="18" charset="0"/>
              </a:rPr>
              <a:t>E</a:t>
            </a:r>
            <a:r>
              <a:rPr lang="en-JP" sz="3600" kern="0" dirty="0">
                <a:effectLst/>
                <a:latin typeface="Times New Roman" panose="02020603050405020304" pitchFamily="18" charset="0"/>
                <a:ea typeface="Times New Roman" panose="02020603050405020304" pitchFamily="18" charset="0"/>
                <a:cs typeface="Times New Roman" panose="02020603050405020304" pitchFamily="18" charset="0"/>
              </a:rPr>
              <a:t>xpression </a:t>
            </a:r>
            <a:r>
              <a:rPr lang="en-JP" sz="3600" kern="0" dirty="0">
                <a:latin typeface="Times New Roman" panose="02020603050405020304" pitchFamily="18" charset="0"/>
                <a:ea typeface="Times New Roman" panose="02020603050405020304" pitchFamily="18" charset="0"/>
                <a:cs typeface="Times New Roman" panose="02020603050405020304" pitchFamily="18" charset="0"/>
              </a:rPr>
              <a:t>R</a:t>
            </a:r>
            <a:r>
              <a:rPr lang="en-JP" sz="3600" kern="0" dirty="0">
                <a:effectLst/>
                <a:latin typeface="Times New Roman" panose="02020603050405020304" pitchFamily="18" charset="0"/>
                <a:ea typeface="Times New Roman" panose="02020603050405020304" pitchFamily="18" charset="0"/>
                <a:cs typeface="Times New Roman" panose="02020603050405020304" pitchFamily="18" charset="0"/>
              </a:rPr>
              <a:t>ecognition and Voice Analysis</a:t>
            </a:r>
            <a:r>
              <a:rPr lang="en-JP" sz="3600" dirty="0">
                <a:effectLst/>
                <a:latin typeface="Times New Roman" panose="02020603050405020304" pitchFamily="18" charset="0"/>
                <a:cs typeface="Times New Roman" panose="02020603050405020304" pitchFamily="18" charset="0"/>
              </a:rPr>
              <a:t> </a:t>
            </a:r>
            <a:r>
              <a:rPr lang="en-GB" sz="3600" b="0" i="0" u="none" strike="noStrike" dirty="0">
                <a:solidFill>
                  <a:srgbClr val="000000"/>
                </a:solidFill>
                <a:effectLst/>
                <a:latin typeface="Times New Roman" panose="02020603050405020304" pitchFamily="18" charset="0"/>
                <a:cs typeface="Times New Roman" panose="02020603050405020304" pitchFamily="18" charset="0"/>
              </a:rPr>
              <a:t>for Real-Time Stress Detection and Mental Health Support"</a:t>
            </a:r>
            <a:endParaRPr lang="en-JP"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06130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6F966-AE29-496F-CA90-E5AD35995645}"/>
              </a:ext>
            </a:extLst>
          </p:cNvPr>
          <p:cNvSpPr>
            <a:spLocks noGrp="1"/>
          </p:cNvSpPr>
          <p:nvPr>
            <p:ph type="title"/>
          </p:nvPr>
        </p:nvSpPr>
        <p:spPr>
          <a:xfrm>
            <a:off x="838200" y="365125"/>
            <a:ext cx="10515600" cy="549275"/>
          </a:xfrm>
        </p:spPr>
        <p:txBody>
          <a:bodyPr>
            <a:normAutofit fontScale="90000"/>
          </a:bodyPr>
          <a:lstStyle/>
          <a:p>
            <a:r>
              <a:rPr lang="en-JP" dirty="0">
                <a:latin typeface="Times New Roman" panose="02020603050405020304" pitchFamily="18" charset="0"/>
                <a:cs typeface="Times New Roman" panose="02020603050405020304" pitchFamily="18" charset="0"/>
              </a:rPr>
              <a:t>Future consideration</a:t>
            </a:r>
            <a:endParaRPr lang="en-JP" dirty="0"/>
          </a:p>
        </p:txBody>
      </p:sp>
      <p:sp>
        <p:nvSpPr>
          <p:cNvPr id="3" name="Content Placeholder 2">
            <a:extLst>
              <a:ext uri="{FF2B5EF4-FFF2-40B4-BE49-F238E27FC236}">
                <a16:creationId xmlns:a16="http://schemas.microsoft.com/office/drawing/2014/main" id="{003C7B3D-E25E-F42C-70BA-9D61710A66EE}"/>
              </a:ext>
            </a:extLst>
          </p:cNvPr>
          <p:cNvSpPr>
            <a:spLocks noGrp="1"/>
          </p:cNvSpPr>
          <p:nvPr>
            <p:ph idx="1"/>
          </p:nvPr>
        </p:nvSpPr>
        <p:spPr>
          <a:xfrm>
            <a:off x="838200" y="1159099"/>
            <a:ext cx="10515600" cy="5017864"/>
          </a:xfrm>
        </p:spPr>
        <p:txBody>
          <a:bodyPr/>
          <a:lstStyle/>
          <a:p>
            <a:r>
              <a:rPr lang="en-GB" dirty="0">
                <a:latin typeface="Times New Roman" panose="02020603050405020304" pitchFamily="18" charset="0"/>
                <a:cs typeface="Times New Roman" panose="02020603050405020304" pitchFamily="18" charset="0"/>
              </a:rPr>
              <a:t>M</a:t>
            </a:r>
            <a:r>
              <a:rPr lang="en-JP" dirty="0">
                <a:latin typeface="Times New Roman" panose="02020603050405020304" pitchFamily="18" charset="0"/>
                <a:cs typeface="Times New Roman" panose="02020603050405020304" pitchFamily="18" charset="0"/>
              </a:rPr>
              <a:t>ethod for voice feature</a:t>
            </a:r>
            <a:r>
              <a:rPr lang="en-GB" sz="2800" b="0" i="0" u="none" strike="noStrike" dirty="0">
                <a:solidFill>
                  <a:srgbClr val="000000"/>
                </a:solidFill>
                <a:effectLst/>
                <a:latin typeface="Times New Roman" panose="02020603050405020304" pitchFamily="18" charset="0"/>
                <a:cs typeface="Times New Roman" panose="02020603050405020304" pitchFamily="18" charset="0"/>
              </a:rPr>
              <a:t> (pitch, speech rate, frequency</a:t>
            </a:r>
            <a:r>
              <a:rPr lang="en-GB" dirty="0">
                <a:solidFill>
                  <a:srgbClr val="000000"/>
                </a:solidFill>
                <a:latin typeface="Times New Roman" panose="02020603050405020304" pitchFamily="18" charset="0"/>
                <a:cs typeface="Times New Roman" panose="02020603050405020304" pitchFamily="18" charset="0"/>
              </a:rPr>
              <a:t>, </a:t>
            </a:r>
            <a:r>
              <a:rPr lang="en-GB" sz="2800" b="0" i="0" u="none" strike="noStrike" dirty="0">
                <a:solidFill>
                  <a:srgbClr val="000000"/>
                </a:solidFill>
                <a:effectLst/>
                <a:latin typeface="Times New Roman" panose="02020603050405020304" pitchFamily="18" charset="0"/>
                <a:cs typeface="Times New Roman" panose="02020603050405020304" pitchFamily="18" charset="0"/>
              </a:rPr>
              <a:t>jitter, shimmer)</a:t>
            </a:r>
            <a:r>
              <a:rPr lang="en-JP" dirty="0">
                <a:latin typeface="Times New Roman" panose="02020603050405020304" pitchFamily="18" charset="0"/>
                <a:cs typeface="Times New Roman" panose="02020603050405020304" pitchFamily="18" charset="0"/>
              </a:rPr>
              <a:t> analysis.</a:t>
            </a:r>
          </a:p>
          <a:p>
            <a:r>
              <a:rPr lang="en-GB" dirty="0">
                <a:latin typeface="Times New Roman" panose="02020603050405020304" pitchFamily="18" charset="0"/>
                <a:cs typeface="Times New Roman" panose="02020603050405020304" pitchFamily="18" charset="0"/>
              </a:rPr>
              <a:t>Stress Visualization technique.</a:t>
            </a:r>
            <a:endParaRPr lang="en-JP"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Stress level visualization (non-verbal signal, visualization-based prosody signal).</a:t>
            </a:r>
          </a:p>
          <a:p>
            <a:r>
              <a:rPr lang="en-JP" dirty="0">
                <a:latin typeface="Times New Roman" panose="02020603050405020304" pitchFamily="18" charset="0"/>
                <a:cs typeface="Times New Roman" panose="02020603050405020304" pitchFamily="18" charset="0"/>
              </a:rPr>
              <a:t>Real time Facial expression recognition.</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Mental health dialogue system for personalized support.</a:t>
            </a:r>
          </a:p>
          <a:p>
            <a:endParaRPr lang="en-JP" dirty="0">
              <a:latin typeface="Times New Roman" panose="02020603050405020304" pitchFamily="18" charset="0"/>
              <a:cs typeface="Times New Roman" panose="02020603050405020304" pitchFamily="18" charset="0"/>
            </a:endParaRPr>
          </a:p>
          <a:p>
            <a:endParaRPr lang="en-JP"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A98C03A-BDFD-7381-1451-BE892CA186E2}"/>
              </a:ext>
            </a:extLst>
          </p:cNvPr>
          <p:cNvSpPr txBox="1"/>
          <p:nvPr/>
        </p:nvSpPr>
        <p:spPr>
          <a:xfrm>
            <a:off x="11493499" y="6123543"/>
            <a:ext cx="592279" cy="646331"/>
          </a:xfrm>
          <a:prstGeom prst="rect">
            <a:avLst/>
          </a:prstGeom>
          <a:noFill/>
          <a:ln>
            <a:solidFill>
              <a:schemeClr val="bg1"/>
            </a:solidFill>
          </a:ln>
        </p:spPr>
        <p:txBody>
          <a:bodyPr wrap="square" rtlCol="0">
            <a:spAutoFit/>
          </a:bodyPr>
          <a:lstStyle/>
          <a:p>
            <a:r>
              <a:rPr lang="en-JP" dirty="0">
                <a:latin typeface="Times New Roman" panose="02020603050405020304" pitchFamily="18" charset="0"/>
                <a:cs typeface="Times New Roman" panose="02020603050405020304" pitchFamily="18" charset="0"/>
              </a:rPr>
              <a:t>    19</a:t>
            </a:r>
          </a:p>
        </p:txBody>
      </p:sp>
    </p:spTree>
    <p:extLst>
      <p:ext uri="{BB962C8B-B14F-4D97-AF65-F5344CB8AC3E}">
        <p14:creationId xmlns:p14="http://schemas.microsoft.com/office/powerpoint/2010/main" val="1333366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166B1-CFE8-61CD-394A-72B3F61E8C2B}"/>
              </a:ext>
            </a:extLst>
          </p:cNvPr>
          <p:cNvSpPr>
            <a:spLocks noGrp="1"/>
          </p:cNvSpPr>
          <p:nvPr>
            <p:ph type="title"/>
          </p:nvPr>
        </p:nvSpPr>
        <p:spPr>
          <a:xfrm>
            <a:off x="838200" y="365126"/>
            <a:ext cx="10515600" cy="618548"/>
          </a:xfrm>
        </p:spPr>
        <p:txBody>
          <a:bodyPr>
            <a:normAutofit fontScale="90000"/>
          </a:bodyPr>
          <a:lstStyle/>
          <a:p>
            <a:r>
              <a:rPr lang="en-JP" dirty="0">
                <a:latin typeface="Times New Roman" panose="02020603050405020304" pitchFamily="18" charset="0"/>
                <a:cs typeface="Times New Roman" panose="02020603050405020304" pitchFamily="18" charset="0"/>
              </a:rPr>
              <a:t>Voice feature analysis method</a:t>
            </a:r>
          </a:p>
        </p:txBody>
      </p:sp>
      <p:sp>
        <p:nvSpPr>
          <p:cNvPr id="3" name="Content Placeholder 2">
            <a:extLst>
              <a:ext uri="{FF2B5EF4-FFF2-40B4-BE49-F238E27FC236}">
                <a16:creationId xmlns:a16="http://schemas.microsoft.com/office/drawing/2014/main" id="{5CEFF01F-82F5-B5CF-8324-13AE6A04773E}"/>
              </a:ext>
            </a:extLst>
          </p:cNvPr>
          <p:cNvSpPr>
            <a:spLocks noGrp="1"/>
          </p:cNvSpPr>
          <p:nvPr>
            <p:ph idx="1"/>
          </p:nvPr>
        </p:nvSpPr>
        <p:spPr>
          <a:xfrm>
            <a:off x="838200" y="1177636"/>
            <a:ext cx="10515600" cy="5315238"/>
          </a:xfrm>
        </p:spPr>
        <p:txBody>
          <a:bodyPr/>
          <a:lstStyle/>
          <a:p>
            <a:pPr marL="0" indent="0">
              <a:buNone/>
            </a:pPr>
            <a:r>
              <a:rPr lang="en-GB" b="1" dirty="0">
                <a:latin typeface="Times New Roman" panose="02020603050405020304" pitchFamily="18" charset="0"/>
                <a:cs typeface="Times New Roman" panose="02020603050405020304" pitchFamily="18" charset="0"/>
              </a:rPr>
              <a:t>Prosodic Analysis</a:t>
            </a:r>
            <a:r>
              <a:rPr lang="en-GB" dirty="0">
                <a:latin typeface="Times New Roman" panose="02020603050405020304" pitchFamily="18" charset="0"/>
                <a:cs typeface="Times New Roman" panose="02020603050405020304" pitchFamily="18" charset="0"/>
              </a:rPr>
              <a:t>: Pitch, loudness, rhythm, and intonation (highly useful for stress detection).</a:t>
            </a:r>
          </a:p>
          <a:p>
            <a:pPr marL="0" indent="0">
              <a:buNone/>
            </a:pPr>
            <a:r>
              <a:rPr lang="en-GB" b="1" dirty="0">
                <a:latin typeface="Times New Roman" panose="02020603050405020304" pitchFamily="18" charset="0"/>
                <a:cs typeface="Times New Roman" panose="02020603050405020304" pitchFamily="18" charset="0"/>
              </a:rPr>
              <a:t>Spectral Analysis</a:t>
            </a:r>
            <a:r>
              <a:rPr lang="en-GB" dirty="0">
                <a:latin typeface="Times New Roman" panose="02020603050405020304" pitchFamily="18" charset="0"/>
                <a:cs typeface="Times New Roman" panose="02020603050405020304" pitchFamily="18" charset="0"/>
              </a:rPr>
              <a:t>: MFCCs, formants, and frequency content.</a:t>
            </a:r>
          </a:p>
          <a:p>
            <a:pPr marL="0" indent="0">
              <a:buNone/>
            </a:pPr>
            <a:r>
              <a:rPr lang="en-GB" b="1" dirty="0">
                <a:latin typeface="Times New Roman" panose="02020603050405020304" pitchFamily="18" charset="0"/>
                <a:cs typeface="Times New Roman" panose="02020603050405020304" pitchFamily="18" charset="0"/>
              </a:rPr>
              <a:t>Time-Domain Analysis</a:t>
            </a:r>
            <a:r>
              <a:rPr lang="en-GB" dirty="0">
                <a:latin typeface="Times New Roman" panose="02020603050405020304" pitchFamily="18" charset="0"/>
                <a:cs typeface="Times New Roman" panose="02020603050405020304" pitchFamily="18" charset="0"/>
              </a:rPr>
              <a:t>: Amplitude, energy, and zero crossing rate.</a:t>
            </a:r>
          </a:p>
          <a:p>
            <a:pPr marL="0" indent="0">
              <a:buNone/>
            </a:pPr>
            <a:r>
              <a:rPr lang="en-GB" b="1" dirty="0">
                <a:latin typeface="Times New Roman" panose="02020603050405020304" pitchFamily="18" charset="0"/>
                <a:cs typeface="Times New Roman" panose="02020603050405020304" pitchFamily="18" charset="0"/>
              </a:rPr>
              <a:t>Voice Quality Analysis</a:t>
            </a:r>
            <a:r>
              <a:rPr lang="en-GB" dirty="0">
                <a:latin typeface="Times New Roman" panose="02020603050405020304" pitchFamily="18" charset="0"/>
                <a:cs typeface="Times New Roman" panose="02020603050405020304" pitchFamily="18" charset="0"/>
              </a:rPr>
              <a:t>: Jitter(</a:t>
            </a:r>
            <a:r>
              <a:rPr lang="ja-JP" altLang="en-US">
                <a:latin typeface="Times New Roman" panose="02020603050405020304" pitchFamily="18" charset="0"/>
                <a:cs typeface="Times New Roman" panose="02020603050405020304" pitchFamily="18" charset="0"/>
              </a:rPr>
              <a:t>発言変動</a:t>
            </a:r>
            <a:r>
              <a:rPr lang="en-US" altLang="ja-JP"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shimmer(</a:t>
            </a:r>
            <a:r>
              <a:rPr lang="ja-JP" altLang="en-US">
                <a:latin typeface="Times New Roman" panose="02020603050405020304" pitchFamily="18" charset="0"/>
                <a:cs typeface="Times New Roman" panose="02020603050405020304" pitchFamily="18" charset="0"/>
              </a:rPr>
              <a:t>音量変動</a:t>
            </a:r>
            <a:r>
              <a:rPr lang="en-US" altLang="ja-JP"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HNR.</a:t>
            </a:r>
          </a:p>
          <a:p>
            <a:pPr marL="0" indent="0">
              <a:buNone/>
            </a:pPr>
            <a:r>
              <a:rPr lang="en-GB" b="1" dirty="0">
                <a:latin typeface="Times New Roman" panose="02020603050405020304" pitchFamily="18" charset="0"/>
                <a:cs typeface="Times New Roman" panose="02020603050405020304" pitchFamily="18" charset="0"/>
              </a:rPr>
              <a:t>Formant Analysis</a:t>
            </a:r>
            <a:r>
              <a:rPr lang="en-GB" dirty="0">
                <a:latin typeface="Times New Roman" panose="02020603050405020304" pitchFamily="18" charset="0"/>
                <a:cs typeface="Times New Roman" panose="02020603050405020304" pitchFamily="18" charset="0"/>
              </a:rPr>
              <a:t>: Formant shifts related to vocal tension.</a:t>
            </a:r>
          </a:p>
        </p:txBody>
      </p:sp>
      <p:sp>
        <p:nvSpPr>
          <p:cNvPr id="4" name="TextBox 3">
            <a:extLst>
              <a:ext uri="{FF2B5EF4-FFF2-40B4-BE49-F238E27FC236}">
                <a16:creationId xmlns:a16="http://schemas.microsoft.com/office/drawing/2014/main" id="{6407C6D1-C176-8CED-3F81-D9DDD5188E32}"/>
              </a:ext>
            </a:extLst>
          </p:cNvPr>
          <p:cNvSpPr txBox="1"/>
          <p:nvPr/>
        </p:nvSpPr>
        <p:spPr>
          <a:xfrm>
            <a:off x="11353800" y="6308209"/>
            <a:ext cx="520700" cy="369332"/>
          </a:xfrm>
          <a:prstGeom prst="rect">
            <a:avLst/>
          </a:prstGeom>
          <a:noFill/>
        </p:spPr>
        <p:txBody>
          <a:bodyPr wrap="square">
            <a:spAutoFit/>
          </a:bodyPr>
          <a:lstStyle/>
          <a:p>
            <a:r>
              <a:rPr lang="en-JP" dirty="0">
                <a:latin typeface="Times New Roman" panose="02020603050405020304" pitchFamily="18" charset="0"/>
                <a:cs typeface="Times New Roman" panose="02020603050405020304" pitchFamily="18" charset="0"/>
              </a:rPr>
              <a:t>20</a:t>
            </a:r>
            <a:endParaRPr lang="en-JP" dirty="0"/>
          </a:p>
        </p:txBody>
      </p:sp>
    </p:spTree>
    <p:extLst>
      <p:ext uri="{BB962C8B-B14F-4D97-AF65-F5344CB8AC3E}">
        <p14:creationId xmlns:p14="http://schemas.microsoft.com/office/powerpoint/2010/main" val="1581631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1EF52-846A-92A3-82D6-338221339E37}"/>
              </a:ext>
            </a:extLst>
          </p:cNvPr>
          <p:cNvSpPr>
            <a:spLocks noGrp="1"/>
          </p:cNvSpPr>
          <p:nvPr>
            <p:ph type="title"/>
          </p:nvPr>
        </p:nvSpPr>
        <p:spPr/>
        <p:txBody>
          <a:bodyPr/>
          <a:lstStyle/>
          <a:p>
            <a:r>
              <a:rPr lang="en-JP"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F6D7CF23-6A7C-5279-F25E-FD89C18106E3}"/>
              </a:ext>
            </a:extLst>
          </p:cNvPr>
          <p:cNvSpPr>
            <a:spLocks noGrp="1"/>
          </p:cNvSpPr>
          <p:nvPr>
            <p:ph idx="1"/>
          </p:nvPr>
        </p:nvSpPr>
        <p:spPr/>
        <p:txBody>
          <a:bodyPr/>
          <a:lstStyle/>
          <a:p>
            <a:pPr marL="0" indent="0">
              <a:buNone/>
            </a:pPr>
            <a:r>
              <a:rPr lang="en-GB" dirty="0">
                <a:latin typeface="Times New Roman" panose="02020603050405020304" pitchFamily="18" charset="0"/>
                <a:cs typeface="Times New Roman" panose="02020603050405020304" pitchFamily="18" charset="0"/>
              </a:rPr>
              <a:t>This system will combine advanced SSP techniques with LLM capabilities to support stress detection and mental health care.</a:t>
            </a:r>
          </a:p>
        </p:txBody>
      </p:sp>
      <p:sp>
        <p:nvSpPr>
          <p:cNvPr id="4" name="TextBox 3">
            <a:extLst>
              <a:ext uri="{FF2B5EF4-FFF2-40B4-BE49-F238E27FC236}">
                <a16:creationId xmlns:a16="http://schemas.microsoft.com/office/drawing/2014/main" id="{CFC7E15A-ACDC-A664-AFA9-462DD5EC4310}"/>
              </a:ext>
            </a:extLst>
          </p:cNvPr>
          <p:cNvSpPr txBox="1"/>
          <p:nvPr/>
        </p:nvSpPr>
        <p:spPr>
          <a:xfrm>
            <a:off x="11353800" y="6308209"/>
            <a:ext cx="520700" cy="369332"/>
          </a:xfrm>
          <a:prstGeom prst="rect">
            <a:avLst/>
          </a:prstGeom>
          <a:noFill/>
        </p:spPr>
        <p:txBody>
          <a:bodyPr wrap="square">
            <a:spAutoFit/>
          </a:bodyPr>
          <a:lstStyle/>
          <a:p>
            <a:r>
              <a:rPr lang="en-JP" dirty="0">
                <a:latin typeface="Times New Roman" panose="02020603050405020304" pitchFamily="18" charset="0"/>
                <a:cs typeface="Times New Roman" panose="02020603050405020304" pitchFamily="18" charset="0"/>
              </a:rPr>
              <a:t>21</a:t>
            </a:r>
            <a:endParaRPr lang="en-JP" dirty="0"/>
          </a:p>
        </p:txBody>
      </p:sp>
    </p:spTree>
    <p:extLst>
      <p:ext uri="{BB962C8B-B14F-4D97-AF65-F5344CB8AC3E}">
        <p14:creationId xmlns:p14="http://schemas.microsoft.com/office/powerpoint/2010/main" val="4285527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59DEC0-E854-212E-EBD9-F7E4AF3BF64B}"/>
              </a:ext>
            </a:extLst>
          </p:cNvPr>
          <p:cNvSpPr>
            <a:spLocks noGrp="1"/>
          </p:cNvSpPr>
          <p:nvPr>
            <p:ph idx="1"/>
          </p:nvPr>
        </p:nvSpPr>
        <p:spPr>
          <a:xfrm>
            <a:off x="3987800" y="2747628"/>
            <a:ext cx="3700379" cy="1113171"/>
          </a:xfrm>
        </p:spPr>
        <p:txBody>
          <a:bodyPr>
            <a:normAutofit/>
          </a:bodyPr>
          <a:lstStyle/>
          <a:p>
            <a:pPr marL="0" indent="0">
              <a:buNone/>
            </a:pPr>
            <a:r>
              <a:rPr lang="en-JP" sz="3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457266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CAECDB4-8056-A38A-3CF8-0F193F9032CB}"/>
              </a:ext>
            </a:extLst>
          </p:cNvPr>
          <p:cNvSpPr>
            <a:spLocks noGrp="1"/>
          </p:cNvSpPr>
          <p:nvPr>
            <p:ph idx="1"/>
          </p:nvPr>
        </p:nvSpPr>
        <p:spPr>
          <a:xfrm>
            <a:off x="4572000" y="2638425"/>
            <a:ext cx="1943100" cy="790575"/>
          </a:xfrm>
        </p:spPr>
        <p:txBody>
          <a:bodyPr>
            <a:normAutofit fontScale="92500"/>
          </a:bodyPr>
          <a:lstStyle/>
          <a:p>
            <a:pPr marL="0" indent="0">
              <a:buNone/>
            </a:pPr>
            <a:r>
              <a:rPr lang="en-JP" sz="3600" dirty="0">
                <a:latin typeface="Times New Roman" panose="02020603050405020304" pitchFamily="18" charset="0"/>
                <a:cs typeface="Times New Roman" panose="02020603050405020304" pitchFamily="18" charset="0"/>
              </a:rPr>
              <a:t>Question?</a:t>
            </a:r>
          </a:p>
        </p:txBody>
      </p:sp>
    </p:spTree>
    <p:extLst>
      <p:ext uri="{BB962C8B-B14F-4D97-AF65-F5344CB8AC3E}">
        <p14:creationId xmlns:p14="http://schemas.microsoft.com/office/powerpoint/2010/main" val="591070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0F216-BCA4-A58B-B7C5-3252236DB63B}"/>
              </a:ext>
            </a:extLst>
          </p:cNvPr>
          <p:cNvSpPr>
            <a:spLocks noGrp="1"/>
          </p:cNvSpPr>
          <p:nvPr>
            <p:ph type="title"/>
          </p:nvPr>
        </p:nvSpPr>
        <p:spPr/>
        <p:txBody>
          <a:bodyPr/>
          <a:lstStyle/>
          <a:p>
            <a:endParaRPr lang="en-JP"/>
          </a:p>
        </p:txBody>
      </p:sp>
      <p:sp>
        <p:nvSpPr>
          <p:cNvPr id="3" name="Content Placeholder 2">
            <a:extLst>
              <a:ext uri="{FF2B5EF4-FFF2-40B4-BE49-F238E27FC236}">
                <a16:creationId xmlns:a16="http://schemas.microsoft.com/office/drawing/2014/main" id="{FAF348F7-1DCF-B870-108A-36E294D98B61}"/>
              </a:ext>
            </a:extLst>
          </p:cNvPr>
          <p:cNvSpPr>
            <a:spLocks noGrp="1"/>
          </p:cNvSpPr>
          <p:nvPr>
            <p:ph idx="1"/>
          </p:nvPr>
        </p:nvSpPr>
        <p:spPr/>
        <p:txBody>
          <a:bodyPr/>
          <a:lstStyle/>
          <a:p>
            <a:r>
              <a:rPr lang="en-US" sz="1800" kern="100" dirty="0">
                <a:solidFill>
                  <a:srgbClr val="000000"/>
                </a:solidFill>
                <a:effectLst/>
                <a:latin typeface="Times New Roman" panose="02020603050405020304" pitchFamily="18" charset="0"/>
                <a:ea typeface="MS Mincho" panose="02020609040205080304" pitchFamily="49" charset="-128"/>
              </a:rPr>
              <a:t>In voice feature analysis, I did the textual analysis. First, I create system where I upload my audio file and A raw audio is passed into speech recognition API. API convert the audio into text . I used whisper model for audio engine. Then its transcript  the text from the audio and summarize it. On</a:t>
            </a:r>
            <a:r>
              <a:rPr lang="en-GB" sz="1800" kern="100" dirty="0" err="1">
                <a:solidFill>
                  <a:srgbClr val="000000"/>
                </a:solidFill>
                <a:effectLst/>
                <a:latin typeface="Times New Roman" panose="02020603050405020304" pitchFamily="18" charset="0"/>
                <a:ea typeface="MS Mincho" panose="02020609040205080304" pitchFamily="49" charset="-128"/>
              </a:rPr>
              <a:t>ce</a:t>
            </a:r>
            <a:r>
              <a:rPr lang="en-GB" sz="1800" kern="100" dirty="0">
                <a:solidFill>
                  <a:srgbClr val="000000"/>
                </a:solidFill>
                <a:effectLst/>
                <a:latin typeface="Times New Roman" panose="02020603050405020304" pitchFamily="18" charset="0"/>
                <a:ea typeface="MS Mincho" panose="02020609040205080304" pitchFamily="49" charset="-128"/>
              </a:rPr>
              <a:t> the transcript is ready, a prompt is formulated. The prompt includes instructions to analyse the transcript for emotional content or specific stress indicators. </a:t>
            </a:r>
            <a:r>
              <a:rPr lang="en-US" sz="1800" kern="100" dirty="0">
                <a:solidFill>
                  <a:srgbClr val="000000"/>
                </a:solidFill>
                <a:effectLst/>
                <a:latin typeface="Times New Roman" panose="02020603050405020304" pitchFamily="18" charset="0"/>
                <a:ea typeface="MS Mincho" panose="02020609040205080304" pitchFamily="49" charset="-128"/>
              </a:rPr>
              <a:t>Then based on my prompt, it describes about the stress on the text. The stress is detected from the feature of voice. For stress visualization I am creating a system where user can visualize their stress magnitude over time. Then can save the stress log history. I am using some technique like prosodic analysis for stress monitoring. </a:t>
            </a:r>
          </a:p>
          <a:p>
            <a:r>
              <a:rPr lang="en-US" sz="1800" kern="100" dirty="0">
                <a:solidFill>
                  <a:srgbClr val="000000"/>
                </a:solidFill>
                <a:effectLst/>
                <a:latin typeface="Times New Roman" panose="02020603050405020304" pitchFamily="18" charset="0"/>
                <a:ea typeface="MS Mincho" panose="02020609040205080304" pitchFamily="49" charset="-128"/>
              </a:rPr>
              <a:t>Currently, I am focusing on some stress detection model for prosodic feature analysis and  real time facial expression analysis. After finishing all my task, I will start writing my thesis. </a:t>
            </a:r>
            <a:r>
              <a:rPr lang="en-GB" sz="1800" kern="100" dirty="0">
                <a:solidFill>
                  <a:srgbClr val="000000"/>
                </a:solidFill>
                <a:effectLst/>
                <a:latin typeface="Times New Roman" panose="02020603050405020304" pitchFamily="18" charset="0"/>
                <a:ea typeface="MS Mincho" panose="02020609040205080304" pitchFamily="49" charset="-128"/>
              </a:rPr>
              <a:t>This system will combine advanced SSP techniques with LLM capabilities to support stress detection and mental health care. </a:t>
            </a:r>
            <a:endParaRPr lang="en-JP" sz="1800" kern="100">
              <a:effectLst/>
              <a:latin typeface="Times New Roman" panose="02020603050405020304" pitchFamily="18" charset="0"/>
              <a:ea typeface="MS Mincho" panose="02020609040205080304" pitchFamily="49" charset="-128"/>
            </a:endParaRPr>
          </a:p>
          <a:p>
            <a:endParaRPr lang="en-JP" dirty="0"/>
          </a:p>
        </p:txBody>
      </p:sp>
    </p:spTree>
    <p:extLst>
      <p:ext uri="{BB962C8B-B14F-4D97-AF65-F5344CB8AC3E}">
        <p14:creationId xmlns:p14="http://schemas.microsoft.com/office/powerpoint/2010/main" val="4118317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72EB0-F5C0-3992-C939-B4C90187083B}"/>
              </a:ext>
            </a:extLst>
          </p:cNvPr>
          <p:cNvSpPr>
            <a:spLocks noGrp="1"/>
          </p:cNvSpPr>
          <p:nvPr>
            <p:ph type="title"/>
          </p:nvPr>
        </p:nvSpPr>
        <p:spPr/>
        <p:txBody>
          <a:bodyPr/>
          <a:lstStyle/>
          <a:p>
            <a:endParaRPr lang="en-JP"/>
          </a:p>
        </p:txBody>
      </p:sp>
      <p:sp>
        <p:nvSpPr>
          <p:cNvPr id="3" name="Content Placeholder 2">
            <a:extLst>
              <a:ext uri="{FF2B5EF4-FFF2-40B4-BE49-F238E27FC236}">
                <a16:creationId xmlns:a16="http://schemas.microsoft.com/office/drawing/2014/main" id="{1C6D1E45-BB17-E9B8-FA78-A50C7EA4502D}"/>
              </a:ext>
            </a:extLst>
          </p:cNvPr>
          <p:cNvSpPr>
            <a:spLocks noGrp="1"/>
          </p:cNvSpPr>
          <p:nvPr>
            <p:ph idx="1"/>
          </p:nvPr>
        </p:nvSpPr>
        <p:spPr/>
        <p:txBody>
          <a:bodyPr/>
          <a:lstStyle/>
          <a:p>
            <a:endParaRPr lang="en-JP"/>
          </a:p>
        </p:txBody>
      </p:sp>
    </p:spTree>
    <p:extLst>
      <p:ext uri="{BB962C8B-B14F-4D97-AF65-F5344CB8AC3E}">
        <p14:creationId xmlns:p14="http://schemas.microsoft.com/office/powerpoint/2010/main" val="12354765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CB2DC-46A2-E88A-43B6-DF47254D62DC}"/>
              </a:ext>
            </a:extLst>
          </p:cNvPr>
          <p:cNvSpPr>
            <a:spLocks noGrp="1"/>
          </p:cNvSpPr>
          <p:nvPr>
            <p:ph type="title"/>
          </p:nvPr>
        </p:nvSpPr>
        <p:spPr/>
        <p:txBody>
          <a:bodyPr/>
          <a:lstStyle/>
          <a:p>
            <a:endParaRPr lang="en-JP"/>
          </a:p>
        </p:txBody>
      </p:sp>
      <p:sp>
        <p:nvSpPr>
          <p:cNvPr id="3" name="Content Placeholder 2">
            <a:extLst>
              <a:ext uri="{FF2B5EF4-FFF2-40B4-BE49-F238E27FC236}">
                <a16:creationId xmlns:a16="http://schemas.microsoft.com/office/drawing/2014/main" id="{C546A8FB-34DB-962F-D783-D39C4AEA4F4B}"/>
              </a:ext>
            </a:extLst>
          </p:cNvPr>
          <p:cNvSpPr>
            <a:spLocks noGrp="1"/>
          </p:cNvSpPr>
          <p:nvPr>
            <p:ph idx="1"/>
          </p:nvPr>
        </p:nvSpPr>
        <p:spPr/>
        <p:txBody>
          <a:bodyPr/>
          <a:lstStyle/>
          <a:p>
            <a:endParaRPr lang="en-JP"/>
          </a:p>
        </p:txBody>
      </p:sp>
    </p:spTree>
    <p:extLst>
      <p:ext uri="{BB962C8B-B14F-4D97-AF65-F5344CB8AC3E}">
        <p14:creationId xmlns:p14="http://schemas.microsoft.com/office/powerpoint/2010/main" val="22997872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F1DE2-8114-5436-7D77-9FA999913583}"/>
              </a:ext>
            </a:extLst>
          </p:cNvPr>
          <p:cNvSpPr>
            <a:spLocks noGrp="1"/>
          </p:cNvSpPr>
          <p:nvPr>
            <p:ph type="title"/>
          </p:nvPr>
        </p:nvSpPr>
        <p:spPr>
          <a:xfrm>
            <a:off x="838200" y="365126"/>
            <a:ext cx="10515600" cy="884126"/>
          </a:xfrm>
        </p:spPr>
        <p:txBody>
          <a:bodyPr/>
          <a:lstStyle/>
          <a:p>
            <a:r>
              <a:rPr lang="en-GB" dirty="0">
                <a:latin typeface="Times New Roman" panose="02020603050405020304" pitchFamily="18" charset="0"/>
                <a:cs typeface="Times New Roman" panose="02020603050405020304" pitchFamily="18" charset="0"/>
              </a:rPr>
              <a:t>S</a:t>
            </a:r>
            <a:r>
              <a:rPr lang="en-JP" dirty="0">
                <a:latin typeface="Times New Roman" panose="02020603050405020304" pitchFamily="18" charset="0"/>
                <a:cs typeface="Times New Roman" panose="02020603050405020304" pitchFamily="18" charset="0"/>
              </a:rPr>
              <a:t>ome stress visualization technique</a:t>
            </a:r>
            <a:endParaRPr lang="en-JP" dirty="0"/>
          </a:p>
        </p:txBody>
      </p:sp>
      <p:sp>
        <p:nvSpPr>
          <p:cNvPr id="3" name="Content Placeholder 2">
            <a:extLst>
              <a:ext uri="{FF2B5EF4-FFF2-40B4-BE49-F238E27FC236}">
                <a16:creationId xmlns:a16="http://schemas.microsoft.com/office/drawing/2014/main" id="{3C4C2FE4-2EE2-94F5-7953-E05D7ADB093A}"/>
              </a:ext>
            </a:extLst>
          </p:cNvPr>
          <p:cNvSpPr>
            <a:spLocks noGrp="1"/>
          </p:cNvSpPr>
          <p:nvPr>
            <p:ph idx="1"/>
          </p:nvPr>
        </p:nvSpPr>
        <p:spPr>
          <a:xfrm>
            <a:off x="838200" y="1532586"/>
            <a:ext cx="10515600" cy="4644377"/>
          </a:xfrm>
        </p:spPr>
        <p:txBody>
          <a:bodyPr>
            <a:normAutofit fontScale="92500"/>
          </a:bodyPr>
          <a:lstStyle/>
          <a:p>
            <a:pPr algn="l">
              <a:buFont typeface="Arial" panose="020B0604020202020204" pitchFamily="34" charset="0"/>
              <a:buChar char="•"/>
            </a:pPr>
            <a:r>
              <a:rPr lang="en-GB" sz="2600" b="1" i="0" u="none" strike="noStrike" dirty="0">
                <a:solidFill>
                  <a:srgbClr val="000000"/>
                </a:solidFill>
                <a:effectLst/>
                <a:latin typeface="Times New Roman" panose="02020603050405020304" pitchFamily="18" charset="0"/>
                <a:cs typeface="Times New Roman" panose="02020603050405020304" pitchFamily="18" charset="0"/>
              </a:rPr>
              <a:t>Waveform Visualization</a:t>
            </a:r>
            <a:r>
              <a:rPr lang="en-GB" sz="2600" b="0" i="0" u="none" strike="noStrike" dirty="0">
                <a:solidFill>
                  <a:srgbClr val="000000"/>
                </a:solidFill>
                <a:effectLst/>
                <a:latin typeface="Times New Roman" panose="02020603050405020304" pitchFamily="18" charset="0"/>
                <a:cs typeface="Times New Roman" panose="02020603050405020304" pitchFamily="18" charset="0"/>
              </a:rPr>
              <a:t>: Displays the amplitude of the voice signal over time.</a:t>
            </a:r>
          </a:p>
          <a:p>
            <a:pPr algn="l">
              <a:buFont typeface="Arial" panose="020B0604020202020204" pitchFamily="34" charset="0"/>
              <a:buChar char="•"/>
            </a:pPr>
            <a:r>
              <a:rPr lang="en-GB" sz="2600" b="1" i="0" u="none" strike="noStrike" dirty="0">
                <a:solidFill>
                  <a:srgbClr val="000000"/>
                </a:solidFill>
                <a:effectLst/>
                <a:latin typeface="Times New Roman" panose="02020603050405020304" pitchFamily="18" charset="0"/>
                <a:cs typeface="Times New Roman" panose="02020603050405020304" pitchFamily="18" charset="0"/>
              </a:rPr>
              <a:t>Pitch Contour Visualization</a:t>
            </a:r>
            <a:r>
              <a:rPr lang="en-GB" sz="2600" b="0" i="0" u="none" strike="noStrike" dirty="0">
                <a:solidFill>
                  <a:srgbClr val="000000"/>
                </a:solidFill>
                <a:effectLst/>
                <a:latin typeface="Times New Roman" panose="02020603050405020304" pitchFamily="18" charset="0"/>
                <a:cs typeface="Times New Roman" panose="02020603050405020304" pitchFamily="18" charset="0"/>
              </a:rPr>
              <a:t>: Shows how the pitch varies over time.</a:t>
            </a:r>
          </a:p>
          <a:p>
            <a:pPr algn="l">
              <a:buFont typeface="Arial" panose="020B0604020202020204" pitchFamily="34" charset="0"/>
              <a:buChar char="•"/>
            </a:pPr>
            <a:r>
              <a:rPr lang="en-GB" sz="2600" b="1" i="0" u="none" strike="noStrike" dirty="0">
                <a:solidFill>
                  <a:srgbClr val="000000"/>
                </a:solidFill>
                <a:effectLst/>
                <a:latin typeface="Times New Roman" panose="02020603050405020304" pitchFamily="18" charset="0"/>
                <a:cs typeface="Times New Roman" panose="02020603050405020304" pitchFamily="18" charset="0"/>
              </a:rPr>
              <a:t>Spectrogram Visualization</a:t>
            </a:r>
            <a:r>
              <a:rPr lang="en-GB" sz="2600" b="0" i="0" u="none" strike="noStrike" dirty="0">
                <a:solidFill>
                  <a:srgbClr val="000000"/>
                </a:solidFill>
                <a:effectLst/>
                <a:latin typeface="Times New Roman" panose="02020603050405020304" pitchFamily="18" charset="0"/>
                <a:cs typeface="Times New Roman" panose="02020603050405020304" pitchFamily="18" charset="0"/>
              </a:rPr>
              <a:t>: A visual representation of the voice's frequency content over time.</a:t>
            </a:r>
          </a:p>
          <a:p>
            <a:pPr algn="l">
              <a:buFont typeface="Arial" panose="020B0604020202020204" pitchFamily="34" charset="0"/>
              <a:buChar char="•"/>
            </a:pPr>
            <a:r>
              <a:rPr lang="en-GB" sz="2600" b="1" i="0" u="none" strike="noStrike" dirty="0">
                <a:solidFill>
                  <a:srgbClr val="000000"/>
                </a:solidFill>
                <a:effectLst/>
                <a:latin typeface="Times New Roman" panose="02020603050405020304" pitchFamily="18" charset="0"/>
                <a:cs typeface="Times New Roman" panose="02020603050405020304" pitchFamily="18" charset="0"/>
              </a:rPr>
              <a:t>Energy Intensity Visualization</a:t>
            </a:r>
            <a:r>
              <a:rPr lang="en-GB" sz="2600" b="0" i="0" u="none" strike="noStrike" dirty="0">
                <a:solidFill>
                  <a:srgbClr val="000000"/>
                </a:solidFill>
                <a:effectLst/>
                <a:latin typeface="Times New Roman" panose="02020603050405020304" pitchFamily="18" charset="0"/>
                <a:cs typeface="Times New Roman" panose="02020603050405020304" pitchFamily="18" charset="0"/>
              </a:rPr>
              <a:t>: Shows how the loudness (energy) changes in the voice.</a:t>
            </a:r>
          </a:p>
          <a:p>
            <a:pPr algn="l">
              <a:buFont typeface="Arial" panose="020B0604020202020204" pitchFamily="34" charset="0"/>
              <a:buChar char="•"/>
            </a:pPr>
            <a:r>
              <a:rPr lang="en-GB" sz="2600" b="1" i="0" u="none" strike="noStrike" dirty="0">
                <a:solidFill>
                  <a:srgbClr val="000000"/>
                </a:solidFill>
                <a:effectLst/>
                <a:latin typeface="Times New Roman" panose="02020603050405020304" pitchFamily="18" charset="0"/>
                <a:cs typeface="Times New Roman" panose="02020603050405020304" pitchFamily="18" charset="0"/>
              </a:rPr>
              <a:t>Jitter and Shimmer Plots</a:t>
            </a:r>
            <a:r>
              <a:rPr lang="en-GB" sz="2600" b="0" i="0" u="none" strike="noStrike" dirty="0">
                <a:solidFill>
                  <a:srgbClr val="000000"/>
                </a:solidFill>
                <a:effectLst/>
                <a:latin typeface="Times New Roman" panose="02020603050405020304" pitchFamily="18" charset="0"/>
                <a:cs typeface="Times New Roman" panose="02020603050405020304" pitchFamily="18" charset="0"/>
              </a:rPr>
              <a:t>: Visualizes variability in pitch and amplitude.</a:t>
            </a:r>
          </a:p>
          <a:p>
            <a:pPr algn="l">
              <a:buFont typeface="Arial" panose="020B0604020202020204" pitchFamily="34" charset="0"/>
              <a:buChar char="•"/>
            </a:pPr>
            <a:r>
              <a:rPr lang="en-GB" sz="2600" b="1" i="0" u="none" strike="noStrike" dirty="0">
                <a:solidFill>
                  <a:srgbClr val="000000"/>
                </a:solidFill>
                <a:effectLst/>
                <a:latin typeface="Times New Roman" panose="02020603050405020304" pitchFamily="18" charset="0"/>
                <a:cs typeface="Times New Roman" panose="02020603050405020304" pitchFamily="18" charset="0"/>
              </a:rPr>
              <a:t>Emotion Flow</a:t>
            </a:r>
            <a:r>
              <a:rPr lang="en-GB" sz="2600" b="0" i="0" u="none" strike="noStrike" dirty="0">
                <a:solidFill>
                  <a:srgbClr val="000000"/>
                </a:solidFill>
                <a:effectLst/>
                <a:latin typeface="Times New Roman" panose="02020603050405020304" pitchFamily="18" charset="0"/>
                <a:cs typeface="Times New Roman" panose="02020603050405020304" pitchFamily="18" charset="0"/>
              </a:rPr>
              <a:t>: Tracks changes in emotional states, such as stress or calmness, over time.</a:t>
            </a:r>
          </a:p>
          <a:p>
            <a:pPr algn="l">
              <a:buFont typeface="Arial" panose="020B0604020202020204" pitchFamily="34" charset="0"/>
              <a:buChar char="•"/>
            </a:pPr>
            <a:r>
              <a:rPr lang="en-GB" sz="2600" b="1" i="0" u="none" strike="noStrike" dirty="0">
                <a:solidFill>
                  <a:srgbClr val="000000"/>
                </a:solidFill>
                <a:effectLst/>
                <a:latin typeface="Times New Roman" panose="02020603050405020304" pitchFamily="18" charset="0"/>
                <a:cs typeface="Times New Roman" panose="02020603050405020304" pitchFamily="18" charset="0"/>
              </a:rPr>
              <a:t>Radar Chart</a:t>
            </a:r>
            <a:r>
              <a:rPr lang="en-GB" sz="2600" b="0" i="0" u="none" strike="noStrike" dirty="0">
                <a:solidFill>
                  <a:srgbClr val="000000"/>
                </a:solidFill>
                <a:effectLst/>
                <a:latin typeface="Times New Roman" panose="02020603050405020304" pitchFamily="18" charset="0"/>
                <a:cs typeface="Times New Roman" panose="02020603050405020304" pitchFamily="18" charset="0"/>
              </a:rPr>
              <a:t>: Plots multiple voice features (pitch, jitter, shimmer) on different axes to show stress levels.</a:t>
            </a:r>
          </a:p>
          <a:p>
            <a:endParaRPr lang="en-JP" dirty="0"/>
          </a:p>
        </p:txBody>
      </p:sp>
      <p:sp>
        <p:nvSpPr>
          <p:cNvPr id="4" name="TextBox 3">
            <a:extLst>
              <a:ext uri="{FF2B5EF4-FFF2-40B4-BE49-F238E27FC236}">
                <a16:creationId xmlns:a16="http://schemas.microsoft.com/office/drawing/2014/main" id="{6D735303-2B3E-FEC0-B427-81755F802B10}"/>
              </a:ext>
            </a:extLst>
          </p:cNvPr>
          <p:cNvSpPr txBox="1"/>
          <p:nvPr/>
        </p:nvSpPr>
        <p:spPr>
          <a:xfrm>
            <a:off x="11493499" y="6123543"/>
            <a:ext cx="592279" cy="646331"/>
          </a:xfrm>
          <a:prstGeom prst="rect">
            <a:avLst/>
          </a:prstGeom>
          <a:noFill/>
          <a:ln>
            <a:solidFill>
              <a:schemeClr val="bg1"/>
            </a:solidFill>
          </a:ln>
        </p:spPr>
        <p:txBody>
          <a:bodyPr wrap="square" rtlCol="0">
            <a:spAutoFit/>
          </a:bodyPr>
          <a:lstStyle/>
          <a:p>
            <a:r>
              <a:rPr lang="en-JP" dirty="0">
                <a:latin typeface="Times New Roman" panose="02020603050405020304" pitchFamily="18" charset="0"/>
                <a:cs typeface="Times New Roman" panose="02020603050405020304" pitchFamily="18" charset="0"/>
              </a:rPr>
              <a:t>    20</a:t>
            </a:r>
          </a:p>
        </p:txBody>
      </p:sp>
    </p:spTree>
    <p:extLst>
      <p:ext uri="{BB962C8B-B14F-4D97-AF65-F5344CB8AC3E}">
        <p14:creationId xmlns:p14="http://schemas.microsoft.com/office/powerpoint/2010/main" val="13369135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AC7D6-5FF8-B5CD-EBC6-B7089710B675}"/>
              </a:ext>
            </a:extLst>
          </p:cNvPr>
          <p:cNvSpPr>
            <a:spLocks noGrp="1"/>
          </p:cNvSpPr>
          <p:nvPr>
            <p:ph type="title"/>
          </p:nvPr>
        </p:nvSpPr>
        <p:spPr/>
        <p:txBody>
          <a:bodyPr/>
          <a:lstStyle/>
          <a:p>
            <a:r>
              <a:rPr lang="en-JP" dirty="0">
                <a:latin typeface="Times New Roman" panose="02020603050405020304" pitchFamily="18" charset="0"/>
                <a:cs typeface="Times New Roman" panose="02020603050405020304" pitchFamily="18" charset="0"/>
              </a:rPr>
              <a:t>Voice feature </a:t>
            </a:r>
          </a:p>
        </p:txBody>
      </p:sp>
      <p:sp>
        <p:nvSpPr>
          <p:cNvPr id="3" name="Content Placeholder 2">
            <a:extLst>
              <a:ext uri="{FF2B5EF4-FFF2-40B4-BE49-F238E27FC236}">
                <a16:creationId xmlns:a16="http://schemas.microsoft.com/office/drawing/2014/main" id="{C35250D7-191C-DE15-8045-7AE1D2BEAA03}"/>
              </a:ext>
            </a:extLst>
          </p:cNvPr>
          <p:cNvSpPr>
            <a:spLocks noGrp="1"/>
          </p:cNvSpPr>
          <p:nvPr>
            <p:ph idx="1"/>
          </p:nvPr>
        </p:nvSpPr>
        <p:spPr/>
        <p:txBody>
          <a:bodyPr/>
          <a:lstStyle/>
          <a:p>
            <a:pPr algn="l">
              <a:buFont typeface="Arial" panose="020B0604020202020204" pitchFamily="34" charset="0"/>
              <a:buChar char="•"/>
            </a:pPr>
            <a:r>
              <a:rPr lang="en-GB" b="1" i="0" u="none" strike="noStrike" dirty="0">
                <a:solidFill>
                  <a:srgbClr val="000000"/>
                </a:solidFill>
                <a:effectLst/>
                <a:latin typeface="Times New Roman" panose="02020603050405020304" pitchFamily="18" charset="0"/>
                <a:cs typeface="Times New Roman" panose="02020603050405020304" pitchFamily="18" charset="0"/>
              </a:rPr>
              <a:t>Pitch</a:t>
            </a:r>
            <a:r>
              <a:rPr lang="en-GB" b="0" i="0" u="none" strike="noStrike" dirty="0">
                <a:solidFill>
                  <a:srgbClr val="000000"/>
                </a:solidFill>
                <a:effectLst/>
                <a:latin typeface="Times New Roman" panose="02020603050405020304" pitchFamily="18" charset="0"/>
                <a:cs typeface="Times New Roman" panose="02020603050405020304" pitchFamily="18" charset="0"/>
              </a:rPr>
              <a:t>: The fundamental frequency of the voice (F0).</a:t>
            </a:r>
          </a:p>
          <a:p>
            <a:pPr algn="l">
              <a:buFont typeface="Arial" panose="020B0604020202020204" pitchFamily="34" charset="0"/>
              <a:buChar char="•"/>
            </a:pPr>
            <a:r>
              <a:rPr lang="en-GB" b="1" i="0" u="none" strike="noStrike" dirty="0">
                <a:solidFill>
                  <a:srgbClr val="000000"/>
                </a:solidFill>
                <a:effectLst/>
                <a:latin typeface="Times New Roman" panose="02020603050405020304" pitchFamily="18" charset="0"/>
                <a:cs typeface="Times New Roman" panose="02020603050405020304" pitchFamily="18" charset="0"/>
              </a:rPr>
              <a:t>Jitter</a:t>
            </a:r>
            <a:r>
              <a:rPr lang="en-GB" b="0" i="0" u="none" strike="noStrike" dirty="0">
                <a:solidFill>
                  <a:srgbClr val="000000"/>
                </a:solidFill>
                <a:effectLst/>
                <a:latin typeface="Times New Roman" panose="02020603050405020304" pitchFamily="18" charset="0"/>
                <a:cs typeface="Times New Roman" panose="02020603050405020304" pitchFamily="18" charset="0"/>
              </a:rPr>
              <a:t>: Variability in pitch over time.</a:t>
            </a:r>
          </a:p>
          <a:p>
            <a:pPr algn="l">
              <a:buFont typeface="Arial" panose="020B0604020202020204" pitchFamily="34" charset="0"/>
              <a:buChar char="•"/>
            </a:pPr>
            <a:r>
              <a:rPr lang="en-GB" b="1" i="0" u="none" strike="noStrike" dirty="0">
                <a:solidFill>
                  <a:srgbClr val="000000"/>
                </a:solidFill>
                <a:effectLst/>
                <a:latin typeface="Times New Roman" panose="02020603050405020304" pitchFamily="18" charset="0"/>
                <a:cs typeface="Times New Roman" panose="02020603050405020304" pitchFamily="18" charset="0"/>
              </a:rPr>
              <a:t>Shimmer</a:t>
            </a:r>
            <a:r>
              <a:rPr lang="en-GB" b="0" i="0" u="none" strike="noStrike" dirty="0">
                <a:solidFill>
                  <a:srgbClr val="000000"/>
                </a:solidFill>
                <a:effectLst/>
                <a:latin typeface="Times New Roman" panose="02020603050405020304" pitchFamily="18" charset="0"/>
                <a:cs typeface="Times New Roman" panose="02020603050405020304" pitchFamily="18" charset="0"/>
              </a:rPr>
              <a:t>: Variability in amplitude over time.</a:t>
            </a:r>
          </a:p>
          <a:p>
            <a:pPr algn="l">
              <a:buFont typeface="Arial" panose="020B0604020202020204" pitchFamily="34" charset="0"/>
              <a:buChar char="•"/>
            </a:pPr>
            <a:r>
              <a:rPr lang="en-GB" b="1" i="0" u="none" strike="noStrike" dirty="0">
                <a:solidFill>
                  <a:srgbClr val="000000"/>
                </a:solidFill>
                <a:effectLst/>
                <a:latin typeface="Times New Roman" panose="02020603050405020304" pitchFamily="18" charset="0"/>
                <a:cs typeface="Times New Roman" panose="02020603050405020304" pitchFamily="18" charset="0"/>
              </a:rPr>
              <a:t>Energy</a:t>
            </a:r>
            <a:r>
              <a:rPr lang="en-GB" b="0" i="0" u="none" strike="noStrike" dirty="0">
                <a:solidFill>
                  <a:srgbClr val="000000"/>
                </a:solidFill>
                <a:effectLst/>
                <a:latin typeface="Times New Roman" panose="02020603050405020304" pitchFamily="18" charset="0"/>
                <a:cs typeface="Times New Roman" panose="02020603050405020304" pitchFamily="18" charset="0"/>
              </a:rPr>
              <a:t>: Overall loudness of the voice.</a:t>
            </a:r>
          </a:p>
          <a:p>
            <a:pPr algn="l">
              <a:buFont typeface="Arial" panose="020B0604020202020204" pitchFamily="34" charset="0"/>
              <a:buChar char="•"/>
            </a:pPr>
            <a:r>
              <a:rPr lang="en-GB" b="1" i="0" u="none" strike="noStrike" dirty="0">
                <a:solidFill>
                  <a:srgbClr val="000000"/>
                </a:solidFill>
                <a:effectLst/>
                <a:latin typeface="Times New Roman" panose="02020603050405020304" pitchFamily="18" charset="0"/>
                <a:cs typeface="Times New Roman" panose="02020603050405020304" pitchFamily="18" charset="0"/>
              </a:rPr>
              <a:t>Spectral Features</a:t>
            </a:r>
            <a:r>
              <a:rPr lang="en-GB" b="0" i="0" u="none" strike="noStrike" dirty="0">
                <a:solidFill>
                  <a:srgbClr val="000000"/>
                </a:solidFill>
                <a:effectLst/>
                <a:latin typeface="Times New Roman" panose="02020603050405020304" pitchFamily="18" charset="0"/>
                <a:cs typeface="Times New Roman" panose="02020603050405020304" pitchFamily="18" charset="0"/>
              </a:rPr>
              <a:t>: Frequency distribution in the voice signal.</a:t>
            </a:r>
          </a:p>
          <a:p>
            <a:pPr algn="l">
              <a:buFont typeface="Arial" panose="020B0604020202020204" pitchFamily="34" charset="0"/>
              <a:buChar char="•"/>
            </a:pPr>
            <a:r>
              <a:rPr lang="en-GB" b="1" i="0" u="none" strike="noStrike" dirty="0">
                <a:solidFill>
                  <a:srgbClr val="000000"/>
                </a:solidFill>
                <a:effectLst/>
                <a:latin typeface="Times New Roman" panose="02020603050405020304" pitchFamily="18" charset="0"/>
                <a:cs typeface="Times New Roman" panose="02020603050405020304" pitchFamily="18" charset="0"/>
              </a:rPr>
              <a:t>Speech Rate</a:t>
            </a:r>
            <a:r>
              <a:rPr lang="en-GB" b="0" i="0" u="none" strike="noStrike" dirty="0">
                <a:solidFill>
                  <a:srgbClr val="000000"/>
                </a:solidFill>
                <a:effectLst/>
                <a:latin typeface="Times New Roman" panose="02020603050405020304" pitchFamily="18" charset="0"/>
                <a:cs typeface="Times New Roman" panose="02020603050405020304" pitchFamily="18" charset="0"/>
              </a:rPr>
              <a:t>: The speed at which the person is speaking.</a:t>
            </a:r>
          </a:p>
          <a:p>
            <a:pPr algn="l">
              <a:buFont typeface="Arial" panose="020B0604020202020204" pitchFamily="34" charset="0"/>
              <a:buChar char="•"/>
            </a:pPr>
            <a:r>
              <a:rPr lang="en-GB" b="1" i="0" u="none" strike="noStrike" dirty="0">
                <a:solidFill>
                  <a:srgbClr val="000000"/>
                </a:solidFill>
                <a:effectLst/>
                <a:latin typeface="Times New Roman" panose="02020603050405020304" pitchFamily="18" charset="0"/>
                <a:cs typeface="Times New Roman" panose="02020603050405020304" pitchFamily="18" charset="0"/>
              </a:rPr>
              <a:t>Formants</a:t>
            </a:r>
            <a:r>
              <a:rPr lang="en-GB" b="0" i="0" u="none" strike="noStrike" dirty="0">
                <a:solidFill>
                  <a:srgbClr val="000000"/>
                </a:solidFill>
                <a:effectLst/>
                <a:latin typeface="Times New Roman" panose="02020603050405020304" pitchFamily="18" charset="0"/>
                <a:cs typeface="Times New Roman" panose="02020603050405020304" pitchFamily="18" charset="0"/>
              </a:rPr>
              <a:t>: Resonant frequencies of the vocal tract</a:t>
            </a:r>
          </a:p>
          <a:p>
            <a:endParaRPr lang="en-JP" dirty="0"/>
          </a:p>
        </p:txBody>
      </p:sp>
    </p:spTree>
    <p:extLst>
      <p:ext uri="{BB962C8B-B14F-4D97-AF65-F5344CB8AC3E}">
        <p14:creationId xmlns:p14="http://schemas.microsoft.com/office/powerpoint/2010/main" val="2919966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1E7CE-989D-6B9B-919D-AA77925BD171}"/>
              </a:ext>
            </a:extLst>
          </p:cNvPr>
          <p:cNvSpPr>
            <a:spLocks noGrp="1"/>
          </p:cNvSpPr>
          <p:nvPr>
            <p:ph type="title"/>
          </p:nvPr>
        </p:nvSpPr>
        <p:spPr>
          <a:xfrm>
            <a:off x="838200" y="643731"/>
            <a:ext cx="10515600" cy="621464"/>
          </a:xfrm>
        </p:spPr>
        <p:txBody>
          <a:bodyPr>
            <a:normAutofit fontScale="90000"/>
          </a:bodyPr>
          <a:lstStyle/>
          <a:p>
            <a:r>
              <a:rPr lang="en-JP"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AA26AC79-901A-3166-F56A-82E21E755927}"/>
              </a:ext>
            </a:extLst>
          </p:cNvPr>
          <p:cNvSpPr>
            <a:spLocks noGrp="1"/>
          </p:cNvSpPr>
          <p:nvPr>
            <p:ph idx="1"/>
          </p:nvPr>
        </p:nvSpPr>
        <p:spPr>
          <a:xfrm>
            <a:off x="838200" y="1862931"/>
            <a:ext cx="10515600" cy="4351338"/>
          </a:xfrm>
        </p:spPr>
        <p:txBody>
          <a:bodyPr>
            <a:normAutofit fontScale="92500" lnSpcReduction="20000"/>
          </a:bodyPr>
          <a:lstStyle/>
          <a:p>
            <a:r>
              <a:rPr lang="en-JP" dirty="0">
                <a:latin typeface="Times New Roman" panose="02020603050405020304" pitchFamily="18" charset="0"/>
                <a:cs typeface="Times New Roman" panose="02020603050405020304" pitchFamily="18" charset="0"/>
              </a:rPr>
              <a:t>Introduction</a:t>
            </a:r>
          </a:p>
          <a:p>
            <a:r>
              <a:rPr lang="en-JP" dirty="0">
                <a:latin typeface="Times New Roman" panose="02020603050405020304" pitchFamily="18" charset="0"/>
                <a:cs typeface="Times New Roman" panose="02020603050405020304" pitchFamily="18" charset="0"/>
              </a:rPr>
              <a:t>Overview of System</a:t>
            </a:r>
          </a:p>
          <a:p>
            <a:r>
              <a:rPr lang="en-JP" dirty="0">
                <a:latin typeface="Times New Roman" panose="02020603050405020304" pitchFamily="18" charset="0"/>
                <a:cs typeface="Times New Roman" panose="02020603050405020304" pitchFamily="18" charset="0"/>
              </a:rPr>
              <a:t>Mental Health Care System</a:t>
            </a:r>
          </a:p>
          <a:p>
            <a:r>
              <a:rPr lang="en-GB" dirty="0">
                <a:latin typeface="Times New Roman" panose="02020603050405020304" pitchFamily="18" charset="0"/>
                <a:cs typeface="Times New Roman" panose="02020603050405020304" pitchFamily="18" charset="0"/>
              </a:rPr>
              <a:t>S</a:t>
            </a:r>
            <a:r>
              <a:rPr lang="en-JP" dirty="0">
                <a:latin typeface="Times New Roman" panose="02020603050405020304" pitchFamily="18" charset="0"/>
                <a:cs typeface="Times New Roman" panose="02020603050405020304" pitchFamily="18" charset="0"/>
              </a:rPr>
              <a:t>ystem worlfkow</a:t>
            </a:r>
          </a:p>
          <a:p>
            <a:r>
              <a:rPr lang="en-JP" dirty="0">
                <a:latin typeface="Times New Roman" panose="02020603050405020304" pitchFamily="18" charset="0"/>
                <a:cs typeface="Times New Roman" panose="02020603050405020304" pitchFamily="18" charset="0"/>
              </a:rPr>
              <a:t>Social Signal Processing</a:t>
            </a:r>
          </a:p>
          <a:p>
            <a:r>
              <a:rPr lang="en-JP" dirty="0">
                <a:latin typeface="Times New Roman" panose="02020603050405020304" pitchFamily="18" charset="0"/>
                <a:cs typeface="Times New Roman" panose="02020603050405020304" pitchFamily="18" charset="0"/>
              </a:rPr>
              <a:t>Multimodal LLM techniques</a:t>
            </a:r>
          </a:p>
          <a:p>
            <a:r>
              <a:rPr lang="en-JP" dirty="0">
                <a:latin typeface="Times New Roman" panose="02020603050405020304" pitchFamily="18" charset="0"/>
                <a:cs typeface="Times New Roman" panose="02020603050405020304" pitchFamily="18" charset="0"/>
              </a:rPr>
              <a:t>Stress texual analysis from audio</a:t>
            </a:r>
          </a:p>
          <a:p>
            <a:r>
              <a:rPr lang="en-GB" dirty="0">
                <a:latin typeface="Times New Roman" panose="02020603050405020304" pitchFamily="18" charset="0"/>
                <a:cs typeface="Times New Roman" panose="02020603050405020304" pitchFamily="18" charset="0"/>
              </a:rPr>
              <a:t>I</a:t>
            </a:r>
            <a:r>
              <a:rPr lang="en-JP" dirty="0">
                <a:latin typeface="Times New Roman" panose="02020603050405020304" pitchFamily="18" charset="0"/>
                <a:cs typeface="Times New Roman" panose="02020603050405020304" pitchFamily="18" charset="0"/>
              </a:rPr>
              <a:t>nterface</a:t>
            </a:r>
          </a:p>
          <a:p>
            <a:r>
              <a:rPr lang="en-GB" dirty="0">
                <a:latin typeface="Times New Roman" panose="02020603050405020304" pitchFamily="18" charset="0"/>
                <a:cs typeface="Times New Roman" panose="02020603050405020304" pitchFamily="18" charset="0"/>
              </a:rPr>
              <a:t>V</a:t>
            </a:r>
            <a:r>
              <a:rPr lang="en-JP" dirty="0">
                <a:latin typeface="Times New Roman" panose="02020603050405020304" pitchFamily="18" charset="0"/>
                <a:cs typeface="Times New Roman" panose="02020603050405020304" pitchFamily="18" charset="0"/>
              </a:rPr>
              <a:t>oice feature method.</a:t>
            </a:r>
          </a:p>
          <a:p>
            <a:r>
              <a:rPr lang="en-JP" dirty="0">
                <a:latin typeface="Times New Roman" panose="02020603050405020304" pitchFamily="18" charset="0"/>
                <a:cs typeface="Times New Roman" panose="02020603050405020304" pitchFamily="18" charset="0"/>
              </a:rPr>
              <a:t>Conclusion</a:t>
            </a:r>
          </a:p>
          <a:p>
            <a:endParaRPr lang="en-JP" dirty="0">
              <a:latin typeface="Times New Roman" panose="02020603050405020304" pitchFamily="18" charset="0"/>
              <a:cs typeface="Times New Roman" panose="02020603050405020304" pitchFamily="18" charset="0"/>
            </a:endParaRPr>
          </a:p>
          <a:p>
            <a:endParaRPr lang="en-JP" dirty="0">
              <a:latin typeface="Times New Roman" panose="02020603050405020304" pitchFamily="18" charset="0"/>
              <a:cs typeface="Times New Roman" panose="02020603050405020304" pitchFamily="18" charset="0"/>
            </a:endParaRPr>
          </a:p>
          <a:p>
            <a:endParaRPr lang="en-JP" dirty="0">
              <a:latin typeface="Times New Roman" panose="02020603050405020304" pitchFamily="18" charset="0"/>
              <a:cs typeface="Times New Roman" panose="02020603050405020304" pitchFamily="18" charset="0"/>
            </a:endParaRPr>
          </a:p>
          <a:p>
            <a:endParaRPr lang="en-JP"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61080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F002C4-481F-F76A-49B4-9D6805C5B1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7BA7F0-67D9-0395-222B-452AB16D7D3A}"/>
              </a:ext>
            </a:extLst>
          </p:cNvPr>
          <p:cNvSpPr>
            <a:spLocks noGrp="1"/>
          </p:cNvSpPr>
          <p:nvPr>
            <p:ph type="title"/>
          </p:nvPr>
        </p:nvSpPr>
        <p:spPr>
          <a:xfrm>
            <a:off x="348803" y="79960"/>
            <a:ext cx="10515600" cy="798657"/>
          </a:xfrm>
        </p:spPr>
        <p:txBody>
          <a:bodyPr/>
          <a:lstStyle/>
          <a:p>
            <a:r>
              <a:rPr lang="en-GB" dirty="0">
                <a:latin typeface="Times New Roman" panose="02020603050405020304" pitchFamily="18" charset="0"/>
                <a:cs typeface="Times New Roman" panose="02020603050405020304" pitchFamily="18" charset="0"/>
              </a:rPr>
              <a:t>S</a:t>
            </a:r>
            <a:r>
              <a:rPr lang="en-JP" dirty="0">
                <a:latin typeface="Times New Roman" panose="02020603050405020304" pitchFamily="18" charset="0"/>
                <a:cs typeface="Times New Roman" panose="02020603050405020304" pitchFamily="18" charset="0"/>
              </a:rPr>
              <a:t>tress radar(spider plot)</a:t>
            </a:r>
          </a:p>
        </p:txBody>
      </p:sp>
      <p:pic>
        <p:nvPicPr>
          <p:cNvPr id="4" name="Content Placeholder 3">
            <a:extLst>
              <a:ext uri="{FF2B5EF4-FFF2-40B4-BE49-F238E27FC236}">
                <a16:creationId xmlns:a16="http://schemas.microsoft.com/office/drawing/2014/main" id="{8B6A332C-6DDF-BE47-2260-E0DF13E06CF7}"/>
              </a:ext>
            </a:extLst>
          </p:cNvPr>
          <p:cNvPicPr>
            <a:picLocks noGrp="1" noChangeAspect="1"/>
          </p:cNvPicPr>
          <p:nvPr>
            <p:ph idx="1"/>
          </p:nvPr>
        </p:nvPicPr>
        <p:blipFill>
          <a:blip r:embed="rId2"/>
          <a:stretch>
            <a:fillRect/>
          </a:stretch>
        </p:blipFill>
        <p:spPr>
          <a:xfrm>
            <a:off x="8796270" y="1468726"/>
            <a:ext cx="3395730" cy="4902200"/>
          </a:xfrm>
          <a:prstGeom prst="rect">
            <a:avLst/>
          </a:prstGeom>
        </p:spPr>
      </p:pic>
      <p:pic>
        <p:nvPicPr>
          <p:cNvPr id="5" name="Picture 4">
            <a:extLst>
              <a:ext uri="{FF2B5EF4-FFF2-40B4-BE49-F238E27FC236}">
                <a16:creationId xmlns:a16="http://schemas.microsoft.com/office/drawing/2014/main" id="{03CFF956-0523-1854-8233-87626A09079B}"/>
              </a:ext>
            </a:extLst>
          </p:cNvPr>
          <p:cNvPicPr>
            <a:picLocks noChangeAspect="1"/>
          </p:cNvPicPr>
          <p:nvPr/>
        </p:nvPicPr>
        <p:blipFill>
          <a:blip r:embed="rId3"/>
          <a:stretch>
            <a:fillRect/>
          </a:stretch>
        </p:blipFill>
        <p:spPr>
          <a:xfrm>
            <a:off x="3179618" y="1265814"/>
            <a:ext cx="5832763" cy="5308024"/>
          </a:xfrm>
          <a:prstGeom prst="rect">
            <a:avLst/>
          </a:prstGeom>
        </p:spPr>
      </p:pic>
      <p:sp>
        <p:nvSpPr>
          <p:cNvPr id="6" name="TextBox 5">
            <a:extLst>
              <a:ext uri="{FF2B5EF4-FFF2-40B4-BE49-F238E27FC236}">
                <a16:creationId xmlns:a16="http://schemas.microsoft.com/office/drawing/2014/main" id="{DEE817E9-64C0-24B2-7622-325BE8148D0E}"/>
              </a:ext>
            </a:extLst>
          </p:cNvPr>
          <p:cNvSpPr txBox="1"/>
          <p:nvPr/>
        </p:nvSpPr>
        <p:spPr>
          <a:xfrm>
            <a:off x="249382" y="2665124"/>
            <a:ext cx="2930236" cy="2308324"/>
          </a:xfrm>
          <a:prstGeom prst="rect">
            <a:avLst/>
          </a:prstGeom>
          <a:noFill/>
        </p:spPr>
        <p:txBody>
          <a:bodyPr wrap="square">
            <a:spAutoFit/>
          </a:bodyPr>
          <a:lstStyle/>
          <a:p>
            <a:r>
              <a:rPr lang="en-GB" b="0" i="0" u="none" strike="noStrike" dirty="0">
                <a:solidFill>
                  <a:srgbClr val="000000"/>
                </a:solidFill>
                <a:effectLst/>
                <a:latin typeface="Times New Roman" panose="02020603050405020304" pitchFamily="18" charset="0"/>
                <a:cs typeface="Times New Roman" panose="02020603050405020304" pitchFamily="18" charset="0"/>
              </a:rPr>
              <a:t> various stress-related vocal features and plot them on different axes of the radar chart. The more the chart expands outward (towards the high values for each feature), the higher the stress level.</a:t>
            </a:r>
            <a:endParaRPr lang="en-JP"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44389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015AD-9C65-10ED-27B5-C3F0F1181555}"/>
              </a:ext>
            </a:extLst>
          </p:cNvPr>
          <p:cNvSpPr>
            <a:spLocks noGrp="1"/>
          </p:cNvSpPr>
          <p:nvPr>
            <p:ph type="title"/>
          </p:nvPr>
        </p:nvSpPr>
        <p:spPr/>
        <p:txBody>
          <a:bodyPr/>
          <a:lstStyle/>
          <a:p>
            <a:r>
              <a:rPr lang="en-JP" dirty="0">
                <a:latin typeface="Times New Roman" panose="02020603050405020304" pitchFamily="18" charset="0"/>
                <a:cs typeface="Times New Roman" panose="02020603050405020304" pitchFamily="18" charset="0"/>
              </a:rPr>
              <a:t>Prosdy signal for stress visualization</a:t>
            </a:r>
          </a:p>
        </p:txBody>
      </p:sp>
      <p:sp>
        <p:nvSpPr>
          <p:cNvPr id="3" name="Content Placeholder 2">
            <a:extLst>
              <a:ext uri="{FF2B5EF4-FFF2-40B4-BE49-F238E27FC236}">
                <a16:creationId xmlns:a16="http://schemas.microsoft.com/office/drawing/2014/main" id="{CC89F51C-6129-FE78-8CD7-BA57F8032007}"/>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P</a:t>
            </a:r>
            <a:r>
              <a:rPr lang="en-JP" dirty="0">
                <a:latin typeface="Times New Roman" panose="02020603050405020304" pitchFamily="18" charset="0"/>
                <a:cs typeface="Times New Roman" panose="02020603050405020304" pitchFamily="18" charset="0"/>
              </a:rPr>
              <a:t>itch</a:t>
            </a:r>
          </a:p>
          <a:p>
            <a:r>
              <a:rPr lang="en-GB" dirty="0">
                <a:latin typeface="Times New Roman" panose="02020603050405020304" pitchFamily="18" charset="0"/>
                <a:cs typeface="Times New Roman" panose="02020603050405020304" pitchFamily="18" charset="0"/>
              </a:rPr>
              <a:t>S</a:t>
            </a:r>
            <a:r>
              <a:rPr lang="en-JP" dirty="0">
                <a:latin typeface="Times New Roman" panose="02020603050405020304" pitchFamily="18" charset="0"/>
                <a:cs typeface="Times New Roman" panose="02020603050405020304" pitchFamily="18" charset="0"/>
              </a:rPr>
              <a:t>peech rate</a:t>
            </a:r>
          </a:p>
          <a:p>
            <a:r>
              <a:rPr lang="en-GB" dirty="0">
                <a:latin typeface="Times New Roman" panose="02020603050405020304" pitchFamily="18" charset="0"/>
                <a:cs typeface="Times New Roman" panose="02020603050405020304" pitchFamily="18" charset="0"/>
              </a:rPr>
              <a:t>Intensity </a:t>
            </a:r>
            <a:r>
              <a:rPr lang="en-JP" dirty="0">
                <a:latin typeface="Times New Roman" panose="02020603050405020304" pitchFamily="18" charset="0"/>
                <a:cs typeface="Times New Roman" panose="02020603050405020304" pitchFamily="18" charset="0"/>
              </a:rPr>
              <a:t>(loudness)</a:t>
            </a:r>
          </a:p>
          <a:p>
            <a:r>
              <a:rPr lang="en-GB" dirty="0">
                <a:latin typeface="Times New Roman" panose="02020603050405020304" pitchFamily="18" charset="0"/>
                <a:cs typeface="Times New Roman" panose="02020603050405020304" pitchFamily="18" charset="0"/>
              </a:rPr>
              <a:t>Shimmer and voice  J</a:t>
            </a:r>
            <a:r>
              <a:rPr lang="en-JP" dirty="0">
                <a:latin typeface="Times New Roman" panose="02020603050405020304" pitchFamily="18" charset="0"/>
                <a:cs typeface="Times New Roman" panose="02020603050405020304" pitchFamily="18" charset="0"/>
              </a:rPr>
              <a:t>itter</a:t>
            </a:r>
          </a:p>
          <a:p>
            <a:r>
              <a:rPr lang="en-GB" dirty="0">
                <a:latin typeface="Times New Roman" panose="02020603050405020304" pitchFamily="18" charset="0"/>
                <a:cs typeface="Times New Roman" panose="02020603050405020304" pitchFamily="18" charset="0"/>
              </a:rPr>
              <a:t>P</a:t>
            </a:r>
            <a:r>
              <a:rPr lang="en-JP" dirty="0">
                <a:latin typeface="Times New Roman" panose="02020603050405020304" pitchFamily="18" charset="0"/>
                <a:cs typeface="Times New Roman" panose="02020603050405020304" pitchFamily="18" charset="0"/>
              </a:rPr>
              <a:t>ause and hesitations</a:t>
            </a:r>
          </a:p>
          <a:p>
            <a:r>
              <a:rPr lang="en-GB" dirty="0">
                <a:latin typeface="Times New Roman" panose="02020603050405020304" pitchFamily="18" charset="0"/>
                <a:cs typeface="Times New Roman" panose="02020603050405020304" pitchFamily="18" charset="0"/>
              </a:rPr>
              <a:t>F</a:t>
            </a:r>
            <a:r>
              <a:rPr lang="en-JP" dirty="0">
                <a:latin typeface="Times New Roman" panose="02020603050405020304" pitchFamily="18" charset="0"/>
                <a:cs typeface="Times New Roman" panose="02020603050405020304" pitchFamily="18" charset="0"/>
              </a:rPr>
              <a:t>ormants frequencies</a:t>
            </a:r>
          </a:p>
          <a:p>
            <a:endParaRPr lang="en-JP" dirty="0"/>
          </a:p>
        </p:txBody>
      </p:sp>
    </p:spTree>
    <p:extLst>
      <p:ext uri="{BB962C8B-B14F-4D97-AF65-F5344CB8AC3E}">
        <p14:creationId xmlns:p14="http://schemas.microsoft.com/office/powerpoint/2010/main" val="2705119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BB9EF-A8E4-B693-EE60-21DEABE461D3}"/>
              </a:ext>
            </a:extLst>
          </p:cNvPr>
          <p:cNvSpPr>
            <a:spLocks noGrp="1"/>
          </p:cNvSpPr>
          <p:nvPr>
            <p:ph type="title"/>
          </p:nvPr>
        </p:nvSpPr>
        <p:spPr>
          <a:xfrm>
            <a:off x="838200" y="365126"/>
            <a:ext cx="10515600" cy="937202"/>
          </a:xfrm>
        </p:spPr>
        <p:txBody>
          <a:bodyPr/>
          <a:lstStyle/>
          <a:p>
            <a:r>
              <a:rPr lang="en-GB" dirty="0">
                <a:latin typeface="Times New Roman" panose="02020603050405020304" pitchFamily="18" charset="0"/>
                <a:cs typeface="Times New Roman" panose="02020603050405020304" pitchFamily="18" charset="0"/>
              </a:rPr>
              <a:t>S</a:t>
            </a:r>
            <a:r>
              <a:rPr lang="en-JP" dirty="0">
                <a:latin typeface="Times New Roman" panose="02020603050405020304" pitchFamily="18" charset="0"/>
                <a:cs typeface="Times New Roman" panose="02020603050405020304" pitchFamily="18" charset="0"/>
              </a:rPr>
              <a:t>tress elements</a:t>
            </a:r>
          </a:p>
        </p:txBody>
      </p:sp>
      <p:sp>
        <p:nvSpPr>
          <p:cNvPr id="3" name="Content Placeholder 2">
            <a:extLst>
              <a:ext uri="{FF2B5EF4-FFF2-40B4-BE49-F238E27FC236}">
                <a16:creationId xmlns:a16="http://schemas.microsoft.com/office/drawing/2014/main" id="{A28AD23E-EDB1-4A4F-FF57-5CFC9CB63BC2}"/>
              </a:ext>
            </a:extLst>
          </p:cNvPr>
          <p:cNvSpPr>
            <a:spLocks noGrp="1"/>
          </p:cNvSpPr>
          <p:nvPr>
            <p:ph idx="1"/>
          </p:nvPr>
        </p:nvSpPr>
        <p:spPr/>
        <p:txBody>
          <a:bodyPr/>
          <a:lstStyle/>
          <a:p>
            <a:endParaRPr lang="en-JP" dirty="0"/>
          </a:p>
        </p:txBody>
      </p:sp>
    </p:spTree>
    <p:extLst>
      <p:ext uri="{BB962C8B-B14F-4D97-AF65-F5344CB8AC3E}">
        <p14:creationId xmlns:p14="http://schemas.microsoft.com/office/powerpoint/2010/main" val="38613980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FBF91-BCE4-EECB-80FD-A62B1A9D2E96}"/>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P</a:t>
            </a:r>
            <a:r>
              <a:rPr lang="en-JP" dirty="0">
                <a:latin typeface="Times New Roman" panose="02020603050405020304" pitchFamily="18" charset="0"/>
                <a:cs typeface="Times New Roman" panose="02020603050405020304" pitchFamily="18" charset="0"/>
              </a:rPr>
              <a:t>rosody and voice</a:t>
            </a:r>
          </a:p>
        </p:txBody>
      </p:sp>
      <p:sp>
        <p:nvSpPr>
          <p:cNvPr id="3" name="Content Placeholder 2">
            <a:extLst>
              <a:ext uri="{FF2B5EF4-FFF2-40B4-BE49-F238E27FC236}">
                <a16:creationId xmlns:a16="http://schemas.microsoft.com/office/drawing/2014/main" id="{7CADC277-1ADE-3C30-2ADA-0E41232BB358}"/>
              </a:ext>
            </a:extLst>
          </p:cNvPr>
          <p:cNvSpPr>
            <a:spLocks noGrp="1"/>
          </p:cNvSpPr>
          <p:nvPr>
            <p:ph idx="1"/>
          </p:nvPr>
        </p:nvSpPr>
        <p:spPr/>
        <p:txBody>
          <a:bodyPr/>
          <a:lstStyle/>
          <a:p>
            <a:endParaRPr lang="en-JP" dirty="0"/>
          </a:p>
        </p:txBody>
      </p:sp>
    </p:spTree>
    <p:extLst>
      <p:ext uri="{BB962C8B-B14F-4D97-AF65-F5344CB8AC3E}">
        <p14:creationId xmlns:p14="http://schemas.microsoft.com/office/powerpoint/2010/main" val="16150545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5DD93-6F6E-2F31-3207-4617AEA204B3}"/>
              </a:ext>
            </a:extLst>
          </p:cNvPr>
          <p:cNvSpPr>
            <a:spLocks noGrp="1"/>
          </p:cNvSpPr>
          <p:nvPr>
            <p:ph type="title"/>
          </p:nvPr>
        </p:nvSpPr>
        <p:spPr>
          <a:xfrm>
            <a:off x="838200" y="365125"/>
            <a:ext cx="10515600" cy="817499"/>
          </a:xfrm>
        </p:spPr>
        <p:txBody>
          <a:bodyPr>
            <a:normAutofit fontScale="90000"/>
          </a:bodyPr>
          <a:lstStyle/>
          <a:p>
            <a:r>
              <a:rPr lang="en-GB" b="1" i="0" u="none" strike="noStrike" dirty="0">
                <a:solidFill>
                  <a:srgbClr val="000000"/>
                </a:solidFill>
                <a:effectLst/>
                <a:latin typeface="Times New Roman" panose="02020603050405020304" pitchFamily="18" charset="0"/>
                <a:cs typeface="Times New Roman" panose="02020603050405020304" pitchFamily="18" charset="0"/>
              </a:rPr>
              <a:t>Pitch (Fundamental Frequency) </a:t>
            </a:r>
            <a:r>
              <a:rPr lang="ja-JP" sz="3100" b="1">
                <a:effectLst/>
                <a:latin typeface="Times New Roman" panose="02020603050405020304" pitchFamily="18" charset="0"/>
                <a:ea typeface="Yu Gothic" panose="020B0400000000000000" pitchFamily="34" charset="-128"/>
                <a:cs typeface="Times New Roman" panose="02020603050405020304" pitchFamily="18" charset="0"/>
              </a:rPr>
              <a:t>音高</a:t>
            </a:r>
            <a:r>
              <a:rPr lang="en-JP" sz="3100" b="1" dirty="0">
                <a:effectLst/>
                <a:latin typeface="Times New Roman" panose="02020603050405020304" pitchFamily="18" charset="0"/>
                <a:ea typeface="Yu Gothic" panose="020B0400000000000000" pitchFamily="34" charset="-128"/>
              </a:rPr>
              <a:t>)</a:t>
            </a:r>
            <a:r>
              <a:rPr lang="en-JP" sz="3100" b="1" dirty="0">
                <a:effectLst/>
              </a:rPr>
              <a:t> </a:t>
            </a:r>
            <a:br>
              <a:rPr lang="en-GB" b="1" i="0" u="none" strike="noStrike" dirty="0">
                <a:solidFill>
                  <a:srgbClr val="000000"/>
                </a:solidFill>
                <a:effectLst/>
                <a:latin typeface="Times New Roman" panose="02020603050405020304" pitchFamily="18" charset="0"/>
                <a:cs typeface="Times New Roman" panose="02020603050405020304" pitchFamily="18" charset="0"/>
              </a:rPr>
            </a:br>
            <a:endParaRPr lang="en-JP" dirty="0"/>
          </a:p>
        </p:txBody>
      </p:sp>
      <p:sp>
        <p:nvSpPr>
          <p:cNvPr id="3" name="Content Placeholder 2">
            <a:extLst>
              <a:ext uri="{FF2B5EF4-FFF2-40B4-BE49-F238E27FC236}">
                <a16:creationId xmlns:a16="http://schemas.microsoft.com/office/drawing/2014/main" id="{8BFFBF08-F182-8CAC-0F72-5A566ABB6025}"/>
              </a:ext>
            </a:extLst>
          </p:cNvPr>
          <p:cNvSpPr>
            <a:spLocks noGrp="1"/>
          </p:cNvSpPr>
          <p:nvPr>
            <p:ph idx="1"/>
          </p:nvPr>
        </p:nvSpPr>
        <p:spPr>
          <a:xfrm>
            <a:off x="716280" y="1069720"/>
            <a:ext cx="10515600" cy="5123815"/>
          </a:xfrm>
        </p:spPr>
        <p:txBody>
          <a:bodyPr/>
          <a:lstStyle/>
          <a:p>
            <a:pPr marL="0" indent="0" algn="l">
              <a:buNone/>
            </a:pPr>
            <a:r>
              <a:rPr lang="en-GB" b="1" i="0" u="none" strike="noStrike" dirty="0">
                <a:solidFill>
                  <a:srgbClr val="000000"/>
                </a:solidFill>
                <a:effectLst/>
                <a:latin typeface="Times New Roman" panose="02020603050405020304" pitchFamily="18" charset="0"/>
                <a:cs typeface="Times New Roman" panose="02020603050405020304" pitchFamily="18" charset="0"/>
              </a:rPr>
              <a:t> Description</a:t>
            </a:r>
            <a:r>
              <a:rPr lang="en-GB" b="0" i="0" u="none" strike="noStrike" dirty="0">
                <a:solidFill>
                  <a:srgbClr val="000000"/>
                </a:solidFill>
                <a:effectLst/>
                <a:latin typeface="Times New Roman" panose="02020603050405020304" pitchFamily="18" charset="0"/>
                <a:cs typeface="Times New Roman" panose="02020603050405020304" pitchFamily="18" charset="0"/>
              </a:rPr>
              <a:t>: Stress often causes a rise or fall in pitch, leading to higher or more variable frequency in speech.</a:t>
            </a:r>
          </a:p>
          <a:p>
            <a:pPr marL="0" indent="0" algn="l">
              <a:buNone/>
            </a:pPr>
            <a:r>
              <a:rPr lang="en-GB" b="1" i="0" u="none" strike="noStrike" dirty="0">
                <a:solidFill>
                  <a:srgbClr val="000000"/>
                </a:solidFill>
                <a:effectLst/>
                <a:latin typeface="Times New Roman" panose="02020603050405020304" pitchFamily="18" charset="0"/>
                <a:cs typeface="Times New Roman" panose="02020603050405020304" pitchFamily="18" charset="0"/>
              </a:rPr>
              <a:t>Visualization</a:t>
            </a:r>
            <a:r>
              <a:rPr lang="en-GB" b="0" i="0" u="none" strike="noStrike" dirty="0">
                <a:solidFill>
                  <a:srgbClr val="000000"/>
                </a:solidFill>
                <a:effectLst/>
                <a:latin typeface="Times New Roman" panose="02020603050405020304" pitchFamily="18" charset="0"/>
                <a:cs typeface="Times New Roman" panose="02020603050405020304" pitchFamily="18" charset="0"/>
              </a:rPr>
              <a:t>:  </a:t>
            </a:r>
            <a:r>
              <a:rPr lang="en-GB" dirty="0">
                <a:solidFill>
                  <a:srgbClr val="000000"/>
                </a:solidFill>
                <a:latin typeface="Times New Roman" panose="02020603050405020304" pitchFamily="18" charset="0"/>
                <a:cs typeface="Times New Roman" panose="02020603050405020304" pitchFamily="18" charset="0"/>
              </a:rPr>
              <a:t>V</a:t>
            </a:r>
            <a:r>
              <a:rPr lang="en-GB" b="0" i="0" u="none" strike="noStrike" dirty="0">
                <a:solidFill>
                  <a:srgbClr val="000000"/>
                </a:solidFill>
                <a:effectLst/>
                <a:latin typeface="Times New Roman" panose="02020603050405020304" pitchFamily="18" charset="0"/>
                <a:cs typeface="Times New Roman" panose="02020603050405020304" pitchFamily="18" charset="0"/>
              </a:rPr>
              <a:t>isualize pitch variations over time as a wave or line plot, showing moments where pitch escalates or dips. High-frequency spikes often indicate stress</a:t>
            </a:r>
          </a:p>
          <a:p>
            <a:endParaRPr lang="en-JP" dirty="0"/>
          </a:p>
        </p:txBody>
      </p:sp>
    </p:spTree>
    <p:extLst>
      <p:ext uri="{BB962C8B-B14F-4D97-AF65-F5344CB8AC3E}">
        <p14:creationId xmlns:p14="http://schemas.microsoft.com/office/powerpoint/2010/main" val="15395579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A3BE1-505A-22D2-5C5B-931B5B0ABAC3}"/>
              </a:ext>
            </a:extLst>
          </p:cNvPr>
          <p:cNvSpPr>
            <a:spLocks noGrp="1"/>
          </p:cNvSpPr>
          <p:nvPr>
            <p:ph type="title"/>
          </p:nvPr>
        </p:nvSpPr>
        <p:spPr>
          <a:xfrm>
            <a:off x="838200" y="365125"/>
            <a:ext cx="10515600" cy="1341755"/>
          </a:xfrm>
        </p:spPr>
        <p:txBody>
          <a:bodyPr/>
          <a:lstStyle/>
          <a:p>
            <a:r>
              <a:rPr lang="en-GB" b="1" i="0" u="none" strike="noStrike" dirty="0">
                <a:solidFill>
                  <a:srgbClr val="000000"/>
                </a:solidFill>
                <a:effectLst/>
                <a:latin typeface="Times New Roman" panose="02020603050405020304" pitchFamily="18" charset="0"/>
                <a:cs typeface="Times New Roman" panose="02020603050405020304" pitchFamily="18" charset="0"/>
              </a:rPr>
              <a:t> Speech Rate(</a:t>
            </a:r>
            <a:r>
              <a:rPr lang="ja-JP" sz="2400" b="1">
                <a:effectLst/>
                <a:latin typeface="Times New Roman" panose="02020603050405020304" pitchFamily="18" charset="0"/>
                <a:ea typeface="Yu Gothic" panose="020B0400000000000000" pitchFamily="34" charset="-128"/>
                <a:cs typeface="Times New Roman" panose="02020603050405020304" pitchFamily="18" charset="0"/>
              </a:rPr>
              <a:t>発語速度）</a:t>
            </a:r>
            <a:r>
              <a:rPr lang="en-JP" sz="2400" b="1" dirty="0">
                <a:effectLst/>
              </a:rPr>
              <a:t> </a:t>
            </a:r>
            <a:br>
              <a:rPr lang="en-GB" b="1" i="0" u="none" strike="noStrike" dirty="0">
                <a:solidFill>
                  <a:srgbClr val="000000"/>
                </a:solidFill>
                <a:effectLst/>
                <a:latin typeface="Times New Roman" panose="02020603050405020304" pitchFamily="18" charset="0"/>
                <a:cs typeface="Times New Roman" panose="02020603050405020304" pitchFamily="18" charset="0"/>
              </a:rPr>
            </a:br>
            <a:endParaRPr lang="en-JP" dirty="0"/>
          </a:p>
        </p:txBody>
      </p:sp>
      <p:sp>
        <p:nvSpPr>
          <p:cNvPr id="3" name="Content Placeholder 2">
            <a:extLst>
              <a:ext uri="{FF2B5EF4-FFF2-40B4-BE49-F238E27FC236}">
                <a16:creationId xmlns:a16="http://schemas.microsoft.com/office/drawing/2014/main" id="{920F00B5-76F8-8D42-B4CE-DF91B06B41DD}"/>
              </a:ext>
            </a:extLst>
          </p:cNvPr>
          <p:cNvSpPr>
            <a:spLocks noGrp="1"/>
          </p:cNvSpPr>
          <p:nvPr>
            <p:ph idx="1"/>
          </p:nvPr>
        </p:nvSpPr>
        <p:spPr/>
        <p:txBody>
          <a:bodyPr/>
          <a:lstStyle/>
          <a:p>
            <a:pPr marL="0" indent="0" algn="l">
              <a:buNone/>
            </a:pPr>
            <a:r>
              <a:rPr lang="en-GB" b="1" i="0" u="none" strike="noStrike" dirty="0">
                <a:solidFill>
                  <a:srgbClr val="000000"/>
                </a:solidFill>
                <a:effectLst/>
                <a:latin typeface="Times New Roman" panose="02020603050405020304" pitchFamily="18" charset="0"/>
                <a:cs typeface="Times New Roman" panose="02020603050405020304" pitchFamily="18" charset="0"/>
              </a:rPr>
              <a:t>Description</a:t>
            </a:r>
            <a:r>
              <a:rPr lang="en-GB" b="0" i="0" u="none" strike="noStrike" dirty="0">
                <a:solidFill>
                  <a:srgbClr val="000000"/>
                </a:solidFill>
                <a:effectLst/>
                <a:latin typeface="Times New Roman" panose="02020603050405020304" pitchFamily="18" charset="0"/>
                <a:cs typeface="Times New Roman" panose="02020603050405020304" pitchFamily="18" charset="0"/>
              </a:rPr>
              <a:t>: People under stress may speak </a:t>
            </a:r>
            <a:r>
              <a:rPr lang="en-GB" b="1" i="0" u="none" strike="noStrike" dirty="0">
                <a:solidFill>
                  <a:srgbClr val="000000"/>
                </a:solidFill>
                <a:effectLst/>
                <a:latin typeface="Times New Roman" panose="02020603050405020304" pitchFamily="18" charset="0"/>
                <a:cs typeface="Times New Roman" panose="02020603050405020304" pitchFamily="18" charset="0"/>
              </a:rPr>
              <a:t>faster or slower </a:t>
            </a:r>
            <a:r>
              <a:rPr lang="en-GB" b="0" i="0" u="none" strike="noStrike" dirty="0">
                <a:solidFill>
                  <a:srgbClr val="000000"/>
                </a:solidFill>
                <a:effectLst/>
                <a:latin typeface="Times New Roman" panose="02020603050405020304" pitchFamily="18" charset="0"/>
                <a:cs typeface="Times New Roman" panose="02020603050405020304" pitchFamily="18" charset="0"/>
              </a:rPr>
              <a:t>than usual. Speech rate, measured in syllables per second, is a clear indicator of anxiety or calmness.</a:t>
            </a:r>
          </a:p>
          <a:p>
            <a:pPr marL="0" indent="0" algn="l">
              <a:buNone/>
            </a:pPr>
            <a:r>
              <a:rPr lang="en-GB" b="1" i="0" u="none" strike="noStrike" dirty="0">
                <a:solidFill>
                  <a:srgbClr val="000000"/>
                </a:solidFill>
                <a:effectLst/>
                <a:latin typeface="Times New Roman" panose="02020603050405020304" pitchFamily="18" charset="0"/>
                <a:cs typeface="Times New Roman" panose="02020603050405020304" pitchFamily="18" charset="0"/>
              </a:rPr>
              <a:t>Visualization</a:t>
            </a:r>
            <a:r>
              <a:rPr lang="en-GB" b="0" i="0" u="none" strike="noStrike" dirty="0">
                <a:solidFill>
                  <a:srgbClr val="000000"/>
                </a:solidFill>
                <a:effectLst/>
                <a:latin typeface="Times New Roman" panose="02020603050405020304" pitchFamily="18" charset="0"/>
                <a:cs typeface="Times New Roman" panose="02020603050405020304" pitchFamily="18" charset="0"/>
              </a:rPr>
              <a:t>: A bar or line graph can show speech rate fluctuations over time. Peaks in speech rate correlate with heightened stress or tension</a:t>
            </a:r>
          </a:p>
          <a:p>
            <a:pPr marL="0" indent="0">
              <a:buNone/>
            </a:pPr>
            <a:endParaRPr lang="en-JP" dirty="0"/>
          </a:p>
        </p:txBody>
      </p:sp>
    </p:spTree>
    <p:extLst>
      <p:ext uri="{BB962C8B-B14F-4D97-AF65-F5344CB8AC3E}">
        <p14:creationId xmlns:p14="http://schemas.microsoft.com/office/powerpoint/2010/main" val="38850615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108DF-5B4F-7ABC-7D13-7712B6AC2592}"/>
              </a:ext>
            </a:extLst>
          </p:cNvPr>
          <p:cNvSpPr>
            <a:spLocks noGrp="1"/>
          </p:cNvSpPr>
          <p:nvPr>
            <p:ph type="title"/>
          </p:nvPr>
        </p:nvSpPr>
        <p:spPr/>
        <p:txBody>
          <a:bodyPr/>
          <a:lstStyle/>
          <a:p>
            <a:r>
              <a:rPr lang="en-GB" b="1" i="0" u="none" strike="noStrike" dirty="0">
                <a:solidFill>
                  <a:srgbClr val="000000"/>
                </a:solidFill>
                <a:effectLst/>
                <a:latin typeface="Times New Roman" panose="02020603050405020304" pitchFamily="18" charset="0"/>
                <a:cs typeface="Times New Roman" panose="02020603050405020304" pitchFamily="18" charset="0"/>
              </a:rPr>
              <a:t>Intensity (Loudness)</a:t>
            </a:r>
            <a:br>
              <a:rPr lang="en-GB" b="1" i="0" u="none" strike="noStrike" dirty="0">
                <a:solidFill>
                  <a:srgbClr val="000000"/>
                </a:solidFill>
                <a:effectLst/>
                <a:latin typeface="Times New Roman" panose="02020603050405020304" pitchFamily="18" charset="0"/>
                <a:cs typeface="Times New Roman" panose="02020603050405020304" pitchFamily="18" charset="0"/>
              </a:rPr>
            </a:br>
            <a:endParaRPr lang="en-JP" dirty="0"/>
          </a:p>
        </p:txBody>
      </p:sp>
      <p:sp>
        <p:nvSpPr>
          <p:cNvPr id="3" name="Content Placeholder 2">
            <a:extLst>
              <a:ext uri="{FF2B5EF4-FFF2-40B4-BE49-F238E27FC236}">
                <a16:creationId xmlns:a16="http://schemas.microsoft.com/office/drawing/2014/main" id="{4BD2DD7E-80EC-823A-F478-295B378E6A3D}"/>
              </a:ext>
            </a:extLst>
          </p:cNvPr>
          <p:cNvSpPr>
            <a:spLocks noGrp="1"/>
          </p:cNvSpPr>
          <p:nvPr>
            <p:ph idx="1"/>
          </p:nvPr>
        </p:nvSpPr>
        <p:spPr/>
        <p:txBody>
          <a:bodyPr/>
          <a:lstStyle/>
          <a:p>
            <a:pPr marL="0" indent="0" algn="l">
              <a:buNone/>
            </a:pPr>
            <a:r>
              <a:rPr lang="en-GB" b="1" i="0" u="none" strike="noStrike" dirty="0">
                <a:solidFill>
                  <a:srgbClr val="000000"/>
                </a:solidFill>
                <a:effectLst/>
                <a:latin typeface="Times New Roman" panose="02020603050405020304" pitchFamily="18" charset="0"/>
                <a:cs typeface="Times New Roman" panose="02020603050405020304" pitchFamily="18" charset="0"/>
              </a:rPr>
              <a:t>Description</a:t>
            </a:r>
            <a:r>
              <a:rPr lang="en-GB" b="0" i="0" u="none" strike="noStrike" dirty="0">
                <a:solidFill>
                  <a:srgbClr val="000000"/>
                </a:solidFill>
                <a:effectLst/>
                <a:latin typeface="Times New Roman" panose="02020603050405020304" pitchFamily="18" charset="0"/>
                <a:cs typeface="Times New Roman" panose="02020603050405020304" pitchFamily="18" charset="0"/>
              </a:rPr>
              <a:t>: Loudness tends to increase during moments of stress. A person may speak more forcefully or at a higher volume.</a:t>
            </a:r>
          </a:p>
          <a:p>
            <a:pPr marL="0" indent="0" algn="l">
              <a:buNone/>
            </a:pPr>
            <a:r>
              <a:rPr lang="en-GB" b="1" i="0" u="none" strike="noStrike" dirty="0">
                <a:solidFill>
                  <a:srgbClr val="000000"/>
                </a:solidFill>
                <a:effectLst/>
                <a:latin typeface="Times New Roman" panose="02020603050405020304" pitchFamily="18" charset="0"/>
                <a:cs typeface="Times New Roman" panose="02020603050405020304" pitchFamily="18" charset="0"/>
              </a:rPr>
              <a:t>Visualization</a:t>
            </a:r>
            <a:r>
              <a:rPr lang="en-GB" b="0" i="0" u="none" strike="noStrike" dirty="0">
                <a:solidFill>
                  <a:srgbClr val="000000"/>
                </a:solidFill>
                <a:effectLst/>
                <a:latin typeface="Times New Roman" panose="02020603050405020304" pitchFamily="18" charset="0"/>
                <a:cs typeface="Times New Roman" panose="02020603050405020304" pitchFamily="18" charset="0"/>
              </a:rPr>
              <a:t>: A heatmap can represent loudness intensity, with varying </a:t>
            </a:r>
            <a:r>
              <a:rPr lang="en-GB" b="0" i="0" u="none" strike="noStrike" dirty="0" err="1">
                <a:solidFill>
                  <a:srgbClr val="000000"/>
                </a:solidFill>
                <a:effectLst/>
                <a:latin typeface="Times New Roman" panose="02020603050405020304" pitchFamily="18" charset="0"/>
                <a:cs typeface="Times New Roman" panose="02020603050405020304" pitchFamily="18" charset="0"/>
              </a:rPr>
              <a:t>color</a:t>
            </a:r>
            <a:r>
              <a:rPr lang="en-GB" b="0" i="0" u="none" strike="noStrike" dirty="0">
                <a:solidFill>
                  <a:srgbClr val="000000"/>
                </a:solidFill>
                <a:effectLst/>
                <a:latin typeface="Times New Roman" panose="02020603050405020304" pitchFamily="18" charset="0"/>
                <a:cs typeface="Times New Roman" panose="02020603050405020304" pitchFamily="18" charset="0"/>
              </a:rPr>
              <a:t> gradients showing changes in loudness. Red or bright </a:t>
            </a:r>
            <a:r>
              <a:rPr lang="en-GB" b="0" i="0" u="none" strike="noStrike" dirty="0" err="1">
                <a:solidFill>
                  <a:srgbClr val="000000"/>
                </a:solidFill>
                <a:effectLst/>
                <a:latin typeface="Times New Roman" panose="02020603050405020304" pitchFamily="18" charset="0"/>
                <a:cs typeface="Times New Roman" panose="02020603050405020304" pitchFamily="18" charset="0"/>
              </a:rPr>
              <a:t>colors</a:t>
            </a:r>
            <a:r>
              <a:rPr lang="en-GB" b="0" i="0" u="none" strike="noStrike" dirty="0">
                <a:solidFill>
                  <a:srgbClr val="000000"/>
                </a:solidFill>
                <a:effectLst/>
                <a:latin typeface="Times New Roman" panose="02020603050405020304" pitchFamily="18" charset="0"/>
                <a:cs typeface="Times New Roman" panose="02020603050405020304" pitchFamily="18" charset="0"/>
              </a:rPr>
              <a:t> can indicate high intensity and potential stress.</a:t>
            </a:r>
          </a:p>
          <a:p>
            <a:endParaRPr lang="en-JP" dirty="0"/>
          </a:p>
        </p:txBody>
      </p:sp>
    </p:spTree>
    <p:extLst>
      <p:ext uri="{BB962C8B-B14F-4D97-AF65-F5344CB8AC3E}">
        <p14:creationId xmlns:p14="http://schemas.microsoft.com/office/powerpoint/2010/main" val="42838284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52467-9F15-5296-A026-FDF90ADA86DE}"/>
              </a:ext>
            </a:extLst>
          </p:cNvPr>
          <p:cNvSpPr>
            <a:spLocks noGrp="1"/>
          </p:cNvSpPr>
          <p:nvPr>
            <p:ph type="title"/>
          </p:nvPr>
        </p:nvSpPr>
        <p:spPr/>
        <p:txBody>
          <a:bodyPr/>
          <a:lstStyle/>
          <a:p>
            <a:r>
              <a:rPr lang="en-GB" sz="4400" b="1" i="0" u="none" strike="noStrike" dirty="0">
                <a:solidFill>
                  <a:srgbClr val="000000"/>
                </a:solidFill>
                <a:effectLst/>
                <a:latin typeface="Times New Roman" panose="02020603050405020304" pitchFamily="18" charset="0"/>
                <a:cs typeface="Times New Roman" panose="02020603050405020304" pitchFamily="18" charset="0"/>
              </a:rPr>
              <a:t>Voice Jitter and Shimmer</a:t>
            </a:r>
            <a:br>
              <a:rPr lang="en-GB" sz="4400" b="1" i="0" u="none" strike="noStrike" dirty="0">
                <a:solidFill>
                  <a:srgbClr val="000000"/>
                </a:solidFill>
                <a:effectLst/>
                <a:latin typeface="Times New Roman" panose="02020603050405020304" pitchFamily="18" charset="0"/>
                <a:cs typeface="Times New Roman" panose="02020603050405020304" pitchFamily="18" charset="0"/>
              </a:rPr>
            </a:br>
            <a:endParaRPr lang="en-JP" dirty="0"/>
          </a:p>
        </p:txBody>
      </p:sp>
      <p:sp>
        <p:nvSpPr>
          <p:cNvPr id="5" name="TextBox 4">
            <a:extLst>
              <a:ext uri="{FF2B5EF4-FFF2-40B4-BE49-F238E27FC236}">
                <a16:creationId xmlns:a16="http://schemas.microsoft.com/office/drawing/2014/main" id="{EBCEE3BF-BED2-344D-CFCB-D4D2CF047375}"/>
              </a:ext>
            </a:extLst>
          </p:cNvPr>
          <p:cNvSpPr txBox="1"/>
          <p:nvPr/>
        </p:nvSpPr>
        <p:spPr>
          <a:xfrm>
            <a:off x="728472" y="1241566"/>
            <a:ext cx="8305800" cy="2308324"/>
          </a:xfrm>
          <a:prstGeom prst="rect">
            <a:avLst/>
          </a:prstGeom>
          <a:noFill/>
        </p:spPr>
        <p:txBody>
          <a:bodyPr wrap="square">
            <a:spAutoFit/>
          </a:bodyPr>
          <a:lstStyle/>
          <a:p>
            <a:pPr algn="l"/>
            <a:r>
              <a:rPr lang="en-GB" sz="2400" b="1" i="0" u="none" strike="noStrike" dirty="0">
                <a:solidFill>
                  <a:srgbClr val="000000"/>
                </a:solidFill>
                <a:effectLst/>
                <a:latin typeface="Times New Roman" panose="02020603050405020304" pitchFamily="18" charset="0"/>
                <a:cs typeface="Times New Roman" panose="02020603050405020304" pitchFamily="18" charset="0"/>
              </a:rPr>
              <a:t> Description</a:t>
            </a:r>
            <a:r>
              <a:rPr lang="en-GB" sz="2400" b="0" i="0" u="none" strike="noStrike" dirty="0">
                <a:solidFill>
                  <a:srgbClr val="000000"/>
                </a:solidFill>
                <a:effectLst/>
                <a:latin typeface="Times New Roman" panose="02020603050405020304" pitchFamily="18" charset="0"/>
                <a:cs typeface="Times New Roman" panose="02020603050405020304" pitchFamily="18" charset="0"/>
              </a:rPr>
              <a:t>: Jitter (variability in pitch) and shimmer (variability in loudness) tend to increase when someone is stressed, leading to more unstable or irregular speech patterns.</a:t>
            </a:r>
          </a:p>
          <a:p>
            <a:pPr algn="l"/>
            <a:r>
              <a:rPr lang="en-GB" sz="2400" b="1" i="0" u="none" strike="noStrike" dirty="0">
                <a:solidFill>
                  <a:srgbClr val="000000"/>
                </a:solidFill>
                <a:effectLst/>
                <a:latin typeface="Times New Roman" panose="02020603050405020304" pitchFamily="18" charset="0"/>
                <a:cs typeface="Times New Roman" panose="02020603050405020304" pitchFamily="18" charset="0"/>
              </a:rPr>
              <a:t>Visualization</a:t>
            </a:r>
            <a:r>
              <a:rPr lang="en-GB" sz="2400" b="0" i="0" u="none" strike="noStrike" dirty="0">
                <a:solidFill>
                  <a:srgbClr val="000000"/>
                </a:solidFill>
                <a:effectLst/>
                <a:latin typeface="Times New Roman" panose="02020603050405020304" pitchFamily="18" charset="0"/>
                <a:cs typeface="Times New Roman" panose="02020603050405020304" pitchFamily="18" charset="0"/>
              </a:rPr>
              <a:t>: Line charts displaying jitter and shimmer changes can show where speech becomes unstable, </a:t>
            </a:r>
            <a:r>
              <a:rPr lang="en-GB" sz="2400" b="0" i="0" u="none" strike="noStrike" dirty="0" err="1">
                <a:solidFill>
                  <a:srgbClr val="000000"/>
                </a:solidFill>
                <a:effectLst/>
                <a:latin typeface="Times New Roman" panose="02020603050405020304" pitchFamily="18" charset="0"/>
                <a:cs typeface="Times New Roman" panose="02020603050405020304" pitchFamily="18" charset="0"/>
              </a:rPr>
              <a:t>signaling</a:t>
            </a:r>
            <a:r>
              <a:rPr lang="en-GB" sz="2400" b="0" i="0" u="none" strike="noStrike" dirty="0">
                <a:solidFill>
                  <a:srgbClr val="000000"/>
                </a:solidFill>
                <a:effectLst/>
                <a:latin typeface="Times New Roman" panose="02020603050405020304" pitchFamily="18" charset="0"/>
                <a:cs typeface="Times New Roman" panose="02020603050405020304" pitchFamily="18" charset="0"/>
              </a:rPr>
              <a:t> potential stress.</a:t>
            </a:r>
          </a:p>
        </p:txBody>
      </p:sp>
    </p:spTree>
    <p:extLst>
      <p:ext uri="{BB962C8B-B14F-4D97-AF65-F5344CB8AC3E}">
        <p14:creationId xmlns:p14="http://schemas.microsoft.com/office/powerpoint/2010/main" val="10561000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8818E-4FBA-15D4-A0C1-A17BAD5DEAAF}"/>
              </a:ext>
            </a:extLst>
          </p:cNvPr>
          <p:cNvSpPr>
            <a:spLocks noGrp="1"/>
          </p:cNvSpPr>
          <p:nvPr>
            <p:ph type="title"/>
          </p:nvPr>
        </p:nvSpPr>
        <p:spPr/>
        <p:txBody>
          <a:bodyPr/>
          <a:lstStyle/>
          <a:p>
            <a:r>
              <a:rPr lang="en-GB" b="1" i="0" u="none" strike="noStrike" dirty="0">
                <a:solidFill>
                  <a:srgbClr val="000000"/>
                </a:solidFill>
                <a:effectLst/>
                <a:latin typeface="Times New Roman" panose="02020603050405020304" pitchFamily="18" charset="0"/>
                <a:cs typeface="Times New Roman" panose="02020603050405020304" pitchFamily="18" charset="0"/>
              </a:rPr>
              <a:t>Pauses and Hesitations</a:t>
            </a:r>
            <a:br>
              <a:rPr lang="en-GB" b="1" i="0" u="none" strike="noStrike" dirty="0">
                <a:solidFill>
                  <a:srgbClr val="000000"/>
                </a:solidFill>
                <a:effectLst/>
                <a:latin typeface="Times New Roman" panose="02020603050405020304" pitchFamily="18" charset="0"/>
                <a:cs typeface="Times New Roman" panose="02020603050405020304" pitchFamily="18" charset="0"/>
              </a:rPr>
            </a:br>
            <a:endParaRPr lang="en-JP" dirty="0"/>
          </a:p>
        </p:txBody>
      </p:sp>
      <p:sp>
        <p:nvSpPr>
          <p:cNvPr id="3" name="Content Placeholder 2">
            <a:extLst>
              <a:ext uri="{FF2B5EF4-FFF2-40B4-BE49-F238E27FC236}">
                <a16:creationId xmlns:a16="http://schemas.microsoft.com/office/drawing/2014/main" id="{D7713A33-47F7-E30D-3CBE-76413B71C461}"/>
              </a:ext>
            </a:extLst>
          </p:cNvPr>
          <p:cNvSpPr>
            <a:spLocks noGrp="1"/>
          </p:cNvSpPr>
          <p:nvPr>
            <p:ph idx="1"/>
          </p:nvPr>
        </p:nvSpPr>
        <p:spPr/>
        <p:txBody>
          <a:bodyPr/>
          <a:lstStyle/>
          <a:p>
            <a:pPr marL="0" indent="0" algn="l">
              <a:buNone/>
            </a:pPr>
            <a:r>
              <a:rPr lang="en-GB" b="1" i="0" u="none" strike="noStrike" dirty="0">
                <a:solidFill>
                  <a:srgbClr val="000000"/>
                </a:solidFill>
                <a:effectLst/>
                <a:latin typeface="Times New Roman" panose="02020603050405020304" pitchFamily="18" charset="0"/>
                <a:cs typeface="Times New Roman" panose="02020603050405020304" pitchFamily="18" charset="0"/>
              </a:rPr>
              <a:t>Description</a:t>
            </a:r>
            <a:r>
              <a:rPr lang="en-GB" b="0" i="0" u="none" strike="noStrike" dirty="0">
                <a:solidFill>
                  <a:srgbClr val="000000"/>
                </a:solidFill>
                <a:effectLst/>
                <a:latin typeface="Times New Roman" panose="02020603050405020304" pitchFamily="18" charset="0"/>
                <a:cs typeface="Times New Roman" panose="02020603050405020304" pitchFamily="18" charset="0"/>
              </a:rPr>
              <a:t>: Longer pauses or frequent hesitations in speech can indicate cognitive load or emotional stress.</a:t>
            </a:r>
          </a:p>
          <a:p>
            <a:pPr marL="0" indent="0" algn="l">
              <a:buNone/>
            </a:pPr>
            <a:r>
              <a:rPr lang="en-GB" b="1" i="0" u="none" strike="noStrike" dirty="0">
                <a:solidFill>
                  <a:srgbClr val="000000"/>
                </a:solidFill>
                <a:effectLst/>
                <a:latin typeface="Times New Roman" panose="02020603050405020304" pitchFamily="18" charset="0"/>
                <a:cs typeface="Times New Roman" panose="02020603050405020304" pitchFamily="18" charset="0"/>
              </a:rPr>
              <a:t>Visualization</a:t>
            </a:r>
            <a:r>
              <a:rPr lang="en-GB" b="0" i="0" u="none" strike="noStrike" dirty="0">
                <a:solidFill>
                  <a:srgbClr val="000000"/>
                </a:solidFill>
                <a:effectLst/>
                <a:latin typeface="Times New Roman" panose="02020603050405020304" pitchFamily="18" charset="0"/>
                <a:cs typeface="Times New Roman" panose="02020603050405020304" pitchFamily="18" charset="0"/>
              </a:rPr>
              <a:t>: Gantt charts or bar graphs that map speech segments can show where pauses occur, with longer gaps </a:t>
            </a:r>
            <a:r>
              <a:rPr lang="en-GB" b="0" i="0" u="none" strike="noStrike" dirty="0" err="1">
                <a:solidFill>
                  <a:srgbClr val="000000"/>
                </a:solidFill>
                <a:effectLst/>
                <a:latin typeface="Times New Roman" panose="02020603050405020304" pitchFamily="18" charset="0"/>
                <a:cs typeface="Times New Roman" panose="02020603050405020304" pitchFamily="18" charset="0"/>
              </a:rPr>
              <a:t>signaling</a:t>
            </a:r>
            <a:r>
              <a:rPr lang="en-GB" b="0" i="0" u="none" strike="noStrike" dirty="0">
                <a:solidFill>
                  <a:srgbClr val="000000"/>
                </a:solidFill>
                <a:effectLst/>
                <a:latin typeface="Times New Roman" panose="02020603050405020304" pitchFamily="18" charset="0"/>
                <a:cs typeface="Times New Roman" panose="02020603050405020304" pitchFamily="18" charset="0"/>
              </a:rPr>
              <a:t> potential stress</a:t>
            </a:r>
          </a:p>
          <a:p>
            <a:endParaRPr lang="en-JP" dirty="0"/>
          </a:p>
        </p:txBody>
      </p:sp>
    </p:spTree>
    <p:extLst>
      <p:ext uri="{BB962C8B-B14F-4D97-AF65-F5344CB8AC3E}">
        <p14:creationId xmlns:p14="http://schemas.microsoft.com/office/powerpoint/2010/main" val="18017781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B6C7A-0B70-FEAA-A5DB-41F4AB6D87B3}"/>
              </a:ext>
            </a:extLst>
          </p:cNvPr>
          <p:cNvSpPr>
            <a:spLocks noGrp="1"/>
          </p:cNvSpPr>
          <p:nvPr>
            <p:ph type="title"/>
          </p:nvPr>
        </p:nvSpPr>
        <p:spPr>
          <a:xfrm>
            <a:off x="838200" y="365125"/>
            <a:ext cx="10515600" cy="829691"/>
          </a:xfrm>
        </p:spPr>
        <p:txBody>
          <a:bodyPr>
            <a:normAutofit fontScale="90000"/>
          </a:bodyPr>
          <a:lstStyle/>
          <a:p>
            <a:r>
              <a:rPr lang="en-GB" b="1" i="0" u="none" strike="noStrike" dirty="0">
                <a:solidFill>
                  <a:srgbClr val="000000"/>
                </a:solidFill>
                <a:effectLst/>
                <a:latin typeface="Times New Roman" panose="02020603050405020304" pitchFamily="18" charset="0"/>
                <a:cs typeface="Times New Roman" panose="02020603050405020304" pitchFamily="18" charset="0"/>
              </a:rPr>
              <a:t>Formant Frequencies</a:t>
            </a:r>
            <a:br>
              <a:rPr lang="en-GB" b="1" i="0" u="none" strike="noStrike" dirty="0">
                <a:solidFill>
                  <a:srgbClr val="000000"/>
                </a:solidFill>
                <a:effectLst/>
                <a:latin typeface="Times New Roman" panose="02020603050405020304" pitchFamily="18" charset="0"/>
                <a:cs typeface="Times New Roman" panose="02020603050405020304" pitchFamily="18" charset="0"/>
              </a:rPr>
            </a:br>
            <a:endParaRPr lang="en-JP" dirty="0"/>
          </a:p>
        </p:txBody>
      </p:sp>
      <p:sp>
        <p:nvSpPr>
          <p:cNvPr id="3" name="Content Placeholder 2">
            <a:extLst>
              <a:ext uri="{FF2B5EF4-FFF2-40B4-BE49-F238E27FC236}">
                <a16:creationId xmlns:a16="http://schemas.microsoft.com/office/drawing/2014/main" id="{3E71A3EB-F683-CF4C-D426-EBB202FDE56A}"/>
              </a:ext>
            </a:extLst>
          </p:cNvPr>
          <p:cNvSpPr>
            <a:spLocks noGrp="1"/>
          </p:cNvSpPr>
          <p:nvPr>
            <p:ph idx="1"/>
          </p:nvPr>
        </p:nvSpPr>
        <p:spPr/>
        <p:txBody>
          <a:bodyPr/>
          <a:lstStyle/>
          <a:p>
            <a:pPr marL="0" indent="0" algn="l">
              <a:buNone/>
            </a:pPr>
            <a:r>
              <a:rPr lang="en-GB" b="1" i="0" u="none" strike="noStrike" dirty="0">
                <a:solidFill>
                  <a:srgbClr val="000000"/>
                </a:solidFill>
                <a:effectLst/>
                <a:latin typeface="Times New Roman" panose="02020603050405020304" pitchFamily="18" charset="0"/>
                <a:cs typeface="Times New Roman" panose="02020603050405020304" pitchFamily="18" charset="0"/>
              </a:rPr>
              <a:t>Description</a:t>
            </a:r>
            <a:r>
              <a:rPr lang="en-GB" b="0" i="0" u="none" strike="noStrike" dirty="0">
                <a:solidFill>
                  <a:srgbClr val="000000"/>
                </a:solidFill>
                <a:effectLst/>
                <a:latin typeface="Times New Roman" panose="02020603050405020304" pitchFamily="18" charset="0"/>
                <a:cs typeface="Times New Roman" panose="02020603050405020304" pitchFamily="18" charset="0"/>
              </a:rPr>
              <a:t>: Formants represent resonance frequencies in the voice and change with emotional arousal or tension.</a:t>
            </a:r>
          </a:p>
          <a:p>
            <a:pPr marL="0" indent="0" algn="l">
              <a:buNone/>
            </a:pPr>
            <a:r>
              <a:rPr lang="en-GB" b="1" i="0" u="none" strike="noStrike" dirty="0">
                <a:solidFill>
                  <a:srgbClr val="000000"/>
                </a:solidFill>
                <a:effectLst/>
                <a:latin typeface="Times New Roman" panose="02020603050405020304" pitchFamily="18" charset="0"/>
                <a:cs typeface="Times New Roman" panose="02020603050405020304" pitchFamily="18" charset="0"/>
              </a:rPr>
              <a:t>Visualization</a:t>
            </a:r>
            <a:r>
              <a:rPr lang="en-GB" b="0" i="0" u="none" strike="noStrike" dirty="0">
                <a:solidFill>
                  <a:srgbClr val="000000"/>
                </a:solidFill>
                <a:effectLst/>
                <a:latin typeface="Times New Roman" panose="02020603050405020304" pitchFamily="18" charset="0"/>
                <a:cs typeface="Times New Roman" panose="02020603050405020304" pitchFamily="18" charset="0"/>
              </a:rPr>
              <a:t>: Spectrograms can visually represent formant frequencies, with stress regions showing up as </a:t>
            </a:r>
            <a:r>
              <a:rPr lang="en-GB" b="0" i="0" u="none" strike="noStrike" dirty="0" err="1">
                <a:solidFill>
                  <a:srgbClr val="000000"/>
                </a:solidFill>
                <a:effectLst/>
                <a:latin typeface="Times New Roman" panose="02020603050405020304" pitchFamily="18" charset="0"/>
                <a:cs typeface="Times New Roman" panose="02020603050405020304" pitchFamily="18" charset="0"/>
              </a:rPr>
              <a:t>color</a:t>
            </a:r>
            <a:r>
              <a:rPr lang="en-GB" b="0" i="0" u="none" strike="noStrike" dirty="0">
                <a:solidFill>
                  <a:srgbClr val="000000"/>
                </a:solidFill>
                <a:effectLst/>
                <a:latin typeface="Times New Roman" panose="02020603050405020304" pitchFamily="18" charset="0"/>
                <a:cs typeface="Times New Roman" panose="02020603050405020304" pitchFamily="18" charset="0"/>
              </a:rPr>
              <a:t> or shape changes in the spectrum</a:t>
            </a:r>
          </a:p>
          <a:p>
            <a:endParaRPr lang="en-JP" dirty="0"/>
          </a:p>
        </p:txBody>
      </p:sp>
    </p:spTree>
    <p:extLst>
      <p:ext uri="{BB962C8B-B14F-4D97-AF65-F5344CB8AC3E}">
        <p14:creationId xmlns:p14="http://schemas.microsoft.com/office/powerpoint/2010/main" val="2299562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FBA37-2669-8393-ABEC-3E40229B440B}"/>
              </a:ext>
            </a:extLst>
          </p:cNvPr>
          <p:cNvSpPr>
            <a:spLocks noGrp="1"/>
          </p:cNvSpPr>
          <p:nvPr>
            <p:ph type="title"/>
          </p:nvPr>
        </p:nvSpPr>
        <p:spPr>
          <a:xfrm>
            <a:off x="838200" y="365125"/>
            <a:ext cx="10515600" cy="838033"/>
          </a:xfrm>
        </p:spPr>
        <p:txBody>
          <a:bodyPr/>
          <a:lstStyle/>
          <a:p>
            <a:r>
              <a:rPr lang="en-JP" dirty="0">
                <a:latin typeface="Times New Roman" panose="02020603050405020304" pitchFamily="18" charset="0"/>
                <a:cs typeface="Times New Roman" panose="02020603050405020304" pitchFamily="18" charset="0"/>
              </a:rPr>
              <a:t>Introduction to Problem</a:t>
            </a:r>
          </a:p>
        </p:txBody>
      </p:sp>
      <p:sp>
        <p:nvSpPr>
          <p:cNvPr id="4" name="TextBox 3">
            <a:extLst>
              <a:ext uri="{FF2B5EF4-FFF2-40B4-BE49-F238E27FC236}">
                <a16:creationId xmlns:a16="http://schemas.microsoft.com/office/drawing/2014/main" id="{7BBE1C06-B5E5-E67B-3732-AA0297344C37}"/>
              </a:ext>
            </a:extLst>
          </p:cNvPr>
          <p:cNvSpPr txBox="1"/>
          <p:nvPr/>
        </p:nvSpPr>
        <p:spPr>
          <a:xfrm>
            <a:off x="838200" y="1611504"/>
            <a:ext cx="1573626" cy="369332"/>
          </a:xfrm>
          <a:prstGeom prst="rect">
            <a:avLst/>
          </a:prstGeom>
          <a:noFill/>
          <a:ln>
            <a:solidFill>
              <a:schemeClr val="tx1"/>
            </a:solidFill>
          </a:ln>
        </p:spPr>
        <p:txBody>
          <a:bodyPr wrap="square" rtlCol="0">
            <a:spAutoFit/>
          </a:bodyPr>
          <a:lstStyle/>
          <a:p>
            <a:r>
              <a:rPr lang="en-JP" dirty="0">
                <a:latin typeface="Times New Roman" panose="02020603050405020304" pitchFamily="18" charset="0"/>
                <a:cs typeface="Times New Roman" panose="02020603050405020304" pitchFamily="18" charset="0"/>
              </a:rPr>
              <a:t>Background</a:t>
            </a:r>
          </a:p>
        </p:txBody>
      </p:sp>
      <p:sp>
        <p:nvSpPr>
          <p:cNvPr id="5" name="TextBox 4">
            <a:extLst>
              <a:ext uri="{FF2B5EF4-FFF2-40B4-BE49-F238E27FC236}">
                <a16:creationId xmlns:a16="http://schemas.microsoft.com/office/drawing/2014/main" id="{B79AEC18-E873-15DE-E239-4C23928D1B3D}"/>
              </a:ext>
            </a:extLst>
          </p:cNvPr>
          <p:cNvSpPr txBox="1"/>
          <p:nvPr/>
        </p:nvSpPr>
        <p:spPr>
          <a:xfrm>
            <a:off x="4421213" y="1581762"/>
            <a:ext cx="1194134" cy="369332"/>
          </a:xfrm>
          <a:prstGeom prst="rect">
            <a:avLst/>
          </a:prstGeom>
          <a:noFill/>
          <a:ln>
            <a:solidFill>
              <a:schemeClr val="tx1"/>
            </a:solidFill>
          </a:ln>
        </p:spPr>
        <p:txBody>
          <a:bodyPr wrap="square" rtlCol="0">
            <a:spAutoFit/>
          </a:bodyPr>
          <a:lstStyle/>
          <a:p>
            <a:r>
              <a:rPr lang="en-JP" dirty="0">
                <a:latin typeface="Times New Roman" panose="02020603050405020304" pitchFamily="18" charset="0"/>
                <a:cs typeface="Times New Roman" panose="02020603050405020304" pitchFamily="18" charset="0"/>
              </a:rPr>
              <a:t>Challenge</a:t>
            </a:r>
          </a:p>
        </p:txBody>
      </p:sp>
      <p:sp>
        <p:nvSpPr>
          <p:cNvPr id="6" name="TextBox 5">
            <a:extLst>
              <a:ext uri="{FF2B5EF4-FFF2-40B4-BE49-F238E27FC236}">
                <a16:creationId xmlns:a16="http://schemas.microsoft.com/office/drawing/2014/main" id="{B7D6FAB0-752A-77B3-5DA3-FC0098B6AB8F}"/>
              </a:ext>
            </a:extLst>
          </p:cNvPr>
          <p:cNvSpPr txBox="1"/>
          <p:nvPr/>
        </p:nvSpPr>
        <p:spPr>
          <a:xfrm>
            <a:off x="8161145" y="1525926"/>
            <a:ext cx="1194134" cy="369332"/>
          </a:xfrm>
          <a:prstGeom prst="rect">
            <a:avLst/>
          </a:prstGeom>
          <a:noFill/>
          <a:ln>
            <a:solidFill>
              <a:schemeClr val="tx1"/>
            </a:solidFill>
          </a:ln>
        </p:spPr>
        <p:txBody>
          <a:bodyPr wrap="square" rtlCol="0">
            <a:spAutoFit/>
          </a:bodyPr>
          <a:lstStyle/>
          <a:p>
            <a:r>
              <a:rPr lang="en-JP" dirty="0">
                <a:latin typeface="Times New Roman" panose="02020603050405020304" pitchFamily="18" charset="0"/>
                <a:cs typeface="Times New Roman" panose="02020603050405020304" pitchFamily="18" charset="0"/>
              </a:rPr>
              <a:t>     Need</a:t>
            </a:r>
          </a:p>
        </p:txBody>
      </p:sp>
      <p:pic>
        <p:nvPicPr>
          <p:cNvPr id="2058" name="Picture 10" descr="Premium Vector | Brain icon Mental health Vector graphics">
            <a:extLst>
              <a:ext uri="{FF2B5EF4-FFF2-40B4-BE49-F238E27FC236}">
                <a16:creationId xmlns:a16="http://schemas.microsoft.com/office/drawing/2014/main" id="{330F977A-51EE-EA64-DA0F-012F860535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1274" y="1988130"/>
            <a:ext cx="2113876" cy="1754326"/>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Stress, anxiety, and the myth of control - Lorraine McReight">
            <a:extLst>
              <a:ext uri="{FF2B5EF4-FFF2-40B4-BE49-F238E27FC236}">
                <a16:creationId xmlns:a16="http://schemas.microsoft.com/office/drawing/2014/main" id="{51B0254E-F5C5-A95E-4BBB-6EEAEF6525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837" y="2010291"/>
            <a:ext cx="1708763" cy="170876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False Information icon PNG and SVG Vector Free Download">
            <a:extLst>
              <a:ext uri="{FF2B5EF4-FFF2-40B4-BE49-F238E27FC236}">
                <a16:creationId xmlns:a16="http://schemas.microsoft.com/office/drawing/2014/main" id="{2A94442C-798B-A8D9-D087-39EFBC839E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1213" y="2235326"/>
            <a:ext cx="1394533" cy="11936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2A7B21C-02CE-BCE3-C0E3-7D9B9C9D6B69}"/>
              </a:ext>
            </a:extLst>
          </p:cNvPr>
          <p:cNvSpPr txBox="1"/>
          <p:nvPr/>
        </p:nvSpPr>
        <p:spPr>
          <a:xfrm>
            <a:off x="478819" y="3868824"/>
            <a:ext cx="2677811" cy="1477328"/>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In 2023, the number of mental health disorder in Japan reached a record high,883 cases.</a:t>
            </a:r>
          </a:p>
          <a:p>
            <a:endParaRPr lang="en-JP"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C2C46B5-2E07-650B-7683-ED88B685613C}"/>
              </a:ext>
            </a:extLst>
          </p:cNvPr>
          <p:cNvSpPr txBox="1"/>
          <p:nvPr/>
        </p:nvSpPr>
        <p:spPr>
          <a:xfrm>
            <a:off x="3704422" y="3873024"/>
            <a:ext cx="2677811" cy="1477328"/>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GB" dirty="0">
                <a:solidFill>
                  <a:srgbClr val="000000"/>
                </a:solidFill>
                <a:latin typeface="Times New Roman" panose="02020603050405020304" pitchFamily="18" charset="0"/>
                <a:cs typeface="Times New Roman" panose="02020603050405020304" pitchFamily="18" charset="0"/>
              </a:rPr>
              <a:t>Tr</a:t>
            </a:r>
            <a:r>
              <a:rPr lang="en-GB" b="0" i="0" u="none" strike="noStrike" dirty="0">
                <a:solidFill>
                  <a:srgbClr val="000000"/>
                </a:solidFill>
                <a:effectLst/>
                <a:latin typeface="Times New Roman" panose="02020603050405020304" pitchFamily="18" charset="0"/>
                <a:cs typeface="Times New Roman" panose="02020603050405020304" pitchFamily="18" charset="0"/>
              </a:rPr>
              <a:t>aditional methods of detecting stress often rely on self-reported measures, which can be inaccurate or delayed.</a:t>
            </a:r>
          </a:p>
        </p:txBody>
      </p:sp>
      <p:sp>
        <p:nvSpPr>
          <p:cNvPr id="9" name="TextBox 8">
            <a:extLst>
              <a:ext uri="{FF2B5EF4-FFF2-40B4-BE49-F238E27FC236}">
                <a16:creationId xmlns:a16="http://schemas.microsoft.com/office/drawing/2014/main" id="{C2FDA953-1007-AADA-9381-BDA32785075B}"/>
              </a:ext>
            </a:extLst>
          </p:cNvPr>
          <p:cNvSpPr txBox="1"/>
          <p:nvPr/>
        </p:nvSpPr>
        <p:spPr>
          <a:xfrm>
            <a:off x="7419307" y="3719054"/>
            <a:ext cx="2677811" cy="1754326"/>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GB" b="0" i="0" u="none" strike="noStrike" dirty="0">
                <a:solidFill>
                  <a:srgbClr val="000000"/>
                </a:solidFill>
                <a:effectLst/>
                <a:latin typeface="Times New Roman" panose="02020603050405020304" pitchFamily="18" charset="0"/>
                <a:cs typeface="Times New Roman" panose="02020603050405020304" pitchFamily="18" charset="0"/>
              </a:rPr>
              <a:t>There’s a demand for real-time, objective, and non-invasive stress detection to enhance mental health support systems.</a:t>
            </a:r>
            <a:endParaRPr lang="en-JP"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BB18B57-2260-7E48-F974-84F202132FF6}"/>
              </a:ext>
            </a:extLst>
          </p:cNvPr>
          <p:cNvSpPr txBox="1"/>
          <p:nvPr/>
        </p:nvSpPr>
        <p:spPr>
          <a:xfrm>
            <a:off x="11493499" y="6123543"/>
            <a:ext cx="592279" cy="646331"/>
          </a:xfrm>
          <a:prstGeom prst="rect">
            <a:avLst/>
          </a:prstGeom>
          <a:noFill/>
          <a:ln>
            <a:solidFill>
              <a:schemeClr val="bg1"/>
            </a:solidFill>
          </a:ln>
        </p:spPr>
        <p:txBody>
          <a:bodyPr wrap="square" rtlCol="0">
            <a:spAutoFit/>
          </a:bodyPr>
          <a:lstStyle/>
          <a:p>
            <a:r>
              <a:rPr lang="en-JP" dirty="0">
                <a:latin typeface="Times New Roman" panose="02020603050405020304" pitchFamily="18" charset="0"/>
                <a:cs typeface="Times New Roman" panose="02020603050405020304" pitchFamily="18" charset="0"/>
              </a:rPr>
              <a:t>    </a:t>
            </a:r>
          </a:p>
          <a:p>
            <a:r>
              <a:rPr lang="en-JP" dirty="0">
                <a:latin typeface="Times New Roman" panose="02020603050405020304" pitchFamily="18" charset="0"/>
                <a:cs typeface="Times New Roman" panose="02020603050405020304" pitchFamily="18" charset="0"/>
              </a:rPr>
              <a:t>3</a:t>
            </a:r>
          </a:p>
        </p:txBody>
      </p:sp>
    </p:spTree>
    <p:extLst>
      <p:ext uri="{BB962C8B-B14F-4D97-AF65-F5344CB8AC3E}">
        <p14:creationId xmlns:p14="http://schemas.microsoft.com/office/powerpoint/2010/main" val="23465732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690F6-4997-8C81-DE70-0807F644A798}"/>
              </a:ext>
            </a:extLst>
          </p:cNvPr>
          <p:cNvSpPr>
            <a:spLocks noGrp="1"/>
          </p:cNvSpPr>
          <p:nvPr>
            <p:ph type="title"/>
          </p:nvPr>
        </p:nvSpPr>
        <p:spPr>
          <a:xfrm>
            <a:off x="838200" y="365126"/>
            <a:ext cx="10515600" cy="668028"/>
          </a:xfrm>
        </p:spPr>
        <p:txBody>
          <a:bodyPr>
            <a:normAutofit fontScale="90000"/>
          </a:bodyPr>
          <a:lstStyle/>
          <a:p>
            <a:r>
              <a:rPr lang="en-JP" dirty="0">
                <a:latin typeface="Times New Roman" panose="02020603050405020304" pitchFamily="18" charset="0"/>
                <a:cs typeface="Times New Roman" panose="02020603050405020304" pitchFamily="18" charset="0"/>
              </a:rPr>
              <a:t>Future work </a:t>
            </a:r>
          </a:p>
        </p:txBody>
      </p:sp>
      <p:sp>
        <p:nvSpPr>
          <p:cNvPr id="3" name="Content Placeholder 2">
            <a:extLst>
              <a:ext uri="{FF2B5EF4-FFF2-40B4-BE49-F238E27FC236}">
                <a16:creationId xmlns:a16="http://schemas.microsoft.com/office/drawing/2014/main" id="{D3B394F0-3F1B-4406-B526-16B6410D4612}"/>
              </a:ext>
            </a:extLst>
          </p:cNvPr>
          <p:cNvSpPr>
            <a:spLocks noGrp="1"/>
          </p:cNvSpPr>
          <p:nvPr>
            <p:ph idx="1"/>
          </p:nvPr>
        </p:nvSpPr>
        <p:spPr>
          <a:xfrm>
            <a:off x="1253679" y="1880988"/>
            <a:ext cx="9684641" cy="3636409"/>
          </a:xfrm>
        </p:spPr>
        <p:txBody>
          <a:bodyPr>
            <a:normAutofit/>
          </a:bodyPr>
          <a:lstStyle/>
          <a:p>
            <a:r>
              <a:rPr lang="en-JP" dirty="0">
                <a:latin typeface="Times New Roman" panose="02020603050405020304" pitchFamily="18" charset="0"/>
                <a:cs typeface="Times New Roman" panose="02020603050405020304" pitchFamily="18" charset="0"/>
              </a:rPr>
              <a:t>Real time Facial expression recognition.</a:t>
            </a:r>
          </a:p>
          <a:p>
            <a:r>
              <a:rPr lang="en-JP" dirty="0">
                <a:latin typeface="Times New Roman" panose="02020603050405020304" pitchFamily="18" charset="0"/>
                <a:cs typeface="Times New Roman" panose="02020603050405020304" pitchFamily="18" charset="0"/>
              </a:rPr>
              <a:t>Visualization based on paralinguistic </a:t>
            </a:r>
          </a:p>
          <a:p>
            <a:r>
              <a:rPr lang="en-GB" dirty="0">
                <a:latin typeface="Times New Roman" panose="02020603050405020304" pitchFamily="18" charset="0"/>
                <a:cs typeface="Times New Roman" panose="02020603050405020304" pitchFamily="18" charset="0"/>
              </a:rPr>
              <a:t>Stress level visualization (non-verbal signal, emotion polarity, visualization-based prosody signal, heatmaps).</a:t>
            </a:r>
          </a:p>
          <a:p>
            <a:r>
              <a:rPr lang="en-GB" dirty="0">
                <a:latin typeface="Times New Roman" panose="02020603050405020304" pitchFamily="18" charset="0"/>
                <a:cs typeface="Times New Roman" panose="02020603050405020304" pitchFamily="18" charset="0"/>
              </a:rPr>
              <a:t> Mental health dialogue system for personalized support.</a:t>
            </a:r>
          </a:p>
          <a:p>
            <a:endParaRPr lang="en-JP"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5A46F21-7C85-0104-EF5C-FE17634E3AF8}"/>
              </a:ext>
            </a:extLst>
          </p:cNvPr>
          <p:cNvSpPr txBox="1"/>
          <p:nvPr/>
        </p:nvSpPr>
        <p:spPr>
          <a:xfrm>
            <a:off x="11353800" y="6308209"/>
            <a:ext cx="520700" cy="369332"/>
          </a:xfrm>
          <a:prstGeom prst="rect">
            <a:avLst/>
          </a:prstGeom>
          <a:noFill/>
        </p:spPr>
        <p:txBody>
          <a:bodyPr wrap="square">
            <a:spAutoFit/>
          </a:bodyPr>
          <a:lstStyle/>
          <a:p>
            <a:r>
              <a:rPr lang="en-JP" dirty="0">
                <a:latin typeface="Times New Roman" panose="02020603050405020304" pitchFamily="18" charset="0"/>
                <a:cs typeface="Times New Roman" panose="02020603050405020304" pitchFamily="18" charset="0"/>
              </a:rPr>
              <a:t>16</a:t>
            </a:r>
            <a:endParaRPr lang="en-JP" dirty="0"/>
          </a:p>
        </p:txBody>
      </p:sp>
    </p:spTree>
    <p:extLst>
      <p:ext uri="{BB962C8B-B14F-4D97-AF65-F5344CB8AC3E}">
        <p14:creationId xmlns:p14="http://schemas.microsoft.com/office/powerpoint/2010/main" val="10988511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295A7-E873-86BD-BD1D-BF4568BBDD2E}"/>
              </a:ext>
            </a:extLst>
          </p:cNvPr>
          <p:cNvSpPr>
            <a:spLocks noGrp="1"/>
          </p:cNvSpPr>
          <p:nvPr>
            <p:ph type="title"/>
          </p:nvPr>
        </p:nvSpPr>
        <p:spPr>
          <a:xfrm>
            <a:off x="838200" y="365125"/>
            <a:ext cx="10515600" cy="798657"/>
          </a:xfrm>
        </p:spPr>
        <p:txBody>
          <a:bodyPr/>
          <a:lstStyle/>
          <a:p>
            <a:r>
              <a:rPr lang="en-GB" dirty="0">
                <a:latin typeface="Times New Roman" panose="02020603050405020304" pitchFamily="18" charset="0"/>
                <a:cs typeface="Times New Roman" panose="02020603050405020304" pitchFamily="18" charset="0"/>
              </a:rPr>
              <a:t>S</a:t>
            </a:r>
            <a:r>
              <a:rPr lang="en-JP" dirty="0">
                <a:latin typeface="Times New Roman" panose="02020603050405020304" pitchFamily="18" charset="0"/>
                <a:cs typeface="Times New Roman" panose="02020603050405020304" pitchFamily="18" charset="0"/>
              </a:rPr>
              <a:t>tress radar(spider plot)</a:t>
            </a:r>
          </a:p>
        </p:txBody>
      </p:sp>
      <p:pic>
        <p:nvPicPr>
          <p:cNvPr id="4" name="Content Placeholder 3">
            <a:extLst>
              <a:ext uri="{FF2B5EF4-FFF2-40B4-BE49-F238E27FC236}">
                <a16:creationId xmlns:a16="http://schemas.microsoft.com/office/drawing/2014/main" id="{A0C3C074-A377-5519-B6DB-339776A3CFEF}"/>
              </a:ext>
            </a:extLst>
          </p:cNvPr>
          <p:cNvPicPr>
            <a:picLocks noGrp="1" noChangeAspect="1"/>
          </p:cNvPicPr>
          <p:nvPr>
            <p:ph idx="1"/>
          </p:nvPr>
        </p:nvPicPr>
        <p:blipFill>
          <a:blip r:embed="rId2"/>
          <a:stretch>
            <a:fillRect/>
          </a:stretch>
        </p:blipFill>
        <p:spPr>
          <a:xfrm>
            <a:off x="6553573" y="1468726"/>
            <a:ext cx="5638427" cy="4902200"/>
          </a:xfrm>
          <a:prstGeom prst="rect">
            <a:avLst/>
          </a:prstGeom>
        </p:spPr>
      </p:pic>
      <p:pic>
        <p:nvPicPr>
          <p:cNvPr id="5" name="Picture 4">
            <a:extLst>
              <a:ext uri="{FF2B5EF4-FFF2-40B4-BE49-F238E27FC236}">
                <a16:creationId xmlns:a16="http://schemas.microsoft.com/office/drawing/2014/main" id="{6B6779F5-A185-AB65-628A-FA7E2BEA1EE1}"/>
              </a:ext>
            </a:extLst>
          </p:cNvPr>
          <p:cNvPicPr>
            <a:picLocks noChangeAspect="1"/>
          </p:cNvPicPr>
          <p:nvPr/>
        </p:nvPicPr>
        <p:blipFill>
          <a:blip r:embed="rId3"/>
          <a:stretch>
            <a:fillRect/>
          </a:stretch>
        </p:blipFill>
        <p:spPr>
          <a:xfrm>
            <a:off x="581891" y="1468726"/>
            <a:ext cx="5832763" cy="5308024"/>
          </a:xfrm>
          <a:prstGeom prst="rect">
            <a:avLst/>
          </a:prstGeom>
        </p:spPr>
      </p:pic>
    </p:spTree>
    <p:extLst>
      <p:ext uri="{BB962C8B-B14F-4D97-AF65-F5344CB8AC3E}">
        <p14:creationId xmlns:p14="http://schemas.microsoft.com/office/powerpoint/2010/main" val="34923493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067F9B-3F5C-F98B-E08E-12C305AB36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476D9D-F460-0721-3BFB-ADB38B97D8F8}"/>
              </a:ext>
            </a:extLst>
          </p:cNvPr>
          <p:cNvSpPr>
            <a:spLocks noGrp="1"/>
          </p:cNvSpPr>
          <p:nvPr>
            <p:ph type="title"/>
          </p:nvPr>
        </p:nvSpPr>
        <p:spPr>
          <a:xfrm>
            <a:off x="838199" y="448253"/>
            <a:ext cx="10515600" cy="668028"/>
          </a:xfrm>
        </p:spPr>
        <p:txBody>
          <a:bodyPr>
            <a:normAutofit fontScale="90000"/>
          </a:bodyPr>
          <a:lstStyle/>
          <a:p>
            <a:r>
              <a:rPr lang="en-JP" dirty="0">
                <a:latin typeface="Times New Roman" panose="02020603050405020304" pitchFamily="18" charset="0"/>
                <a:cs typeface="Times New Roman" panose="02020603050405020304" pitchFamily="18" charset="0"/>
              </a:rPr>
              <a:t>Future consideration</a:t>
            </a:r>
          </a:p>
        </p:txBody>
      </p:sp>
      <p:sp>
        <p:nvSpPr>
          <p:cNvPr id="3" name="Content Placeholder 2">
            <a:extLst>
              <a:ext uri="{FF2B5EF4-FFF2-40B4-BE49-F238E27FC236}">
                <a16:creationId xmlns:a16="http://schemas.microsoft.com/office/drawing/2014/main" id="{0A76F538-8794-5DBA-B14E-A17020767B18}"/>
              </a:ext>
            </a:extLst>
          </p:cNvPr>
          <p:cNvSpPr>
            <a:spLocks noGrp="1"/>
          </p:cNvSpPr>
          <p:nvPr>
            <p:ph idx="1"/>
          </p:nvPr>
        </p:nvSpPr>
        <p:spPr>
          <a:xfrm>
            <a:off x="1253679" y="1880988"/>
            <a:ext cx="9684641" cy="3636409"/>
          </a:xfrm>
        </p:spPr>
        <p:txBody>
          <a:bodyPr>
            <a:normAutofit/>
          </a:bodyPr>
          <a:lstStyle/>
          <a:p>
            <a:r>
              <a:rPr lang="en-JP" dirty="0">
                <a:latin typeface="Times New Roman" panose="02020603050405020304" pitchFamily="18" charset="0"/>
                <a:cs typeface="Times New Roman" panose="02020603050405020304" pitchFamily="18" charset="0"/>
              </a:rPr>
              <a:t>Visualization based on paralinguistic </a:t>
            </a:r>
          </a:p>
          <a:p>
            <a:r>
              <a:rPr lang="en-GB" dirty="0">
                <a:latin typeface="Times New Roman" panose="02020603050405020304" pitchFamily="18" charset="0"/>
                <a:cs typeface="Times New Roman" panose="02020603050405020304" pitchFamily="18" charset="0"/>
              </a:rPr>
              <a:t>Stress level visualization (non-verbal signal, emotion polarity, visualization-based prosody signal).</a:t>
            </a:r>
          </a:p>
          <a:p>
            <a:r>
              <a:rPr lang="en-JP" dirty="0">
                <a:latin typeface="Times New Roman" panose="02020603050405020304" pitchFamily="18" charset="0"/>
                <a:cs typeface="Times New Roman" panose="02020603050405020304" pitchFamily="18" charset="0"/>
              </a:rPr>
              <a:t>Real time Facial expression recognition.</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Mental health dialogue system for personalized support.</a:t>
            </a:r>
          </a:p>
          <a:p>
            <a:endParaRPr lang="en-JP"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711BEAE-9129-F2FB-5C7A-817202020BF9}"/>
              </a:ext>
            </a:extLst>
          </p:cNvPr>
          <p:cNvSpPr txBox="1"/>
          <p:nvPr/>
        </p:nvSpPr>
        <p:spPr>
          <a:xfrm>
            <a:off x="11353800" y="6308209"/>
            <a:ext cx="520700" cy="369332"/>
          </a:xfrm>
          <a:prstGeom prst="rect">
            <a:avLst/>
          </a:prstGeom>
          <a:noFill/>
        </p:spPr>
        <p:txBody>
          <a:bodyPr wrap="square">
            <a:spAutoFit/>
          </a:bodyPr>
          <a:lstStyle/>
          <a:p>
            <a:r>
              <a:rPr lang="en-JP" dirty="0">
                <a:latin typeface="Times New Roman" panose="02020603050405020304" pitchFamily="18" charset="0"/>
                <a:cs typeface="Times New Roman" panose="02020603050405020304" pitchFamily="18" charset="0"/>
              </a:rPr>
              <a:t>16</a:t>
            </a:r>
            <a:endParaRPr lang="en-JP" dirty="0"/>
          </a:p>
        </p:txBody>
      </p:sp>
    </p:spTree>
    <p:extLst>
      <p:ext uri="{BB962C8B-B14F-4D97-AF65-F5344CB8AC3E}">
        <p14:creationId xmlns:p14="http://schemas.microsoft.com/office/powerpoint/2010/main" val="27806178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2E302-5C0C-7729-9FDE-9F3CCDDE130D}"/>
              </a:ext>
            </a:extLst>
          </p:cNvPr>
          <p:cNvSpPr>
            <a:spLocks noGrp="1"/>
          </p:cNvSpPr>
          <p:nvPr>
            <p:ph type="title"/>
          </p:nvPr>
        </p:nvSpPr>
        <p:spPr/>
        <p:txBody>
          <a:bodyPr/>
          <a:lstStyle/>
          <a:p>
            <a:r>
              <a:rPr lang="en-GB" b="0" i="0" u="none" strike="noStrike" dirty="0">
                <a:solidFill>
                  <a:srgbClr val="000000"/>
                </a:solidFill>
                <a:effectLst/>
                <a:latin typeface="Times New Roman" panose="02020603050405020304" pitchFamily="18" charset="0"/>
                <a:cs typeface="Times New Roman" panose="02020603050405020304" pitchFamily="18" charset="0"/>
              </a:rPr>
              <a:t>Types of stress elements</a:t>
            </a:r>
            <a:endParaRPr lang="en-JP"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925ADBF-3F2E-781C-EAE7-6EA165199FAE}"/>
              </a:ext>
            </a:extLst>
          </p:cNvPr>
          <p:cNvSpPr>
            <a:spLocks noGrp="1"/>
          </p:cNvSpPr>
          <p:nvPr>
            <p:ph idx="1"/>
          </p:nvPr>
        </p:nvSpPr>
        <p:spPr/>
        <p:txBody>
          <a:bodyPr/>
          <a:lstStyle/>
          <a:p>
            <a:pPr marL="0" indent="0" algn="l">
              <a:buNone/>
            </a:pPr>
            <a:r>
              <a:rPr lang="en-GB" b="0" i="0" u="none" strike="noStrike" dirty="0">
                <a:solidFill>
                  <a:srgbClr val="000000"/>
                </a:solidFill>
                <a:effectLst/>
                <a:latin typeface="Times New Roman" panose="02020603050405020304" pitchFamily="18" charset="0"/>
                <a:cs typeface="Times New Roman" panose="02020603050405020304" pitchFamily="18" charset="0"/>
              </a:rPr>
              <a:t>Environmental ( noise, crowding)</a:t>
            </a:r>
          </a:p>
          <a:p>
            <a:pPr marL="0" indent="0" algn="l">
              <a:buNone/>
            </a:pPr>
            <a:r>
              <a:rPr lang="en-GB" b="0" i="0" u="none" strike="noStrike" dirty="0">
                <a:solidFill>
                  <a:srgbClr val="000000"/>
                </a:solidFill>
                <a:effectLst/>
                <a:latin typeface="Times New Roman" panose="02020603050405020304" pitchFamily="18" charset="0"/>
                <a:cs typeface="Times New Roman" panose="02020603050405020304" pitchFamily="18" charset="0"/>
              </a:rPr>
              <a:t>Work-related (deadlines, conflicts)</a:t>
            </a:r>
          </a:p>
          <a:p>
            <a:pPr marL="0" indent="0" algn="l">
              <a:buNone/>
            </a:pPr>
            <a:r>
              <a:rPr lang="en-GB" b="0" i="0" u="none" strike="noStrike" dirty="0">
                <a:solidFill>
                  <a:srgbClr val="000000"/>
                </a:solidFill>
                <a:effectLst/>
                <a:latin typeface="Times New Roman" panose="02020603050405020304" pitchFamily="18" charset="0"/>
                <a:cs typeface="Times New Roman" panose="02020603050405020304" pitchFamily="18" charset="0"/>
              </a:rPr>
              <a:t>Personal (relationships, financial problems)</a:t>
            </a:r>
          </a:p>
          <a:p>
            <a:pPr marL="0" indent="0" algn="l">
              <a:buNone/>
            </a:pPr>
            <a:r>
              <a:rPr lang="en-GB" b="0" i="0" u="none" strike="noStrike" dirty="0">
                <a:solidFill>
                  <a:srgbClr val="000000"/>
                </a:solidFill>
                <a:effectLst/>
                <a:latin typeface="Times New Roman" panose="02020603050405020304" pitchFamily="18" charset="0"/>
                <a:cs typeface="Times New Roman" panose="02020603050405020304" pitchFamily="18" charset="0"/>
              </a:rPr>
              <a:t>Major life changes ( moving, loss of a loved one)</a:t>
            </a:r>
          </a:p>
          <a:p>
            <a:endParaRPr lang="en-JP" dirty="0"/>
          </a:p>
        </p:txBody>
      </p:sp>
    </p:spTree>
    <p:extLst>
      <p:ext uri="{BB962C8B-B14F-4D97-AF65-F5344CB8AC3E}">
        <p14:creationId xmlns:p14="http://schemas.microsoft.com/office/powerpoint/2010/main" val="42302652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43091-6EEE-908D-E76A-364E06929735}"/>
              </a:ext>
            </a:extLst>
          </p:cNvPr>
          <p:cNvSpPr>
            <a:spLocks noGrp="1"/>
          </p:cNvSpPr>
          <p:nvPr>
            <p:ph type="title"/>
          </p:nvPr>
        </p:nvSpPr>
        <p:spPr/>
        <p:txBody>
          <a:bodyPr/>
          <a:lstStyle/>
          <a:p>
            <a:endParaRPr lang="en-JP"/>
          </a:p>
        </p:txBody>
      </p:sp>
      <p:sp>
        <p:nvSpPr>
          <p:cNvPr id="3" name="Content Placeholder 2">
            <a:extLst>
              <a:ext uri="{FF2B5EF4-FFF2-40B4-BE49-F238E27FC236}">
                <a16:creationId xmlns:a16="http://schemas.microsoft.com/office/drawing/2014/main" id="{79244B71-5D28-5D6D-2759-FF9E6814420F}"/>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S</a:t>
            </a:r>
            <a:r>
              <a:rPr lang="en-JP" dirty="0">
                <a:latin typeface="Times New Roman" panose="02020603050405020304" pitchFamily="18" charset="0"/>
                <a:cs typeface="Times New Roman" panose="02020603050405020304" pitchFamily="18" charset="0"/>
              </a:rPr>
              <a:t>tress trigger and context</a:t>
            </a:r>
          </a:p>
          <a:p>
            <a:r>
              <a:rPr lang="en-GB" dirty="0">
                <a:latin typeface="Times New Roman" panose="02020603050405020304" pitchFamily="18" charset="0"/>
                <a:cs typeface="Times New Roman" panose="02020603050405020304" pitchFamily="18" charset="0"/>
              </a:rPr>
              <a:t>M</a:t>
            </a:r>
            <a:r>
              <a:rPr lang="en-JP" dirty="0">
                <a:latin typeface="Times New Roman" panose="02020603050405020304" pitchFamily="18" charset="0"/>
                <a:cs typeface="Times New Roman" panose="02020603050405020304" pitchFamily="18" charset="0"/>
              </a:rPr>
              <a:t>agnitude</a:t>
            </a:r>
          </a:p>
          <a:p>
            <a:r>
              <a:rPr lang="en-GB" b="0" i="0" u="none" strike="noStrike" dirty="0">
                <a:solidFill>
                  <a:srgbClr val="000000"/>
                </a:solidFill>
                <a:effectLst/>
                <a:latin typeface="Times New Roman" panose="02020603050405020304" pitchFamily="18" charset="0"/>
                <a:cs typeface="Times New Roman" panose="02020603050405020304" pitchFamily="18" charset="0"/>
              </a:rPr>
              <a:t>When a person is stressed, their prosody often changes: pitch may rise, the voice may become louder or more tense, and the rhythm may become less regular. These prosodic features are critical for detecting stress and other emotional states.</a:t>
            </a:r>
            <a:endParaRPr lang="en-JP" dirty="0">
              <a:latin typeface="Times New Roman" panose="02020603050405020304" pitchFamily="18" charset="0"/>
              <a:cs typeface="Times New Roman" panose="02020603050405020304" pitchFamily="18" charset="0"/>
            </a:endParaRPr>
          </a:p>
          <a:p>
            <a:endParaRPr lang="en-JP" dirty="0">
              <a:latin typeface="Times New Roman" panose="02020603050405020304" pitchFamily="18" charset="0"/>
              <a:cs typeface="Times New Roman" panose="02020603050405020304" pitchFamily="18" charset="0"/>
            </a:endParaRPr>
          </a:p>
          <a:p>
            <a:endParaRPr lang="en-JP" dirty="0"/>
          </a:p>
        </p:txBody>
      </p:sp>
    </p:spTree>
    <p:extLst>
      <p:ext uri="{BB962C8B-B14F-4D97-AF65-F5344CB8AC3E}">
        <p14:creationId xmlns:p14="http://schemas.microsoft.com/office/powerpoint/2010/main" val="11754340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A8155-D4DC-FC3E-41C9-8A6E02C6E94A}"/>
              </a:ext>
            </a:extLst>
          </p:cNvPr>
          <p:cNvSpPr>
            <a:spLocks noGrp="1"/>
          </p:cNvSpPr>
          <p:nvPr>
            <p:ph type="title"/>
          </p:nvPr>
        </p:nvSpPr>
        <p:spPr/>
        <p:txBody>
          <a:bodyPr/>
          <a:lstStyle/>
          <a:p>
            <a:endParaRPr lang="en-JP"/>
          </a:p>
        </p:txBody>
      </p:sp>
      <p:sp>
        <p:nvSpPr>
          <p:cNvPr id="3" name="Content Placeholder 2">
            <a:extLst>
              <a:ext uri="{FF2B5EF4-FFF2-40B4-BE49-F238E27FC236}">
                <a16:creationId xmlns:a16="http://schemas.microsoft.com/office/drawing/2014/main" id="{0823D45F-559A-4D0C-C2BA-7A5249B788A1}"/>
              </a:ext>
            </a:extLst>
          </p:cNvPr>
          <p:cNvSpPr>
            <a:spLocks noGrp="1"/>
          </p:cNvSpPr>
          <p:nvPr>
            <p:ph idx="1"/>
          </p:nvPr>
        </p:nvSpPr>
        <p:spPr/>
        <p:txBody>
          <a:bodyPr/>
          <a:lstStyle/>
          <a:p>
            <a:endParaRPr lang="en-JP"/>
          </a:p>
        </p:txBody>
      </p:sp>
      <p:pic>
        <p:nvPicPr>
          <p:cNvPr id="2050" name="Picture 2" descr="Panic attack graph icon cartoon vector. Stress anxiety 14357070 Vector Art  at Vecteezy">
            <a:extLst>
              <a:ext uri="{FF2B5EF4-FFF2-40B4-BE49-F238E27FC236}">
                <a16:creationId xmlns:a16="http://schemas.microsoft.com/office/drawing/2014/main" id="{B0035B2E-7319-691C-0F5B-0280CF8BC1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429000"/>
            <a:ext cx="6858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Mood scale icon. Stress level. Scale of emotions with smiles. Emotional  intelligence. Mental health concept. Vector flat illustration 21044516  Vector Art at Vecteezy">
            <a:extLst>
              <a:ext uri="{FF2B5EF4-FFF2-40B4-BE49-F238E27FC236}">
                <a16:creationId xmlns:a16="http://schemas.microsoft.com/office/drawing/2014/main" id="{A996B151-68F5-4E4D-723A-24D59F8B00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582" y="4012357"/>
            <a:ext cx="2538099" cy="1675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7108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27C2D-BCCA-B0E1-A7D9-71E0006E6DAB}"/>
              </a:ext>
            </a:extLst>
          </p:cNvPr>
          <p:cNvSpPr>
            <a:spLocks noGrp="1"/>
          </p:cNvSpPr>
          <p:nvPr>
            <p:ph type="title"/>
          </p:nvPr>
        </p:nvSpPr>
        <p:spPr/>
        <p:txBody>
          <a:bodyPr/>
          <a:lstStyle/>
          <a:p>
            <a:endParaRPr lang="en-JP"/>
          </a:p>
        </p:txBody>
      </p:sp>
      <p:sp>
        <p:nvSpPr>
          <p:cNvPr id="3" name="Content Placeholder 2">
            <a:extLst>
              <a:ext uri="{FF2B5EF4-FFF2-40B4-BE49-F238E27FC236}">
                <a16:creationId xmlns:a16="http://schemas.microsoft.com/office/drawing/2014/main" id="{0089821A-25C9-FA70-7AA8-948539C5244E}"/>
              </a:ext>
            </a:extLst>
          </p:cNvPr>
          <p:cNvSpPr>
            <a:spLocks noGrp="1"/>
          </p:cNvSpPr>
          <p:nvPr>
            <p:ph idx="1"/>
          </p:nvPr>
        </p:nvSpPr>
        <p:spPr/>
        <p:txBody>
          <a:bodyPr/>
          <a:lstStyle/>
          <a:p>
            <a:r>
              <a:rPr lang="en-GB" sz="2800" dirty="0">
                <a:latin typeface="Times New Roman" panose="02020603050405020304" pitchFamily="18" charset="0"/>
                <a:cs typeface="Times New Roman" panose="02020603050405020304" pitchFamily="18" charset="0"/>
              </a:rPr>
              <a:t>{"prompt": "Analyse the following transcript for signs of distress and urgency."}</a:t>
            </a:r>
            <a:r>
              <a:rPr lang="en-GB" sz="2800" b="0" i="0" u="none" strike="noStrike" dirty="0">
                <a:solidFill>
                  <a:srgbClr val="000000"/>
                </a:solidFill>
                <a:effectLst/>
                <a:latin typeface="Times New Roman" panose="02020603050405020304" pitchFamily="18" charset="0"/>
                <a:cs typeface="Times New Roman" panose="02020603050405020304" pitchFamily="18" charset="0"/>
              </a:rPr>
              <a:t>.</a:t>
            </a:r>
            <a:endParaRPr lang="en-JP" dirty="0"/>
          </a:p>
        </p:txBody>
      </p:sp>
      <p:sp>
        <p:nvSpPr>
          <p:cNvPr id="4" name="TextBox 3">
            <a:extLst>
              <a:ext uri="{FF2B5EF4-FFF2-40B4-BE49-F238E27FC236}">
                <a16:creationId xmlns:a16="http://schemas.microsoft.com/office/drawing/2014/main" id="{7B943ADB-4D35-0967-8F48-8F1B573FAD62}"/>
              </a:ext>
            </a:extLst>
          </p:cNvPr>
          <p:cNvSpPr txBox="1"/>
          <p:nvPr/>
        </p:nvSpPr>
        <p:spPr>
          <a:xfrm rot="21360073">
            <a:off x="6776423" y="3816628"/>
            <a:ext cx="1614868" cy="369332"/>
          </a:xfrm>
          <a:prstGeom prst="rect">
            <a:avLst/>
          </a:prstGeom>
          <a:noFill/>
        </p:spPr>
        <p:txBody>
          <a:bodyPr wrap="square" rtlCol="0">
            <a:spAutoFit/>
          </a:bodyPr>
          <a:lstStyle/>
          <a:p>
            <a:r>
              <a:rPr lang="en-GB" dirty="0"/>
              <a:t>A</a:t>
            </a:r>
            <a:r>
              <a:rPr lang="en-JP" dirty="0"/>
              <a:t>udio capture</a:t>
            </a:r>
          </a:p>
        </p:txBody>
      </p:sp>
      <p:sp>
        <p:nvSpPr>
          <p:cNvPr id="6" name="TextBox 5">
            <a:extLst>
              <a:ext uri="{FF2B5EF4-FFF2-40B4-BE49-F238E27FC236}">
                <a16:creationId xmlns:a16="http://schemas.microsoft.com/office/drawing/2014/main" id="{9D35CCFA-1CFA-692A-B01A-D2BC0C65AA75}"/>
              </a:ext>
            </a:extLst>
          </p:cNvPr>
          <p:cNvSpPr txBox="1"/>
          <p:nvPr/>
        </p:nvSpPr>
        <p:spPr>
          <a:xfrm>
            <a:off x="1485879" y="2856404"/>
            <a:ext cx="6097978" cy="646331"/>
          </a:xfrm>
          <a:prstGeom prst="rect">
            <a:avLst/>
          </a:prstGeom>
          <a:noFill/>
        </p:spPr>
        <p:txBody>
          <a:bodyPr wrap="square">
            <a:spAutoFit/>
          </a:bodyPr>
          <a:lstStyle/>
          <a:p>
            <a:pPr marL="0" indent="0">
              <a:buNone/>
            </a:pPr>
            <a:r>
              <a:rPr lang="en-GB" b="1" dirty="0">
                <a:latin typeface="Times New Roman" panose="02020603050405020304" pitchFamily="18" charset="0"/>
                <a:cs typeface="Times New Roman" panose="02020603050405020304" pitchFamily="18" charset="0"/>
              </a:rPr>
              <a:t>Next Steps</a:t>
            </a:r>
            <a:r>
              <a:rPr lang="en-GB" dirty="0">
                <a:latin typeface="Times New Roman" panose="02020603050405020304" pitchFamily="18" charset="0"/>
                <a:cs typeface="Times New Roman" panose="02020603050405020304" pitchFamily="18" charset="0"/>
              </a:rPr>
              <a:t>: Prototype development, testing with real-world data, and clinical trials.</a:t>
            </a:r>
            <a:endParaRPr lang="en-JP"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C1923C5-4AF2-B195-0EE0-D222EBA95253}"/>
              </a:ext>
            </a:extLst>
          </p:cNvPr>
          <p:cNvSpPr txBox="1"/>
          <p:nvPr/>
        </p:nvSpPr>
        <p:spPr>
          <a:xfrm>
            <a:off x="1790205" y="4609226"/>
            <a:ext cx="6097978" cy="1200329"/>
          </a:xfrm>
          <a:prstGeom prst="rect">
            <a:avLst/>
          </a:prstGeom>
          <a:noFill/>
        </p:spPr>
        <p:txBody>
          <a:bodyPr wrap="square">
            <a:spAutoFit/>
          </a:bodyPr>
          <a:lstStyle/>
          <a:p>
            <a:r>
              <a:rPr lang="en-GB" dirty="0">
                <a:latin typeface="Times New Roman" panose="02020603050405020304" pitchFamily="18" charset="0"/>
                <a:cs typeface="Times New Roman" panose="02020603050405020304" pitchFamily="18" charset="0"/>
              </a:rPr>
              <a:t>H</a:t>
            </a:r>
            <a:r>
              <a:rPr lang="en-JP" dirty="0">
                <a:latin typeface="Times New Roman" panose="02020603050405020304" pitchFamily="18" charset="0"/>
                <a:cs typeface="Times New Roman" panose="02020603050405020304" pitchFamily="18" charset="0"/>
              </a:rPr>
              <a:t>ow to visualize the stress</a:t>
            </a:r>
          </a:p>
          <a:p>
            <a:r>
              <a:rPr lang="en-GB" dirty="0">
                <a:latin typeface="Times New Roman" panose="02020603050405020304" pitchFamily="18" charset="0"/>
                <a:cs typeface="Times New Roman" panose="02020603050405020304" pitchFamily="18" charset="0"/>
              </a:rPr>
              <a:t>C</a:t>
            </a:r>
            <a:r>
              <a:rPr lang="en-JP" dirty="0">
                <a:latin typeface="Times New Roman" panose="02020603050405020304" pitchFamily="18" charset="0"/>
                <a:cs typeface="Times New Roman" panose="02020603050405020304" pitchFamily="18" charset="0"/>
              </a:rPr>
              <a:t>urrent version of visualization is based on text </a:t>
            </a:r>
          </a:p>
          <a:p>
            <a:r>
              <a:rPr lang="en-GB" dirty="0">
                <a:latin typeface="Times New Roman" panose="02020603050405020304" pitchFamily="18" charset="0"/>
                <a:cs typeface="Times New Roman" panose="02020603050405020304" pitchFamily="18" charset="0"/>
              </a:rPr>
              <a:t>M</a:t>
            </a:r>
            <a:r>
              <a:rPr lang="en-JP" dirty="0">
                <a:latin typeface="Times New Roman" panose="02020603050405020304" pitchFamily="18" charset="0"/>
                <a:cs typeface="Times New Roman" panose="02020603050405020304" pitchFamily="18" charset="0"/>
              </a:rPr>
              <a:t>y slides can be improved by appending more meaningful future work</a:t>
            </a:r>
            <a:r>
              <a:rPr lang="en-JP" dirty="0"/>
              <a:t>.</a:t>
            </a:r>
          </a:p>
        </p:txBody>
      </p:sp>
    </p:spTree>
    <p:extLst>
      <p:ext uri="{BB962C8B-B14F-4D97-AF65-F5344CB8AC3E}">
        <p14:creationId xmlns:p14="http://schemas.microsoft.com/office/powerpoint/2010/main" val="6794518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C6384-E1B6-1360-713C-1A37E21E483A}"/>
              </a:ext>
            </a:extLst>
          </p:cNvPr>
          <p:cNvSpPr>
            <a:spLocks noGrp="1"/>
          </p:cNvSpPr>
          <p:nvPr>
            <p:ph type="title"/>
          </p:nvPr>
        </p:nvSpPr>
        <p:spPr/>
        <p:txBody>
          <a:bodyPr/>
          <a:lstStyle/>
          <a:p>
            <a:r>
              <a:rPr lang="en-GB" b="1" i="0" u="none" strike="noStrike" dirty="0">
                <a:solidFill>
                  <a:srgbClr val="000000"/>
                </a:solidFill>
                <a:effectLst/>
                <a:latin typeface="Times New Roman" panose="02020603050405020304" pitchFamily="18" charset="0"/>
                <a:cs typeface="Times New Roman" panose="02020603050405020304" pitchFamily="18" charset="0"/>
              </a:rPr>
              <a:t>Challenges and Limitations</a:t>
            </a:r>
            <a:br>
              <a:rPr lang="en-GB" b="1" i="0" u="none" strike="noStrike" dirty="0">
                <a:solidFill>
                  <a:srgbClr val="000000"/>
                </a:solidFill>
                <a:effectLst/>
              </a:rPr>
            </a:br>
            <a:endParaRPr lang="en-JP" dirty="0"/>
          </a:p>
        </p:txBody>
      </p:sp>
      <p:sp>
        <p:nvSpPr>
          <p:cNvPr id="3" name="Content Placeholder 2">
            <a:extLst>
              <a:ext uri="{FF2B5EF4-FFF2-40B4-BE49-F238E27FC236}">
                <a16:creationId xmlns:a16="http://schemas.microsoft.com/office/drawing/2014/main" id="{4E035366-2740-20CF-A764-302F77AC6543}"/>
              </a:ext>
            </a:extLst>
          </p:cNvPr>
          <p:cNvSpPr>
            <a:spLocks noGrp="1"/>
          </p:cNvSpPr>
          <p:nvPr>
            <p:ph idx="1"/>
          </p:nvPr>
        </p:nvSpPr>
        <p:spPr/>
        <p:txBody>
          <a:bodyPr>
            <a:normAutofit/>
          </a:bodyPr>
          <a:lstStyle/>
          <a:p>
            <a:pPr marL="0" indent="0" algn="l">
              <a:buNone/>
            </a:pPr>
            <a:r>
              <a:rPr lang="en-GB" b="1" i="0" u="none" strike="noStrike" dirty="0">
                <a:solidFill>
                  <a:srgbClr val="000000"/>
                </a:solidFill>
                <a:effectLst/>
                <a:latin typeface="Times New Roman" panose="02020603050405020304" pitchFamily="18" charset="0"/>
                <a:cs typeface="Times New Roman" panose="02020603050405020304" pitchFamily="18" charset="0"/>
              </a:rPr>
              <a:t>Data Privacy and Ethics</a:t>
            </a:r>
            <a:r>
              <a:rPr lang="en-GB" b="0" i="0" u="none" strike="noStrike" dirty="0">
                <a:solidFill>
                  <a:srgbClr val="000000"/>
                </a:solidFill>
                <a:effectLst/>
                <a:latin typeface="Times New Roman" panose="02020603050405020304" pitchFamily="18" charset="0"/>
                <a:cs typeface="Times New Roman" panose="02020603050405020304" pitchFamily="18" charset="0"/>
              </a:rPr>
              <a:t>:</a:t>
            </a:r>
          </a:p>
          <a:p>
            <a:pPr marL="457200" lvl="1" indent="0" algn="l">
              <a:buNone/>
            </a:pPr>
            <a:r>
              <a:rPr lang="en-GB" b="0" i="0" u="none" strike="noStrike" dirty="0">
                <a:solidFill>
                  <a:srgbClr val="000000"/>
                </a:solidFill>
                <a:effectLst/>
                <a:latin typeface="Times New Roman" panose="02020603050405020304" pitchFamily="18" charset="0"/>
                <a:cs typeface="Times New Roman" panose="02020603050405020304" pitchFamily="18" charset="0"/>
              </a:rPr>
              <a:t>Managing sensitive user data (e.g., facial expressions, voice recordings) with privacy concerns.</a:t>
            </a:r>
          </a:p>
          <a:p>
            <a:pPr marL="0" indent="0" algn="l">
              <a:buNone/>
            </a:pPr>
            <a:r>
              <a:rPr lang="en-GB" b="1" i="0" u="none" strike="noStrike" dirty="0">
                <a:solidFill>
                  <a:srgbClr val="000000"/>
                </a:solidFill>
                <a:effectLst/>
                <a:latin typeface="Times New Roman" panose="02020603050405020304" pitchFamily="18" charset="0"/>
                <a:cs typeface="Times New Roman" panose="02020603050405020304" pitchFamily="18" charset="0"/>
              </a:rPr>
              <a:t>Accuracy</a:t>
            </a:r>
            <a:r>
              <a:rPr lang="en-GB" b="0" i="0" u="none" strike="noStrike" dirty="0">
                <a:solidFill>
                  <a:srgbClr val="000000"/>
                </a:solidFill>
                <a:effectLst/>
                <a:latin typeface="Times New Roman" panose="02020603050405020304" pitchFamily="18" charset="0"/>
                <a:cs typeface="Times New Roman" panose="02020603050405020304" pitchFamily="18" charset="0"/>
              </a:rPr>
              <a:t>:</a:t>
            </a:r>
          </a:p>
          <a:p>
            <a:pPr marL="457200" lvl="1" indent="0" algn="l">
              <a:buNone/>
            </a:pPr>
            <a:r>
              <a:rPr lang="en-GB" b="0" i="0" u="none" strike="noStrike" dirty="0">
                <a:solidFill>
                  <a:srgbClr val="000000"/>
                </a:solidFill>
                <a:effectLst/>
                <a:latin typeface="Times New Roman" panose="02020603050405020304" pitchFamily="18" charset="0"/>
                <a:cs typeface="Times New Roman" panose="02020603050405020304" pitchFamily="18" charset="0"/>
              </a:rPr>
              <a:t>Ensuring the system accurately detects stress across different individuals and environments.</a:t>
            </a:r>
          </a:p>
          <a:p>
            <a:pPr marL="0" indent="0" algn="l">
              <a:buNone/>
            </a:pPr>
            <a:r>
              <a:rPr lang="en-GB" b="1" i="0" u="none" strike="noStrike" dirty="0">
                <a:solidFill>
                  <a:srgbClr val="000000"/>
                </a:solidFill>
                <a:effectLst/>
                <a:latin typeface="Times New Roman" panose="02020603050405020304" pitchFamily="18" charset="0"/>
                <a:cs typeface="Times New Roman" panose="02020603050405020304" pitchFamily="18" charset="0"/>
              </a:rPr>
              <a:t>Technology Adaptation</a:t>
            </a:r>
            <a:r>
              <a:rPr lang="en-GB" b="0" i="0" u="none" strike="noStrike" dirty="0">
                <a:solidFill>
                  <a:srgbClr val="000000"/>
                </a:solidFill>
                <a:effectLst/>
                <a:latin typeface="Times New Roman" panose="02020603050405020304" pitchFamily="18" charset="0"/>
                <a:cs typeface="Times New Roman" panose="02020603050405020304" pitchFamily="18" charset="0"/>
              </a:rPr>
              <a:t>:</a:t>
            </a:r>
          </a:p>
          <a:p>
            <a:pPr marL="457200" lvl="1" indent="0" algn="l">
              <a:buNone/>
            </a:pPr>
            <a:r>
              <a:rPr lang="en-GB" b="0" i="0" u="none" strike="noStrike" dirty="0">
                <a:solidFill>
                  <a:srgbClr val="000000"/>
                </a:solidFill>
                <a:effectLst/>
                <a:latin typeface="Times New Roman" panose="02020603050405020304" pitchFamily="18" charset="0"/>
                <a:cs typeface="Times New Roman" panose="02020603050405020304" pitchFamily="18" charset="0"/>
              </a:rPr>
              <a:t>Balancing complex AI techniques with user-friendly interfaces.</a:t>
            </a:r>
          </a:p>
          <a:p>
            <a:endParaRPr lang="en-JP" dirty="0"/>
          </a:p>
        </p:txBody>
      </p:sp>
    </p:spTree>
    <p:extLst>
      <p:ext uri="{BB962C8B-B14F-4D97-AF65-F5344CB8AC3E}">
        <p14:creationId xmlns:p14="http://schemas.microsoft.com/office/powerpoint/2010/main" val="42393927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BFC23-BB5C-C608-4953-D8C9687DE997}"/>
              </a:ext>
            </a:extLst>
          </p:cNvPr>
          <p:cNvSpPr>
            <a:spLocks noGrp="1"/>
          </p:cNvSpPr>
          <p:nvPr>
            <p:ph type="title"/>
          </p:nvPr>
        </p:nvSpPr>
        <p:spPr/>
        <p:txBody>
          <a:bodyPr/>
          <a:lstStyle/>
          <a:p>
            <a:r>
              <a:rPr lang="en-GB" b="0" i="0" u="none" strike="noStrike" dirty="0">
                <a:solidFill>
                  <a:srgbClr val="000000"/>
                </a:solidFill>
                <a:effectLst/>
                <a:latin typeface="Times New Roman" panose="02020603050405020304" pitchFamily="18" charset="0"/>
                <a:cs typeface="Times New Roman" panose="02020603050405020304" pitchFamily="18" charset="0"/>
              </a:rPr>
              <a:t>Future Directions</a:t>
            </a:r>
            <a:endParaRPr lang="en-JP"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8F2AB8E-9A3E-F414-2FDD-93EFBCD6AF47}"/>
              </a:ext>
            </a:extLst>
          </p:cNvPr>
          <p:cNvSpPr>
            <a:spLocks noGrp="1"/>
          </p:cNvSpPr>
          <p:nvPr>
            <p:ph idx="1"/>
          </p:nvPr>
        </p:nvSpPr>
        <p:spPr/>
        <p:txBody>
          <a:bodyPr/>
          <a:lstStyle/>
          <a:p>
            <a:pPr marL="0" indent="0">
              <a:buNone/>
            </a:pPr>
            <a:r>
              <a:rPr lang="en-GB" b="1" dirty="0">
                <a:latin typeface="Times New Roman" panose="02020603050405020304" pitchFamily="18" charset="0"/>
                <a:cs typeface="Times New Roman" panose="02020603050405020304" pitchFamily="18" charset="0"/>
              </a:rPr>
              <a:t>Enhancing Accuracy</a:t>
            </a:r>
            <a:r>
              <a:rPr lang="en-GB" dirty="0">
                <a:latin typeface="Times New Roman" panose="02020603050405020304" pitchFamily="18" charset="0"/>
                <a:cs typeface="Times New Roman" panose="02020603050405020304" pitchFamily="18" charset="0"/>
              </a:rPr>
              <a:t>: Improving algorithms for better stress prediction.</a:t>
            </a:r>
          </a:p>
          <a:p>
            <a:pPr marL="0" indent="0">
              <a:buNone/>
            </a:pPr>
            <a:r>
              <a:rPr lang="en-GB" b="1" dirty="0">
                <a:latin typeface="Times New Roman" panose="02020603050405020304" pitchFamily="18" charset="0"/>
                <a:cs typeface="Times New Roman" panose="02020603050405020304" pitchFamily="18" charset="0"/>
              </a:rPr>
              <a:t>Broader Integration</a:t>
            </a:r>
            <a:r>
              <a:rPr lang="en-GB" dirty="0">
                <a:latin typeface="Times New Roman" panose="02020603050405020304" pitchFamily="18" charset="0"/>
                <a:cs typeface="Times New Roman" panose="02020603050405020304" pitchFamily="18" charset="0"/>
              </a:rPr>
              <a:t>: Integrating with wearable devices (smartwatches, health trackers) for a more holistic approach.</a:t>
            </a:r>
          </a:p>
          <a:p>
            <a:pPr marL="0" indent="0">
              <a:buNone/>
            </a:pPr>
            <a:r>
              <a:rPr lang="en-GB" b="1" dirty="0">
                <a:latin typeface="Times New Roman" panose="02020603050405020304" pitchFamily="18" charset="0"/>
                <a:cs typeface="Times New Roman" panose="02020603050405020304" pitchFamily="18" charset="0"/>
              </a:rPr>
              <a:t>AI-Empowered Therapy</a:t>
            </a:r>
            <a:r>
              <a:rPr lang="en-GB" dirty="0">
                <a:latin typeface="Times New Roman" panose="02020603050405020304" pitchFamily="18" charset="0"/>
                <a:cs typeface="Times New Roman" panose="02020603050405020304" pitchFamily="18" charset="0"/>
              </a:rPr>
              <a:t>: Further development of the dialogue system into a full-fledged therapeutic assistant.</a:t>
            </a:r>
          </a:p>
          <a:p>
            <a:endParaRPr lang="en-JP" dirty="0"/>
          </a:p>
        </p:txBody>
      </p:sp>
    </p:spTree>
    <p:extLst>
      <p:ext uri="{BB962C8B-B14F-4D97-AF65-F5344CB8AC3E}">
        <p14:creationId xmlns:p14="http://schemas.microsoft.com/office/powerpoint/2010/main" val="7464970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mployee - Free people icons">
            <a:extLst>
              <a:ext uri="{FF2B5EF4-FFF2-40B4-BE49-F238E27FC236}">
                <a16:creationId xmlns:a16="http://schemas.microsoft.com/office/drawing/2014/main" id="{0A0644EB-7822-4C1E-E965-6E30C82FEA4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3536" y="2439886"/>
            <a:ext cx="11430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remium Vector | Voice messages icon Voice recognition with ...">
            <a:extLst>
              <a:ext uri="{FF2B5EF4-FFF2-40B4-BE49-F238E27FC236}">
                <a16:creationId xmlns:a16="http://schemas.microsoft.com/office/drawing/2014/main" id="{C082814A-8DDE-2873-A715-F28B79DCBA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3432" y="2664464"/>
            <a:ext cx="1994438" cy="97810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penAI Whisper API - Developer docs, APIs, SDKs, and auth. | API Tracker">
            <a:extLst>
              <a:ext uri="{FF2B5EF4-FFF2-40B4-BE49-F238E27FC236}">
                <a16:creationId xmlns:a16="http://schemas.microsoft.com/office/drawing/2014/main" id="{95F7BAF7-D1A3-BB11-4A9B-2663BAA892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0476" y="2742082"/>
            <a:ext cx="778078" cy="7780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1594583-A783-0778-F376-2F6A38D01A97}"/>
              </a:ext>
            </a:extLst>
          </p:cNvPr>
          <p:cNvSpPr/>
          <p:nvPr/>
        </p:nvSpPr>
        <p:spPr>
          <a:xfrm>
            <a:off x="5449803" y="2217583"/>
            <a:ext cx="2674705" cy="1903734"/>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solidFill>
                <a:schemeClr val="bg1"/>
              </a:solidFill>
            </a:endParaRPr>
          </a:p>
        </p:txBody>
      </p:sp>
      <p:pic>
        <p:nvPicPr>
          <p:cNvPr id="5" name="Picture 8" descr="Transcript Vector Images (over 790)">
            <a:extLst>
              <a:ext uri="{FF2B5EF4-FFF2-40B4-BE49-F238E27FC236}">
                <a16:creationId xmlns:a16="http://schemas.microsoft.com/office/drawing/2014/main" id="{0EAE8B6C-A686-4747-08CC-BA5ABD3FB82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5324" t="19765" r="6602" b="19063"/>
          <a:stretch/>
        </p:blipFill>
        <p:spPr bwMode="auto">
          <a:xfrm>
            <a:off x="5562995" y="2437743"/>
            <a:ext cx="1101914" cy="101880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rompt Icons - Free SVG &amp; PNG Prompt ...">
            <a:extLst>
              <a:ext uri="{FF2B5EF4-FFF2-40B4-BE49-F238E27FC236}">
                <a16:creationId xmlns:a16="http://schemas.microsoft.com/office/drawing/2014/main" id="{C9C09572-702F-4979-5D66-06E9284AFB3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02213" y="2416625"/>
            <a:ext cx="710181" cy="106104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Llm」の写真素材 | 13,282件の無料イラスト画像 | Adobe Stock">
            <a:extLst>
              <a:ext uri="{FF2B5EF4-FFF2-40B4-BE49-F238E27FC236}">
                <a16:creationId xmlns:a16="http://schemas.microsoft.com/office/drawing/2014/main" id="{702191F0-A24D-86F6-600F-B449234F4BC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62058" y="2682060"/>
            <a:ext cx="1202746" cy="1172129"/>
          </a:xfrm>
          <a:prstGeom prst="rect">
            <a:avLst/>
          </a:prstGeom>
          <a:noFill/>
          <a:extLst>
            <a:ext uri="{909E8E84-426E-40DD-AFC4-6F175D3DCCD1}">
              <a14:hiddenFill xmlns:a14="http://schemas.microsoft.com/office/drawing/2010/main">
                <a:solidFill>
                  <a:srgbClr val="FFFFFF"/>
                </a:solidFill>
              </a14:hiddenFill>
            </a:ext>
          </a:extLst>
        </p:spPr>
      </p:pic>
      <p:pic>
        <p:nvPicPr>
          <p:cNvPr id="8" name="Graphic 7" descr="Add with solid fill">
            <a:extLst>
              <a:ext uri="{FF2B5EF4-FFF2-40B4-BE49-F238E27FC236}">
                <a16:creationId xmlns:a16="http://schemas.microsoft.com/office/drawing/2014/main" id="{67CDA02A-55D7-0DCF-7A2C-C53F52709BA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749886" y="2887945"/>
            <a:ext cx="406103" cy="406103"/>
          </a:xfrm>
          <a:prstGeom prst="rect">
            <a:avLst/>
          </a:prstGeom>
        </p:spPr>
      </p:pic>
      <p:pic>
        <p:nvPicPr>
          <p:cNvPr id="10" name="Graphic 9" descr="Arrow Right with solid fill">
            <a:extLst>
              <a:ext uri="{FF2B5EF4-FFF2-40B4-BE49-F238E27FC236}">
                <a16:creationId xmlns:a16="http://schemas.microsoft.com/office/drawing/2014/main" id="{8A7911D0-71EF-7082-3399-72D4D17EF68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121681" y="2887945"/>
            <a:ext cx="514350" cy="514350"/>
          </a:xfrm>
          <a:prstGeom prst="rect">
            <a:avLst/>
          </a:prstGeom>
        </p:spPr>
      </p:pic>
      <p:pic>
        <p:nvPicPr>
          <p:cNvPr id="11" name="Graphic 10" descr="Arrow Right with solid fill">
            <a:extLst>
              <a:ext uri="{FF2B5EF4-FFF2-40B4-BE49-F238E27FC236}">
                <a16:creationId xmlns:a16="http://schemas.microsoft.com/office/drawing/2014/main" id="{7880527B-3F8B-20FF-4194-0CF9523B447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123197" y="2963319"/>
            <a:ext cx="514350" cy="514350"/>
          </a:xfrm>
          <a:prstGeom prst="rect">
            <a:avLst/>
          </a:prstGeom>
        </p:spPr>
      </p:pic>
      <p:pic>
        <p:nvPicPr>
          <p:cNvPr id="12" name="Graphic 11" descr="Arrow Right with solid fill">
            <a:extLst>
              <a:ext uri="{FF2B5EF4-FFF2-40B4-BE49-F238E27FC236}">
                <a16:creationId xmlns:a16="http://schemas.microsoft.com/office/drawing/2014/main" id="{A3442C9D-1933-EDF8-1C61-51639D44721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536875" y="2887945"/>
            <a:ext cx="514350" cy="514350"/>
          </a:xfrm>
          <a:prstGeom prst="rect">
            <a:avLst/>
          </a:prstGeom>
        </p:spPr>
      </p:pic>
      <p:pic>
        <p:nvPicPr>
          <p:cNvPr id="13" name="Graphic 12" descr="Arrow Right with solid fill">
            <a:extLst>
              <a:ext uri="{FF2B5EF4-FFF2-40B4-BE49-F238E27FC236}">
                <a16:creationId xmlns:a16="http://schemas.microsoft.com/office/drawing/2014/main" id="{0B546997-6BC0-5480-7371-5A440729ECE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894009" y="2921800"/>
            <a:ext cx="514350" cy="514350"/>
          </a:xfrm>
          <a:prstGeom prst="rect">
            <a:avLst/>
          </a:prstGeom>
        </p:spPr>
      </p:pic>
      <p:sp>
        <p:nvSpPr>
          <p:cNvPr id="14" name="TextBox 13">
            <a:extLst>
              <a:ext uri="{FF2B5EF4-FFF2-40B4-BE49-F238E27FC236}">
                <a16:creationId xmlns:a16="http://schemas.microsoft.com/office/drawing/2014/main" id="{6FC54926-7DEC-13EA-78E6-550BE4532406}"/>
              </a:ext>
            </a:extLst>
          </p:cNvPr>
          <p:cNvSpPr txBox="1"/>
          <p:nvPr/>
        </p:nvSpPr>
        <p:spPr>
          <a:xfrm>
            <a:off x="5515813" y="3546882"/>
            <a:ext cx="1194134" cy="369332"/>
          </a:xfrm>
          <a:prstGeom prst="rect">
            <a:avLst/>
          </a:prstGeom>
          <a:noFill/>
        </p:spPr>
        <p:txBody>
          <a:bodyPr wrap="square" rtlCol="0">
            <a:spAutoFit/>
          </a:bodyPr>
          <a:lstStyle/>
          <a:p>
            <a:r>
              <a:rPr lang="en-JP" dirty="0">
                <a:latin typeface="Times New Roman" panose="02020603050405020304" pitchFamily="18" charset="0"/>
                <a:cs typeface="Times New Roman" panose="02020603050405020304" pitchFamily="18" charset="0"/>
              </a:rPr>
              <a:t>Transcript</a:t>
            </a:r>
          </a:p>
        </p:txBody>
      </p:sp>
      <p:sp>
        <p:nvSpPr>
          <p:cNvPr id="16" name="TextBox 15">
            <a:extLst>
              <a:ext uri="{FF2B5EF4-FFF2-40B4-BE49-F238E27FC236}">
                <a16:creationId xmlns:a16="http://schemas.microsoft.com/office/drawing/2014/main" id="{4FCA3BB8-BEB3-EBDA-5BE7-9130F56748AF}"/>
              </a:ext>
            </a:extLst>
          </p:cNvPr>
          <p:cNvSpPr txBox="1"/>
          <p:nvPr/>
        </p:nvSpPr>
        <p:spPr>
          <a:xfrm>
            <a:off x="6944288" y="3504345"/>
            <a:ext cx="1026225" cy="369332"/>
          </a:xfrm>
          <a:prstGeom prst="rect">
            <a:avLst/>
          </a:prstGeom>
          <a:noFill/>
        </p:spPr>
        <p:txBody>
          <a:bodyPr wrap="square">
            <a:spAutoFit/>
          </a:bodyPr>
          <a:lstStyle/>
          <a:p>
            <a:r>
              <a:rPr lang="en-JP" dirty="0">
                <a:latin typeface="Times New Roman" panose="02020603050405020304" pitchFamily="18" charset="0"/>
                <a:cs typeface="Times New Roman" panose="02020603050405020304" pitchFamily="18" charset="0"/>
              </a:rPr>
              <a:t>Prompt</a:t>
            </a:r>
          </a:p>
        </p:txBody>
      </p:sp>
      <p:sp>
        <p:nvSpPr>
          <p:cNvPr id="17" name="Title 1">
            <a:extLst>
              <a:ext uri="{FF2B5EF4-FFF2-40B4-BE49-F238E27FC236}">
                <a16:creationId xmlns:a16="http://schemas.microsoft.com/office/drawing/2014/main" id="{DE20BCB7-BC5D-1E44-39F7-80BE4DE4F1B7}"/>
              </a:ext>
            </a:extLst>
          </p:cNvPr>
          <p:cNvSpPr>
            <a:spLocks noGrp="1"/>
          </p:cNvSpPr>
          <p:nvPr>
            <p:ph type="title"/>
          </p:nvPr>
        </p:nvSpPr>
        <p:spPr>
          <a:xfrm>
            <a:off x="838200" y="365126"/>
            <a:ext cx="10515600" cy="970380"/>
          </a:xfrm>
        </p:spPr>
        <p:txBody>
          <a:bodyPr/>
          <a:lstStyle/>
          <a:p>
            <a:r>
              <a:rPr lang="en-JP" dirty="0">
                <a:latin typeface="Times New Roman" panose="02020603050405020304" pitchFamily="18" charset="0"/>
                <a:cs typeface="Times New Roman" panose="02020603050405020304" pitchFamily="18" charset="0"/>
              </a:rPr>
              <a:t>Texual Network</a:t>
            </a:r>
          </a:p>
        </p:txBody>
      </p:sp>
      <p:sp>
        <p:nvSpPr>
          <p:cNvPr id="18" name="Title 1">
            <a:extLst>
              <a:ext uri="{FF2B5EF4-FFF2-40B4-BE49-F238E27FC236}">
                <a16:creationId xmlns:a16="http://schemas.microsoft.com/office/drawing/2014/main" id="{CC325E48-5B62-AC17-247F-A2D1490993B6}"/>
              </a:ext>
            </a:extLst>
          </p:cNvPr>
          <p:cNvSpPr txBox="1">
            <a:spLocks/>
          </p:cNvSpPr>
          <p:nvPr/>
        </p:nvSpPr>
        <p:spPr>
          <a:xfrm>
            <a:off x="4467186" y="6225764"/>
            <a:ext cx="1882346" cy="5342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JP" sz="2000" dirty="0">
                <a:latin typeface="Times New Roman" panose="02020603050405020304" pitchFamily="18" charset="0"/>
                <a:cs typeface="Times New Roman" panose="02020603050405020304" pitchFamily="18" charset="0"/>
              </a:rPr>
              <a:t>Texual Network</a:t>
            </a:r>
          </a:p>
        </p:txBody>
      </p:sp>
      <p:pic>
        <p:nvPicPr>
          <p:cNvPr id="2" name="Graphic 1" descr="Arrow Right with solid fill">
            <a:extLst>
              <a:ext uri="{FF2B5EF4-FFF2-40B4-BE49-F238E27FC236}">
                <a16:creationId xmlns:a16="http://schemas.microsoft.com/office/drawing/2014/main" id="{4EAFFB8C-C527-5A38-65EC-6311479C1E5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574427" y="2963319"/>
            <a:ext cx="514350" cy="514350"/>
          </a:xfrm>
          <a:prstGeom prst="rect">
            <a:avLst/>
          </a:prstGeom>
        </p:spPr>
      </p:pic>
      <p:sp>
        <p:nvSpPr>
          <p:cNvPr id="3" name="Title 1">
            <a:extLst>
              <a:ext uri="{FF2B5EF4-FFF2-40B4-BE49-F238E27FC236}">
                <a16:creationId xmlns:a16="http://schemas.microsoft.com/office/drawing/2014/main" id="{6E6860CC-4F71-A144-9571-7F93914302B5}"/>
              </a:ext>
            </a:extLst>
          </p:cNvPr>
          <p:cNvSpPr txBox="1">
            <a:spLocks/>
          </p:cNvSpPr>
          <p:nvPr/>
        </p:nvSpPr>
        <p:spPr>
          <a:xfrm>
            <a:off x="10084484" y="2902340"/>
            <a:ext cx="1882346" cy="53421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JP" sz="2000" dirty="0">
                <a:latin typeface="Times New Roman" panose="02020603050405020304" pitchFamily="18" charset="0"/>
                <a:cs typeface="Times New Roman" panose="02020603050405020304" pitchFamily="18" charset="0"/>
              </a:rPr>
              <a:t>Stress Level</a:t>
            </a:r>
          </a:p>
        </p:txBody>
      </p:sp>
    </p:spTree>
    <p:extLst>
      <p:ext uri="{BB962C8B-B14F-4D97-AF65-F5344CB8AC3E}">
        <p14:creationId xmlns:p14="http://schemas.microsoft.com/office/powerpoint/2010/main" val="3765041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AEF042-D063-5BEC-06D6-2388CE14A5DE}"/>
              </a:ext>
            </a:extLst>
          </p:cNvPr>
          <p:cNvSpPr>
            <a:spLocks noGrp="1"/>
          </p:cNvSpPr>
          <p:nvPr>
            <p:ph type="title"/>
          </p:nvPr>
        </p:nvSpPr>
        <p:spPr>
          <a:xfrm>
            <a:off x="457200" y="428576"/>
            <a:ext cx="10515600" cy="1133499"/>
          </a:xfrm>
        </p:spPr>
        <p:txBody>
          <a:bodyPr>
            <a:normAutofit/>
          </a:bodyPr>
          <a:lstStyle/>
          <a:p>
            <a:pPr algn="ctr"/>
            <a:r>
              <a:rPr lang="en-JP" sz="5200" dirty="0">
                <a:latin typeface="Times New Roman" panose="02020603050405020304" pitchFamily="18" charset="0"/>
                <a:cs typeface="Times New Roman" panose="02020603050405020304" pitchFamily="18" charset="0"/>
              </a:rPr>
              <a:t>Overview</a:t>
            </a:r>
          </a:p>
        </p:txBody>
      </p:sp>
      <p:graphicFrame>
        <p:nvGraphicFramePr>
          <p:cNvPr id="5" name="Content Placeholder 2">
            <a:extLst>
              <a:ext uri="{FF2B5EF4-FFF2-40B4-BE49-F238E27FC236}">
                <a16:creationId xmlns:a16="http://schemas.microsoft.com/office/drawing/2014/main" id="{71378256-58F1-F9B6-79D6-B1983551CB12}"/>
              </a:ext>
            </a:extLst>
          </p:cNvPr>
          <p:cNvGraphicFramePr>
            <a:graphicFrameLocks noGrp="1"/>
          </p:cNvGraphicFramePr>
          <p:nvPr>
            <p:ph idx="1"/>
            <p:extLst>
              <p:ext uri="{D42A27DB-BD31-4B8C-83A1-F6EECF244321}">
                <p14:modId xmlns:p14="http://schemas.microsoft.com/office/powerpoint/2010/main" val="295739299"/>
              </p:ext>
            </p:extLst>
          </p:nvPr>
        </p:nvGraphicFramePr>
        <p:xfrm>
          <a:off x="838200" y="1562075"/>
          <a:ext cx="10515600" cy="46192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16C3DCDE-6E85-9243-C058-DB2A6EAA0A73}"/>
              </a:ext>
            </a:extLst>
          </p:cNvPr>
          <p:cNvSpPr txBox="1"/>
          <p:nvPr/>
        </p:nvSpPr>
        <p:spPr>
          <a:xfrm>
            <a:off x="11493499" y="6123543"/>
            <a:ext cx="592279" cy="369332"/>
          </a:xfrm>
          <a:prstGeom prst="rect">
            <a:avLst/>
          </a:prstGeom>
          <a:noFill/>
          <a:ln>
            <a:solidFill>
              <a:schemeClr val="bg1"/>
            </a:solidFill>
          </a:ln>
        </p:spPr>
        <p:txBody>
          <a:bodyPr wrap="square" rtlCol="0">
            <a:spAutoFit/>
          </a:bodyPr>
          <a:lstStyle/>
          <a:p>
            <a:r>
              <a:rPr lang="en-JP" dirty="0">
                <a:latin typeface="Times New Roman" panose="02020603050405020304" pitchFamily="18" charset="0"/>
                <a:cs typeface="Times New Roman" panose="02020603050405020304" pitchFamily="18" charset="0"/>
              </a:rPr>
              <a:t>    4</a:t>
            </a:r>
          </a:p>
        </p:txBody>
      </p:sp>
    </p:spTree>
    <p:extLst>
      <p:ext uri="{BB962C8B-B14F-4D97-AF65-F5344CB8AC3E}">
        <p14:creationId xmlns:p14="http://schemas.microsoft.com/office/powerpoint/2010/main" val="30798804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11DA4-C7FF-B935-B063-C92CFE917956}"/>
              </a:ext>
            </a:extLst>
          </p:cNvPr>
          <p:cNvSpPr>
            <a:spLocks noGrp="1"/>
          </p:cNvSpPr>
          <p:nvPr>
            <p:ph type="title"/>
          </p:nvPr>
        </p:nvSpPr>
        <p:spPr/>
        <p:txBody>
          <a:bodyPr/>
          <a:lstStyle/>
          <a:p>
            <a:endParaRPr lang="en-JP"/>
          </a:p>
        </p:txBody>
      </p:sp>
      <p:sp>
        <p:nvSpPr>
          <p:cNvPr id="3" name="Content Placeholder 2">
            <a:extLst>
              <a:ext uri="{FF2B5EF4-FFF2-40B4-BE49-F238E27FC236}">
                <a16:creationId xmlns:a16="http://schemas.microsoft.com/office/drawing/2014/main" id="{16D32E96-C836-3447-6DB0-052918302E92}"/>
              </a:ext>
            </a:extLst>
          </p:cNvPr>
          <p:cNvSpPr>
            <a:spLocks noGrp="1"/>
          </p:cNvSpPr>
          <p:nvPr>
            <p:ph idx="1"/>
          </p:nvPr>
        </p:nvSpPr>
        <p:spPr/>
        <p:txBody>
          <a:bodyPr/>
          <a:lstStyle/>
          <a:p>
            <a:endParaRPr lang="en-JP"/>
          </a:p>
        </p:txBody>
      </p:sp>
      <p:sp>
        <p:nvSpPr>
          <p:cNvPr id="4" name="Content Placeholder 2">
            <a:extLst>
              <a:ext uri="{FF2B5EF4-FFF2-40B4-BE49-F238E27FC236}">
                <a16:creationId xmlns:a16="http://schemas.microsoft.com/office/drawing/2014/main" id="{1EF91C7C-916C-551D-88EA-33045988BACA}"/>
              </a:ext>
            </a:extLst>
          </p:cNvPr>
          <p:cNvSpPr txBox="1">
            <a:spLocks/>
          </p:cNvSpPr>
          <p:nvPr/>
        </p:nvSpPr>
        <p:spPr>
          <a:xfrm>
            <a:off x="1006703" y="2497931"/>
            <a:ext cx="10515600" cy="245506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a:latin typeface="Times New Roman" panose="02020603050405020304" pitchFamily="18" charset="0"/>
                <a:cs typeface="Times New Roman" panose="02020603050405020304" pitchFamily="18" charset="0"/>
              </a:rPr>
              <a:t>Input</a:t>
            </a:r>
            <a:r>
              <a:rPr lang="en-GB">
                <a:latin typeface="Times New Roman" panose="02020603050405020304" pitchFamily="18" charset="0"/>
                <a:cs typeface="Times New Roman" panose="02020603050405020304" pitchFamily="18" charset="0"/>
              </a:rPr>
              <a:t>: Facial expression recognition (via camera)</a:t>
            </a:r>
          </a:p>
          <a:p>
            <a:pPr marL="0" indent="0">
              <a:buFont typeface="Arial" panose="020B0604020202020204" pitchFamily="34" charset="0"/>
              <a:buNone/>
            </a:pPr>
            <a:r>
              <a:rPr lang="en-GB">
                <a:latin typeface="Times New Roman" panose="02020603050405020304" pitchFamily="18" charset="0"/>
                <a:cs typeface="Times New Roman" panose="02020603050405020304" pitchFamily="18" charset="0"/>
              </a:rPr>
              <a:t>            Voice feature analysis (via microphone)</a:t>
            </a:r>
          </a:p>
          <a:p>
            <a:pPr marL="0" indent="0">
              <a:buFont typeface="Arial" panose="020B0604020202020204" pitchFamily="34" charset="0"/>
              <a:buNone/>
            </a:pPr>
            <a:r>
              <a:rPr lang="en-GB" b="1">
                <a:latin typeface="Times New Roman" panose="02020603050405020304" pitchFamily="18" charset="0"/>
                <a:cs typeface="Times New Roman" panose="02020603050405020304" pitchFamily="18" charset="0"/>
              </a:rPr>
              <a:t>Processing</a:t>
            </a:r>
            <a:r>
              <a:rPr lang="en-GB">
                <a:latin typeface="Times New Roman" panose="02020603050405020304" pitchFamily="18" charset="0"/>
                <a:cs typeface="Times New Roman" panose="02020603050405020304" pitchFamily="18" charset="0"/>
              </a:rPr>
              <a:t>: Social Signal Processing (SSP) for real-time stress detection.</a:t>
            </a:r>
          </a:p>
          <a:p>
            <a:pPr marL="0" indent="0">
              <a:buFont typeface="Arial" panose="020B0604020202020204" pitchFamily="34" charset="0"/>
              <a:buNone/>
            </a:pPr>
            <a:r>
              <a:rPr lang="en-GB">
                <a:latin typeface="Times New Roman" panose="02020603050405020304" pitchFamily="18" charset="0"/>
                <a:cs typeface="Times New Roman" panose="02020603050405020304" pitchFamily="18" charset="0"/>
              </a:rPr>
              <a:t>                    GPT-4 multimodal integration for interpreting stress patterns.</a:t>
            </a:r>
          </a:p>
          <a:p>
            <a:pPr marL="0" indent="0">
              <a:buFont typeface="Arial" panose="020B0604020202020204" pitchFamily="34" charset="0"/>
              <a:buNone/>
            </a:pPr>
            <a:r>
              <a:rPr lang="en-GB" b="1">
                <a:latin typeface="Times New Roman" panose="02020603050405020304" pitchFamily="18" charset="0"/>
                <a:cs typeface="Times New Roman" panose="02020603050405020304" pitchFamily="18" charset="0"/>
              </a:rPr>
              <a:t>Output</a:t>
            </a:r>
            <a:r>
              <a:rPr lang="en-GB">
                <a:latin typeface="Times New Roman" panose="02020603050405020304" pitchFamily="18" charset="0"/>
                <a:cs typeface="Times New Roman" panose="02020603050405020304" pitchFamily="18" charset="0"/>
              </a:rPr>
              <a:t>: Stress level visualization (prosodic signal, visualization-based graphs).</a:t>
            </a:r>
          </a:p>
          <a:p>
            <a:pPr marL="0" indent="0">
              <a:buFont typeface="Arial" panose="020B0604020202020204" pitchFamily="34" charset="0"/>
              <a:buNone/>
            </a:pPr>
            <a:r>
              <a:rPr lang="en-GB">
                <a:latin typeface="Times New Roman" panose="02020603050405020304" pitchFamily="18" charset="0"/>
                <a:cs typeface="Times New Roman" panose="02020603050405020304" pitchFamily="18" charset="0"/>
              </a:rPr>
              <a:t>              Mental health dialogue system for personalized support.</a:t>
            </a:r>
          </a:p>
          <a:p>
            <a:pPr marL="0" indent="0">
              <a:buFont typeface="Arial" panose="020B0604020202020204" pitchFamily="34" charset="0"/>
              <a:buNone/>
            </a:pPr>
            <a:endParaRPr lang="en-JP" dirty="0"/>
          </a:p>
        </p:txBody>
      </p:sp>
    </p:spTree>
    <p:extLst>
      <p:ext uri="{BB962C8B-B14F-4D97-AF65-F5344CB8AC3E}">
        <p14:creationId xmlns:p14="http://schemas.microsoft.com/office/powerpoint/2010/main" val="26006828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7BDDDB-DAB9-D527-2341-7EE9DCA9A6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0AA017-1189-0C3F-7256-691FC2F36F42}"/>
              </a:ext>
            </a:extLst>
          </p:cNvPr>
          <p:cNvSpPr>
            <a:spLocks noGrp="1"/>
          </p:cNvSpPr>
          <p:nvPr>
            <p:ph type="title"/>
          </p:nvPr>
        </p:nvSpPr>
        <p:spPr>
          <a:xfrm>
            <a:off x="838200" y="365125"/>
            <a:ext cx="10515600" cy="1325563"/>
          </a:xfrm>
        </p:spPr>
        <p:txBody>
          <a:bodyPr>
            <a:normAutofit/>
          </a:bodyPr>
          <a:lstStyle/>
          <a:p>
            <a:r>
              <a:rPr lang="en-JP" sz="5400" dirty="0">
                <a:latin typeface="Times New Roman" panose="02020603050405020304" pitchFamily="18" charset="0"/>
                <a:cs typeface="Times New Roman" panose="02020603050405020304" pitchFamily="18" charset="0"/>
              </a:rPr>
              <a:t>Social Signal Processing Techniques</a:t>
            </a:r>
          </a:p>
        </p:txBody>
      </p:sp>
      <p:graphicFrame>
        <p:nvGraphicFramePr>
          <p:cNvPr id="5" name="Content Placeholder 2">
            <a:extLst>
              <a:ext uri="{FF2B5EF4-FFF2-40B4-BE49-F238E27FC236}">
                <a16:creationId xmlns:a16="http://schemas.microsoft.com/office/drawing/2014/main" id="{F6CECA59-AA74-4D9C-F03C-0CE1333C3EDE}"/>
              </a:ext>
            </a:extLst>
          </p:cNvPr>
          <p:cNvGraphicFramePr>
            <a:graphicFrameLocks noGrp="1"/>
          </p:cNvGraphicFramePr>
          <p:nvPr>
            <p:ph idx="1"/>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EA184FCB-1764-1D84-E2F2-A6DAA73EE566}"/>
              </a:ext>
            </a:extLst>
          </p:cNvPr>
          <p:cNvSpPr txBox="1"/>
          <p:nvPr/>
        </p:nvSpPr>
        <p:spPr>
          <a:xfrm>
            <a:off x="11493499" y="6123543"/>
            <a:ext cx="592279" cy="369332"/>
          </a:xfrm>
          <a:prstGeom prst="rect">
            <a:avLst/>
          </a:prstGeom>
          <a:noFill/>
          <a:ln>
            <a:solidFill>
              <a:schemeClr val="bg1"/>
            </a:solidFill>
          </a:ln>
        </p:spPr>
        <p:txBody>
          <a:bodyPr wrap="square" rtlCol="0">
            <a:spAutoFit/>
          </a:bodyPr>
          <a:lstStyle/>
          <a:p>
            <a:r>
              <a:rPr lang="en-JP" dirty="0">
                <a:latin typeface="Times New Roman" panose="02020603050405020304" pitchFamily="18" charset="0"/>
                <a:cs typeface="Times New Roman" panose="02020603050405020304" pitchFamily="18" charset="0"/>
              </a:rPr>
              <a:t>    5</a:t>
            </a:r>
          </a:p>
        </p:txBody>
      </p:sp>
    </p:spTree>
    <p:extLst>
      <p:ext uri="{BB962C8B-B14F-4D97-AF65-F5344CB8AC3E}">
        <p14:creationId xmlns:p14="http://schemas.microsoft.com/office/powerpoint/2010/main" val="12857824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12B2B051-3D89-CA61-4418-F4D82D07EFF4}"/>
              </a:ext>
            </a:extLst>
          </p:cNvPr>
          <p:cNvSpPr/>
          <p:nvPr/>
        </p:nvSpPr>
        <p:spPr>
          <a:xfrm rot="10800000" flipH="1" flipV="1">
            <a:off x="274630" y="383458"/>
            <a:ext cx="9421024" cy="894736"/>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l"/>
            <a:r>
              <a:rPr lang="ja-JP" altLang="en-US" sz="4000" b="1" i="0" dirty="0">
                <a:solidFill>
                  <a:srgbClr val="313131"/>
                </a:solidFill>
                <a:effectLst/>
                <a:latin typeface="Arial" panose="020B0604020202020204" pitchFamily="34" charset="0"/>
              </a:rPr>
              <a:t>         </a:t>
            </a:r>
            <a:r>
              <a:rPr lang="ja-JP" altLang="en-US" sz="4000" b="1" i="0" dirty="0">
                <a:solidFill>
                  <a:srgbClr val="313131"/>
                </a:solidFill>
                <a:effectLst/>
                <a:latin typeface="UD Digi Kyokasho NK-R" panose="02020400000000000000" pitchFamily="18" charset="-128"/>
                <a:ea typeface="UD Digi Kyokasho NK-R" panose="02020400000000000000" pitchFamily="18" charset="-128"/>
              </a:rPr>
              <a:t>ホサイン　シエダ  タンジイナ</a:t>
            </a:r>
            <a:endParaRPr lang="ja-JP" altLang="en-US" sz="4000" b="1" i="0" dirty="0">
              <a:solidFill>
                <a:srgbClr val="222222"/>
              </a:solidFill>
              <a:effectLst/>
              <a:latin typeface="UD Digi Kyokasho NK-R" panose="02020400000000000000" pitchFamily="18" charset="-128"/>
              <a:ea typeface="UD Digi Kyokasho NK-R" panose="02020400000000000000" pitchFamily="18" charset="-128"/>
            </a:endParaRPr>
          </a:p>
        </p:txBody>
      </p:sp>
      <p:pic>
        <p:nvPicPr>
          <p:cNvPr id="6" name="Picture 5" descr="A picture containing tree, outdoor, ground, person&#10;&#10;Description automatically generated">
            <a:extLst>
              <a:ext uri="{FF2B5EF4-FFF2-40B4-BE49-F238E27FC236}">
                <a16:creationId xmlns:a16="http://schemas.microsoft.com/office/drawing/2014/main" id="{EE886E3A-BE57-4458-D5D9-F4548E3548D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42172" r="-1" b="6546"/>
          <a:stretch/>
        </p:blipFill>
        <p:spPr>
          <a:xfrm>
            <a:off x="8885569" y="71703"/>
            <a:ext cx="3073365" cy="2379406"/>
          </a:xfrm>
          <a:custGeom>
            <a:avLst/>
            <a:gdLst/>
            <a:ahLst/>
            <a:cxnLst/>
            <a:rect l="l" t="t" r="r" b="b"/>
            <a:pathLst>
              <a:path w="9948672" h="6858000">
                <a:moveTo>
                  <a:pt x="1593452" y="0"/>
                </a:moveTo>
                <a:lnTo>
                  <a:pt x="8355220" y="0"/>
                </a:lnTo>
                <a:lnTo>
                  <a:pt x="8491722" y="130333"/>
                </a:lnTo>
                <a:cubicBezTo>
                  <a:pt x="9391900" y="1031820"/>
                  <a:pt x="9948672" y="2277214"/>
                  <a:pt x="9948672" y="3652838"/>
                </a:cubicBezTo>
                <a:cubicBezTo>
                  <a:pt x="9948672" y="4856509"/>
                  <a:pt x="9522393" y="5960473"/>
                  <a:pt x="8812775" y="6821583"/>
                </a:cubicBezTo>
                <a:lnTo>
                  <a:pt x="8781276" y="6858000"/>
                </a:lnTo>
                <a:lnTo>
                  <a:pt x="1167397" y="6858000"/>
                </a:lnTo>
                <a:lnTo>
                  <a:pt x="1135897" y="6821583"/>
                </a:lnTo>
                <a:cubicBezTo>
                  <a:pt x="426279" y="5960473"/>
                  <a:pt x="0" y="4856509"/>
                  <a:pt x="0" y="3652838"/>
                </a:cubicBezTo>
                <a:cubicBezTo>
                  <a:pt x="0" y="2277214"/>
                  <a:pt x="556772" y="1031820"/>
                  <a:pt x="1456950" y="130333"/>
                </a:cubicBezTo>
                <a:close/>
              </a:path>
            </a:pathLst>
          </a:custGeom>
        </p:spPr>
      </p:pic>
      <p:sp>
        <p:nvSpPr>
          <p:cNvPr id="8" name="Rectangle 7">
            <a:extLst>
              <a:ext uri="{FF2B5EF4-FFF2-40B4-BE49-F238E27FC236}">
                <a16:creationId xmlns:a16="http://schemas.microsoft.com/office/drawing/2014/main" id="{B70D3777-8BB7-2553-B9FA-E1DF7067BD09}"/>
              </a:ext>
            </a:extLst>
          </p:cNvPr>
          <p:cNvSpPr/>
          <p:nvPr/>
        </p:nvSpPr>
        <p:spPr>
          <a:xfrm flipH="1">
            <a:off x="8695384" y="2635045"/>
            <a:ext cx="1338871" cy="49505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sz="3200" b="1" dirty="0">
                <a:solidFill>
                  <a:schemeClr val="tx1"/>
                </a:solidFill>
                <a:effectLst/>
                <a:latin typeface="UD Digi Kyokasho NK-R" panose="02020400000000000000" pitchFamily="18" charset="-128"/>
                <a:ea typeface="UD Digi Kyokasho NK-R" panose="02020400000000000000" pitchFamily="18" charset="-128"/>
              </a:rPr>
              <a:t>趣味</a:t>
            </a:r>
          </a:p>
        </p:txBody>
      </p:sp>
      <p:sp>
        <p:nvSpPr>
          <p:cNvPr id="15" name="Rectangle 14">
            <a:extLst>
              <a:ext uri="{FF2B5EF4-FFF2-40B4-BE49-F238E27FC236}">
                <a16:creationId xmlns:a16="http://schemas.microsoft.com/office/drawing/2014/main" id="{1FD2CEE7-8D76-09CF-EEF3-83A595D8877B}"/>
              </a:ext>
            </a:extLst>
          </p:cNvPr>
          <p:cNvSpPr/>
          <p:nvPr/>
        </p:nvSpPr>
        <p:spPr>
          <a:xfrm>
            <a:off x="441591" y="5707626"/>
            <a:ext cx="11523407" cy="102255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3200" dirty="0">
                <a:solidFill>
                  <a:schemeClr val="tx1"/>
                </a:solidFill>
                <a:latin typeface="UD Digi Kyokasho NK-R" panose="02020400000000000000" pitchFamily="18" charset="-128"/>
                <a:ea typeface="UD Digi Kyokasho NK-R" panose="02020400000000000000" pitchFamily="18" charset="-128"/>
              </a:rPr>
              <a:t>愛知県のものづくり企業で働きたい</a:t>
            </a:r>
            <a:endParaRPr lang="en-US" sz="3200" dirty="0">
              <a:solidFill>
                <a:schemeClr val="tx1"/>
              </a:solidFill>
              <a:latin typeface="UD Digi Kyokasho NK-R" panose="02020400000000000000" pitchFamily="18" charset="-128"/>
              <a:ea typeface="UD Digi Kyokasho NK-R" panose="02020400000000000000" pitchFamily="18" charset="-128"/>
            </a:endParaRPr>
          </a:p>
        </p:txBody>
      </p:sp>
      <p:sp>
        <p:nvSpPr>
          <p:cNvPr id="17" name="字幕 2">
            <a:extLst>
              <a:ext uri="{FF2B5EF4-FFF2-40B4-BE49-F238E27FC236}">
                <a16:creationId xmlns:a16="http://schemas.microsoft.com/office/drawing/2014/main" id="{90089C6D-3E0C-0007-AE91-192C1BD9491A}"/>
              </a:ext>
            </a:extLst>
          </p:cNvPr>
          <p:cNvSpPr txBox="1">
            <a:spLocks/>
          </p:cNvSpPr>
          <p:nvPr/>
        </p:nvSpPr>
        <p:spPr>
          <a:xfrm>
            <a:off x="940517" y="1978425"/>
            <a:ext cx="5404515" cy="3599609"/>
          </a:xfrm>
          <a:prstGeom prst="rect">
            <a:avLst/>
          </a:prstGeom>
        </p:spPr>
        <p:style>
          <a:lnRef idx="2">
            <a:schemeClr val="accent2"/>
          </a:lnRef>
          <a:fillRef idx="1">
            <a:schemeClr val="lt1"/>
          </a:fillRef>
          <a:effectRef idx="0">
            <a:schemeClr val="accent2"/>
          </a:effectRef>
          <a:fontRef idx="minor">
            <a:schemeClr val="dk1"/>
          </a:fontRef>
        </p:style>
        <p:txBody>
          <a:bodyPr vert="horz" lIns="91440" tIns="45720" rIns="91440" bIns="4572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ja-JP" altLang="en-US" b="1" dirty="0">
                <a:latin typeface="UD Digi Kyokasho NK-R" panose="02020400000000000000" pitchFamily="18" charset="-128"/>
                <a:ea typeface="UD Digi Kyokasho NK-R" panose="02020400000000000000" pitchFamily="18" charset="-128"/>
                <a:cs typeface="Times New Roman" panose="02020603050405020304" pitchFamily="18" charset="0"/>
              </a:rPr>
              <a:t>バングラデシュ</a:t>
            </a:r>
            <a:endParaRPr lang="en-US" altLang="ja-JP" b="1" dirty="0">
              <a:latin typeface="UD Digi Kyokasho NK-R" panose="02020400000000000000" pitchFamily="18" charset="-128"/>
              <a:ea typeface="UD Digi Kyokasho NK-R" panose="02020400000000000000" pitchFamily="18" charset="-128"/>
              <a:cs typeface="Times New Roman" panose="02020603050405020304" pitchFamily="18" charset="0"/>
            </a:endParaRPr>
          </a:p>
          <a:p>
            <a:pPr marL="0" indent="0" algn="just">
              <a:buNone/>
            </a:pPr>
            <a:r>
              <a:rPr lang="ja-JP" sz="2400" b="1" dirty="0">
                <a:effectLst/>
                <a:latin typeface="UD Digi Kyokasho NK-R" panose="02020400000000000000" pitchFamily="18" charset="-128"/>
                <a:ea typeface="UD Digi Kyokasho NK-R" panose="02020400000000000000" pitchFamily="18" charset="-128"/>
                <a:cs typeface="Times New Roman" panose="02020603050405020304" pitchFamily="18" charset="0"/>
              </a:rPr>
              <a:t>工学専攻 情報工学系プログラム</a:t>
            </a:r>
            <a:r>
              <a:rPr lang="en-US" altLang="ja-JP" sz="2400" b="1" dirty="0">
                <a:effectLst/>
                <a:latin typeface="UD Digi Kyokasho NK-R" panose="02020400000000000000" pitchFamily="18" charset="-128"/>
                <a:ea typeface="UD Digi Kyokasho NK-R" panose="02020400000000000000" pitchFamily="18" charset="-128"/>
                <a:cs typeface="Times New Roman" panose="02020603050405020304" pitchFamily="18" charset="0"/>
              </a:rPr>
              <a:t> </a:t>
            </a:r>
            <a:r>
              <a:rPr kumimoji="1" lang="en-US" altLang="ja-JP" b="1" dirty="0">
                <a:latin typeface="UD Digi Kyokasho NK-R" panose="02020400000000000000" pitchFamily="18" charset="-128"/>
                <a:ea typeface="UD Digi Kyokasho NK-R" panose="02020400000000000000" pitchFamily="18" charset="-128"/>
                <a:cs typeface="Times New Roman" panose="02020603050405020304" pitchFamily="18" charset="0"/>
              </a:rPr>
              <a:t>(M2)</a:t>
            </a:r>
          </a:p>
          <a:p>
            <a:pPr marL="0" indent="0" algn="just">
              <a:buNone/>
            </a:pPr>
            <a:r>
              <a:rPr kumimoji="1" lang="en-US" altLang="ja-JP" b="1" dirty="0">
                <a:latin typeface="UD Digi Kyokasho NK-R" panose="02020400000000000000" pitchFamily="18" charset="-128"/>
                <a:ea typeface="UD Digi Kyokasho NK-R" panose="02020400000000000000" pitchFamily="18" charset="-128"/>
                <a:cs typeface="Times New Roman" panose="02020603050405020304" pitchFamily="18" charset="0"/>
              </a:rPr>
              <a:t>35414100</a:t>
            </a:r>
          </a:p>
          <a:p>
            <a:pPr marL="0" indent="0" algn="just">
              <a:buNone/>
            </a:pPr>
            <a:r>
              <a:rPr kumimoji="1" lang="en-US" altLang="ja-JP" dirty="0">
                <a:latin typeface="UD デジタル 教科書体 NK-R" panose="02020400000000000000" pitchFamily="18" charset="-128"/>
                <a:ea typeface="UD デジタル 教科書体 NK-R" panose="02020400000000000000" pitchFamily="18" charset="-128"/>
                <a:cs typeface="Times New Roman" panose="02020603050405020304" pitchFamily="18" charset="0"/>
                <a:hlinkClick r:id="rId3"/>
              </a:rPr>
              <a:t>cnq14100@ict.nitech.ac.jp</a:t>
            </a:r>
            <a:endParaRPr kumimoji="1" lang="en-US" altLang="ja-JP" dirty="0">
              <a:latin typeface="UD デジタル 教科書体 NK-R" panose="02020400000000000000" pitchFamily="18" charset="-128"/>
              <a:ea typeface="UD デジタル 教科書体 NK-R" panose="02020400000000000000" pitchFamily="18" charset="-128"/>
              <a:cs typeface="Times New Roman" panose="02020603050405020304" pitchFamily="18" charset="0"/>
            </a:endParaRPr>
          </a:p>
          <a:p>
            <a:pPr marL="0" indent="0" algn="just">
              <a:buNone/>
            </a:pPr>
            <a:r>
              <a:rPr kumimoji="1" lang="en-US" altLang="ja-JP" dirty="0">
                <a:latin typeface="UD デジタル 教科書体 NK-R" panose="02020400000000000000" pitchFamily="18" charset="-128"/>
                <a:ea typeface="UD デジタル 教科書体 NK-R" panose="02020400000000000000" pitchFamily="18" charset="-128"/>
                <a:cs typeface="Times New Roman" panose="02020603050405020304" pitchFamily="18" charset="0"/>
                <a:hlinkClick r:id="rId4"/>
              </a:rPr>
              <a:t>syedatanzin@gmail.com</a:t>
            </a:r>
            <a:endParaRPr kumimoji="1" lang="en-US" altLang="ja-JP" dirty="0">
              <a:latin typeface="UD デジタル 教科書体 NK-R" panose="02020400000000000000" pitchFamily="18" charset="-128"/>
              <a:ea typeface="UD デジタル 教科書体 NK-R" panose="02020400000000000000" pitchFamily="18" charset="-128"/>
              <a:cs typeface="Times New Roman" panose="02020603050405020304" pitchFamily="18" charset="0"/>
            </a:endParaRPr>
          </a:p>
          <a:p>
            <a:pPr marL="0" indent="0" algn="just">
              <a:buNone/>
            </a:pPr>
            <a:endParaRPr kumimoji="1" lang="en-US" altLang="ja-JP" dirty="0">
              <a:latin typeface="UD デジタル 教科書体 NK-R" panose="02020400000000000000" pitchFamily="18" charset="-128"/>
              <a:ea typeface="UD デジタル 教科書体 NK-R" panose="02020400000000000000" pitchFamily="18" charset="-128"/>
              <a:cs typeface="Times New Roman" panose="02020603050405020304" pitchFamily="18" charset="0"/>
            </a:endParaRPr>
          </a:p>
        </p:txBody>
      </p:sp>
      <p:sp>
        <p:nvSpPr>
          <p:cNvPr id="18" name="Rectangle 17">
            <a:extLst>
              <a:ext uri="{FF2B5EF4-FFF2-40B4-BE49-F238E27FC236}">
                <a16:creationId xmlns:a16="http://schemas.microsoft.com/office/drawing/2014/main" id="{788F476B-498D-3F4D-215B-D809ED7B0C43}"/>
              </a:ext>
            </a:extLst>
          </p:cNvPr>
          <p:cNvSpPr/>
          <p:nvPr/>
        </p:nvSpPr>
        <p:spPr>
          <a:xfrm>
            <a:off x="2734791" y="1744909"/>
            <a:ext cx="2083015" cy="46703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b="1" dirty="0">
                <a:solidFill>
                  <a:schemeClr val="tx1"/>
                </a:solidFill>
                <a:latin typeface="UD Digi Kyokasho NK-R" panose="02020400000000000000" pitchFamily="18" charset="-128"/>
                <a:ea typeface="UD Digi Kyokasho NK-R" panose="02020400000000000000" pitchFamily="18" charset="-128"/>
              </a:rPr>
              <a:t>自己紹介</a:t>
            </a:r>
          </a:p>
        </p:txBody>
      </p:sp>
      <p:sp>
        <p:nvSpPr>
          <p:cNvPr id="20" name="字幕 2">
            <a:extLst>
              <a:ext uri="{FF2B5EF4-FFF2-40B4-BE49-F238E27FC236}">
                <a16:creationId xmlns:a16="http://schemas.microsoft.com/office/drawing/2014/main" id="{B4444AD1-4020-4601-1DE1-8F43B308F3DD}"/>
              </a:ext>
            </a:extLst>
          </p:cNvPr>
          <p:cNvSpPr txBox="1">
            <a:spLocks/>
          </p:cNvSpPr>
          <p:nvPr/>
        </p:nvSpPr>
        <p:spPr>
          <a:xfrm>
            <a:off x="6560484" y="3145685"/>
            <a:ext cx="5404514" cy="2434121"/>
          </a:xfrm>
          <a:prstGeom prst="rect">
            <a:avLst/>
          </a:prstGeom>
          <a:ln/>
        </p:spPr>
        <p:style>
          <a:lnRef idx="2">
            <a:schemeClr val="accent2"/>
          </a:lnRef>
          <a:fillRef idx="1">
            <a:schemeClr val="lt1"/>
          </a:fillRef>
          <a:effectRef idx="0">
            <a:schemeClr val="accent2"/>
          </a:effectRef>
          <a:fontRef idx="minor">
            <a:schemeClr val="dk1"/>
          </a:fontRef>
        </p:style>
        <p:txBody>
          <a:bodyPr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ja-JP" altLang="ja-JP" sz="2400" b="1" dirty="0">
                <a:effectLst/>
                <a:latin typeface="UD デジタル 教科書体 NK-R" panose="02020400000000000000" pitchFamily="18" charset="-128"/>
                <a:ea typeface="UD デジタル 教科書体 NK-R" panose="02020400000000000000" pitchFamily="18" charset="-128"/>
                <a:cs typeface="Times New Roman" panose="02020603050405020304" pitchFamily="18" charset="0"/>
              </a:rPr>
              <a:t>ガーデニング</a:t>
            </a:r>
            <a:r>
              <a:rPr lang="en-US" altLang="ja-JP" sz="2400" b="1" dirty="0">
                <a:effectLst/>
                <a:latin typeface="UD デジタル 教科書体 NK-R" panose="02020400000000000000" pitchFamily="18" charset="-128"/>
                <a:ea typeface="UD デジタル 教科書体 NK-R" panose="02020400000000000000" pitchFamily="18" charset="-128"/>
                <a:cs typeface="Times New Roman" panose="02020603050405020304" pitchFamily="18" charset="0"/>
              </a:rPr>
              <a:t>                       </a:t>
            </a:r>
            <a:r>
              <a:rPr lang="ja-JP" altLang="en-US" sz="2400" b="1" dirty="0">
                <a:latin typeface="UD デジタル 教科書体 NK-R" panose="02020400000000000000" pitchFamily="18" charset="-128"/>
                <a:ea typeface="UD デジタル 教科書体 NK-R" panose="02020400000000000000" pitchFamily="18" charset="-128"/>
                <a:cs typeface="Times New Roman" panose="02020603050405020304" pitchFamily="18" charset="0"/>
              </a:rPr>
              <a:t>料理</a:t>
            </a:r>
          </a:p>
        </p:txBody>
      </p:sp>
      <p:sp>
        <p:nvSpPr>
          <p:cNvPr id="27" name="字幕 2">
            <a:extLst>
              <a:ext uri="{FF2B5EF4-FFF2-40B4-BE49-F238E27FC236}">
                <a16:creationId xmlns:a16="http://schemas.microsoft.com/office/drawing/2014/main" id="{0607D032-02DB-F8A6-FFA3-72185646C6E7}"/>
              </a:ext>
            </a:extLst>
          </p:cNvPr>
          <p:cNvSpPr txBox="1">
            <a:spLocks/>
          </p:cNvSpPr>
          <p:nvPr/>
        </p:nvSpPr>
        <p:spPr>
          <a:xfrm>
            <a:off x="9281282" y="4329286"/>
            <a:ext cx="1881630" cy="739880"/>
          </a:xfrm>
          <a:prstGeom prst="rect">
            <a:avLst/>
          </a:prstGeom>
        </p:spPr>
        <p:txBody>
          <a:bodyPr>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endParaRPr lang="ja-JP" altLang="en-US" sz="3200" b="1" dirty="0">
              <a:latin typeface="UD デジタル 教科書体 NK-R" panose="02020400000000000000" pitchFamily="18" charset="-128"/>
              <a:ea typeface="UD デジタル 教科書体 NK-R" panose="02020400000000000000" pitchFamily="18" charset="-128"/>
              <a:cs typeface="Times New Roman" panose="02020603050405020304" pitchFamily="18" charset="0"/>
            </a:endParaRPr>
          </a:p>
        </p:txBody>
      </p:sp>
      <p:pic>
        <p:nvPicPr>
          <p:cNvPr id="12" name="Picture 11" descr="A yellow flower with green leaves&#10;&#10;Description automatically generated with medium confidence">
            <a:extLst>
              <a:ext uri="{FF2B5EF4-FFF2-40B4-BE49-F238E27FC236}">
                <a16:creationId xmlns:a16="http://schemas.microsoft.com/office/drawing/2014/main" id="{5D5AF913-3F63-75A9-F473-62BC29804E4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6658037" y="3265395"/>
            <a:ext cx="2285349" cy="1714398"/>
          </a:xfrm>
          <a:prstGeom prst="rect">
            <a:avLst/>
          </a:prstGeom>
        </p:spPr>
      </p:pic>
      <p:pic>
        <p:nvPicPr>
          <p:cNvPr id="13" name="図 9" descr="皿の上にある数種類の植物&#10;&#10;自動的に生成された説明">
            <a:extLst>
              <a:ext uri="{FF2B5EF4-FFF2-40B4-BE49-F238E27FC236}">
                <a16:creationId xmlns:a16="http://schemas.microsoft.com/office/drawing/2014/main" id="{8F3F0814-3BED-5002-4966-F2557EA9AB1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30087" y="3265844"/>
            <a:ext cx="2094124" cy="1728056"/>
          </a:xfrm>
          <a:prstGeom prst="rect">
            <a:avLst/>
          </a:prstGeom>
        </p:spPr>
      </p:pic>
      <p:sp>
        <p:nvSpPr>
          <p:cNvPr id="14" name="Rectangle 13">
            <a:extLst>
              <a:ext uri="{FF2B5EF4-FFF2-40B4-BE49-F238E27FC236}">
                <a16:creationId xmlns:a16="http://schemas.microsoft.com/office/drawing/2014/main" id="{4DF2B8F6-FD8E-D78B-87BF-39BC5EAC018D}"/>
              </a:ext>
            </a:extLst>
          </p:cNvPr>
          <p:cNvSpPr/>
          <p:nvPr/>
        </p:nvSpPr>
        <p:spPr>
          <a:xfrm flipV="1">
            <a:off x="6902245" y="5069165"/>
            <a:ext cx="1881630" cy="3193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CB22F6B-465F-CB93-1380-50FDD4FC635C}"/>
              </a:ext>
            </a:extLst>
          </p:cNvPr>
          <p:cNvSpPr/>
          <p:nvPr/>
        </p:nvSpPr>
        <p:spPr>
          <a:xfrm flipV="1">
            <a:off x="9511590" y="5114059"/>
            <a:ext cx="1881630" cy="3193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6941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5D237A-29D6-D261-85F7-2CC53848F4BC}"/>
              </a:ext>
            </a:extLst>
          </p:cNvPr>
          <p:cNvSpPr>
            <a:spLocks noGrp="1"/>
          </p:cNvSpPr>
          <p:nvPr>
            <p:ph type="title"/>
          </p:nvPr>
        </p:nvSpPr>
        <p:spPr>
          <a:xfrm>
            <a:off x="838200" y="365125"/>
            <a:ext cx="10515600" cy="1325563"/>
          </a:xfrm>
        </p:spPr>
        <p:txBody>
          <a:bodyPr>
            <a:normAutofit/>
          </a:bodyPr>
          <a:lstStyle/>
          <a:p>
            <a:r>
              <a:rPr lang="en-JP" sz="5400" dirty="0">
                <a:latin typeface="Times New Roman" panose="02020603050405020304" pitchFamily="18" charset="0"/>
                <a:cs typeface="Times New Roman" panose="02020603050405020304" pitchFamily="18" charset="0"/>
              </a:rPr>
              <a:t>Social Signal Processing(SSP)</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27B8AAC-D52D-3A0B-C549-7DE88D9315B5}"/>
              </a:ext>
            </a:extLst>
          </p:cNvPr>
          <p:cNvSpPr txBox="1"/>
          <p:nvPr/>
        </p:nvSpPr>
        <p:spPr>
          <a:xfrm>
            <a:off x="11493499" y="6123543"/>
            <a:ext cx="592279" cy="369332"/>
          </a:xfrm>
          <a:prstGeom prst="rect">
            <a:avLst/>
          </a:prstGeom>
          <a:noFill/>
          <a:ln>
            <a:solidFill>
              <a:schemeClr val="bg1"/>
            </a:solidFill>
          </a:ln>
        </p:spPr>
        <p:txBody>
          <a:bodyPr wrap="square" rtlCol="0">
            <a:spAutoFit/>
          </a:bodyPr>
          <a:lstStyle/>
          <a:p>
            <a:r>
              <a:rPr lang="en-JP" dirty="0">
                <a:latin typeface="Times New Roman" panose="02020603050405020304" pitchFamily="18" charset="0"/>
                <a:cs typeface="Times New Roman" panose="02020603050405020304" pitchFamily="18" charset="0"/>
              </a:rPr>
              <a:t>    5</a:t>
            </a:r>
          </a:p>
        </p:txBody>
      </p:sp>
      <p:pic>
        <p:nvPicPr>
          <p:cNvPr id="7" name="Picture 2" descr="3d face recognition icon">
            <a:extLst>
              <a:ext uri="{FF2B5EF4-FFF2-40B4-BE49-F238E27FC236}">
                <a16:creationId xmlns:a16="http://schemas.microsoft.com/office/drawing/2014/main" id="{D2800C23-BC08-EBD8-AB87-1C40EF83B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227" y="2252714"/>
            <a:ext cx="2558198" cy="255819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ehavioral Health Care - CHI">
            <a:extLst>
              <a:ext uri="{FF2B5EF4-FFF2-40B4-BE49-F238E27FC236}">
                <a16:creationId xmlns:a16="http://schemas.microsoft.com/office/drawing/2014/main" id="{DB152401-6C9D-97B6-DC1C-36F41D5395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2033" y="2350790"/>
            <a:ext cx="2901312" cy="262111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Voice Command Vector Art, Icons, and Graphics for Free Download">
            <a:extLst>
              <a:ext uri="{FF2B5EF4-FFF2-40B4-BE49-F238E27FC236}">
                <a16:creationId xmlns:a16="http://schemas.microsoft.com/office/drawing/2014/main" id="{113D905C-8046-A5E0-6A93-DA7062F68E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6158" y="2355654"/>
            <a:ext cx="2558198" cy="2558198"/>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B3C64C95-759E-EA05-006D-968B28E6799C}"/>
              </a:ext>
            </a:extLst>
          </p:cNvPr>
          <p:cNvGrpSpPr/>
          <p:nvPr/>
        </p:nvGrpSpPr>
        <p:grpSpPr>
          <a:xfrm>
            <a:off x="664847" y="5101084"/>
            <a:ext cx="3093750" cy="900000"/>
            <a:chOff x="75768" y="2761938"/>
            <a:chExt cx="3093750" cy="900000"/>
          </a:xfrm>
        </p:grpSpPr>
        <p:sp>
          <p:nvSpPr>
            <p:cNvPr id="13" name="Rectangle 12">
              <a:extLst>
                <a:ext uri="{FF2B5EF4-FFF2-40B4-BE49-F238E27FC236}">
                  <a16:creationId xmlns:a16="http://schemas.microsoft.com/office/drawing/2014/main" id="{AE638E8C-591C-2ED4-BAC1-E11D027844B3}"/>
                </a:ext>
              </a:extLst>
            </p:cNvPr>
            <p:cNvSpPr/>
            <p:nvPr/>
          </p:nvSpPr>
          <p:spPr>
            <a:xfrm>
              <a:off x="75768" y="2761938"/>
              <a:ext cx="3093750" cy="900000"/>
            </a:xfrm>
            <a:prstGeom prst="rect">
              <a:avLst/>
            </a:prstGeom>
          </p:spPr>
          <p:style>
            <a:lnRef idx="0">
              <a:schemeClr val="accent2">
                <a:alpha val="0"/>
                <a:hueOff val="0"/>
                <a:satOff val="0"/>
                <a:lumOff val="0"/>
                <a:alphaOff val="0"/>
              </a:schemeClr>
            </a:lnRef>
            <a:fillRef idx="0">
              <a:schemeClr val="accent2">
                <a:alpha val="0"/>
                <a:hueOff val="0"/>
                <a:satOff val="0"/>
                <a:lumOff val="0"/>
                <a:alphaOff val="0"/>
              </a:schemeClr>
            </a:fillRef>
            <a:effectRef idx="0">
              <a:schemeClr val="accent2">
                <a:alpha val="0"/>
                <a:hueOff val="0"/>
                <a:satOff val="0"/>
                <a:lumOff val="0"/>
                <a:alphaOff val="0"/>
              </a:schemeClr>
            </a:effectRef>
            <a:fontRef idx="minor">
              <a:schemeClr val="accent2">
                <a:hueOff val="0"/>
                <a:satOff val="0"/>
                <a:lumOff val="0"/>
                <a:alphaOff val="0"/>
              </a:schemeClr>
            </a:fontRef>
          </p:style>
          <p:txBody>
            <a:bodyPr/>
            <a:lstStyle/>
            <a:p>
              <a:endParaRPr lang="en-JP"/>
            </a:p>
          </p:txBody>
        </p:sp>
        <p:sp>
          <p:nvSpPr>
            <p:cNvPr id="14" name="TextBox 13">
              <a:extLst>
                <a:ext uri="{FF2B5EF4-FFF2-40B4-BE49-F238E27FC236}">
                  <a16:creationId xmlns:a16="http://schemas.microsoft.com/office/drawing/2014/main" id="{D839ACC6-0DA9-C006-67DD-51CCE659733F}"/>
                </a:ext>
              </a:extLst>
            </p:cNvPr>
            <p:cNvSpPr txBox="1"/>
            <p:nvPr/>
          </p:nvSpPr>
          <p:spPr>
            <a:xfrm>
              <a:off x="75768" y="2761938"/>
              <a:ext cx="3093750" cy="900000"/>
            </a:xfrm>
            <a:prstGeom prst="rect">
              <a:avLst/>
            </a:prstGeom>
          </p:spPr>
          <p:style>
            <a:lnRef idx="0">
              <a:scrgbClr r="0" g="0" b="0"/>
            </a:lnRef>
            <a:fillRef idx="0">
              <a:scrgbClr r="0" g="0" b="0"/>
            </a:fillRef>
            <a:effectRef idx="0">
              <a:scrgbClr r="0" g="0" b="0"/>
            </a:effectRef>
            <a:fontRef idx="minor">
              <a:schemeClr val="accent2">
                <a:hueOff val="0"/>
                <a:satOff val="0"/>
                <a:lumOff val="0"/>
                <a:alphaOff val="0"/>
              </a:schemeClr>
            </a:fontRef>
          </p:style>
          <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GB" sz="1400" b="1" kern="1200" dirty="0">
                  <a:solidFill>
                    <a:schemeClr val="tx2">
                      <a:lumMod val="75000"/>
                      <a:lumOff val="25000"/>
                    </a:schemeClr>
                  </a:solidFill>
                  <a:latin typeface="Times New Roman" panose="02020603050405020304" pitchFamily="18" charset="0"/>
                  <a:cs typeface="Times New Roman" panose="02020603050405020304" pitchFamily="18" charset="0"/>
                </a:rPr>
                <a:t>Facial Expression Recognition</a:t>
              </a:r>
              <a:r>
                <a:rPr lang="en-GB" sz="1400" kern="1200" dirty="0">
                  <a:solidFill>
                    <a:schemeClr val="tx2">
                      <a:lumMod val="75000"/>
                      <a:lumOff val="25000"/>
                    </a:schemeClr>
                  </a:solidFill>
                  <a:latin typeface="Times New Roman" panose="02020603050405020304" pitchFamily="18" charset="0"/>
                  <a:cs typeface="Times New Roman" panose="02020603050405020304" pitchFamily="18" charset="0"/>
                </a:rPr>
                <a:t>: Detects emotions (anger, sadness, happiness) through micro-expressions and facial cues</a:t>
              </a:r>
              <a:r>
                <a:rPr lang="en-GB" sz="1400" kern="1200" dirty="0">
                  <a:latin typeface="Times New Roman" panose="02020603050405020304" pitchFamily="18" charset="0"/>
                  <a:cs typeface="Times New Roman" panose="02020603050405020304" pitchFamily="18" charset="0"/>
                </a:rPr>
                <a:t>.</a:t>
              </a:r>
              <a:endParaRPr lang="en-US" sz="1400" kern="1200" dirty="0">
                <a:latin typeface="Times New Roman" panose="02020603050405020304" pitchFamily="18" charset="0"/>
                <a:cs typeface="Times New Roman" panose="02020603050405020304" pitchFamily="18" charset="0"/>
              </a:endParaRPr>
            </a:p>
          </p:txBody>
        </p:sp>
      </p:grpSp>
      <p:grpSp>
        <p:nvGrpSpPr>
          <p:cNvPr id="15" name="Group 14">
            <a:extLst>
              <a:ext uri="{FF2B5EF4-FFF2-40B4-BE49-F238E27FC236}">
                <a16:creationId xmlns:a16="http://schemas.microsoft.com/office/drawing/2014/main" id="{8F3CDFE6-28BF-E09D-2776-2EF3DB3058BE}"/>
              </a:ext>
            </a:extLst>
          </p:cNvPr>
          <p:cNvGrpSpPr/>
          <p:nvPr/>
        </p:nvGrpSpPr>
        <p:grpSpPr>
          <a:xfrm>
            <a:off x="4464273" y="5158568"/>
            <a:ext cx="3093750" cy="900000"/>
            <a:chOff x="3710925" y="2761938"/>
            <a:chExt cx="3093750" cy="900000"/>
          </a:xfrm>
        </p:grpSpPr>
        <p:sp>
          <p:nvSpPr>
            <p:cNvPr id="16" name="Rectangle 15">
              <a:extLst>
                <a:ext uri="{FF2B5EF4-FFF2-40B4-BE49-F238E27FC236}">
                  <a16:creationId xmlns:a16="http://schemas.microsoft.com/office/drawing/2014/main" id="{60C70F16-C388-BFC2-8BCB-31458D6D6B82}"/>
                </a:ext>
              </a:extLst>
            </p:cNvPr>
            <p:cNvSpPr/>
            <p:nvPr/>
          </p:nvSpPr>
          <p:spPr>
            <a:xfrm>
              <a:off x="3710925" y="2761938"/>
              <a:ext cx="3093750" cy="900000"/>
            </a:xfrm>
            <a:prstGeom prst="rect">
              <a:avLst/>
            </a:prstGeom>
          </p:spPr>
          <p:style>
            <a:lnRef idx="0">
              <a:schemeClr val="accent2">
                <a:alpha val="0"/>
                <a:hueOff val="0"/>
                <a:satOff val="0"/>
                <a:lumOff val="0"/>
                <a:alphaOff val="0"/>
              </a:schemeClr>
            </a:lnRef>
            <a:fillRef idx="0">
              <a:schemeClr val="accent2">
                <a:alpha val="0"/>
                <a:hueOff val="0"/>
                <a:satOff val="0"/>
                <a:lumOff val="0"/>
                <a:alphaOff val="0"/>
              </a:schemeClr>
            </a:fillRef>
            <a:effectRef idx="0">
              <a:schemeClr val="accent2">
                <a:alpha val="0"/>
                <a:hueOff val="0"/>
                <a:satOff val="0"/>
                <a:lumOff val="0"/>
                <a:alphaOff val="0"/>
              </a:schemeClr>
            </a:effectRef>
            <a:fontRef idx="minor">
              <a:schemeClr val="accent3">
                <a:hueOff val="0"/>
                <a:satOff val="0"/>
                <a:lumOff val="0"/>
                <a:alphaOff val="0"/>
              </a:schemeClr>
            </a:fontRef>
          </p:style>
          <p:txBody>
            <a:bodyPr/>
            <a:lstStyle/>
            <a:p>
              <a:endParaRPr lang="en-JP"/>
            </a:p>
          </p:txBody>
        </p:sp>
        <p:sp>
          <p:nvSpPr>
            <p:cNvPr id="17" name="TextBox 16">
              <a:extLst>
                <a:ext uri="{FF2B5EF4-FFF2-40B4-BE49-F238E27FC236}">
                  <a16:creationId xmlns:a16="http://schemas.microsoft.com/office/drawing/2014/main" id="{BC5D2AA6-6985-1A60-EC84-665DC5F30C33}"/>
                </a:ext>
              </a:extLst>
            </p:cNvPr>
            <p:cNvSpPr txBox="1"/>
            <p:nvPr/>
          </p:nvSpPr>
          <p:spPr>
            <a:xfrm>
              <a:off x="3710925" y="2761938"/>
              <a:ext cx="3093750" cy="900000"/>
            </a:xfrm>
            <a:prstGeom prst="rect">
              <a:avLst/>
            </a:prstGeom>
          </p:spPr>
          <p:style>
            <a:lnRef idx="0">
              <a:scrgbClr r="0" g="0" b="0"/>
            </a:lnRef>
            <a:fillRef idx="0">
              <a:scrgbClr r="0" g="0" b="0"/>
            </a:fillRef>
            <a:effectRef idx="0">
              <a:scrgbClr r="0" g="0" b="0"/>
            </a:effectRef>
            <a:fontRef idx="minor">
              <a:schemeClr val="accent3">
                <a:hueOff val="0"/>
                <a:satOff val="0"/>
                <a:lumOff val="0"/>
                <a:alphaOff val="0"/>
              </a:schemeClr>
            </a:fontRef>
          </p:style>
          <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GB" sz="1300" b="1" kern="1200" dirty="0">
                  <a:latin typeface="Times New Roman" panose="02020603050405020304" pitchFamily="18" charset="0"/>
                  <a:cs typeface="Times New Roman" panose="02020603050405020304" pitchFamily="18" charset="0"/>
                </a:rPr>
                <a:t>Voice Feature Analysis</a:t>
              </a:r>
              <a:r>
                <a:rPr lang="en-GB" sz="1300" kern="1200" dirty="0">
                  <a:latin typeface="Times New Roman" panose="02020603050405020304" pitchFamily="18" charset="0"/>
                  <a:cs typeface="Times New Roman" panose="02020603050405020304" pitchFamily="18" charset="0"/>
                </a:rPr>
                <a:t>: Analyses pitch, tone, speed, and other vocal elements to assess stress and emotional states</a:t>
              </a:r>
              <a:r>
                <a:rPr lang="en-GB" sz="1300" kern="1200" dirty="0"/>
                <a:t>.</a:t>
              </a:r>
              <a:endParaRPr lang="en-US" sz="1300" kern="1200" dirty="0"/>
            </a:p>
          </p:txBody>
        </p:sp>
      </p:grpSp>
      <p:grpSp>
        <p:nvGrpSpPr>
          <p:cNvPr id="18" name="Group 17">
            <a:extLst>
              <a:ext uri="{FF2B5EF4-FFF2-40B4-BE49-F238E27FC236}">
                <a16:creationId xmlns:a16="http://schemas.microsoft.com/office/drawing/2014/main" id="{1A62F2F4-5A56-5B33-0A11-0EEAF1AAB7DF}"/>
              </a:ext>
            </a:extLst>
          </p:cNvPr>
          <p:cNvGrpSpPr/>
          <p:nvPr/>
        </p:nvGrpSpPr>
        <p:grpSpPr>
          <a:xfrm>
            <a:off x="8399749" y="5029928"/>
            <a:ext cx="3093750" cy="1028639"/>
            <a:chOff x="3710925" y="2761937"/>
            <a:chExt cx="3093750" cy="1028639"/>
          </a:xfrm>
        </p:grpSpPr>
        <p:sp>
          <p:nvSpPr>
            <p:cNvPr id="19" name="Rectangle 18">
              <a:extLst>
                <a:ext uri="{FF2B5EF4-FFF2-40B4-BE49-F238E27FC236}">
                  <a16:creationId xmlns:a16="http://schemas.microsoft.com/office/drawing/2014/main" id="{D7E0BBFA-F6C6-5F2D-81C3-31B12F52433A}"/>
                </a:ext>
              </a:extLst>
            </p:cNvPr>
            <p:cNvSpPr/>
            <p:nvPr/>
          </p:nvSpPr>
          <p:spPr>
            <a:xfrm>
              <a:off x="3710925" y="2761938"/>
              <a:ext cx="3093750" cy="900000"/>
            </a:xfrm>
            <a:prstGeom prst="rect">
              <a:avLst/>
            </a:prstGeom>
          </p:spPr>
          <p:style>
            <a:lnRef idx="0">
              <a:schemeClr val="accent2">
                <a:alpha val="0"/>
                <a:hueOff val="0"/>
                <a:satOff val="0"/>
                <a:lumOff val="0"/>
                <a:alphaOff val="0"/>
              </a:schemeClr>
            </a:lnRef>
            <a:fillRef idx="0">
              <a:schemeClr val="accent2">
                <a:alpha val="0"/>
                <a:hueOff val="0"/>
                <a:satOff val="0"/>
                <a:lumOff val="0"/>
                <a:alphaOff val="0"/>
              </a:schemeClr>
            </a:fillRef>
            <a:effectRef idx="0">
              <a:schemeClr val="accent2">
                <a:alpha val="0"/>
                <a:hueOff val="0"/>
                <a:satOff val="0"/>
                <a:lumOff val="0"/>
                <a:alphaOff val="0"/>
              </a:schemeClr>
            </a:effectRef>
            <a:fontRef idx="minor">
              <a:schemeClr val="accent3">
                <a:hueOff val="0"/>
                <a:satOff val="0"/>
                <a:lumOff val="0"/>
                <a:alphaOff val="0"/>
              </a:schemeClr>
            </a:fontRef>
          </p:style>
          <p:txBody>
            <a:bodyPr/>
            <a:lstStyle/>
            <a:p>
              <a:endParaRPr lang="en-JP"/>
            </a:p>
          </p:txBody>
        </p:sp>
        <p:sp>
          <p:nvSpPr>
            <p:cNvPr id="20" name="TextBox 19">
              <a:extLst>
                <a:ext uri="{FF2B5EF4-FFF2-40B4-BE49-F238E27FC236}">
                  <a16:creationId xmlns:a16="http://schemas.microsoft.com/office/drawing/2014/main" id="{754BF3A3-749B-3567-6EE0-AE37F5842483}"/>
                </a:ext>
              </a:extLst>
            </p:cNvPr>
            <p:cNvSpPr txBox="1"/>
            <p:nvPr/>
          </p:nvSpPr>
          <p:spPr>
            <a:xfrm>
              <a:off x="3710925" y="2761937"/>
              <a:ext cx="3093750" cy="1028639"/>
            </a:xfrm>
            <a:prstGeom prst="rect">
              <a:avLst/>
            </a:prstGeom>
          </p:spPr>
          <p:style>
            <a:lnRef idx="0">
              <a:scrgbClr r="0" g="0" b="0"/>
            </a:lnRef>
            <a:fillRef idx="0">
              <a:scrgbClr r="0" g="0" b="0"/>
            </a:fillRef>
            <a:effectRef idx="0">
              <a:scrgbClr r="0" g="0" b="0"/>
            </a:effectRef>
            <a:fontRef idx="minor">
              <a:schemeClr val="accent3">
                <a:hueOff val="0"/>
                <a:satOff val="0"/>
                <a:lumOff val="0"/>
                <a:alphaOff val="0"/>
              </a:schemeClr>
            </a:fontRef>
          </p:style>
          <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GB" sz="1400" b="1" i="0" u="none" strike="noStrike" dirty="0" err="1">
                  <a:solidFill>
                    <a:schemeClr val="accent2">
                      <a:lumMod val="75000"/>
                    </a:schemeClr>
                  </a:solidFill>
                  <a:effectLst/>
                </a:rPr>
                <a:t>Behavioral</a:t>
              </a:r>
              <a:r>
                <a:rPr lang="en-GB" sz="1400" b="1" i="0" u="none" strike="noStrike" dirty="0">
                  <a:solidFill>
                    <a:schemeClr val="accent2">
                      <a:lumMod val="75000"/>
                    </a:schemeClr>
                  </a:solidFill>
                  <a:effectLst/>
                </a:rPr>
                <a:t> Cues</a:t>
              </a:r>
              <a:r>
                <a:rPr lang="en-GB" sz="1400" b="0" i="0" u="none" strike="noStrike" dirty="0">
                  <a:solidFill>
                    <a:schemeClr val="accent2">
                      <a:lumMod val="75000"/>
                    </a:schemeClr>
                  </a:solidFill>
                  <a:effectLst/>
                  <a:latin typeface="-webkit-standard"/>
                </a:rPr>
                <a:t>: SSP also studies non-verbal </a:t>
              </a:r>
              <a:r>
                <a:rPr lang="en-GB" sz="1400" b="0" i="0" u="none" strike="noStrike" dirty="0" err="1">
                  <a:solidFill>
                    <a:schemeClr val="accent2">
                      <a:lumMod val="75000"/>
                    </a:schemeClr>
                  </a:solidFill>
                  <a:effectLst/>
                  <a:latin typeface="-webkit-standard"/>
                </a:rPr>
                <a:t>behavior</a:t>
              </a:r>
              <a:r>
                <a:rPr lang="en-GB" sz="1400" b="0" i="0" u="none" strike="noStrike" dirty="0">
                  <a:solidFill>
                    <a:schemeClr val="accent2">
                      <a:lumMod val="75000"/>
                    </a:schemeClr>
                  </a:solidFill>
                  <a:effectLst/>
                  <a:latin typeface="-webkit-standard"/>
                </a:rPr>
                <a:t>, including gestures, posture, and eye contact, to interpret social and emotional dynamics in real-time</a:t>
              </a:r>
              <a:endParaRPr lang="en-US" sz="1300" kern="1200" dirty="0">
                <a:solidFill>
                  <a:schemeClr val="accent2">
                    <a:lumMod val="75000"/>
                  </a:schemeClr>
                </a:solidFill>
              </a:endParaRPr>
            </a:p>
          </p:txBody>
        </p:sp>
      </p:grpSp>
    </p:spTree>
    <p:extLst>
      <p:ext uri="{BB962C8B-B14F-4D97-AF65-F5344CB8AC3E}">
        <p14:creationId xmlns:p14="http://schemas.microsoft.com/office/powerpoint/2010/main" val="3270952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904BB7D-A45D-C16B-B6CA-4A553595A1E5}"/>
              </a:ext>
            </a:extLst>
          </p:cNvPr>
          <p:cNvSpPr>
            <a:spLocks noGrp="1"/>
          </p:cNvSpPr>
          <p:nvPr>
            <p:ph type="title"/>
          </p:nvPr>
        </p:nvSpPr>
        <p:spPr>
          <a:xfrm>
            <a:off x="1371597" y="348865"/>
            <a:ext cx="10044023" cy="877729"/>
          </a:xfrm>
        </p:spPr>
        <p:txBody>
          <a:bodyPr anchor="ctr">
            <a:normAutofit/>
          </a:bodyPr>
          <a:lstStyle/>
          <a:p>
            <a:r>
              <a:rPr lang="en-JP" sz="4000" dirty="0">
                <a:solidFill>
                  <a:srgbClr val="FFFFFF"/>
                </a:solidFill>
                <a:latin typeface="Times New Roman" panose="02020603050405020304" pitchFamily="18" charset="0"/>
                <a:cs typeface="Times New Roman" panose="02020603050405020304" pitchFamily="18" charset="0"/>
              </a:rPr>
              <a:t>Multimodal LLM Integration</a:t>
            </a:r>
          </a:p>
        </p:txBody>
      </p:sp>
      <p:graphicFrame>
        <p:nvGraphicFramePr>
          <p:cNvPr id="5" name="Content Placeholder 2">
            <a:extLst>
              <a:ext uri="{FF2B5EF4-FFF2-40B4-BE49-F238E27FC236}">
                <a16:creationId xmlns:a16="http://schemas.microsoft.com/office/drawing/2014/main" id="{F0070D31-DE1C-396B-96AF-B1CC7BA8FDBC}"/>
              </a:ext>
            </a:extLst>
          </p:cNvPr>
          <p:cNvGraphicFramePr>
            <a:graphicFrameLocks noGrp="1"/>
          </p:cNvGraphicFramePr>
          <p:nvPr>
            <p:ph idx="1"/>
            <p:extLst>
              <p:ext uri="{D42A27DB-BD31-4B8C-83A1-F6EECF244321}">
                <p14:modId xmlns:p14="http://schemas.microsoft.com/office/powerpoint/2010/main" val="168375467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096B2FAA-4B01-EC92-A478-A40DEDCFEB18}"/>
              </a:ext>
            </a:extLst>
          </p:cNvPr>
          <p:cNvSpPr txBox="1"/>
          <p:nvPr/>
        </p:nvSpPr>
        <p:spPr>
          <a:xfrm>
            <a:off x="11493499" y="6123543"/>
            <a:ext cx="592279" cy="369332"/>
          </a:xfrm>
          <a:prstGeom prst="rect">
            <a:avLst/>
          </a:prstGeom>
          <a:noFill/>
          <a:ln>
            <a:solidFill>
              <a:schemeClr val="bg1"/>
            </a:solidFill>
          </a:ln>
        </p:spPr>
        <p:txBody>
          <a:bodyPr wrap="square" rtlCol="0">
            <a:spAutoFit/>
          </a:bodyPr>
          <a:lstStyle/>
          <a:p>
            <a:r>
              <a:rPr lang="en-JP" dirty="0">
                <a:latin typeface="Times New Roman" panose="02020603050405020304" pitchFamily="18" charset="0"/>
                <a:cs typeface="Times New Roman" panose="02020603050405020304" pitchFamily="18" charset="0"/>
              </a:rPr>
              <a:t>    6</a:t>
            </a:r>
          </a:p>
        </p:txBody>
      </p:sp>
    </p:spTree>
    <p:extLst>
      <p:ext uri="{BB962C8B-B14F-4D97-AF65-F5344CB8AC3E}">
        <p14:creationId xmlns:p14="http://schemas.microsoft.com/office/powerpoint/2010/main" val="938634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A4190A-85ED-FC07-37A6-CB0A35B53AB3}"/>
              </a:ext>
            </a:extLst>
          </p:cNvPr>
          <p:cNvSpPr>
            <a:spLocks noGrp="1"/>
          </p:cNvSpPr>
          <p:nvPr>
            <p:ph type="title"/>
          </p:nvPr>
        </p:nvSpPr>
        <p:spPr>
          <a:xfrm>
            <a:off x="838200" y="365125"/>
            <a:ext cx="10515600" cy="1325563"/>
          </a:xfrm>
        </p:spPr>
        <p:txBody>
          <a:bodyPr>
            <a:normAutofit/>
          </a:bodyPr>
          <a:lstStyle/>
          <a:p>
            <a:r>
              <a:rPr lang="en-GB" sz="5400" dirty="0">
                <a:latin typeface="Times New Roman" panose="02020603050405020304" pitchFamily="18" charset="0"/>
                <a:cs typeface="Times New Roman" panose="02020603050405020304" pitchFamily="18" charset="0"/>
              </a:rPr>
              <a:t>M</a:t>
            </a:r>
            <a:r>
              <a:rPr lang="en-JP" sz="5400" dirty="0">
                <a:latin typeface="Times New Roman" panose="02020603050405020304" pitchFamily="18" charset="0"/>
                <a:cs typeface="Times New Roman" panose="02020603050405020304" pitchFamily="18" charset="0"/>
              </a:rPr>
              <a:t>ental Health Care </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36C62C6-67D4-3A38-8005-5C34BF3C17A7}"/>
              </a:ext>
            </a:extLst>
          </p:cNvPr>
          <p:cNvGraphicFramePr>
            <a:graphicFrameLocks noGrp="1"/>
          </p:cNvGraphicFramePr>
          <p:nvPr>
            <p:ph idx="1"/>
            <p:extLst>
              <p:ext uri="{D42A27DB-BD31-4B8C-83A1-F6EECF244321}">
                <p14:modId xmlns:p14="http://schemas.microsoft.com/office/powerpoint/2010/main" val="3203321313"/>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7A354BA4-D247-60C4-F958-9E75A1D5BFD9}"/>
              </a:ext>
            </a:extLst>
          </p:cNvPr>
          <p:cNvSpPr txBox="1"/>
          <p:nvPr/>
        </p:nvSpPr>
        <p:spPr>
          <a:xfrm>
            <a:off x="11493499" y="6123543"/>
            <a:ext cx="592279" cy="369332"/>
          </a:xfrm>
          <a:prstGeom prst="rect">
            <a:avLst/>
          </a:prstGeom>
          <a:noFill/>
          <a:ln>
            <a:solidFill>
              <a:schemeClr val="bg1"/>
            </a:solidFill>
          </a:ln>
        </p:spPr>
        <p:txBody>
          <a:bodyPr wrap="square" rtlCol="0">
            <a:spAutoFit/>
          </a:bodyPr>
          <a:lstStyle/>
          <a:p>
            <a:r>
              <a:rPr lang="en-JP" dirty="0">
                <a:latin typeface="Times New Roman" panose="02020603050405020304" pitchFamily="18" charset="0"/>
                <a:cs typeface="Times New Roman" panose="02020603050405020304" pitchFamily="18" charset="0"/>
              </a:rPr>
              <a:t>    7</a:t>
            </a:r>
          </a:p>
        </p:txBody>
      </p:sp>
    </p:spTree>
    <p:extLst>
      <p:ext uri="{BB962C8B-B14F-4D97-AF65-F5344CB8AC3E}">
        <p14:creationId xmlns:p14="http://schemas.microsoft.com/office/powerpoint/2010/main" val="2086839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719A85D-7EC1-6C04-FAEA-BEEA693E8361}"/>
              </a:ext>
            </a:extLst>
          </p:cNvPr>
          <p:cNvSpPr>
            <a:spLocks noGrp="1"/>
          </p:cNvSpPr>
          <p:nvPr>
            <p:ph type="title"/>
          </p:nvPr>
        </p:nvSpPr>
        <p:spPr>
          <a:xfrm>
            <a:off x="1371597" y="348865"/>
            <a:ext cx="10044023" cy="877729"/>
          </a:xfrm>
        </p:spPr>
        <p:txBody>
          <a:bodyPr anchor="ctr">
            <a:normAutofit/>
          </a:bodyPr>
          <a:lstStyle/>
          <a:p>
            <a:r>
              <a:rPr lang="en-GB" sz="4000" b="0" i="0" u="none" strike="noStrike" dirty="0">
                <a:solidFill>
                  <a:srgbClr val="FFFFFF"/>
                </a:solidFill>
                <a:effectLst/>
                <a:latin typeface="Times New Roman" panose="02020603050405020304" pitchFamily="18" charset="0"/>
                <a:cs typeface="Times New Roman" panose="02020603050405020304" pitchFamily="18" charset="0"/>
              </a:rPr>
              <a:t>Use Cases and Applications</a:t>
            </a:r>
            <a:endParaRPr lang="en-JP" sz="4000" dirty="0">
              <a:solidFill>
                <a:srgbClr val="FFFFFF"/>
              </a:solidFill>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A3BD8A68-C196-C7A6-658E-4A8C6C43B8EA}"/>
              </a:ext>
            </a:extLst>
          </p:cNvPr>
          <p:cNvGraphicFramePr>
            <a:graphicFrameLocks noGrp="1"/>
          </p:cNvGraphicFramePr>
          <p:nvPr>
            <p:ph idx="1"/>
            <p:extLst>
              <p:ext uri="{D42A27DB-BD31-4B8C-83A1-F6EECF244321}">
                <p14:modId xmlns:p14="http://schemas.microsoft.com/office/powerpoint/2010/main" val="153288390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0E31D11E-B7F8-E9ED-041F-C12640710FDB}"/>
              </a:ext>
            </a:extLst>
          </p:cNvPr>
          <p:cNvSpPr txBox="1"/>
          <p:nvPr/>
        </p:nvSpPr>
        <p:spPr>
          <a:xfrm>
            <a:off x="11493499" y="6123543"/>
            <a:ext cx="592279" cy="369332"/>
          </a:xfrm>
          <a:prstGeom prst="rect">
            <a:avLst/>
          </a:prstGeom>
          <a:noFill/>
          <a:ln>
            <a:solidFill>
              <a:schemeClr val="bg1"/>
            </a:solidFill>
          </a:ln>
        </p:spPr>
        <p:txBody>
          <a:bodyPr wrap="square" rtlCol="0">
            <a:spAutoFit/>
          </a:bodyPr>
          <a:lstStyle/>
          <a:p>
            <a:r>
              <a:rPr lang="en-JP" dirty="0">
                <a:latin typeface="Times New Roman" panose="02020603050405020304" pitchFamily="18" charset="0"/>
                <a:cs typeface="Times New Roman" panose="02020603050405020304" pitchFamily="18" charset="0"/>
              </a:rPr>
              <a:t>    8</a:t>
            </a:r>
          </a:p>
        </p:txBody>
      </p:sp>
    </p:spTree>
    <p:extLst>
      <p:ext uri="{BB962C8B-B14F-4D97-AF65-F5344CB8AC3E}">
        <p14:creationId xmlns:p14="http://schemas.microsoft.com/office/powerpoint/2010/main" val="1098949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12133</TotalTime>
  <Words>2596</Words>
  <Application>Microsoft Macintosh PowerPoint</Application>
  <PresentationFormat>Widescreen</PresentationFormat>
  <Paragraphs>255</Paragraphs>
  <Slides>52</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52</vt:i4>
      </vt:variant>
    </vt:vector>
  </HeadingPairs>
  <TitlesOfParts>
    <vt:vector size="62" baseType="lpstr">
      <vt:lpstr>-webkit-standard</vt:lpstr>
      <vt:lpstr>UD デジタル 教科書体 NK-R</vt:lpstr>
      <vt:lpstr>UD デジタル 教科書体 NK-R</vt:lpstr>
      <vt:lpstr>Aptos</vt:lpstr>
      <vt:lpstr>Aptos Display</vt:lpstr>
      <vt:lpstr>Arial</vt:lpstr>
      <vt:lpstr>Menlo</vt:lpstr>
      <vt:lpstr>Times New Roman</vt:lpstr>
      <vt:lpstr>Wingdings</vt:lpstr>
      <vt:lpstr>Office Theme</vt:lpstr>
      <vt:lpstr>Research Progress</vt:lpstr>
      <vt:lpstr>PowerPoint Presentation</vt:lpstr>
      <vt:lpstr>Contents</vt:lpstr>
      <vt:lpstr>Introduction to Problem</vt:lpstr>
      <vt:lpstr>Overview</vt:lpstr>
      <vt:lpstr>Social Signal Processing(SSP)</vt:lpstr>
      <vt:lpstr>Multimodal LLM Integration</vt:lpstr>
      <vt:lpstr>Mental Health Care </vt:lpstr>
      <vt:lpstr>Use Cases and Applications</vt:lpstr>
      <vt:lpstr>Example of workflow</vt:lpstr>
      <vt:lpstr>Texual analysis</vt:lpstr>
      <vt:lpstr>Stress Texual Analysis from audio</vt:lpstr>
      <vt:lpstr>Stress Texual Analysis from audio</vt:lpstr>
      <vt:lpstr>Stress Texual Analysis from audio</vt:lpstr>
      <vt:lpstr>Stress Texual Analysis from audio</vt:lpstr>
      <vt:lpstr>Explanation of texual analysis (verbal signal)</vt:lpstr>
      <vt:lpstr>Explanation of Texual Analysis (verbal)</vt:lpstr>
      <vt:lpstr>Interface for monitoring and logging stress levels</vt:lpstr>
      <vt:lpstr>Key elements </vt:lpstr>
      <vt:lpstr>Future consideration</vt:lpstr>
      <vt:lpstr>Voice feature analysis method</vt:lpstr>
      <vt:lpstr>Conclusion</vt:lpstr>
      <vt:lpstr>PowerPoint Presentation</vt:lpstr>
      <vt:lpstr>PowerPoint Presentation</vt:lpstr>
      <vt:lpstr>PowerPoint Presentation</vt:lpstr>
      <vt:lpstr>PowerPoint Presentation</vt:lpstr>
      <vt:lpstr>PowerPoint Presentation</vt:lpstr>
      <vt:lpstr>Some stress visualization technique</vt:lpstr>
      <vt:lpstr>Voice feature </vt:lpstr>
      <vt:lpstr>Stress radar(spider plot)</vt:lpstr>
      <vt:lpstr>Prosdy signal for stress visualization</vt:lpstr>
      <vt:lpstr>Stress elements</vt:lpstr>
      <vt:lpstr>Prosody and voice</vt:lpstr>
      <vt:lpstr>Pitch (Fundamental Frequency) 音高)  </vt:lpstr>
      <vt:lpstr> Speech Rate(発語速度）  </vt:lpstr>
      <vt:lpstr>Intensity (Loudness) </vt:lpstr>
      <vt:lpstr>Voice Jitter and Shimmer </vt:lpstr>
      <vt:lpstr>Pauses and Hesitations </vt:lpstr>
      <vt:lpstr>Formant Frequencies </vt:lpstr>
      <vt:lpstr>Future work </vt:lpstr>
      <vt:lpstr>Stress radar(spider plot)</vt:lpstr>
      <vt:lpstr>Future consideration</vt:lpstr>
      <vt:lpstr>Types of stress elements</vt:lpstr>
      <vt:lpstr>PowerPoint Presentation</vt:lpstr>
      <vt:lpstr>PowerPoint Presentation</vt:lpstr>
      <vt:lpstr>PowerPoint Presentation</vt:lpstr>
      <vt:lpstr>Challenges and Limitations </vt:lpstr>
      <vt:lpstr>Future Directions</vt:lpstr>
      <vt:lpstr>Texual Network</vt:lpstr>
      <vt:lpstr>PowerPoint Presentation</vt:lpstr>
      <vt:lpstr>Social Signal Processing Techniques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HOSSAIN Syeda Tanzina</dc:creator>
  <cp:lastModifiedBy>HOSSAIN Syeda Tanzina</cp:lastModifiedBy>
  <cp:revision>19</cp:revision>
  <dcterms:created xsi:type="dcterms:W3CDTF">2024-09-08T00:14:14Z</dcterms:created>
  <dcterms:modified xsi:type="dcterms:W3CDTF">2025-01-23T13:08:23Z</dcterms:modified>
</cp:coreProperties>
</file>