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sldIdLst>
    <p:sldId id="256" r:id="rId5"/>
    <p:sldId id="265" r:id="rId6"/>
    <p:sldId id="266" r:id="rId7"/>
    <p:sldId id="462" r:id="rId8"/>
    <p:sldId id="269" r:id="rId9"/>
    <p:sldId id="268" r:id="rId10"/>
    <p:sldId id="417" r:id="rId11"/>
    <p:sldId id="425" r:id="rId12"/>
    <p:sldId id="438" r:id="rId13"/>
    <p:sldId id="441" r:id="rId14"/>
    <p:sldId id="270" r:id="rId15"/>
    <p:sldId id="259" r:id="rId16"/>
    <p:sldId id="464" r:id="rId17"/>
    <p:sldId id="466" r:id="rId18"/>
    <p:sldId id="467" r:id="rId19"/>
    <p:sldId id="413" r:id="rId20"/>
    <p:sldId id="383" r:id="rId21"/>
    <p:sldId id="384" r:id="rId22"/>
    <p:sldId id="450" r:id="rId23"/>
    <p:sldId id="432" r:id="rId24"/>
    <p:sldId id="454" r:id="rId25"/>
    <p:sldId id="264" r:id="rId26"/>
    <p:sldId id="313" r:id="rId27"/>
    <p:sldId id="341" r:id="rId28"/>
    <p:sldId id="274" r:id="rId29"/>
    <p:sldId id="275" r:id="rId30"/>
    <p:sldId id="455" r:id="rId31"/>
    <p:sldId id="468" r:id="rId3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15"/>
    <p:restoredTop sz="89041"/>
  </p:normalViewPr>
  <p:slideViewPr>
    <p:cSldViewPr snapToGrid="0">
      <p:cViewPr varScale="1">
        <p:scale>
          <a:sx n="100" d="100"/>
          <a:sy n="100" d="100"/>
        </p:scale>
        <p:origin x="816" y="184"/>
      </p:cViewPr>
      <p:guideLst/>
    </p:cSldViewPr>
  </p:slideViewPr>
  <p:outlineViewPr>
    <p:cViewPr>
      <p:scale>
        <a:sx n="33" d="100"/>
        <a:sy n="33" d="100"/>
      </p:scale>
      <p:origin x="0" y="-66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FC0E6-302C-46A7-BDCB-465E538015E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CC72DB6-A78A-4674-A91A-36EC2D9DA8C2}">
      <dgm:prSet custT="1"/>
      <dgm:spPr/>
      <dgm:t>
        <a:bodyPr/>
        <a:lstStyle/>
        <a:p>
          <a:r>
            <a:rPr lang="en-GB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Integration</a:t>
          </a: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The system will be integrated with multimodal Large Language Models (LLMs) like GPT-4 for enhanced detection.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2B50C1-1ABE-4933-B550-774E1B2DAB77}" type="parTrans" cxnId="{DD03A440-AE04-4C50-8F7C-8E814B11817C}">
      <dgm:prSet/>
      <dgm:spPr/>
      <dgm:t>
        <a:bodyPr/>
        <a:lstStyle/>
        <a:p>
          <a:endParaRPr lang="en-US"/>
        </a:p>
      </dgm:t>
    </dgm:pt>
    <dgm:pt modelId="{DEFA9983-FC3A-439E-98CE-163432B23E8D}" type="sibTrans" cxnId="{DD03A440-AE04-4C50-8F7C-8E814B11817C}">
      <dgm:prSet/>
      <dgm:spPr/>
      <dgm:t>
        <a:bodyPr/>
        <a:lstStyle/>
        <a:p>
          <a:endParaRPr lang="en-US"/>
        </a:p>
      </dgm:t>
    </dgm:pt>
    <dgm:pt modelId="{9F52FE0A-08F5-45B7-9335-AA5799B07988}">
      <dgm:prSet custT="1"/>
      <dgm:spPr/>
      <dgm:t>
        <a:bodyPr/>
        <a:lstStyle/>
        <a:p>
          <a:r>
            <a:rPr lang="en-GB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Outcome</a:t>
          </a: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Supporting metacognition and mental health care through personalized feedback and dialogue.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A57E69-9ACE-4B04-BE47-CF985C67ABB7}" type="parTrans" cxnId="{BDDF738A-3F91-4332-8AFA-09F895919418}">
      <dgm:prSet/>
      <dgm:spPr/>
      <dgm:t>
        <a:bodyPr/>
        <a:lstStyle/>
        <a:p>
          <a:endParaRPr lang="en-US"/>
        </a:p>
      </dgm:t>
    </dgm:pt>
    <dgm:pt modelId="{99FC6E0B-6E69-4499-8DD4-5870A85A9C82}" type="sibTrans" cxnId="{BDDF738A-3F91-4332-8AFA-09F895919418}">
      <dgm:prSet/>
      <dgm:spPr/>
      <dgm:t>
        <a:bodyPr/>
        <a:lstStyle/>
        <a:p>
          <a:endParaRPr lang="en-US"/>
        </a:p>
      </dgm:t>
    </dgm:pt>
    <dgm:pt modelId="{C27F5404-54BF-4236-BF49-83725651F5F6}">
      <dgm:prSet custT="1"/>
      <dgm:spPr/>
      <dgm:t>
        <a:bodyPr/>
        <a:lstStyle/>
        <a:p>
          <a:r>
            <a:rPr lang="en-GB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Goal</a:t>
          </a: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GB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To develop a system that estimates and visualizes user stress levels using Social Signal Processing (SSP) techniques, including voice analysis for both linguistic (text-based) and paralinguistic (audio-based).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3783D2-9DD8-4891-A1ED-37CB3A1B7DB6}" type="sibTrans" cxnId="{418773DB-055A-4281-BCC5-80FB6A623A6F}">
      <dgm:prSet/>
      <dgm:spPr/>
      <dgm:t>
        <a:bodyPr/>
        <a:lstStyle/>
        <a:p>
          <a:endParaRPr lang="en-US"/>
        </a:p>
      </dgm:t>
    </dgm:pt>
    <dgm:pt modelId="{32AE5277-E936-4D06-86F0-05B0BD6279D7}" type="parTrans" cxnId="{418773DB-055A-4281-BCC5-80FB6A623A6F}">
      <dgm:prSet/>
      <dgm:spPr/>
      <dgm:t>
        <a:bodyPr/>
        <a:lstStyle/>
        <a:p>
          <a:endParaRPr lang="en-US"/>
        </a:p>
      </dgm:t>
    </dgm:pt>
    <dgm:pt modelId="{B2187375-8200-4A7C-A598-B0B8441FBBA4}" type="pres">
      <dgm:prSet presAssocID="{6F0FC0E6-302C-46A7-BDCB-465E538015E3}" presName="root" presStyleCnt="0">
        <dgm:presLayoutVars>
          <dgm:dir/>
          <dgm:resizeHandles val="exact"/>
        </dgm:presLayoutVars>
      </dgm:prSet>
      <dgm:spPr/>
    </dgm:pt>
    <dgm:pt modelId="{071879C5-94EE-4049-A4CF-ECE6043E373E}" type="pres">
      <dgm:prSet presAssocID="{C27F5404-54BF-4236-BF49-83725651F5F6}" presName="compNode" presStyleCnt="0"/>
      <dgm:spPr/>
    </dgm:pt>
    <dgm:pt modelId="{E6FE915E-E660-4CC7-B72D-360D839CD1BD}" type="pres">
      <dgm:prSet presAssocID="{C27F5404-54BF-4236-BF49-83725651F5F6}" presName="iconRect" presStyleLbl="node1" presStyleIdx="0" presStyleCnt="3" custScaleY="141479" custLinFactNeighborX="18289" custLinFactNeighborY="-3983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1814829A-31DB-4238-97EE-8CC04C703382}" type="pres">
      <dgm:prSet presAssocID="{C27F5404-54BF-4236-BF49-83725651F5F6}" presName="spaceRect" presStyleCnt="0"/>
      <dgm:spPr/>
    </dgm:pt>
    <dgm:pt modelId="{A4A5EE80-4C1A-44E6-AE9A-AF85D91ADF87}" type="pres">
      <dgm:prSet presAssocID="{C27F5404-54BF-4236-BF49-83725651F5F6}" presName="textRect" presStyleLbl="revTx" presStyleIdx="0" presStyleCnt="3" custScaleX="231078" custScaleY="116529" custLinFactNeighborX="12735" custLinFactNeighborY="-13616">
        <dgm:presLayoutVars>
          <dgm:chMax val="1"/>
          <dgm:chPref val="1"/>
        </dgm:presLayoutVars>
      </dgm:prSet>
      <dgm:spPr/>
    </dgm:pt>
    <dgm:pt modelId="{2A7BA9AB-CCD7-481C-A758-3930E5097CA7}" type="pres">
      <dgm:prSet presAssocID="{643783D2-9DD8-4891-A1ED-37CB3A1B7DB6}" presName="sibTrans" presStyleCnt="0"/>
      <dgm:spPr/>
    </dgm:pt>
    <dgm:pt modelId="{43E89B91-0D68-48BD-BC9C-CD5787A9B253}" type="pres">
      <dgm:prSet presAssocID="{3CC72DB6-A78A-4674-A91A-36EC2D9DA8C2}" presName="compNode" presStyleCnt="0"/>
      <dgm:spPr/>
    </dgm:pt>
    <dgm:pt modelId="{43D00843-B0BA-456E-9F10-E3A0EE06AB09}" type="pres">
      <dgm:prSet presAssocID="{3CC72DB6-A78A-4674-A91A-36EC2D9DA8C2}" presName="iconRect" presStyleLbl="node1" presStyleIdx="1" presStyleCnt="3" custScaleY="198698" custLinFactNeighborX="24607" custLinFactNeighborY="-3179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BA4F27F9-3BE6-48EC-9554-81366D13D584}" type="pres">
      <dgm:prSet presAssocID="{3CC72DB6-A78A-4674-A91A-36EC2D9DA8C2}" presName="spaceRect" presStyleCnt="0"/>
      <dgm:spPr/>
    </dgm:pt>
    <dgm:pt modelId="{E98A6E02-61D1-48D7-AC30-0334F0AC783C}" type="pres">
      <dgm:prSet presAssocID="{3CC72DB6-A78A-4674-A91A-36EC2D9DA8C2}" presName="textRect" presStyleLbl="revTx" presStyleIdx="1" presStyleCnt="3" custScaleX="235381" custScaleY="129859" custLinFactNeighborX="12299" custLinFactNeighborY="9302">
        <dgm:presLayoutVars>
          <dgm:chMax val="1"/>
          <dgm:chPref val="1"/>
        </dgm:presLayoutVars>
      </dgm:prSet>
      <dgm:spPr/>
    </dgm:pt>
    <dgm:pt modelId="{0D4A6DC8-31BA-46F0-A0AE-C0FEE6962DB9}" type="pres">
      <dgm:prSet presAssocID="{DEFA9983-FC3A-439E-98CE-163432B23E8D}" presName="sibTrans" presStyleCnt="0"/>
      <dgm:spPr/>
    </dgm:pt>
    <dgm:pt modelId="{CEF833E3-2EC9-4C99-9CE0-54E4B672CA03}" type="pres">
      <dgm:prSet presAssocID="{9F52FE0A-08F5-45B7-9335-AA5799B07988}" presName="compNode" presStyleCnt="0"/>
      <dgm:spPr/>
    </dgm:pt>
    <dgm:pt modelId="{B4F29CCE-E84E-4D80-9773-BECA8D8A9C7C}" type="pres">
      <dgm:prSet presAssocID="{9F52FE0A-08F5-45B7-9335-AA5799B07988}" presName="iconRect" presStyleLbl="node1" presStyleIdx="2" presStyleCnt="3" custScaleX="225420" custScaleY="145115" custLinFactNeighborX="-12966" custLinFactNeighborY="-3001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3AA499C1-0F22-4520-8384-36DC87BF233A}" type="pres">
      <dgm:prSet presAssocID="{9F52FE0A-08F5-45B7-9335-AA5799B07988}" presName="spaceRect" presStyleCnt="0"/>
      <dgm:spPr/>
    </dgm:pt>
    <dgm:pt modelId="{9A4FF657-9FFF-43CE-90F6-40155726762A}" type="pres">
      <dgm:prSet presAssocID="{9F52FE0A-08F5-45B7-9335-AA5799B07988}" presName="textRect" presStyleLbl="revTx" presStyleIdx="2" presStyleCnt="3" custScaleX="230491" custScaleY="116345" custLinFactNeighborX="9861" custLinFactNeighborY="986">
        <dgm:presLayoutVars>
          <dgm:chMax val="1"/>
          <dgm:chPref val="1"/>
        </dgm:presLayoutVars>
      </dgm:prSet>
      <dgm:spPr/>
    </dgm:pt>
  </dgm:ptLst>
  <dgm:cxnLst>
    <dgm:cxn modelId="{FFBEF71B-4880-44A9-AB32-408E92CF891F}" type="presOf" srcId="{C27F5404-54BF-4236-BF49-83725651F5F6}" destId="{A4A5EE80-4C1A-44E6-AE9A-AF85D91ADF87}" srcOrd="0" destOrd="0" presId="urn:microsoft.com/office/officeart/2018/2/layout/IconLabelList"/>
    <dgm:cxn modelId="{DD03A440-AE04-4C50-8F7C-8E814B11817C}" srcId="{6F0FC0E6-302C-46A7-BDCB-465E538015E3}" destId="{3CC72DB6-A78A-4674-A91A-36EC2D9DA8C2}" srcOrd="1" destOrd="0" parTransId="{7F2B50C1-1ABE-4933-B550-774E1B2DAB77}" sibTransId="{DEFA9983-FC3A-439E-98CE-163432B23E8D}"/>
    <dgm:cxn modelId="{BDDF738A-3F91-4332-8AFA-09F895919418}" srcId="{6F0FC0E6-302C-46A7-BDCB-465E538015E3}" destId="{9F52FE0A-08F5-45B7-9335-AA5799B07988}" srcOrd="2" destOrd="0" parTransId="{4CA57E69-9ACE-4B04-BE47-CF985C67ABB7}" sibTransId="{99FC6E0B-6E69-4499-8DD4-5870A85A9C82}"/>
    <dgm:cxn modelId="{66EBBFCD-E0A3-4928-846D-3A0B0D93B04B}" type="presOf" srcId="{6F0FC0E6-302C-46A7-BDCB-465E538015E3}" destId="{B2187375-8200-4A7C-A598-B0B8441FBBA4}" srcOrd="0" destOrd="0" presId="urn:microsoft.com/office/officeart/2018/2/layout/IconLabelList"/>
    <dgm:cxn modelId="{418773DB-055A-4281-BCC5-80FB6A623A6F}" srcId="{6F0FC0E6-302C-46A7-BDCB-465E538015E3}" destId="{C27F5404-54BF-4236-BF49-83725651F5F6}" srcOrd="0" destOrd="0" parTransId="{32AE5277-E936-4D06-86F0-05B0BD6279D7}" sibTransId="{643783D2-9DD8-4891-A1ED-37CB3A1B7DB6}"/>
    <dgm:cxn modelId="{C71994DC-0AE0-42F0-A776-2E49080DE2B8}" type="presOf" srcId="{9F52FE0A-08F5-45B7-9335-AA5799B07988}" destId="{9A4FF657-9FFF-43CE-90F6-40155726762A}" srcOrd="0" destOrd="0" presId="urn:microsoft.com/office/officeart/2018/2/layout/IconLabelList"/>
    <dgm:cxn modelId="{912466EA-8D6D-409E-87B8-B2C0BEB98D9D}" type="presOf" srcId="{3CC72DB6-A78A-4674-A91A-36EC2D9DA8C2}" destId="{E98A6E02-61D1-48D7-AC30-0334F0AC783C}" srcOrd="0" destOrd="0" presId="urn:microsoft.com/office/officeart/2018/2/layout/IconLabelList"/>
    <dgm:cxn modelId="{4E8B1D72-66D8-4FCB-BF19-86304C4E0F04}" type="presParOf" srcId="{B2187375-8200-4A7C-A598-B0B8441FBBA4}" destId="{071879C5-94EE-4049-A4CF-ECE6043E373E}" srcOrd="0" destOrd="0" presId="urn:microsoft.com/office/officeart/2018/2/layout/IconLabelList"/>
    <dgm:cxn modelId="{B97E1DC0-99C8-4B3E-B20D-F7024C5B181A}" type="presParOf" srcId="{071879C5-94EE-4049-A4CF-ECE6043E373E}" destId="{E6FE915E-E660-4CC7-B72D-360D839CD1BD}" srcOrd="0" destOrd="0" presId="urn:microsoft.com/office/officeart/2018/2/layout/IconLabelList"/>
    <dgm:cxn modelId="{1A1C6196-D402-4DD9-88F5-B1784E684501}" type="presParOf" srcId="{071879C5-94EE-4049-A4CF-ECE6043E373E}" destId="{1814829A-31DB-4238-97EE-8CC04C703382}" srcOrd="1" destOrd="0" presId="urn:microsoft.com/office/officeart/2018/2/layout/IconLabelList"/>
    <dgm:cxn modelId="{03FE7B75-1886-4B99-A6A2-8996A517F747}" type="presParOf" srcId="{071879C5-94EE-4049-A4CF-ECE6043E373E}" destId="{A4A5EE80-4C1A-44E6-AE9A-AF85D91ADF87}" srcOrd="2" destOrd="0" presId="urn:microsoft.com/office/officeart/2018/2/layout/IconLabelList"/>
    <dgm:cxn modelId="{A2C94EF9-28ED-41C7-81BA-3CF3A83CD1B5}" type="presParOf" srcId="{B2187375-8200-4A7C-A598-B0B8441FBBA4}" destId="{2A7BA9AB-CCD7-481C-A758-3930E5097CA7}" srcOrd="1" destOrd="0" presId="urn:microsoft.com/office/officeart/2018/2/layout/IconLabelList"/>
    <dgm:cxn modelId="{B7288444-49C8-4933-9932-73C04B8A3BE1}" type="presParOf" srcId="{B2187375-8200-4A7C-A598-B0B8441FBBA4}" destId="{43E89B91-0D68-48BD-BC9C-CD5787A9B253}" srcOrd="2" destOrd="0" presId="urn:microsoft.com/office/officeart/2018/2/layout/IconLabelList"/>
    <dgm:cxn modelId="{BE7D4D03-C36A-44EA-87EF-C5DF150DD1AB}" type="presParOf" srcId="{43E89B91-0D68-48BD-BC9C-CD5787A9B253}" destId="{43D00843-B0BA-456E-9F10-E3A0EE06AB09}" srcOrd="0" destOrd="0" presId="urn:microsoft.com/office/officeart/2018/2/layout/IconLabelList"/>
    <dgm:cxn modelId="{8DDA8C31-E954-4A34-8D47-EDEBBB8B9FDB}" type="presParOf" srcId="{43E89B91-0D68-48BD-BC9C-CD5787A9B253}" destId="{BA4F27F9-3BE6-48EC-9554-81366D13D584}" srcOrd="1" destOrd="0" presId="urn:microsoft.com/office/officeart/2018/2/layout/IconLabelList"/>
    <dgm:cxn modelId="{11736474-865D-40FA-8B8C-566442D187BF}" type="presParOf" srcId="{43E89B91-0D68-48BD-BC9C-CD5787A9B253}" destId="{E98A6E02-61D1-48D7-AC30-0334F0AC783C}" srcOrd="2" destOrd="0" presId="urn:microsoft.com/office/officeart/2018/2/layout/IconLabelList"/>
    <dgm:cxn modelId="{F8B96384-B285-4CED-A832-804EB3415EFE}" type="presParOf" srcId="{B2187375-8200-4A7C-A598-B0B8441FBBA4}" destId="{0D4A6DC8-31BA-46F0-A0AE-C0FEE6962DB9}" srcOrd="3" destOrd="0" presId="urn:microsoft.com/office/officeart/2018/2/layout/IconLabelList"/>
    <dgm:cxn modelId="{99D26322-C577-48B4-AB01-DE5BB4D4F698}" type="presParOf" srcId="{B2187375-8200-4A7C-A598-B0B8441FBBA4}" destId="{CEF833E3-2EC9-4C99-9CE0-54E4B672CA03}" srcOrd="4" destOrd="0" presId="urn:microsoft.com/office/officeart/2018/2/layout/IconLabelList"/>
    <dgm:cxn modelId="{C0478296-2839-437A-B70F-F230243D2997}" type="presParOf" srcId="{CEF833E3-2EC9-4C99-9CE0-54E4B672CA03}" destId="{B4F29CCE-E84E-4D80-9773-BECA8D8A9C7C}" srcOrd="0" destOrd="0" presId="urn:microsoft.com/office/officeart/2018/2/layout/IconLabelList"/>
    <dgm:cxn modelId="{A9605151-9779-40C7-AE77-B836E78BC566}" type="presParOf" srcId="{CEF833E3-2EC9-4C99-9CE0-54E4B672CA03}" destId="{3AA499C1-0F22-4520-8384-36DC87BF233A}" srcOrd="1" destOrd="0" presId="urn:microsoft.com/office/officeart/2018/2/layout/IconLabelList"/>
    <dgm:cxn modelId="{A8BDD17A-B289-4F86-93B8-34B1D0CB4A58}" type="presParOf" srcId="{CEF833E3-2EC9-4C99-9CE0-54E4B672CA03}" destId="{9A4FF657-9FFF-43CE-90F6-40155726762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E915E-E660-4CC7-B72D-360D839CD1BD}">
      <dsp:nvSpPr>
        <dsp:cNvPr id="0" name=""/>
        <dsp:cNvSpPr/>
      </dsp:nvSpPr>
      <dsp:spPr>
        <a:xfrm>
          <a:off x="1456270" y="960503"/>
          <a:ext cx="646259" cy="914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5EE80-4C1A-44E6-AE9A-AF85D91ADF87}">
      <dsp:nvSpPr>
        <dsp:cNvPr id="0" name=""/>
        <dsp:cNvSpPr/>
      </dsp:nvSpPr>
      <dsp:spPr>
        <a:xfrm>
          <a:off x="184804" y="2068963"/>
          <a:ext cx="3318586" cy="119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Goal</a:t>
          </a: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GB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develop a system that estimates and visualizes user stress levels using Social Signal Processing (SSP) techniques, including voice analysis for both linguistic (text-based) and paralinguistic (audio-based).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4804" y="2068963"/>
        <a:ext cx="3318586" cy="1192981"/>
      </dsp:txXfrm>
    </dsp:sp>
    <dsp:sp modelId="{43D00843-B0BA-456E-9F10-E3A0EE06AB09}">
      <dsp:nvSpPr>
        <dsp:cNvPr id="0" name=""/>
        <dsp:cNvSpPr/>
      </dsp:nvSpPr>
      <dsp:spPr>
        <a:xfrm>
          <a:off x="5097910" y="885867"/>
          <a:ext cx="646259" cy="12841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A6E02-61D1-48D7-AC30-0334F0AC783C}">
      <dsp:nvSpPr>
        <dsp:cNvPr id="0" name=""/>
        <dsp:cNvSpPr/>
      </dsp:nvSpPr>
      <dsp:spPr>
        <a:xfrm>
          <a:off x="3748453" y="2293684"/>
          <a:ext cx="3380383" cy="1329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Integration</a:t>
          </a: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The system will be integrated with multimodal Large Language Models (LLMs) like GPT-4 for enhanced detection.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48453" y="2293684"/>
        <a:ext cx="3380383" cy="1329449"/>
      </dsp:txXfrm>
    </dsp:sp>
    <dsp:sp modelId="{B4F29CCE-E84E-4D80-9773-BECA8D8A9C7C}">
      <dsp:nvSpPr>
        <dsp:cNvPr id="0" name=""/>
        <dsp:cNvSpPr/>
      </dsp:nvSpPr>
      <dsp:spPr>
        <a:xfrm>
          <a:off x="8046415" y="1018581"/>
          <a:ext cx="1456798" cy="9378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FF657-9FFF-43CE-90F6-40155726762A}">
      <dsp:nvSpPr>
        <dsp:cNvPr id="0" name=""/>
        <dsp:cNvSpPr/>
      </dsp:nvSpPr>
      <dsp:spPr>
        <a:xfrm>
          <a:off x="7205443" y="2225740"/>
          <a:ext cx="3310156" cy="1191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Outcome</a:t>
          </a: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Supporting metacognition and mental health care through personalized feedback and dialogue.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05443" y="2225740"/>
        <a:ext cx="3310156" cy="1191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38B44-9314-024E-9DDE-D7D78258B459}" type="datetimeFigureOut">
              <a:rPr lang="en-JP" smtClean="0"/>
              <a:t>2025/02/12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CF4EF-E2A6-E747-A772-7A9C08596B9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98683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(HCAMag) Nippon.com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There’s a demand for real-time, objective, and non-invasive stress detection to enhance mental health support systems.</a:t>
            </a:r>
            <a:endParaRPr lang="en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CF4EF-E2A6-E747-A772-7A9C08596B93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64695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CF4EF-E2A6-E747-A772-7A9C08596B93}" type="slidenum">
              <a:rPr lang="en-JP" smtClean="0"/>
              <a:t>21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28213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presented a multimodal stress detection system that uses large language models (LLMs) and Social signal Processing to combine text-based and speech-based stress analysis.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User-centred Stress visualisation was used to create an interactive real-time user interface (UI) that lets users upload audio samples, get stress scores, and see their stress levels on user-friendly dashboards. 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CF4EF-E2A6-E747-A772-7A9C08596B93}" type="slidenum">
              <a:rPr lang="en-JP" smtClean="0"/>
              <a:t>22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5080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Multimodal Physiological Information for a more stress evaluation, combine physiological cues (such as skin conductivity and heart rate) with speech-based stress detection. Investigate integrating wearable technology (such as smartwatches) for multimodal stress detection in real time.</a:t>
            </a:r>
          </a:p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feasibility, scalability, and impact of AI-driven stress detection systems for mental health applications are the goals of these future areas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CF4EF-E2A6-E747-A772-7A9C08596B93}" type="slidenum">
              <a:rPr lang="en-JP" smtClean="0"/>
              <a:t>23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68934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CF4EF-E2A6-E747-A772-7A9C08596B93}" type="slidenum">
              <a:rPr lang="en-JP" smtClean="0"/>
              <a:t>24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39695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CF4EF-E2A6-E747-A772-7A9C08596B93}" type="slidenum">
              <a:rPr lang="en-JP" smtClean="0"/>
              <a:t>25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29710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CF4EF-E2A6-E747-A772-7A9C08596B93}" type="slidenum">
              <a:rPr lang="en-JP" smtClean="0"/>
              <a:t>26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34933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96967-9A4E-B9DC-4514-0F2FFB0F3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458AE9-A540-59FB-F8E8-0E9150E71A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57594C-F6C3-48CF-F1F9-96E393168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JP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advancements in Artificial Intelligence (AI) have paved the way for automated stress detection systems.</a:t>
            </a:r>
            <a:r>
              <a:rPr lang="en-JP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JP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693EA-E4D5-5CED-C837-F831224F6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CF4EF-E2A6-E747-A772-7A9C08596B93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80976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CF4EF-E2A6-E747-A772-7A9C08596B93}" type="slidenum">
              <a:rPr lang="en-JP" smtClean="0"/>
              <a:t>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95613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Jitter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Variability in pitch over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Shimmer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Variability in amplitude over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Overall loudness of the voice.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CF4EF-E2A6-E747-A772-7A9C08596B93}" type="slidenum">
              <a:rPr lang="en-JP" smtClean="0"/>
              <a:t>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3519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Acoustic-Emotional Mapping Principles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CF4EF-E2A6-E747-A772-7A9C08596B93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17076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CF4EF-E2A6-E747-A772-7A9C08596B93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34693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10465-28EA-CE45-B725-5803731F7CF4}" type="slidenum">
              <a:rPr lang="en-JP" smtClean="0"/>
              <a:t>17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9306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audio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710465-28EA-CE45-B725-5803731F7CF4}" type="slidenum">
              <a:rPr lang="en-JP" smtClean="0"/>
              <a:t>18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06041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Downloadable reports: Users have the option to obtain comprehensive reports with stress analyses in PDF format. 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CF4EF-E2A6-E747-A772-7A9C08596B93}" type="slidenum">
              <a:rPr lang="en-JP" smtClean="0"/>
              <a:t>19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4973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CF96-3E97-E5CC-8D30-2C2620C07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B774D-E6F5-178A-51D5-BFC03CF9E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CCFC8-A0D4-C8D5-F54D-B424EDCD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F34A-8C11-E24C-B386-AAC0610AE510}" type="datetimeFigureOut">
              <a:rPr lang="en-JP" smtClean="0"/>
              <a:t>2025/02/12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C686C-CAA3-99E8-3014-BD38D525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CE964-E4F0-F769-8FAE-9FDED713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BB3-2C73-A744-ADB7-E6E1757FD50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0008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E425-63C5-A1AB-E844-89CF29D0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0D258-B1DB-4652-9823-B7B2B1442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AD4DA-40A1-131C-12BA-F1C0318D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F34A-8C11-E24C-B386-AAC0610AE510}" type="datetimeFigureOut">
              <a:rPr lang="en-JP" smtClean="0"/>
              <a:t>2025/02/12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2C31F-EDF9-D754-A544-F73B506B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47D82-6BE3-BF9B-FEBA-74D277D2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BB3-2C73-A744-ADB7-E6E1757FD50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7092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A5AA6C-CAA1-542A-995B-D8F424D32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B8C5D-CD1E-C70A-D8BE-FE561A6AC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12AA7-D852-C276-ADEE-2A45196D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F34A-8C11-E24C-B386-AAC0610AE510}" type="datetimeFigureOut">
              <a:rPr lang="en-JP" smtClean="0"/>
              <a:t>2025/02/12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C53DC-2C0F-4D86-62D1-09A11631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941C6-FF12-3EEE-BC66-B568415D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BB3-2C73-A744-ADB7-E6E1757FD50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820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9E0F-9EDC-2080-92FB-6D626F14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0110-0620-BDF1-8EB5-17B886E46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619D-0494-E595-3119-E671936F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F34A-8C11-E24C-B386-AAC0610AE510}" type="datetimeFigureOut">
              <a:rPr lang="en-JP" smtClean="0"/>
              <a:t>2025/02/12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6744-CFA4-5BAC-D18A-E7FB274B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597D8-3FFF-7578-1F6D-C16CD3BE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BB3-2C73-A744-ADB7-E6E1757FD50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5502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8CC4-90B0-55A5-BAFE-05A165241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31E79-6F33-4CE9-E0BC-6DE008BC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F2FD8-EDA8-3F1E-C26B-6A576943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F34A-8C11-E24C-B386-AAC0610AE510}" type="datetimeFigureOut">
              <a:rPr lang="en-JP" smtClean="0"/>
              <a:t>2025/02/12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8D690-9131-7439-E813-19DF7A9A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8C027-823A-A10D-4C9D-4CF27636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BB3-2C73-A744-ADB7-E6E1757FD50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039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EF25-5D93-325E-B340-11B52D21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3340-E7B3-3281-3DD0-64C2900BC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4B159-B70A-6E32-2112-8EDA46705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6852B-45A2-0162-2478-6FEE29B9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F34A-8C11-E24C-B386-AAC0610AE510}" type="datetimeFigureOut">
              <a:rPr lang="en-JP" smtClean="0"/>
              <a:t>2025/02/12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CB912-78D0-97CB-845B-54D6F975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C4BC7-00D6-6653-989A-C6945809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BB3-2C73-A744-ADB7-E6E1757FD50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765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B5E2-B866-D04C-D608-CE595B9B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24047-AB28-7CDC-8D27-22D6632EC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168BF-8C5E-E09F-67E7-C68050A18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156FA-DCED-0510-BB17-477F2416C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F7057-8585-5F6E-8A5D-7D241DE85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CB100-CE40-676A-C202-82E3248F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F34A-8C11-E24C-B386-AAC0610AE510}" type="datetimeFigureOut">
              <a:rPr lang="en-JP" smtClean="0"/>
              <a:t>2025/02/12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78C57-0643-65DC-20E2-3434DF40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3535E-0B38-FD09-1AA1-A2748467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BB3-2C73-A744-ADB7-E6E1757FD50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0414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3440-D931-518A-AD1B-AD10807E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466DA4-5EB3-8C69-EA29-792EEE66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F34A-8C11-E24C-B386-AAC0610AE510}" type="datetimeFigureOut">
              <a:rPr lang="en-JP" smtClean="0"/>
              <a:t>2025/02/12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A5400-987C-B93A-ACDC-5069199D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AD43F-AE61-E393-BE1A-4EF9B8F5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BB3-2C73-A744-ADB7-E6E1757FD50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1289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676A0-9EE7-314F-0C62-906DAF47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F34A-8C11-E24C-B386-AAC0610AE510}" type="datetimeFigureOut">
              <a:rPr lang="en-JP" smtClean="0"/>
              <a:t>2025/02/12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3A058-E230-1CC1-B616-DB6576C1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84918-AE49-4195-F6C5-AF57CCA5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BB3-2C73-A744-ADB7-E6E1757FD50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5203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BA95-042F-BC58-06A9-F62B5D75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C305A-7818-96B6-0CF4-4A2AA189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A7C51-325D-0CC8-DF19-928BF5403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10B5-F721-4D3D-35FB-53686992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F34A-8C11-E24C-B386-AAC0610AE510}" type="datetimeFigureOut">
              <a:rPr lang="en-JP" smtClean="0"/>
              <a:t>2025/02/12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66B4E-8F98-1586-7E60-2F18C07A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03795-5E54-AF55-21E7-508E2560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BB3-2C73-A744-ADB7-E6E1757FD50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3163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BB71-15B0-C99E-9D30-7A613B0F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65FAC7-7063-E86E-8F79-1BD5C122D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659F5-61ED-6EB9-4316-B33469347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CB58F-C392-BDBD-7A4A-99FEEE05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1F34A-8C11-E24C-B386-AAC0610AE510}" type="datetimeFigureOut">
              <a:rPr lang="en-JP" smtClean="0"/>
              <a:t>2025/02/12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299DA-9A64-E52D-2DCA-51ED54E8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A6A1D-AD4A-77A8-4EC4-C5FD93C6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BBB3-2C73-A744-ADB7-E6E1757FD50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1179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AE839-AB0F-F988-B539-BF9FC8F7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D7061-DC9D-2C2A-F098-1145E8B80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BBE14-4CCE-F8C5-F2AE-0559992C3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1F34A-8C11-E24C-B386-AAC0610AE510}" type="datetimeFigureOut">
              <a:rPr lang="en-JP" smtClean="0"/>
              <a:t>2025/02/12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075F9-2569-D32C-D3C3-045452FBA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94C8F-271B-DDBA-C913-8F6108CE6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FEBBB3-2C73-A744-ADB7-E6E1757FD50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130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28B7F-766D-5E35-55D1-89C7952B1244}"/>
              </a:ext>
            </a:extLst>
          </p:cNvPr>
          <p:cNvSpPr txBox="1">
            <a:spLocks/>
          </p:cNvSpPr>
          <p:nvPr/>
        </p:nvSpPr>
        <p:spPr>
          <a:xfrm>
            <a:off x="269208" y="4672135"/>
            <a:ext cx="5680329" cy="140140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sz="2000" b="1" kern="0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工学専攻</a:t>
            </a:r>
            <a:r>
              <a:rPr lang="en-US" altLang="ja-JP" sz="2000" b="1" kern="0" dirty="0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ja-JP" sz="2000" b="1" kern="0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sz="2000" b="1" kern="0">
                <a:solidFill>
                  <a:srgbClr val="31313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情報工学系プログラム</a:t>
            </a:r>
            <a:endParaRPr lang="en-US" altLang="ja-JP" sz="2000" b="1" kern="0" dirty="0">
              <a:solidFill>
                <a:srgbClr val="31313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JP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HOSSAIN Syeda Tanzina(35414100) </a:t>
            </a:r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A82E035E-2A3B-4BDF-4911-D95BC2472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01" y="61911"/>
            <a:ext cx="10134600" cy="70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E5796A2-9142-E69A-AB41-47E595574B37}"/>
              </a:ext>
            </a:extLst>
          </p:cNvPr>
          <p:cNvSpPr txBox="1">
            <a:spLocks/>
          </p:cNvSpPr>
          <p:nvPr/>
        </p:nvSpPr>
        <p:spPr>
          <a:xfrm>
            <a:off x="598401" y="1955158"/>
            <a:ext cx="10903788" cy="9712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E24829-EFD6-12C4-F1A5-F28AC9664F2C}"/>
              </a:ext>
            </a:extLst>
          </p:cNvPr>
          <p:cNvSpPr txBox="1"/>
          <p:nvPr/>
        </p:nvSpPr>
        <p:spPr>
          <a:xfrm>
            <a:off x="1791377" y="1721922"/>
            <a:ext cx="9132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Multimodal System for Stress Detection and Visualization using Social Signal Processing and Large Language Models</a:t>
            </a:r>
            <a:endParaRPr lang="en-JP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50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2098-D063-B881-97CB-7028023B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32" y="106631"/>
            <a:ext cx="10515600" cy="452170"/>
          </a:xfrm>
        </p:spPr>
        <p:txBody>
          <a:bodyPr>
            <a:normAutofit fontScale="90000"/>
          </a:bodyPr>
          <a:lstStyle/>
          <a:p>
            <a:r>
              <a:rPr lang="en-GB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Feature-Emotion Correlations</a:t>
            </a:r>
            <a:endParaRPr lang="en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70DD5-4C20-0AF4-7030-9045D819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738" y="800100"/>
            <a:ext cx="5313218" cy="5951269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 </a:t>
            </a:r>
            <a:r>
              <a:rPr lang="en-GB" sz="2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Energy Features</a:t>
            </a:r>
            <a:endParaRPr lang="en-GB" sz="21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active emotions (anger, happiness)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Indicates heightened emotional states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stress correlation</a:t>
            </a:r>
          </a:p>
          <a:p>
            <a:pPr marL="0" indent="0" algn="l">
              <a:buNone/>
            </a:pPr>
            <a:r>
              <a:rPr lang="en-GB" sz="2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 </a:t>
            </a:r>
            <a:r>
              <a:rPr lang="en-GB" sz="2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Spectral Features</a:t>
            </a:r>
            <a:endParaRPr lang="en-GB" sz="21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frequencies → positive emotions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frequencies → negative emotions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Mid-range → neutral states</a:t>
            </a:r>
          </a:p>
          <a:p>
            <a:pPr marL="0" indent="0" algn="l">
              <a:buNone/>
            </a:pPr>
            <a:r>
              <a:rPr lang="en-GB" sz="2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 </a:t>
            </a:r>
            <a:r>
              <a:rPr lang="en-GB" sz="2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Rhythm Features</a:t>
            </a:r>
            <a:endParaRPr lang="en-GB" sz="21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Rapid changes → agitated states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Steady patterns → calmer states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Irregular patterns → stress indicators</a:t>
            </a:r>
          </a:p>
          <a:p>
            <a:endParaRPr lang="en-JP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2E010B-B522-3921-3DC5-FC9009322F81}"/>
              </a:ext>
            </a:extLst>
          </p:cNvPr>
          <p:cNvSpPr txBox="1">
            <a:spLocks/>
          </p:cNvSpPr>
          <p:nvPr/>
        </p:nvSpPr>
        <p:spPr>
          <a:xfrm>
            <a:off x="6438900" y="787400"/>
            <a:ext cx="4465948" cy="59639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 </a:t>
            </a:r>
            <a:r>
              <a:rPr lang="en-GB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Angry Speech Characteristics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energy</a:t>
            </a:r>
          </a:p>
          <a:p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zero-crossing rate</a:t>
            </a:r>
          </a:p>
          <a:p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energy variations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 </a:t>
            </a:r>
            <a:r>
              <a:rPr lang="en-GB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Happy Speech Characteristics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energy</a:t>
            </a:r>
          </a:p>
          <a:p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spectral centroid</a:t>
            </a:r>
          </a:p>
          <a:p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Moderate variations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 </a:t>
            </a:r>
            <a:r>
              <a:rPr lang="en-GB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 Speech Characteristics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energy</a:t>
            </a:r>
          </a:p>
          <a:p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spectral centroid</a:t>
            </a:r>
          </a:p>
          <a:p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Moderate variations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 </a:t>
            </a:r>
            <a:r>
              <a:rPr lang="en-GB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Neutral Speech Characteristics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 energy</a:t>
            </a:r>
          </a:p>
          <a:p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 patterns</a:t>
            </a:r>
          </a:p>
          <a:p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variations</a:t>
            </a:r>
          </a:p>
          <a:p>
            <a:endParaRPr lang="en-JP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B1C94-9A32-7161-A2C2-94F5EA8F64BA}"/>
              </a:ext>
            </a:extLst>
          </p:cNvPr>
          <p:cNvSpPr txBox="1"/>
          <p:nvPr/>
        </p:nvSpPr>
        <p:spPr>
          <a:xfrm>
            <a:off x="11493499" y="6123543"/>
            <a:ext cx="59227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10</a:t>
            </a:r>
          </a:p>
        </p:txBody>
      </p:sp>
    </p:spTree>
    <p:extLst>
      <p:ext uri="{BB962C8B-B14F-4D97-AF65-F5344CB8AC3E}">
        <p14:creationId xmlns:p14="http://schemas.microsoft.com/office/powerpoint/2010/main" val="268929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F554-18A4-5A27-7D6F-DCC91DC7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21" y="225426"/>
            <a:ext cx="10515600" cy="498474"/>
          </a:xfrm>
        </p:spPr>
        <p:txBody>
          <a:bodyPr>
            <a:normAutofit fontScale="90000"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Whisper Texual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9DDC45-B35F-30E6-351B-490ECB7CCE52}"/>
              </a:ext>
            </a:extLst>
          </p:cNvPr>
          <p:cNvSpPr txBox="1"/>
          <p:nvPr/>
        </p:nvSpPr>
        <p:spPr>
          <a:xfrm>
            <a:off x="11493499" y="6123543"/>
            <a:ext cx="59227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A050A-F1EA-4C4E-677C-AFD33F60C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035" y="4533405"/>
            <a:ext cx="7772400" cy="181539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C5DFC8-7DA0-5BDA-F825-2B1729C7C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1187533"/>
            <a:ext cx="8590807" cy="334587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</a:t>
            </a:r>
            <a:r>
              <a:rPr lang="en-JP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udio capture: The system capture the audio.</a:t>
            </a:r>
          </a:p>
          <a:p>
            <a:pPr marL="0" indent="0" algn="just">
              <a:buNone/>
            </a:pPr>
            <a:r>
              <a:rPr lang="en-JP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Transcription(textual network)</a:t>
            </a:r>
          </a:p>
          <a:p>
            <a:pPr algn="just">
              <a:buFont typeface="Wingdings" pitchFamily="2" charset="2"/>
              <a:buChar char="Ø"/>
            </a:pPr>
            <a:r>
              <a:rPr lang="en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to text model : A raw audio is passed into speech recognition API</a:t>
            </a:r>
          </a:p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OpenAI`s Whisper to convert into text. </a:t>
            </a:r>
          </a:p>
          <a:p>
            <a:pPr marL="0" indent="0" algn="just">
              <a:buNone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where the spoken input ("The place is on fire...") is converted into a textual transcript.</a:t>
            </a:r>
          </a:p>
          <a:p>
            <a:pPr marL="0" indent="0" algn="just">
              <a:buNone/>
            </a:pP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I used  </a:t>
            </a:r>
            <a:r>
              <a:rPr lang="en-GB" sz="2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whisper</a:t>
            </a:r>
            <a:r>
              <a:rPr lang="en-GB" sz="2000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audio engine.</a:t>
            </a:r>
            <a:endParaRPr lang="en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 formatting: </a:t>
            </a: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transcript may be cleaned or standardized (removing unnecessary pauses or artifacts) to ensure it is ready for the next step. </a:t>
            </a:r>
          </a:p>
          <a:p>
            <a:pPr>
              <a:buFont typeface="Wingdings" pitchFamily="2" charset="2"/>
              <a:buChar char="Ø"/>
            </a:pPr>
            <a:endParaRPr lang="en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02535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5066-B674-6470-8753-3937B037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42" y="128206"/>
            <a:ext cx="10515600" cy="297366"/>
          </a:xfrm>
        </p:spPr>
        <p:txBody>
          <a:bodyPr>
            <a:normAutofit fontScale="90000"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Textual Analysis from audio</a:t>
            </a:r>
          </a:p>
        </p:txBody>
      </p:sp>
      <p:pic>
        <p:nvPicPr>
          <p:cNvPr id="8" name="Content Placeholder 4" descr="A screenshot of a chat&#10;&#10;Description automatically generated">
            <a:extLst>
              <a:ext uri="{FF2B5EF4-FFF2-40B4-BE49-F238E27FC236}">
                <a16:creationId xmlns:a16="http://schemas.microsoft.com/office/drawing/2014/main" id="{F1DC5451-DACB-DC2B-35B8-8A9D0FEBE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407" y="1308348"/>
            <a:ext cx="5719011" cy="51478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CDB021-39E9-876F-A701-AD3D0D2E2B9E}"/>
              </a:ext>
            </a:extLst>
          </p:cNvPr>
          <p:cNvSpPr txBox="1"/>
          <p:nvPr/>
        </p:nvSpPr>
        <p:spPr>
          <a:xfrm>
            <a:off x="11493499" y="6123543"/>
            <a:ext cx="59227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B2C2E-B4EF-DD49-DE11-2929BCCD67CF}"/>
              </a:ext>
            </a:extLst>
          </p:cNvPr>
          <p:cNvSpPr txBox="1"/>
          <p:nvPr/>
        </p:nvSpPr>
        <p:spPr>
          <a:xfrm>
            <a:off x="1952612" y="2358370"/>
            <a:ext cx="114768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udio file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3B8581-977D-E766-DAF4-74CAEC20EA72}"/>
              </a:ext>
            </a:extLst>
          </p:cNvPr>
          <p:cNvCxnSpPr>
            <a:cxnSpLocks/>
          </p:cNvCxnSpPr>
          <p:nvPr/>
        </p:nvCxnSpPr>
        <p:spPr>
          <a:xfrm>
            <a:off x="3145251" y="2515504"/>
            <a:ext cx="141972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F3F42D-2002-3674-7B1E-FA257F25D796}"/>
              </a:ext>
            </a:extLst>
          </p:cNvPr>
          <p:cNvSpPr txBox="1"/>
          <p:nvPr/>
        </p:nvSpPr>
        <p:spPr>
          <a:xfrm>
            <a:off x="9866008" y="782054"/>
            <a:ext cx="221977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A</a:t>
            </a:r>
            <a:r>
              <a:rPr lang="en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udio file 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A44F84C1-7375-09C8-9428-E08C8EC87F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69279" y="947728"/>
            <a:ext cx="563811" cy="76488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2D59D2-E498-2A4F-947B-9EF4EB36F37E}"/>
              </a:ext>
            </a:extLst>
          </p:cNvPr>
          <p:cNvSpPr txBox="1"/>
          <p:nvPr/>
        </p:nvSpPr>
        <p:spPr>
          <a:xfrm>
            <a:off x="204537" y="3512955"/>
            <a:ext cx="274053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Transcript result</a:t>
            </a:r>
            <a:endParaRPr lang="en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32A97A-9032-93CE-A544-7A611FCADDFB}"/>
              </a:ext>
            </a:extLst>
          </p:cNvPr>
          <p:cNvCxnSpPr>
            <a:cxnSpLocks/>
          </p:cNvCxnSpPr>
          <p:nvPr/>
        </p:nvCxnSpPr>
        <p:spPr>
          <a:xfrm>
            <a:off x="2945069" y="3685770"/>
            <a:ext cx="1181763" cy="1185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3E46F6-0199-7026-2485-9D83B4C88DF2}"/>
              </a:ext>
            </a:extLst>
          </p:cNvPr>
          <p:cNvCxnSpPr>
            <a:cxnSpLocks/>
          </p:cNvCxnSpPr>
          <p:nvPr/>
        </p:nvCxnSpPr>
        <p:spPr>
          <a:xfrm>
            <a:off x="3030623" y="5005318"/>
            <a:ext cx="101065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FFB8F34-A3E6-BC2B-7C95-74D16AE0BC40}"/>
              </a:ext>
            </a:extLst>
          </p:cNvPr>
          <p:cNvSpPr txBox="1"/>
          <p:nvPr/>
        </p:nvSpPr>
        <p:spPr>
          <a:xfrm>
            <a:off x="8975557" y="4511844"/>
            <a:ext cx="770691" cy="2409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JP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93C3E72-40F7-6124-3B00-DADFA2DCE46D}"/>
              </a:ext>
            </a:extLst>
          </p:cNvPr>
          <p:cNvCxnSpPr>
            <a:cxnSpLocks/>
          </p:cNvCxnSpPr>
          <p:nvPr/>
        </p:nvCxnSpPr>
        <p:spPr>
          <a:xfrm>
            <a:off x="7459579" y="4981074"/>
            <a:ext cx="176229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46792B-D54F-FA8E-49DB-8FBF5EE9948C}"/>
              </a:ext>
            </a:extLst>
          </p:cNvPr>
          <p:cNvSpPr txBox="1"/>
          <p:nvPr/>
        </p:nvSpPr>
        <p:spPr>
          <a:xfrm>
            <a:off x="752644" y="4840355"/>
            <a:ext cx="227797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JP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JP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Summary analysis</a:t>
            </a:r>
            <a:endParaRPr lang="en-JP" dirty="0"/>
          </a:p>
        </p:txBody>
      </p:sp>
      <p:pic>
        <p:nvPicPr>
          <p:cNvPr id="3" name="fire">
            <a:hlinkClick r:id="" action="ppaction://media"/>
            <a:extLst>
              <a:ext uri="{FF2B5EF4-FFF2-40B4-BE49-F238E27FC236}">
                <a16:creationId xmlns:a16="http://schemas.microsoft.com/office/drawing/2014/main" id="{31D4D1AC-C2A7-8808-D2BE-58BC770F2B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8254" y="84052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8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0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1818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959-D8A8-E764-6D45-2875BD75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61926"/>
            <a:ext cx="10515600" cy="628648"/>
          </a:xfrm>
        </p:spPr>
        <p:txBody>
          <a:bodyPr>
            <a:normAutofit fontScale="90000"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analysis input sources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B9368E-D7D0-853F-4A80-9F41115E4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7042"/>
          <a:stretch/>
        </p:blipFill>
        <p:spPr>
          <a:xfrm>
            <a:off x="190500" y="889000"/>
            <a:ext cx="8661400" cy="5969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AC0963-C57B-9BD3-9593-53293B5320FE}"/>
              </a:ext>
            </a:extLst>
          </p:cNvPr>
          <p:cNvSpPr txBox="1"/>
          <p:nvPr/>
        </p:nvSpPr>
        <p:spPr>
          <a:xfrm>
            <a:off x="11493499" y="6123543"/>
            <a:ext cx="59227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13</a:t>
            </a:r>
          </a:p>
        </p:txBody>
      </p:sp>
    </p:spTree>
    <p:extLst>
      <p:ext uri="{BB962C8B-B14F-4D97-AF65-F5344CB8AC3E}">
        <p14:creationId xmlns:p14="http://schemas.microsoft.com/office/powerpoint/2010/main" val="1762134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917B-8CCA-738E-AA6C-4891F7FD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165100"/>
            <a:ext cx="10515600" cy="762000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tress Assessment and LLM integration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DCA780-4B58-8C0D-23CE-021AD3D05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7387"/>
          <a:stretch/>
        </p:blipFill>
        <p:spPr>
          <a:xfrm>
            <a:off x="368300" y="812800"/>
            <a:ext cx="8483600" cy="6045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3684A0-772B-96D3-AFE3-AFA438FEEA2C}"/>
              </a:ext>
            </a:extLst>
          </p:cNvPr>
          <p:cNvSpPr txBox="1"/>
          <p:nvPr/>
        </p:nvSpPr>
        <p:spPr>
          <a:xfrm>
            <a:off x="11493499" y="6123543"/>
            <a:ext cx="59227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14</a:t>
            </a:r>
          </a:p>
        </p:txBody>
      </p:sp>
    </p:spTree>
    <p:extLst>
      <p:ext uri="{BB962C8B-B14F-4D97-AF65-F5344CB8AC3E}">
        <p14:creationId xmlns:p14="http://schemas.microsoft.com/office/powerpoint/2010/main" val="432375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6105B3-60BF-7DDB-27C7-7FB191377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" y="752475"/>
            <a:ext cx="5880100" cy="60039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D91E87-7025-4CBB-20D1-E477846C016D}"/>
              </a:ext>
            </a:extLst>
          </p:cNvPr>
          <p:cNvSpPr txBox="1">
            <a:spLocks/>
          </p:cNvSpPr>
          <p:nvPr/>
        </p:nvSpPr>
        <p:spPr>
          <a:xfrm>
            <a:off x="6070600" y="1679039"/>
            <a:ext cx="6121400" cy="3499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Combining Emotions and Text for Stress Detection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Workflow: </a:t>
            </a: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Emotion scores + text transcription → Input to GPT-4.</a:t>
            </a:r>
          </a:p>
          <a:p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GPT-4 combines linguistic and paralinguistic cues.</a:t>
            </a:r>
          </a:p>
          <a:p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 stress level, confidence score, and actionable recommendations</a:t>
            </a:r>
          </a:p>
          <a:p>
            <a:endParaRPr lang="en-GB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698B587-DE21-8AE7-B63E-C84234F5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01600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tress Assessment and LLM integration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67C0EF-D9B4-9D5E-D6AA-256A22237EA4}"/>
              </a:ext>
            </a:extLst>
          </p:cNvPr>
          <p:cNvSpPr txBox="1"/>
          <p:nvPr/>
        </p:nvSpPr>
        <p:spPr>
          <a:xfrm>
            <a:off x="11493499" y="6123543"/>
            <a:ext cx="59227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15</a:t>
            </a:r>
          </a:p>
        </p:txBody>
      </p:sp>
    </p:spTree>
    <p:extLst>
      <p:ext uri="{BB962C8B-B14F-4D97-AF65-F5344CB8AC3E}">
        <p14:creationId xmlns:p14="http://schemas.microsoft.com/office/powerpoint/2010/main" val="855214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C4DA06C-0C38-C143-7A50-A2D6AE7D7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843148"/>
            <a:ext cx="5389418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380208-2294-96D6-3F1D-290EFB32462B}"/>
              </a:ext>
            </a:extLst>
          </p:cNvPr>
          <p:cNvSpPr txBox="1"/>
          <p:nvPr/>
        </p:nvSpPr>
        <p:spPr>
          <a:xfrm>
            <a:off x="249382" y="157817"/>
            <a:ext cx="6097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 enhancements</a:t>
            </a:r>
            <a:endParaRPr lang="en-JP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5BA23-56BA-7FF0-750B-8CED0927240F}"/>
              </a:ext>
            </a:extLst>
          </p:cNvPr>
          <p:cNvSpPr txBox="1"/>
          <p:nvPr/>
        </p:nvSpPr>
        <p:spPr>
          <a:xfrm>
            <a:off x="5987800" y="1977072"/>
            <a:ext cx="60979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stress detection system gives users insightful information about their stress levels and visualisation.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elements: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(Streamlit): Manages input processing, output visualisation, and user interaction.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(Flask): Controls response generation, model integration, and data processing.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5923A-73AB-0A39-A083-781876572A2B}"/>
              </a:ext>
            </a:extLst>
          </p:cNvPr>
          <p:cNvSpPr txBox="1"/>
          <p:nvPr/>
        </p:nvSpPr>
        <p:spPr>
          <a:xfrm>
            <a:off x="11493499" y="6123543"/>
            <a:ext cx="59227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16</a:t>
            </a:r>
          </a:p>
        </p:txBody>
      </p:sp>
    </p:spTree>
    <p:extLst>
      <p:ext uri="{BB962C8B-B14F-4D97-AF65-F5344CB8AC3E}">
        <p14:creationId xmlns:p14="http://schemas.microsoft.com/office/powerpoint/2010/main" val="3918569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0E821-AFBA-3C3F-DA5C-97183CB19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F2649E-84B5-773F-392F-C6E2B90DE1BB}"/>
              </a:ext>
            </a:extLst>
          </p:cNvPr>
          <p:cNvSpPr/>
          <p:nvPr/>
        </p:nvSpPr>
        <p:spPr>
          <a:xfrm>
            <a:off x="400010" y="635421"/>
            <a:ext cx="1539344" cy="3182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753A19-5A17-8A86-3F1E-308E202CEF4D}"/>
              </a:ext>
            </a:extLst>
          </p:cNvPr>
          <p:cNvSpPr/>
          <p:nvPr/>
        </p:nvSpPr>
        <p:spPr>
          <a:xfrm>
            <a:off x="2824342" y="691782"/>
            <a:ext cx="1317703" cy="2864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Whisper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96BBF7-D862-9C55-30C9-8D7A1D428F30}"/>
              </a:ext>
            </a:extLst>
          </p:cNvPr>
          <p:cNvSpPr/>
          <p:nvPr/>
        </p:nvSpPr>
        <p:spPr>
          <a:xfrm>
            <a:off x="5242561" y="540775"/>
            <a:ext cx="1576586" cy="3182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BA1FA-7FC6-C972-279E-AC6D0B62B35E}"/>
              </a:ext>
            </a:extLst>
          </p:cNvPr>
          <p:cNvSpPr/>
          <p:nvPr/>
        </p:nvSpPr>
        <p:spPr>
          <a:xfrm>
            <a:off x="7860415" y="540773"/>
            <a:ext cx="1284060" cy="3182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Analysis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578396-FE2E-8698-D5C5-299E14BA256C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1169682" y="953647"/>
            <a:ext cx="49350" cy="5089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7CBC39-6DE9-D930-FB81-433886FB5A4A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3477068" y="1769409"/>
            <a:ext cx="16856" cy="40221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A00C14-D8E5-98FE-284B-777D586A6F9A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980234" y="859001"/>
            <a:ext cx="50620" cy="5184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CA8285-FF6F-7197-04A3-D11D17F445E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502445" y="859002"/>
            <a:ext cx="0" cy="5184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735AD9-BFE3-86A6-8B32-860DE098FBCE}"/>
              </a:ext>
            </a:extLst>
          </p:cNvPr>
          <p:cNvCxnSpPr/>
          <p:nvPr/>
        </p:nvCxnSpPr>
        <p:spPr>
          <a:xfrm>
            <a:off x="1167343" y="1307690"/>
            <a:ext cx="2320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D5B7AE4-0BC7-5DF8-0044-DC0F6691043C}"/>
              </a:ext>
            </a:extLst>
          </p:cNvPr>
          <p:cNvSpPr/>
          <p:nvPr/>
        </p:nvSpPr>
        <p:spPr>
          <a:xfrm>
            <a:off x="1487736" y="989416"/>
            <a:ext cx="1787869" cy="336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audio file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A4550F7-49B5-7C57-E1AF-1C426660C5C5}"/>
              </a:ext>
            </a:extLst>
          </p:cNvPr>
          <p:cNvSpPr/>
          <p:nvPr/>
        </p:nvSpPr>
        <p:spPr>
          <a:xfrm>
            <a:off x="4121660" y="1800957"/>
            <a:ext cx="1823922" cy="336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transcript text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91CA473-7374-B285-0B69-F2C9E8761ECA}"/>
              </a:ext>
            </a:extLst>
          </p:cNvPr>
          <p:cNvSpPr/>
          <p:nvPr/>
        </p:nvSpPr>
        <p:spPr>
          <a:xfrm>
            <a:off x="6558683" y="3115777"/>
            <a:ext cx="1823922" cy="296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analysis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516DBD-39ED-E3C5-7BFD-F326F8053D51}"/>
              </a:ext>
            </a:extLst>
          </p:cNvPr>
          <p:cNvSpPr/>
          <p:nvPr/>
        </p:nvSpPr>
        <p:spPr>
          <a:xfrm>
            <a:off x="449360" y="6043239"/>
            <a:ext cx="1539344" cy="3182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File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A4247A-20D0-ADAC-D5B5-97D057DADCF6}"/>
              </a:ext>
            </a:extLst>
          </p:cNvPr>
          <p:cNvSpPr/>
          <p:nvPr/>
        </p:nvSpPr>
        <p:spPr>
          <a:xfrm>
            <a:off x="2920951" y="6107633"/>
            <a:ext cx="1317703" cy="2864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Whisper Model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0F4B51-FD95-299B-1755-FDF041EBCB68}"/>
              </a:ext>
            </a:extLst>
          </p:cNvPr>
          <p:cNvSpPr/>
          <p:nvPr/>
        </p:nvSpPr>
        <p:spPr>
          <a:xfrm>
            <a:off x="5311862" y="6059791"/>
            <a:ext cx="1576586" cy="3182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571043-1507-9E64-515B-C09D78BABEF5}"/>
              </a:ext>
            </a:extLst>
          </p:cNvPr>
          <p:cNvSpPr/>
          <p:nvPr/>
        </p:nvSpPr>
        <p:spPr>
          <a:xfrm>
            <a:off x="7929716" y="6059789"/>
            <a:ext cx="1284060" cy="3182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Analysis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0D75EC-9B97-666A-56A6-D50982735EBB}"/>
              </a:ext>
            </a:extLst>
          </p:cNvPr>
          <p:cNvSpPr/>
          <p:nvPr/>
        </p:nvSpPr>
        <p:spPr>
          <a:xfrm>
            <a:off x="2687570" y="1240268"/>
            <a:ext cx="1578995" cy="5291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Voice-to-text Conversion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D32506F-564C-F8E8-BB83-D96486AE466E}"/>
              </a:ext>
            </a:extLst>
          </p:cNvPr>
          <p:cNvCxnSpPr>
            <a:stCxn id="34" idx="0"/>
            <a:endCxn id="10" idx="2"/>
          </p:cNvCxnSpPr>
          <p:nvPr/>
        </p:nvCxnSpPr>
        <p:spPr>
          <a:xfrm flipV="1">
            <a:off x="3477068" y="978239"/>
            <a:ext cx="6126" cy="262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A24CCEB-2CBB-8A4B-C124-A832C1B1AC2D}"/>
              </a:ext>
            </a:extLst>
          </p:cNvPr>
          <p:cNvCxnSpPr/>
          <p:nvPr/>
        </p:nvCxnSpPr>
        <p:spPr>
          <a:xfrm flipV="1">
            <a:off x="3497293" y="2156480"/>
            <a:ext cx="2550767" cy="17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EE044EF-7D6D-082E-C2B8-404182375FE7}"/>
              </a:ext>
            </a:extLst>
          </p:cNvPr>
          <p:cNvSpPr/>
          <p:nvPr/>
        </p:nvSpPr>
        <p:spPr>
          <a:xfrm>
            <a:off x="10188498" y="590409"/>
            <a:ext cx="1444013" cy="3182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Generator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32ADE9-53EE-8026-1140-5400C43EA8C5}"/>
              </a:ext>
            </a:extLst>
          </p:cNvPr>
          <p:cNvSpPr/>
          <p:nvPr/>
        </p:nvSpPr>
        <p:spPr>
          <a:xfrm>
            <a:off x="10231270" y="6025854"/>
            <a:ext cx="1444013" cy="3182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Generator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4F99D6-7B27-B991-260B-B6854705A95A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0910505" y="908638"/>
            <a:ext cx="42772" cy="5117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0965A27-4671-9465-3D37-4CE7520803E7}"/>
              </a:ext>
            </a:extLst>
          </p:cNvPr>
          <p:cNvSpPr/>
          <p:nvPr/>
        </p:nvSpPr>
        <p:spPr>
          <a:xfrm>
            <a:off x="4768647" y="2291580"/>
            <a:ext cx="2458062" cy="7952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Prompt:</a:t>
            </a:r>
          </a:p>
          <a:p>
            <a:pPr marL="228600" indent="-228600" algn="ctr"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Role: Stress Analyzer</a:t>
            </a:r>
          </a:p>
          <a:p>
            <a:pPr marL="228600" indent="-228600" algn="ctr"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Task: Analyze stress related context</a:t>
            </a:r>
          </a:p>
          <a:p>
            <a:pPr marL="228600" indent="-228600" algn="ctr">
              <a:buAutoNum type="arabicPeriod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Stress level  1-7 scale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AB60A2-4D13-7351-E444-214030D9831D}"/>
              </a:ext>
            </a:extLst>
          </p:cNvPr>
          <p:cNvCxnSpPr/>
          <p:nvPr/>
        </p:nvCxnSpPr>
        <p:spPr>
          <a:xfrm>
            <a:off x="5991526" y="3408254"/>
            <a:ext cx="25408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61EA20F-E772-7452-8746-D47D27C16DBD}"/>
              </a:ext>
            </a:extLst>
          </p:cNvPr>
          <p:cNvSpPr/>
          <p:nvPr/>
        </p:nvSpPr>
        <p:spPr>
          <a:xfrm>
            <a:off x="7530274" y="3619245"/>
            <a:ext cx="1985641" cy="13307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Level:</a:t>
            </a:r>
          </a:p>
          <a:p>
            <a:pPr marL="228600" indent="-228600" algn="ctr"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(1): Relaxed</a:t>
            </a:r>
          </a:p>
          <a:p>
            <a:pPr marL="228600" indent="-228600" algn="ctr"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(2): Normal</a:t>
            </a:r>
          </a:p>
          <a:p>
            <a:pPr marL="228600" indent="-228600" algn="ctr"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(3): Slight Stress</a:t>
            </a:r>
          </a:p>
          <a:p>
            <a:pPr marL="228600" indent="-228600" algn="ctr"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(4): Moderate</a:t>
            </a:r>
          </a:p>
          <a:p>
            <a:pPr marL="228600" indent="-228600" algn="ctr"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High (5): Intense</a:t>
            </a:r>
          </a:p>
          <a:p>
            <a:pPr marL="228600" indent="-228600" algn="ctr"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(6): Severe</a:t>
            </a:r>
          </a:p>
          <a:p>
            <a:pPr marL="228600" indent="-228600" algn="ctr"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(7): Maximum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187645-41FF-4356-3289-5727552E99D7}"/>
              </a:ext>
            </a:extLst>
          </p:cNvPr>
          <p:cNvSpPr/>
          <p:nvPr/>
        </p:nvSpPr>
        <p:spPr>
          <a:xfrm>
            <a:off x="8948793" y="5243639"/>
            <a:ext cx="1985641" cy="296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Response with:</a:t>
            </a:r>
          </a:p>
          <a:p>
            <a:pPr marL="228600" indent="-228600" algn="ctr"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stress level</a:t>
            </a:r>
          </a:p>
          <a:p>
            <a:pPr marL="228600" indent="-228600" algn="ctr"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explanation</a:t>
            </a:r>
          </a:p>
          <a:p>
            <a:pPr marL="228600" indent="-228600" algn="ctr"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 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ED2243-82F7-EF12-6372-D257EFB562F4}"/>
              </a:ext>
            </a:extLst>
          </p:cNvPr>
          <p:cNvCxnSpPr/>
          <p:nvPr/>
        </p:nvCxnSpPr>
        <p:spPr>
          <a:xfrm>
            <a:off x="8514130" y="5730240"/>
            <a:ext cx="24208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D106A3-9FCB-A924-E6E2-977E7CEBD4A7}"/>
              </a:ext>
            </a:extLst>
          </p:cNvPr>
          <p:cNvCxnSpPr/>
          <p:nvPr/>
        </p:nvCxnSpPr>
        <p:spPr>
          <a:xfrm flipH="1">
            <a:off x="1219032" y="5879690"/>
            <a:ext cx="97154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EBD969A-8674-0453-9653-E635ED4D81C6}"/>
              </a:ext>
            </a:extLst>
          </p:cNvPr>
          <p:cNvSpPr/>
          <p:nvPr/>
        </p:nvSpPr>
        <p:spPr>
          <a:xfrm>
            <a:off x="3690623" y="5522606"/>
            <a:ext cx="1823922" cy="336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Response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808A58-BA8D-1FC0-EB8C-BB0472CC66B3}"/>
              </a:ext>
            </a:extLst>
          </p:cNvPr>
          <p:cNvSpPr txBox="1"/>
          <p:nvPr/>
        </p:nvSpPr>
        <p:spPr>
          <a:xfrm>
            <a:off x="342510" y="152118"/>
            <a:ext cx="60979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and audio processing flow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F71AC5-7A42-CCF7-E960-6DE461A6B532}"/>
              </a:ext>
            </a:extLst>
          </p:cNvPr>
          <p:cNvSpPr txBox="1"/>
          <p:nvPr/>
        </p:nvSpPr>
        <p:spPr>
          <a:xfrm>
            <a:off x="11599721" y="6152554"/>
            <a:ext cx="59227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17</a:t>
            </a:r>
          </a:p>
        </p:txBody>
      </p:sp>
    </p:spTree>
    <p:extLst>
      <p:ext uri="{BB962C8B-B14F-4D97-AF65-F5344CB8AC3E}">
        <p14:creationId xmlns:p14="http://schemas.microsoft.com/office/powerpoint/2010/main" val="3578391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9F5A8-5334-BB33-AB07-799114EBA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1A9C12-6FBF-7239-15CD-57575F3C20A6}"/>
              </a:ext>
            </a:extLst>
          </p:cNvPr>
          <p:cNvSpPr/>
          <p:nvPr/>
        </p:nvSpPr>
        <p:spPr>
          <a:xfrm>
            <a:off x="400010" y="635421"/>
            <a:ext cx="1539344" cy="3182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(Streamlit)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089F76-B296-EA5F-8B30-D2C3EBE9244A}"/>
              </a:ext>
            </a:extLst>
          </p:cNvPr>
          <p:cNvSpPr/>
          <p:nvPr/>
        </p:nvSpPr>
        <p:spPr>
          <a:xfrm>
            <a:off x="2824342" y="691782"/>
            <a:ext cx="1317703" cy="2864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(Flask)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C2BE17-4DD0-8A48-0C92-DA324C8E4441}"/>
              </a:ext>
            </a:extLst>
          </p:cNvPr>
          <p:cNvSpPr/>
          <p:nvPr/>
        </p:nvSpPr>
        <p:spPr>
          <a:xfrm>
            <a:off x="5242561" y="540775"/>
            <a:ext cx="1576586" cy="3182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Whisper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313A5E-F4C3-1A5C-7F3A-094FA1606709}"/>
              </a:ext>
            </a:extLst>
          </p:cNvPr>
          <p:cNvSpPr/>
          <p:nvPr/>
        </p:nvSpPr>
        <p:spPr>
          <a:xfrm>
            <a:off x="7860415" y="540773"/>
            <a:ext cx="1284060" cy="3182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F1E887-EAFC-54E0-0FC8-71CD12CE8DA4}"/>
              </a:ext>
            </a:extLst>
          </p:cNvPr>
          <p:cNvSpPr/>
          <p:nvPr/>
        </p:nvSpPr>
        <p:spPr>
          <a:xfrm>
            <a:off x="10347977" y="540772"/>
            <a:ext cx="1214758" cy="3182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F75048-BEDC-3031-2724-E402765ECC8E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1169682" y="953647"/>
            <a:ext cx="49350" cy="5089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3515BD-02F7-34E2-87C7-37A4F1F13290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3475816" y="2021135"/>
            <a:ext cx="16856" cy="40221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68BA06-CF41-F38D-C30B-D7FF9FAA28F5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980234" y="859001"/>
            <a:ext cx="50620" cy="5184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4E3F63-EC5E-EC24-8861-975929DF564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502445" y="859002"/>
            <a:ext cx="0" cy="5184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5D3299-EE18-1EDB-AC09-3D20377889B1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955356" y="859001"/>
            <a:ext cx="0" cy="5184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B17676-1086-545B-3B8F-A739DAA35C39}"/>
              </a:ext>
            </a:extLst>
          </p:cNvPr>
          <p:cNvCxnSpPr/>
          <p:nvPr/>
        </p:nvCxnSpPr>
        <p:spPr>
          <a:xfrm>
            <a:off x="1167343" y="1307690"/>
            <a:ext cx="2320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1E04920-80A5-F136-CC4B-1F5004A16527}"/>
              </a:ext>
            </a:extLst>
          </p:cNvPr>
          <p:cNvCxnSpPr/>
          <p:nvPr/>
        </p:nvCxnSpPr>
        <p:spPr>
          <a:xfrm>
            <a:off x="3490332" y="2998839"/>
            <a:ext cx="5012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22E0A0-98BE-7CEA-DF2A-BA076C21A598}"/>
              </a:ext>
            </a:extLst>
          </p:cNvPr>
          <p:cNvGrpSpPr/>
          <p:nvPr/>
        </p:nvGrpSpPr>
        <p:grpSpPr>
          <a:xfrm>
            <a:off x="5994179" y="1969647"/>
            <a:ext cx="314632" cy="498663"/>
            <a:chOff x="8485239" y="2720025"/>
            <a:chExt cx="314632" cy="498663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15B0FBB-8D93-1911-7D20-837CF0C66B0F}"/>
                </a:ext>
              </a:extLst>
            </p:cNvPr>
            <p:cNvSpPr/>
            <p:nvPr/>
          </p:nvSpPr>
          <p:spPr>
            <a:xfrm>
              <a:off x="8485239" y="2720025"/>
              <a:ext cx="314632" cy="387208"/>
            </a:xfrm>
            <a:custGeom>
              <a:avLst/>
              <a:gdLst>
                <a:gd name="connsiteX0" fmla="*/ 29496 w 314632"/>
                <a:gd name="connsiteY0" fmla="*/ 13343 h 387208"/>
                <a:gd name="connsiteX1" fmla="*/ 186813 w 314632"/>
                <a:gd name="connsiteY1" fmla="*/ 13343 h 387208"/>
                <a:gd name="connsiteX2" fmla="*/ 245806 w 314632"/>
                <a:gd name="connsiteY2" fmla="*/ 62504 h 387208"/>
                <a:gd name="connsiteX3" fmla="*/ 265471 w 314632"/>
                <a:gd name="connsiteY3" fmla="*/ 101833 h 387208"/>
                <a:gd name="connsiteX4" fmla="*/ 294967 w 314632"/>
                <a:gd name="connsiteY4" fmla="*/ 141162 h 387208"/>
                <a:gd name="connsiteX5" fmla="*/ 314632 w 314632"/>
                <a:gd name="connsiteY5" fmla="*/ 170659 h 387208"/>
                <a:gd name="connsiteX6" fmla="*/ 304800 w 314632"/>
                <a:gd name="connsiteY6" fmla="*/ 278814 h 387208"/>
                <a:gd name="connsiteX7" fmla="*/ 275303 w 314632"/>
                <a:gd name="connsiteY7" fmla="*/ 318143 h 387208"/>
                <a:gd name="connsiteX8" fmla="*/ 226142 w 314632"/>
                <a:gd name="connsiteY8" fmla="*/ 357472 h 387208"/>
                <a:gd name="connsiteX9" fmla="*/ 196645 w 314632"/>
                <a:gd name="connsiteY9" fmla="*/ 377136 h 387208"/>
                <a:gd name="connsiteX10" fmla="*/ 0 w 314632"/>
                <a:gd name="connsiteY10" fmla="*/ 386969 h 38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632" h="387208">
                  <a:moveTo>
                    <a:pt x="29496" y="13343"/>
                  </a:moveTo>
                  <a:cubicBezTo>
                    <a:pt x="86854" y="1871"/>
                    <a:pt x="121153" y="-9831"/>
                    <a:pt x="186813" y="13343"/>
                  </a:cubicBezTo>
                  <a:cubicBezTo>
                    <a:pt x="210951" y="21862"/>
                    <a:pt x="226142" y="46117"/>
                    <a:pt x="245806" y="62504"/>
                  </a:cubicBezTo>
                  <a:cubicBezTo>
                    <a:pt x="252361" y="75614"/>
                    <a:pt x="257703" y="89404"/>
                    <a:pt x="265471" y="101833"/>
                  </a:cubicBezTo>
                  <a:cubicBezTo>
                    <a:pt x="274156" y="115729"/>
                    <a:pt x="285442" y="127827"/>
                    <a:pt x="294967" y="141162"/>
                  </a:cubicBezTo>
                  <a:cubicBezTo>
                    <a:pt x="301835" y="150778"/>
                    <a:pt x="308077" y="160827"/>
                    <a:pt x="314632" y="170659"/>
                  </a:cubicBezTo>
                  <a:cubicBezTo>
                    <a:pt x="311355" y="206711"/>
                    <a:pt x="314127" y="243836"/>
                    <a:pt x="304800" y="278814"/>
                  </a:cubicBezTo>
                  <a:cubicBezTo>
                    <a:pt x="300578" y="294648"/>
                    <a:pt x="286890" y="306556"/>
                    <a:pt x="275303" y="318143"/>
                  </a:cubicBezTo>
                  <a:cubicBezTo>
                    <a:pt x="260464" y="332982"/>
                    <a:pt x="242931" y="344881"/>
                    <a:pt x="226142" y="357472"/>
                  </a:cubicBezTo>
                  <a:cubicBezTo>
                    <a:pt x="216688" y="364562"/>
                    <a:pt x="208200" y="374660"/>
                    <a:pt x="196645" y="377136"/>
                  </a:cubicBezTo>
                  <a:cubicBezTo>
                    <a:pt x="138295" y="389640"/>
                    <a:pt x="60173" y="386969"/>
                    <a:pt x="0" y="38696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656B1B6-D0EC-4BD0-F4D8-67980BBC96DA}"/>
                </a:ext>
              </a:extLst>
            </p:cNvPr>
            <p:cNvSpPr/>
            <p:nvPr/>
          </p:nvSpPr>
          <p:spPr>
            <a:xfrm>
              <a:off x="8516112" y="3023616"/>
              <a:ext cx="79248" cy="73152"/>
            </a:xfrm>
            <a:custGeom>
              <a:avLst/>
              <a:gdLst>
                <a:gd name="connsiteX0" fmla="*/ 0 w 79248"/>
                <a:gd name="connsiteY0" fmla="*/ 73152 h 73152"/>
                <a:gd name="connsiteX1" fmla="*/ 30480 w 79248"/>
                <a:gd name="connsiteY1" fmla="*/ 48768 h 73152"/>
                <a:gd name="connsiteX2" fmla="*/ 79248 w 79248"/>
                <a:gd name="connsiteY2" fmla="*/ 0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248" h="73152">
                  <a:moveTo>
                    <a:pt x="0" y="73152"/>
                  </a:moveTo>
                  <a:cubicBezTo>
                    <a:pt x="10160" y="65024"/>
                    <a:pt x="20853" y="57520"/>
                    <a:pt x="30480" y="48768"/>
                  </a:cubicBezTo>
                  <a:lnTo>
                    <a:pt x="79248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C82178C-EC4D-E611-3491-98EA2F74CEFA}"/>
                </a:ext>
              </a:extLst>
            </p:cNvPr>
            <p:cNvSpPr/>
            <p:nvPr/>
          </p:nvSpPr>
          <p:spPr>
            <a:xfrm>
              <a:off x="8497824" y="3127248"/>
              <a:ext cx="103632" cy="91440"/>
            </a:xfrm>
            <a:custGeom>
              <a:avLst/>
              <a:gdLst>
                <a:gd name="connsiteX0" fmla="*/ 103632 w 103632"/>
                <a:gd name="connsiteY0" fmla="*/ 91440 h 91440"/>
                <a:gd name="connsiteX1" fmla="*/ 79248 w 103632"/>
                <a:gd name="connsiteY1" fmla="*/ 60960 h 91440"/>
                <a:gd name="connsiteX2" fmla="*/ 60960 w 103632"/>
                <a:gd name="connsiteY2" fmla="*/ 54864 h 91440"/>
                <a:gd name="connsiteX3" fmla="*/ 30480 w 103632"/>
                <a:gd name="connsiteY3" fmla="*/ 30480 h 91440"/>
                <a:gd name="connsiteX4" fmla="*/ 0 w 103632"/>
                <a:gd name="connsiteY4" fmla="*/ 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632" h="91440">
                  <a:moveTo>
                    <a:pt x="103632" y="91440"/>
                  </a:moveTo>
                  <a:cubicBezTo>
                    <a:pt x="95504" y="81280"/>
                    <a:pt x="89127" y="69428"/>
                    <a:pt x="79248" y="60960"/>
                  </a:cubicBezTo>
                  <a:cubicBezTo>
                    <a:pt x="74369" y="56778"/>
                    <a:pt x="65978" y="58878"/>
                    <a:pt x="60960" y="54864"/>
                  </a:cubicBezTo>
                  <a:cubicBezTo>
                    <a:pt x="21569" y="23351"/>
                    <a:pt x="76447" y="45802"/>
                    <a:pt x="30480" y="30480"/>
                  </a:cubicBezTo>
                  <a:cubicBezTo>
                    <a:pt x="21510" y="3571"/>
                    <a:pt x="30131" y="15066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45996226-9D8A-EC08-7FE5-D029E8D073C2}"/>
              </a:ext>
            </a:extLst>
          </p:cNvPr>
          <p:cNvSpPr/>
          <p:nvPr/>
        </p:nvSpPr>
        <p:spPr>
          <a:xfrm>
            <a:off x="1487736" y="989416"/>
            <a:ext cx="1787869" cy="336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POST/detect stress (audio file)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69C3A2D-17F2-4D3F-1468-8B4DEDA95B22}"/>
              </a:ext>
            </a:extLst>
          </p:cNvPr>
          <p:cNvSpPr/>
          <p:nvPr/>
        </p:nvSpPr>
        <p:spPr>
          <a:xfrm>
            <a:off x="1332251" y="4844771"/>
            <a:ext cx="1823922" cy="983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results (JSON)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level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Transcript</a:t>
            </a:r>
          </a:p>
          <a:p>
            <a:pPr marL="171450" indent="-171450" algn="ctr">
              <a:buFontTx/>
              <a:buChar char="-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Analysis Text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2B8668A-F24A-9F3C-5DE0-CF1F4D7AC787}"/>
              </a:ext>
            </a:extLst>
          </p:cNvPr>
          <p:cNvSpPr/>
          <p:nvPr/>
        </p:nvSpPr>
        <p:spPr>
          <a:xfrm>
            <a:off x="4121660" y="1800957"/>
            <a:ext cx="1823922" cy="336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base model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926EFD3-817A-F6D3-F805-613D72874A0D}"/>
              </a:ext>
            </a:extLst>
          </p:cNvPr>
          <p:cNvSpPr/>
          <p:nvPr/>
        </p:nvSpPr>
        <p:spPr>
          <a:xfrm>
            <a:off x="6146016" y="2604368"/>
            <a:ext cx="1823922" cy="336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transcript for analysis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E2474D9-A83E-80AA-EF66-9805652CA6F5}"/>
              </a:ext>
            </a:extLst>
          </p:cNvPr>
          <p:cNvSpPr/>
          <p:nvPr/>
        </p:nvSpPr>
        <p:spPr>
          <a:xfrm>
            <a:off x="5836059" y="1666725"/>
            <a:ext cx="1284060" cy="358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Transcribe audio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EE5E30-CB18-2703-9302-A283173946D1}"/>
              </a:ext>
            </a:extLst>
          </p:cNvPr>
          <p:cNvSpPr/>
          <p:nvPr/>
        </p:nvSpPr>
        <p:spPr>
          <a:xfrm>
            <a:off x="449360" y="6043239"/>
            <a:ext cx="1539344" cy="3182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(Streamlit)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3CD835-10D6-FBF3-9ADE-6A4645B42F84}"/>
              </a:ext>
            </a:extLst>
          </p:cNvPr>
          <p:cNvSpPr/>
          <p:nvPr/>
        </p:nvSpPr>
        <p:spPr>
          <a:xfrm>
            <a:off x="2920951" y="6107633"/>
            <a:ext cx="1317703" cy="2864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(Flask)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E9EA19-5FF3-1626-DD0A-B05870B77CF2}"/>
              </a:ext>
            </a:extLst>
          </p:cNvPr>
          <p:cNvSpPr/>
          <p:nvPr/>
        </p:nvSpPr>
        <p:spPr>
          <a:xfrm>
            <a:off x="5311862" y="6059791"/>
            <a:ext cx="1576586" cy="3182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Whisper Model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2253DD7-9C88-0664-7EB1-8A09350EE6DE}"/>
              </a:ext>
            </a:extLst>
          </p:cNvPr>
          <p:cNvSpPr/>
          <p:nvPr/>
        </p:nvSpPr>
        <p:spPr>
          <a:xfrm>
            <a:off x="7929716" y="6059789"/>
            <a:ext cx="1284060" cy="3182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A6A4A2-162A-4B3B-E413-D258CE282B42}"/>
              </a:ext>
            </a:extLst>
          </p:cNvPr>
          <p:cNvSpPr/>
          <p:nvPr/>
        </p:nvSpPr>
        <p:spPr>
          <a:xfrm>
            <a:off x="10417278" y="6059788"/>
            <a:ext cx="1214758" cy="3182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BF6781-A0FA-87A0-1630-8C80118852E6}"/>
              </a:ext>
            </a:extLst>
          </p:cNvPr>
          <p:cNvSpPr/>
          <p:nvPr/>
        </p:nvSpPr>
        <p:spPr>
          <a:xfrm>
            <a:off x="7768230" y="3054905"/>
            <a:ext cx="1431068" cy="5859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stress level (1-7 scale)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3C66D9-835B-9DC0-9D9D-E2407482A8CB}"/>
              </a:ext>
            </a:extLst>
          </p:cNvPr>
          <p:cNvSpPr/>
          <p:nvPr/>
        </p:nvSpPr>
        <p:spPr>
          <a:xfrm>
            <a:off x="2686318" y="1491994"/>
            <a:ext cx="1578995" cy="5291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audio to data/latest_audio.mp3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6A6994-168D-7D6C-D713-C99BE7743ECA}"/>
              </a:ext>
            </a:extLst>
          </p:cNvPr>
          <p:cNvCxnSpPr/>
          <p:nvPr/>
        </p:nvCxnSpPr>
        <p:spPr>
          <a:xfrm flipH="1">
            <a:off x="1192004" y="5730240"/>
            <a:ext cx="22714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151BEDA-D254-EED6-7284-C06415FF1788}"/>
              </a:ext>
            </a:extLst>
          </p:cNvPr>
          <p:cNvCxnSpPr>
            <a:stCxn id="34" idx="0"/>
            <a:endCxn id="10" idx="2"/>
          </p:cNvCxnSpPr>
          <p:nvPr/>
        </p:nvCxnSpPr>
        <p:spPr>
          <a:xfrm flipV="1">
            <a:off x="3475816" y="978239"/>
            <a:ext cx="7378" cy="513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4E1359F-8282-B75E-96FB-9F63C60B741A}"/>
              </a:ext>
            </a:extLst>
          </p:cNvPr>
          <p:cNvCxnSpPr/>
          <p:nvPr/>
        </p:nvCxnSpPr>
        <p:spPr>
          <a:xfrm flipV="1">
            <a:off x="3497293" y="2156480"/>
            <a:ext cx="2550767" cy="17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17C63AA-CFCD-BE09-4E1B-23F24676C48C}"/>
              </a:ext>
            </a:extLst>
          </p:cNvPr>
          <p:cNvCxnSpPr/>
          <p:nvPr/>
        </p:nvCxnSpPr>
        <p:spPr>
          <a:xfrm flipH="1">
            <a:off x="3483193" y="2501087"/>
            <a:ext cx="25223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DB0461B-398F-8D39-0E56-D3D936F0E80B}"/>
              </a:ext>
            </a:extLst>
          </p:cNvPr>
          <p:cNvSpPr/>
          <p:nvPr/>
        </p:nvSpPr>
        <p:spPr>
          <a:xfrm>
            <a:off x="3611081" y="2189555"/>
            <a:ext cx="1823922" cy="336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transcript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A98378E-26EF-B0B2-12B1-7ED92E7AC3B3}"/>
              </a:ext>
            </a:extLst>
          </p:cNvPr>
          <p:cNvCxnSpPr>
            <a:cxnSpLocks/>
          </p:cNvCxnSpPr>
          <p:nvPr/>
        </p:nvCxnSpPr>
        <p:spPr>
          <a:xfrm flipH="1">
            <a:off x="3475530" y="4127623"/>
            <a:ext cx="5038979" cy="20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798B863-7FF8-0972-1632-60BB908CD912}"/>
              </a:ext>
            </a:extLst>
          </p:cNvPr>
          <p:cNvSpPr/>
          <p:nvPr/>
        </p:nvSpPr>
        <p:spPr>
          <a:xfrm>
            <a:off x="3671942" y="3870981"/>
            <a:ext cx="1823922" cy="22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stress analysis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5F172F-E878-679A-09F4-D229FE950340}"/>
              </a:ext>
            </a:extLst>
          </p:cNvPr>
          <p:cNvCxnSpPr/>
          <p:nvPr/>
        </p:nvCxnSpPr>
        <p:spPr>
          <a:xfrm>
            <a:off x="3490332" y="4844771"/>
            <a:ext cx="74721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2FA21E5-5AC7-95D9-1E88-5AF0E4D195BC}"/>
              </a:ext>
            </a:extLst>
          </p:cNvPr>
          <p:cNvSpPr/>
          <p:nvPr/>
        </p:nvSpPr>
        <p:spPr>
          <a:xfrm>
            <a:off x="6311416" y="4410463"/>
            <a:ext cx="1823922" cy="3366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stress history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85FF6-56B6-ADFA-BE7D-3F90D09208C5}"/>
              </a:ext>
            </a:extLst>
          </p:cNvPr>
          <p:cNvSpPr txBox="1"/>
          <p:nvPr/>
        </p:nvSpPr>
        <p:spPr>
          <a:xfrm>
            <a:off x="130629" y="63490"/>
            <a:ext cx="6416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to Backend Connection and Backend API Endpoint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E6C77A-E126-91B6-E3E1-CE06C3A957D1}"/>
              </a:ext>
            </a:extLst>
          </p:cNvPr>
          <p:cNvSpPr txBox="1"/>
          <p:nvPr/>
        </p:nvSpPr>
        <p:spPr>
          <a:xfrm>
            <a:off x="11562735" y="6201051"/>
            <a:ext cx="59227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18</a:t>
            </a:r>
          </a:p>
        </p:txBody>
      </p:sp>
    </p:spTree>
    <p:extLst>
      <p:ext uri="{BB962C8B-B14F-4D97-AF65-F5344CB8AC3E}">
        <p14:creationId xmlns:p14="http://schemas.microsoft.com/office/powerpoint/2010/main" val="1730463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BC0E-BD84-2A75-E2B0-8831949E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" y="69610"/>
            <a:ext cx="6428343" cy="537400"/>
          </a:xfrm>
        </p:spPr>
        <p:txBody>
          <a:bodyPr>
            <a:normAutofit fontScale="90000"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stress detection system</a:t>
            </a:r>
          </a:p>
        </p:txBody>
      </p:sp>
      <p:pic>
        <p:nvPicPr>
          <p:cNvPr id="4" name="Content Placeholder 4" descr="A screenshot of a video chat&#10;&#10;Description automatically generated">
            <a:extLst>
              <a:ext uri="{FF2B5EF4-FFF2-40B4-BE49-F238E27FC236}">
                <a16:creationId xmlns:a16="http://schemas.microsoft.com/office/drawing/2014/main" id="{4F277CED-D0AD-B074-1AF5-1B99365F6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10614" y="412336"/>
            <a:ext cx="5029694" cy="614085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0ADA28-4803-E493-A2DF-630DBD7C1860}"/>
              </a:ext>
            </a:extLst>
          </p:cNvPr>
          <p:cNvSpPr txBox="1"/>
          <p:nvPr/>
        </p:nvSpPr>
        <p:spPr>
          <a:xfrm>
            <a:off x="11493499" y="6123543"/>
            <a:ext cx="59227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D33F3-0187-3C28-2D2D-B678B8ADD253}"/>
              </a:ext>
            </a:extLst>
          </p:cNvPr>
          <p:cNvSpPr txBox="1"/>
          <p:nvPr/>
        </p:nvSpPr>
        <p:spPr>
          <a:xfrm>
            <a:off x="3574602" y="1044272"/>
            <a:ext cx="221977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A</a:t>
            </a:r>
            <a:r>
              <a:rPr lang="en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udio file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053DAD-629B-1BF1-A80B-58F2FF14294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794372" y="1219199"/>
            <a:ext cx="1520828" cy="97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64E854-12B3-0013-B78F-D38F5FDC344C}"/>
              </a:ext>
            </a:extLst>
          </p:cNvPr>
          <p:cNvSpPr txBox="1"/>
          <p:nvPr/>
        </p:nvSpPr>
        <p:spPr>
          <a:xfrm>
            <a:off x="1445766" y="4155772"/>
            <a:ext cx="425767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time range for visualize stress </a:t>
            </a:r>
            <a:r>
              <a:rPr lang="en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BBD22C-CCEB-11D8-5F46-EC71D5857786}"/>
              </a:ext>
            </a:extLst>
          </p:cNvPr>
          <p:cNvCxnSpPr>
            <a:cxnSpLocks/>
          </p:cNvCxnSpPr>
          <p:nvPr/>
        </p:nvCxnSpPr>
        <p:spPr>
          <a:xfrm>
            <a:off x="5705472" y="4340438"/>
            <a:ext cx="141972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566746-3628-44FA-FEEF-0D6839AFD627}"/>
              </a:ext>
            </a:extLst>
          </p:cNvPr>
          <p:cNvSpPr txBox="1"/>
          <p:nvPr/>
        </p:nvSpPr>
        <p:spPr>
          <a:xfrm>
            <a:off x="2220749" y="5315634"/>
            <a:ext cx="3270140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level distribution &amp; Visualization</a:t>
            </a:r>
          </a:p>
          <a:p>
            <a:r>
              <a:rPr lang="en-GB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Low(1-3), </a:t>
            </a:r>
            <a:r>
              <a:rPr lang="en-GB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Mild(4-5),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High(6-7) </a:t>
            </a:r>
            <a:r>
              <a:rPr lang="en-JP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3377B3-171B-0022-E6C3-BD987535FDFA}"/>
              </a:ext>
            </a:extLst>
          </p:cNvPr>
          <p:cNvCxnSpPr>
            <a:cxnSpLocks/>
          </p:cNvCxnSpPr>
          <p:nvPr/>
        </p:nvCxnSpPr>
        <p:spPr>
          <a:xfrm>
            <a:off x="5490889" y="5638800"/>
            <a:ext cx="26371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C0E973-5D55-61AE-7D35-1773123DEF32}"/>
              </a:ext>
            </a:extLst>
          </p:cNvPr>
          <p:cNvSpPr txBox="1"/>
          <p:nvPr/>
        </p:nvSpPr>
        <p:spPr>
          <a:xfrm>
            <a:off x="3538088" y="3377551"/>
            <a:ext cx="221977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Transcription</a:t>
            </a:r>
            <a:r>
              <a:rPr lang="en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B94081-60A4-B567-5132-D8FF453749EF}"/>
              </a:ext>
            </a:extLst>
          </p:cNvPr>
          <p:cNvCxnSpPr>
            <a:cxnSpLocks/>
          </p:cNvCxnSpPr>
          <p:nvPr/>
        </p:nvCxnSpPr>
        <p:spPr>
          <a:xfrm>
            <a:off x="5757858" y="3555609"/>
            <a:ext cx="141972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B991ED-FF08-151D-4990-36A09ABA4C3C}"/>
              </a:ext>
            </a:extLst>
          </p:cNvPr>
          <p:cNvSpPr txBox="1"/>
          <p:nvPr/>
        </p:nvSpPr>
        <p:spPr>
          <a:xfrm>
            <a:off x="625227" y="2557099"/>
            <a:ext cx="575808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Level estimation and explanation about situation</a:t>
            </a:r>
            <a:r>
              <a:rPr lang="en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E56DE3-83C2-F3A1-6E88-40EF7C78445F}"/>
              </a:ext>
            </a:extLst>
          </p:cNvPr>
          <p:cNvCxnSpPr>
            <a:cxnSpLocks/>
          </p:cNvCxnSpPr>
          <p:nvPr/>
        </p:nvCxnSpPr>
        <p:spPr>
          <a:xfrm>
            <a:off x="6364783" y="2769164"/>
            <a:ext cx="8128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427218-D9BF-352B-0ACF-7F31056B48CF}"/>
              </a:ext>
            </a:extLst>
          </p:cNvPr>
          <p:cNvSpPr txBox="1"/>
          <p:nvPr/>
        </p:nvSpPr>
        <p:spPr>
          <a:xfrm>
            <a:off x="3980982" y="1921313"/>
            <a:ext cx="221977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playback</a:t>
            </a:r>
            <a:r>
              <a:rPr lang="en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0E6701-2520-5439-3E0F-9A8E6734DAAE}"/>
              </a:ext>
            </a:extLst>
          </p:cNvPr>
          <p:cNvCxnSpPr>
            <a:cxnSpLocks/>
          </p:cNvCxnSpPr>
          <p:nvPr/>
        </p:nvCxnSpPr>
        <p:spPr>
          <a:xfrm>
            <a:off x="6190296" y="2130638"/>
            <a:ext cx="9872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68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E7CE-989D-6B9B-919D-AA77925B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94" y="332999"/>
            <a:ext cx="10515600" cy="621464"/>
          </a:xfrm>
        </p:spPr>
        <p:txBody>
          <a:bodyPr>
            <a:normAutofit fontScale="90000"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6AC79-901A-3166-F56A-82E21E755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96" y="1460665"/>
            <a:ext cx="10515600" cy="4717978"/>
          </a:xfrm>
        </p:spPr>
        <p:txBody>
          <a:bodyPr>
            <a:normAutofit fontScale="85000" lnSpcReduction="20000"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System</a:t>
            </a:r>
          </a:p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research</a:t>
            </a:r>
          </a:p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Signal Processing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ystem design</a:t>
            </a:r>
          </a:p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prosodic features and techniques </a:t>
            </a:r>
          </a:p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Texual analysis with whisper</a:t>
            </a:r>
          </a:p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GPT-4 integration</a:t>
            </a:r>
          </a:p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 enhancements</a:t>
            </a:r>
          </a:p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data</a:t>
            </a:r>
          </a:p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08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0C35-991A-B6C2-6D76-4CA65770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34" y="269834"/>
            <a:ext cx="11033166" cy="632402"/>
          </a:xfrm>
        </p:spPr>
        <p:txBody>
          <a:bodyPr>
            <a:normAutofit fontScale="90000"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trend Tracking</a:t>
            </a:r>
          </a:p>
        </p:txBody>
      </p:sp>
      <p:pic>
        <p:nvPicPr>
          <p:cNvPr id="5" name="Content Placeholder 4" descr="A graph with blue lines and dots&#10;&#10;Description automatically generated">
            <a:extLst>
              <a:ext uri="{FF2B5EF4-FFF2-40B4-BE49-F238E27FC236}">
                <a16:creationId xmlns:a16="http://schemas.microsoft.com/office/drawing/2014/main" id="{CD4179F1-75A1-79B9-FC16-8751A4349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4519" y="1181100"/>
            <a:ext cx="6586847" cy="521969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8A84CE-0623-C7EB-3F94-7F2335626082}"/>
              </a:ext>
            </a:extLst>
          </p:cNvPr>
          <p:cNvSpPr txBox="1"/>
          <p:nvPr/>
        </p:nvSpPr>
        <p:spPr>
          <a:xfrm>
            <a:off x="320634" y="2376054"/>
            <a:ext cx="46764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 track past stress levels for long-term insights, figure present line graphs with markers to visualize user stress patterns. </a:t>
            </a:r>
          </a:p>
          <a:p>
            <a:pPr algn="just"/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moving average is displayed by the </a:t>
            </a:r>
            <a:r>
              <a:rPr lang="en-JP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trend line. </a:t>
            </a:r>
          </a:p>
          <a:p>
            <a:pPr algn="just"/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dynamic stress trend graph which automatically updates upon each upload, improved readability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0B289-0368-8CDC-16DE-A8303EEE3FBC}"/>
              </a:ext>
            </a:extLst>
          </p:cNvPr>
          <p:cNvSpPr txBox="1"/>
          <p:nvPr/>
        </p:nvSpPr>
        <p:spPr>
          <a:xfrm>
            <a:off x="11493499" y="6123543"/>
            <a:ext cx="59227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20</a:t>
            </a:r>
          </a:p>
        </p:txBody>
      </p:sp>
    </p:spTree>
    <p:extLst>
      <p:ext uri="{BB962C8B-B14F-4D97-AF65-F5344CB8AC3E}">
        <p14:creationId xmlns:p14="http://schemas.microsoft.com/office/powerpoint/2010/main" val="3175313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81A1-78E5-4BCE-773E-30D34F7D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6669"/>
            <a:ext cx="10515600" cy="676275"/>
          </a:xfrm>
        </p:spPr>
        <p:txBody>
          <a:bodyPr>
            <a:normAutofit fontScale="90000"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results</a:t>
            </a:r>
            <a:endParaRPr lang="en-JP" dirty="0"/>
          </a:p>
        </p:txBody>
      </p:sp>
      <p:pic>
        <p:nvPicPr>
          <p:cNvPr id="5122" name="Picture 2" descr="Participant - Free people icons">
            <a:extLst>
              <a:ext uri="{FF2B5EF4-FFF2-40B4-BE49-F238E27FC236}">
                <a16:creationId xmlns:a16="http://schemas.microsoft.com/office/drawing/2014/main" id="{448B61B1-449A-9D37-7398-1F0309A24F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221" y="881010"/>
            <a:ext cx="1198563" cy="101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4005A8-5B4D-69FB-F4CB-D2619787EB48}"/>
              </a:ext>
            </a:extLst>
          </p:cNvPr>
          <p:cNvSpPr txBox="1"/>
          <p:nvPr/>
        </p:nvSpPr>
        <p:spPr>
          <a:xfrm>
            <a:off x="8294246" y="1685572"/>
            <a:ext cx="17272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Participants</a:t>
            </a:r>
            <a:r>
              <a:rPr lang="en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124" name="Picture 4" descr="2,900+ Audio Logo Stock Videos and Royalty-Free Footage - iStock | Car audio  logo">
            <a:extLst>
              <a:ext uri="{FF2B5EF4-FFF2-40B4-BE49-F238E27FC236}">
                <a16:creationId xmlns:a16="http://schemas.microsoft.com/office/drawing/2014/main" id="{57105D09-9891-41EC-7FC5-29A743F7D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462" y="987900"/>
            <a:ext cx="17272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8B9701-6463-884E-9067-A69AE9F49E5B}"/>
              </a:ext>
            </a:extLst>
          </p:cNvPr>
          <p:cNvSpPr txBox="1"/>
          <p:nvPr/>
        </p:nvSpPr>
        <p:spPr>
          <a:xfrm>
            <a:off x="6879803" y="1620616"/>
            <a:ext cx="17272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audio</a:t>
            </a:r>
            <a:r>
              <a:rPr lang="en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79D711-1744-B660-F302-FB6F366478C5}"/>
              </a:ext>
            </a:extLst>
          </p:cNvPr>
          <p:cNvSpPr txBox="1"/>
          <p:nvPr/>
        </p:nvSpPr>
        <p:spPr>
          <a:xfrm>
            <a:off x="138903" y="1389784"/>
            <a:ext cx="62230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JP" dirty="0"/>
          </a:p>
          <a:p>
            <a:endParaRPr lang="en-JP" dirty="0"/>
          </a:p>
          <a:p>
            <a:endParaRPr lang="en-JP" dirty="0"/>
          </a:p>
          <a:p>
            <a:endParaRPr lang="en-JP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F74358-3DF4-EF14-B5B1-9377DEC393FF}"/>
              </a:ext>
            </a:extLst>
          </p:cNvPr>
          <p:cNvSpPr txBox="1"/>
          <p:nvPr/>
        </p:nvSpPr>
        <p:spPr>
          <a:xfrm>
            <a:off x="271462" y="1339005"/>
            <a:ext cx="3019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Rate the stress level for Audio </a:t>
            </a:r>
            <a:endParaRPr lang="en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BA9826-4B92-185D-1974-95D49F14B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28" y="1695582"/>
            <a:ext cx="5998367" cy="78648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70D02C-C456-B39A-65B4-1380D9FB7BD2}"/>
              </a:ext>
            </a:extLst>
          </p:cNvPr>
          <p:cNvSpPr txBox="1"/>
          <p:nvPr/>
        </p:nvSpPr>
        <p:spPr>
          <a:xfrm>
            <a:off x="11665825" y="6164673"/>
            <a:ext cx="59227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21</a:t>
            </a:r>
          </a:p>
        </p:txBody>
      </p:sp>
      <p:pic>
        <p:nvPicPr>
          <p:cNvPr id="30" name="Picture 29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BB17B547-A768-DC1B-26D7-5D5EC4F9F4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166" y="2749763"/>
            <a:ext cx="8049563" cy="406124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71C4D84-CF68-F846-B65F-FAD5EB4ADD2E}"/>
              </a:ext>
            </a:extLst>
          </p:cNvPr>
          <p:cNvSpPr txBox="1"/>
          <p:nvPr/>
        </p:nvSpPr>
        <p:spPr>
          <a:xfrm>
            <a:off x="189703" y="944284"/>
            <a:ext cx="601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Survey for stress level assessment using a linear scale (1-7)</a:t>
            </a:r>
            <a:endParaRPr lang="en-JP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BB5E1-8AC2-D530-D521-C9A4F85CD4AD}"/>
              </a:ext>
            </a:extLst>
          </p:cNvPr>
          <p:cNvSpPr txBox="1"/>
          <p:nvPr/>
        </p:nvSpPr>
        <p:spPr>
          <a:xfrm>
            <a:off x="8207729" y="4114816"/>
            <a:ext cx="38261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JP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Audio-Text-based coefficient</a:t>
            </a:r>
            <a:r>
              <a:rPr lang="en-JP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slightly higher than </a:t>
            </a:r>
            <a:r>
              <a:rPr lang="en-JP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Text-based</a:t>
            </a:r>
            <a:r>
              <a:rPr lang="en-JP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a marginally stronger relationship when integrating both modalities. </a:t>
            </a:r>
            <a:endParaRPr lang="en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15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EF52-846A-92A3-82D6-338221339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7826"/>
            <a:ext cx="10515600" cy="810532"/>
          </a:xfrm>
        </p:spPr>
        <p:txBody>
          <a:bodyPr/>
          <a:lstStyle/>
          <a:p>
            <a:r>
              <a:rPr lang="en-JP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CF23-6A7C-5279-F25E-FD89C1810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609396"/>
            <a:ext cx="11099800" cy="36988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multimodal stress detection system that uses (LLMs) and SSP to combine text-based and speech-based stress analysis. </a:t>
            </a:r>
          </a:p>
          <a:p>
            <a:pPr algn="just"/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User-centred Stress visualisation was used to create an interactive real-time user interface.</a:t>
            </a:r>
          </a:p>
          <a:p>
            <a:pPr algn="just"/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trend visualization, which allows users to follow stress changes over numerous sessions, in contrast to traditional stress detection methods that provide immediate assessments. </a:t>
            </a:r>
          </a:p>
          <a:p>
            <a:pPr marL="0" indent="0" algn="just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7E15A-ACDC-A664-AFA9-462DD5EC4310}"/>
              </a:ext>
            </a:extLst>
          </p:cNvPr>
          <p:cNvSpPr txBox="1"/>
          <p:nvPr/>
        </p:nvSpPr>
        <p:spPr>
          <a:xfrm>
            <a:off x="11353800" y="6308209"/>
            <a:ext cx="52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JP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C67D61-055F-01E3-F371-514AC88340EC}"/>
              </a:ext>
            </a:extLst>
          </p:cNvPr>
          <p:cNvSpPr txBox="1">
            <a:spLocks/>
          </p:cNvSpPr>
          <p:nvPr/>
        </p:nvSpPr>
        <p:spPr>
          <a:xfrm>
            <a:off x="381000" y="1524328"/>
            <a:ext cx="8839200" cy="109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recording live speech inputs, the system processes pre-recorded speech.</a:t>
            </a:r>
          </a:p>
        </p:txBody>
      </p:sp>
    </p:spTree>
    <p:extLst>
      <p:ext uri="{BB962C8B-B14F-4D97-AF65-F5344CB8AC3E}">
        <p14:creationId xmlns:p14="http://schemas.microsoft.com/office/powerpoint/2010/main" val="4285527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F966-AE29-496F-CA90-E5AD3599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consideration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C7B3D-E25E-F42C-70BA-9D61710A6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017864"/>
          </a:xfrm>
        </p:spPr>
        <p:txBody>
          <a:bodyPr>
            <a:normAutofit/>
          </a:bodyPr>
          <a:lstStyle/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audio files with significant differences to improve system accuracy and enhancements such as retraining the system with more diverse datasets and refine the model for edge cases.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generalisation, include real-time stress datasets from a variety of speakers. To increase robustness, use datasets with unplanned speech instead of recordings.</a:t>
            </a:r>
          </a:p>
          <a:p>
            <a:pPr algn="just"/>
            <a:r>
              <a:rPr lang="en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Facial expression recognition.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98C03A-BDFD-7381-1451-BE892CA186E2}"/>
              </a:ext>
            </a:extLst>
          </p:cNvPr>
          <p:cNvSpPr txBox="1"/>
          <p:nvPr/>
        </p:nvSpPr>
        <p:spPr>
          <a:xfrm>
            <a:off x="11493499" y="6123543"/>
            <a:ext cx="59227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23</a:t>
            </a:r>
          </a:p>
        </p:txBody>
      </p:sp>
    </p:spTree>
    <p:extLst>
      <p:ext uri="{BB962C8B-B14F-4D97-AF65-F5344CB8AC3E}">
        <p14:creationId xmlns:p14="http://schemas.microsoft.com/office/powerpoint/2010/main" val="1429335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69B3-E1FE-A46E-8ECB-F79F6809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8974"/>
          </a:xfrm>
        </p:spPr>
        <p:txBody>
          <a:bodyPr>
            <a:normAutofit fontScale="90000"/>
          </a:bodyPr>
          <a:lstStyle/>
          <a:p>
            <a:br>
              <a:rPr lang="en-GB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br>
              <a:rPr lang="en-GB" dirty="0"/>
            </a:b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DCDEE-FC40-A9B4-E09E-F39C69253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1"/>
            <a:ext cx="10760242" cy="4218940"/>
          </a:xfrm>
        </p:spPr>
        <p:txBody>
          <a:bodyPr/>
          <a:lstStyle/>
          <a:p>
            <a:pPr marL="0" indent="0" algn="just">
              <a:buNone/>
            </a:pPr>
            <a:r>
              <a:rPr lang="en-GB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 Martha T. Teye et al. Evaluation of conversational agents: understanding culture, context and environment in emotion detection. IEEE Access,10:24976–24984, 2022</a:t>
            </a:r>
          </a:p>
          <a:p>
            <a:pPr marL="0" indent="0" algn="just">
              <a:buNone/>
            </a:pPr>
            <a:r>
              <a:rPr lang="en-GB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 </a:t>
            </a:r>
            <a:r>
              <a:rPr lang="en-GB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Yiqun</a:t>
            </a:r>
            <a:r>
              <a:rPr lang="en-GB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Yao et al. Muser: Multimodal stress detection using emotion recognition as an auxiliary task. </a:t>
            </a:r>
            <a:r>
              <a:rPr lang="en-GB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GB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preprint, arXiv:2105.08146, 202</a:t>
            </a:r>
          </a:p>
          <a:p>
            <a:pPr marL="0" indent="0" algn="just">
              <a:buNone/>
            </a:pPr>
            <a:r>
              <a:rPr lang="en-GB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 </a:t>
            </a:r>
            <a:r>
              <a:rPr lang="en-GB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Phie</a:t>
            </a:r>
            <a:r>
              <a:rPr lang="en-GB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Chyan</a:t>
            </a:r>
            <a:r>
              <a:rPr lang="en-GB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al. A deep learning approach for stress detection through speech with audio feature analysis. In 6th International Conference on Information Technology, Information Systems and Electrical Engineering (ICITISEE), pages 100–110. IEEE, 2022</a:t>
            </a:r>
          </a:p>
          <a:p>
            <a:pPr marL="0" indent="0" algn="just">
              <a:buNone/>
            </a:pPr>
            <a:r>
              <a:rPr lang="en-GB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GB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Nilu</a:t>
            </a:r>
            <a:r>
              <a:rPr lang="en-GB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Singh, R. A. Khan, and Raj Shree. </a:t>
            </a:r>
            <a:r>
              <a:rPr lang="en-GB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Mfcc</a:t>
            </a:r>
            <a:r>
              <a:rPr lang="en-GB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prosodic feature extraction techniques: A comparative study. International Journal of Computer Applications, 54(1):9–13, 2012.</a:t>
            </a:r>
          </a:p>
          <a:p>
            <a:pPr marL="0" indent="0" algn="just">
              <a:buNone/>
            </a:pPr>
            <a:r>
              <a:rPr lang="en-GB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 Muhammad </a:t>
            </a:r>
            <a:r>
              <a:rPr lang="en-GB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Syazani</a:t>
            </a:r>
            <a:r>
              <a:rPr lang="en-GB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Hafiy</a:t>
            </a:r>
            <a:r>
              <a:rPr lang="en-GB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Hilmy</a:t>
            </a:r>
            <a:r>
              <a:rPr lang="en-GB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al. Stress classification based on speech analysis of </a:t>
            </a:r>
            <a:r>
              <a:rPr lang="en-GB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mfcc</a:t>
            </a:r>
            <a:r>
              <a:rPr lang="en-GB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feature via machine learning. In 2021 8th International Conference on Computer and Communication Engineering (ICCCE). IEEE, 2021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E8958-791B-5A83-756D-5EE5A13B58A8}"/>
              </a:ext>
            </a:extLst>
          </p:cNvPr>
          <p:cNvSpPr txBox="1"/>
          <p:nvPr/>
        </p:nvSpPr>
        <p:spPr>
          <a:xfrm>
            <a:off x="11493499" y="6123543"/>
            <a:ext cx="59227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24</a:t>
            </a:r>
          </a:p>
        </p:txBody>
      </p:sp>
    </p:spTree>
    <p:extLst>
      <p:ext uri="{BB962C8B-B14F-4D97-AF65-F5344CB8AC3E}">
        <p14:creationId xmlns:p14="http://schemas.microsoft.com/office/powerpoint/2010/main" val="1636971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9DEC0-E854-212E-EBD9-F7E4AF3BF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7800" y="2747628"/>
            <a:ext cx="3700379" cy="1113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57266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AECDB4-8056-A38A-3CF8-0F193F903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2638425"/>
            <a:ext cx="1943100" cy="7905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591070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910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9519-D0E5-50CB-2B80-C116757A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34580-A021-628C-C310-44A2E665B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8242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BA37-2669-8393-ABEC-3E40229B4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033"/>
          </a:xfrm>
        </p:spPr>
        <p:txBody>
          <a:bodyPr/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E1C06-B5E5-E67B-3732-AA0297344C37}"/>
              </a:ext>
            </a:extLst>
          </p:cNvPr>
          <p:cNvSpPr txBox="1"/>
          <p:nvPr/>
        </p:nvSpPr>
        <p:spPr>
          <a:xfrm>
            <a:off x="838200" y="1611504"/>
            <a:ext cx="157362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AEC18-E873-15DE-E239-4C23928D1B3D}"/>
              </a:ext>
            </a:extLst>
          </p:cNvPr>
          <p:cNvSpPr txBox="1"/>
          <p:nvPr/>
        </p:nvSpPr>
        <p:spPr>
          <a:xfrm>
            <a:off x="4490727" y="1646082"/>
            <a:ext cx="119413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6FAB0-752A-77B3-5DA3-FC0098B6AB8F}"/>
              </a:ext>
            </a:extLst>
          </p:cNvPr>
          <p:cNvSpPr txBox="1"/>
          <p:nvPr/>
        </p:nvSpPr>
        <p:spPr>
          <a:xfrm>
            <a:off x="8161145" y="1525926"/>
            <a:ext cx="119413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Need</a:t>
            </a:r>
          </a:p>
        </p:txBody>
      </p:sp>
      <p:pic>
        <p:nvPicPr>
          <p:cNvPr id="2058" name="Picture 10" descr="Premium Vector | Brain icon Mental health Vector graphics">
            <a:extLst>
              <a:ext uri="{FF2B5EF4-FFF2-40B4-BE49-F238E27FC236}">
                <a16:creationId xmlns:a16="http://schemas.microsoft.com/office/drawing/2014/main" id="{330F977A-51EE-EA64-DA0F-012F86053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274" y="1988130"/>
            <a:ext cx="2113876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tress, anxiety, and the myth of control - Lorraine McReight">
            <a:extLst>
              <a:ext uri="{FF2B5EF4-FFF2-40B4-BE49-F238E27FC236}">
                <a16:creationId xmlns:a16="http://schemas.microsoft.com/office/drawing/2014/main" id="{51B0254E-F5C5-A95E-4BBB-6EEAEF652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37" y="2010291"/>
            <a:ext cx="1708763" cy="170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False Information icon PNG and SVG Vector Free Download">
            <a:extLst>
              <a:ext uri="{FF2B5EF4-FFF2-40B4-BE49-F238E27FC236}">
                <a16:creationId xmlns:a16="http://schemas.microsoft.com/office/drawing/2014/main" id="{2A94442C-798B-A8D9-D087-39EFBC839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727" y="2010291"/>
            <a:ext cx="1394533" cy="141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A7B21C-02CE-BCE3-C0E3-7D9B9C9D6B69}"/>
              </a:ext>
            </a:extLst>
          </p:cNvPr>
          <p:cNvSpPr txBox="1"/>
          <p:nvPr/>
        </p:nvSpPr>
        <p:spPr>
          <a:xfrm>
            <a:off x="321312" y="3868824"/>
            <a:ext cx="2677811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2023, the number of mental health disorder in Japan reached a record high,883 cases.</a:t>
            </a:r>
          </a:p>
          <a:p>
            <a:endParaRPr lang="en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C46B5-2E07-650B-7683-ED88B685613C}"/>
              </a:ext>
            </a:extLst>
          </p:cNvPr>
          <p:cNvSpPr txBox="1"/>
          <p:nvPr/>
        </p:nvSpPr>
        <p:spPr>
          <a:xfrm>
            <a:off x="3674720" y="3788533"/>
            <a:ext cx="3217078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aditional methods of detecting stress often rely on self-reported measures.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Relying on text or audio alone method .</a:t>
            </a:r>
            <a:endParaRPr lang="en-GB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DA953-1007-AADA-9381-BDA32785075B}"/>
              </a:ext>
            </a:extLst>
          </p:cNvPr>
          <p:cNvSpPr txBox="1"/>
          <p:nvPr/>
        </p:nvSpPr>
        <p:spPr>
          <a:xfrm>
            <a:off x="7557075" y="3833282"/>
            <a:ext cx="3007393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Linguistic and paralinguistic features for stress detection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enhance mental health support systems.</a:t>
            </a:r>
            <a:endParaRPr lang="en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18B57-2260-7E48-F974-84F202132FF6}"/>
              </a:ext>
            </a:extLst>
          </p:cNvPr>
          <p:cNvSpPr txBox="1"/>
          <p:nvPr/>
        </p:nvSpPr>
        <p:spPr>
          <a:xfrm>
            <a:off x="11493499" y="6123543"/>
            <a:ext cx="59227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4657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3DEE6-6971-1ADA-D321-873227C30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BCE2-B6B7-ACF0-23B3-B174710D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04" y="264387"/>
            <a:ext cx="10515600" cy="771933"/>
          </a:xfrm>
        </p:spPr>
        <p:txBody>
          <a:bodyPr>
            <a:normAutofit fontScale="90000"/>
          </a:bodyPr>
          <a:lstStyle/>
          <a:p>
            <a:r>
              <a:rPr lang="en-JP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research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E6D1343-9102-9920-5367-4415B9B60A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338131"/>
              </p:ext>
            </p:extLst>
          </p:nvPr>
        </p:nvGraphicFramePr>
        <p:xfrm>
          <a:off x="679704" y="1146049"/>
          <a:ext cx="11207496" cy="4160545"/>
        </p:xfrm>
        <a:graphic>
          <a:graphicData uri="http://schemas.openxmlformats.org/drawingml/2006/table">
            <a:tbl>
              <a:tblPr firstRow="1" firstCol="1" bandRow="1"/>
              <a:tblGrid>
                <a:gridCol w="1618996">
                  <a:extLst>
                    <a:ext uri="{9D8B030D-6E8A-4147-A177-3AD203B41FA5}">
                      <a16:colId xmlns:a16="http://schemas.microsoft.com/office/drawing/2014/main" val="126103349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976983125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1955992345"/>
                    </a:ext>
                  </a:extLst>
                </a:gridCol>
                <a:gridCol w="3530600">
                  <a:extLst>
                    <a:ext uri="{9D8B030D-6E8A-4147-A177-3AD203B41FA5}">
                      <a16:colId xmlns:a16="http://schemas.microsoft.com/office/drawing/2014/main" val="3746358892"/>
                    </a:ext>
                  </a:extLst>
                </a:gridCol>
              </a:tblGrid>
              <a:tr h="259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i="0" u="none" strike="noStrike" kern="100" dirty="0">
                          <a:effectLst/>
                          <a:latin typeface="Times New Roman" panose="02020603050405020304" pitchFamily="18" charset="0"/>
                        </a:rPr>
                        <a:t>Year &amp; Author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453" marR="82453" marT="114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i="0" u="none" strike="noStrike" kern="100" dirty="0">
                          <a:effectLst/>
                          <a:latin typeface="Times New Roman" panose="02020603050405020304" pitchFamily="18" charset="0"/>
                        </a:rPr>
                        <a:t>Technique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453" marR="82453" marT="114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i="0" u="none" strike="noStrike" kern="100" dirty="0">
                          <a:effectLst/>
                          <a:latin typeface="Times New Roman" panose="02020603050405020304" pitchFamily="18" charset="0"/>
                        </a:rPr>
                        <a:t>Findings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453" marR="82453" marT="114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Limitations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453" marR="82453" marT="114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144826"/>
                  </a:ext>
                </a:extLst>
              </a:tr>
              <a:tr h="143068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Teye </a:t>
                      </a:r>
                    </a:p>
                    <a:p>
                      <a:pPr algn="l" fontAlgn="t"/>
                      <a:r>
                        <a:rPr lang="en-US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[2022]</a:t>
                      </a:r>
                    </a:p>
                  </a:txBody>
                  <a:tcPr marL="82453" marR="82453" marT="114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 on LLMs &amp; </a:t>
                      </a:r>
                      <a:r>
                        <a:rPr lang="en-US" sz="1600" b="0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StressPrompt</a:t>
                      </a:r>
                      <a:r>
                        <a:rPr lang="en-US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stress analysis in LLMs </a:t>
                      </a:r>
                    </a:p>
                  </a:txBody>
                  <a:tcPr marL="82453" marR="82453" marT="114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LLMs &amp; Demonstrates performance variations in LLMs under stress using psychological prompts; identifies internal representation shifts similar to humans.</a:t>
                      </a:r>
                      <a:r>
                        <a:rPr lang="en-US" sz="1600" b="0" i="0" u="none" strike="noStrike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453" marR="82453" marT="114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Lacks real-world validation; limited generalizability; results depend on specific LLM design and controlled settings; no physiological equivalence to humans. </a:t>
                      </a:r>
                    </a:p>
                    <a:p>
                      <a:pPr algn="l" fontAlgn="t"/>
                      <a:r>
                        <a:rPr lang="en-US" sz="1700" b="0" i="0" u="none" strike="noStrike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453" marR="82453" marT="114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490768"/>
                  </a:ext>
                </a:extLst>
              </a:tr>
              <a:tr h="93788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i="0" u="none" strike="noStrike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r>
                        <a:rPr lang="en-US" sz="1700" b="0" i="0" u="none" strike="noStrike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Yiqun</a:t>
                      </a:r>
                      <a:r>
                        <a:rPr lang="en-US" sz="1700" b="0" i="0" u="none" strike="noStrike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2400" b="0" i="0" u="none" strike="noStrike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u="none" strike="noStrike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[2024]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453" marR="82453" marT="114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with MFCCs</a:t>
                      </a:r>
                    </a:p>
                  </a:txBody>
                  <a:tcPr marL="82453" marR="82453" marT="114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 for stress classification by extracting spectral features from speech.</a:t>
                      </a:r>
                    </a:p>
                  </a:txBody>
                  <a:tcPr marL="82453" marR="82453" marT="114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0" i="0" u="none" strike="noStrike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Requires diverse and high-quality datasets; affected by environmental noise; computational challenges for real-time use; individual variability limits model generalizability.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453" marR="82453" marT="114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222089"/>
                  </a:ext>
                </a:extLst>
              </a:tr>
              <a:tr h="1093429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Chyan</a:t>
                      </a:r>
                      <a:r>
                        <a:rPr lang="en-US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[2024]</a:t>
                      </a:r>
                    </a:p>
                  </a:txBody>
                  <a:tcPr marL="82453" marR="82453" marT="114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for speech-based stress detection</a:t>
                      </a:r>
                    </a:p>
                  </a:txBody>
                  <a:tcPr marL="82453" marR="82453" marT="114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Utilizes MFCCs and Mel Spectrograms to classify stress in speech with high accuracy.</a:t>
                      </a:r>
                    </a:p>
                  </a:txBody>
                  <a:tcPr marL="82453" marR="82453" marT="114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Controlled setup; binary classification misses stress gradation; lacks real-time validation; ignores real-world noise and dataset variability. </a:t>
                      </a:r>
                    </a:p>
                  </a:txBody>
                  <a:tcPr marL="82453" marR="82453" marT="1145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8619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CEAF99E-8CF5-CDEE-43E9-413E33690CEB}"/>
              </a:ext>
            </a:extLst>
          </p:cNvPr>
          <p:cNvSpPr txBox="1"/>
          <p:nvPr/>
        </p:nvSpPr>
        <p:spPr>
          <a:xfrm>
            <a:off x="590804" y="5685744"/>
            <a:ext cx="9541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JP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Traditional stress detection methods often rely on single-modal data, such as text or audio</a:t>
            </a:r>
            <a:r>
              <a:rPr lang="en-JP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JP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JP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raditional methods of stress assessment often require in-person clinical evaluations</a:t>
            </a:r>
            <a:r>
              <a:rPr lang="en-JP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JP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EF05A-6387-5CF7-97D9-C834F20EF1EC}"/>
              </a:ext>
            </a:extLst>
          </p:cNvPr>
          <p:cNvSpPr txBox="1"/>
          <p:nvPr/>
        </p:nvSpPr>
        <p:spPr>
          <a:xfrm>
            <a:off x="11493499" y="6123543"/>
            <a:ext cx="59227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4652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EF042-D063-5BEC-06D6-2388CE14A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8576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JP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378256-58F1-F9B6-79D6-B1983551C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153394"/>
              </p:ext>
            </p:extLst>
          </p:nvPr>
        </p:nvGraphicFramePr>
        <p:xfrm>
          <a:off x="838200" y="1562075"/>
          <a:ext cx="10515600" cy="4619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6C3DCDE-6E85-9243-C058-DB2A6EAA0A73}"/>
              </a:ext>
            </a:extLst>
          </p:cNvPr>
          <p:cNvSpPr txBox="1"/>
          <p:nvPr/>
        </p:nvSpPr>
        <p:spPr>
          <a:xfrm>
            <a:off x="11493499" y="6123543"/>
            <a:ext cx="592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5</a:t>
            </a:r>
          </a:p>
        </p:txBody>
      </p:sp>
    </p:spTree>
    <p:extLst>
      <p:ext uri="{BB962C8B-B14F-4D97-AF65-F5344CB8AC3E}">
        <p14:creationId xmlns:p14="http://schemas.microsoft.com/office/powerpoint/2010/main" val="307988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D237A-29D6-D261-85F7-2CC53848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JP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Signal Processing Techniques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B8AAC-D52D-3A0B-C549-7DE88D9315B5}"/>
              </a:ext>
            </a:extLst>
          </p:cNvPr>
          <p:cNvSpPr txBox="1"/>
          <p:nvPr/>
        </p:nvSpPr>
        <p:spPr>
          <a:xfrm>
            <a:off x="11493499" y="6123543"/>
            <a:ext cx="592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6</a:t>
            </a:r>
          </a:p>
        </p:txBody>
      </p:sp>
      <p:pic>
        <p:nvPicPr>
          <p:cNvPr id="7" name="Picture 2" descr="3d face recognition icon">
            <a:extLst>
              <a:ext uri="{FF2B5EF4-FFF2-40B4-BE49-F238E27FC236}">
                <a16:creationId xmlns:a16="http://schemas.microsoft.com/office/drawing/2014/main" id="{D2800C23-BC08-EBD8-AB87-1C40EF83B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27" y="2252714"/>
            <a:ext cx="2558198" cy="255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ehavioral Health Care - CHI">
            <a:extLst>
              <a:ext uri="{FF2B5EF4-FFF2-40B4-BE49-F238E27FC236}">
                <a16:creationId xmlns:a16="http://schemas.microsoft.com/office/drawing/2014/main" id="{DB152401-6C9D-97B6-DC1C-36F41D539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033" y="2350790"/>
            <a:ext cx="2901312" cy="262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oice Command Vector Art, Icons, and Graphics for Free Download">
            <a:extLst>
              <a:ext uri="{FF2B5EF4-FFF2-40B4-BE49-F238E27FC236}">
                <a16:creationId xmlns:a16="http://schemas.microsoft.com/office/drawing/2014/main" id="{113D905C-8046-A5E0-6A93-DA7062F68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158" y="2355654"/>
            <a:ext cx="2558198" cy="255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3C64C95-759E-EA05-006D-968B28E6799C}"/>
              </a:ext>
            </a:extLst>
          </p:cNvPr>
          <p:cNvGrpSpPr/>
          <p:nvPr/>
        </p:nvGrpSpPr>
        <p:grpSpPr>
          <a:xfrm>
            <a:off x="664847" y="5101084"/>
            <a:ext cx="3093750" cy="900000"/>
            <a:chOff x="75768" y="2761938"/>
            <a:chExt cx="3093750" cy="90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638E8C-591C-2ED4-BAC1-E11D027844B3}"/>
                </a:ext>
              </a:extLst>
            </p:cNvPr>
            <p:cNvSpPr/>
            <p:nvPr/>
          </p:nvSpPr>
          <p:spPr>
            <a:xfrm>
              <a:off x="75768" y="2761938"/>
              <a:ext cx="3093750" cy="900000"/>
            </a:xfrm>
            <a:prstGeom prst="rect">
              <a:avLst/>
            </a:prstGeom>
          </p:spPr>
          <p:style>
            <a:ln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JP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39ACC6-0DA9-C006-67DD-51CCE659733F}"/>
                </a:ext>
              </a:extLst>
            </p:cNvPr>
            <p:cNvSpPr txBox="1"/>
            <p:nvPr/>
          </p:nvSpPr>
          <p:spPr>
            <a:xfrm>
              <a:off x="75768" y="2761938"/>
              <a:ext cx="3093750" cy="90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sz="1400" b="1" kern="12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Facial Expression Recognition</a:t>
              </a:r>
              <a:r>
                <a:rPr lang="en-GB" sz="1400" kern="12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Detects emotions (anger, sadness, happiness) through micro-expressions and facial cues</a:t>
              </a:r>
              <a:r>
                <a:rPr lang="en-GB" sz="1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sz="14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F3CDFE6-28BF-E09D-2776-2EF3DB3058BE}"/>
              </a:ext>
            </a:extLst>
          </p:cNvPr>
          <p:cNvGrpSpPr/>
          <p:nvPr/>
        </p:nvGrpSpPr>
        <p:grpSpPr>
          <a:xfrm>
            <a:off x="4464273" y="5158568"/>
            <a:ext cx="3093750" cy="900000"/>
            <a:chOff x="3710925" y="2761938"/>
            <a:chExt cx="3093750" cy="90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C70F16-C388-BFC2-8BCB-31458D6D6B82}"/>
                </a:ext>
              </a:extLst>
            </p:cNvPr>
            <p:cNvSpPr/>
            <p:nvPr/>
          </p:nvSpPr>
          <p:spPr>
            <a:xfrm>
              <a:off x="3710925" y="2761938"/>
              <a:ext cx="3093750" cy="900000"/>
            </a:xfrm>
            <a:prstGeom prst="rect">
              <a:avLst/>
            </a:prstGeom>
          </p:spPr>
          <p:style>
            <a:ln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3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JP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5D2AA6-6985-1A60-EC84-665DC5F30C33}"/>
                </a:ext>
              </a:extLst>
            </p:cNvPr>
            <p:cNvSpPr txBox="1"/>
            <p:nvPr/>
          </p:nvSpPr>
          <p:spPr>
            <a:xfrm>
              <a:off x="3710925" y="2761938"/>
              <a:ext cx="3093750" cy="90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sz="13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Voice Feature Analysis</a:t>
              </a:r>
              <a:r>
                <a:rPr lang="en-GB" sz="13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Analyses pitch, tone, speed, and other vocal elements to assess stress and emotional states</a:t>
              </a:r>
              <a:r>
                <a:rPr lang="en-GB" sz="1300" kern="1200" dirty="0"/>
                <a:t>.</a:t>
              </a:r>
              <a:endParaRPr lang="en-US" sz="1300" kern="12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62F2F4-5A56-5B33-0A11-0EEAF1AAB7DF}"/>
              </a:ext>
            </a:extLst>
          </p:cNvPr>
          <p:cNvGrpSpPr/>
          <p:nvPr/>
        </p:nvGrpSpPr>
        <p:grpSpPr>
          <a:xfrm>
            <a:off x="8399749" y="5029928"/>
            <a:ext cx="3093750" cy="1028639"/>
            <a:chOff x="3710925" y="2761937"/>
            <a:chExt cx="3093750" cy="10286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7E0BBFA-F6C6-5F2D-81C3-31B12F52433A}"/>
                </a:ext>
              </a:extLst>
            </p:cNvPr>
            <p:cNvSpPr/>
            <p:nvPr/>
          </p:nvSpPr>
          <p:spPr>
            <a:xfrm>
              <a:off x="3710925" y="2761938"/>
              <a:ext cx="3093750" cy="900000"/>
            </a:xfrm>
            <a:prstGeom prst="rect">
              <a:avLst/>
            </a:prstGeom>
          </p:spPr>
          <p:style>
            <a:ln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3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JP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4BF3A3-749B-3567-6EE0-AE37F5842483}"/>
                </a:ext>
              </a:extLst>
            </p:cNvPr>
            <p:cNvSpPr txBox="1"/>
            <p:nvPr/>
          </p:nvSpPr>
          <p:spPr>
            <a:xfrm>
              <a:off x="3710925" y="2761937"/>
              <a:ext cx="3093750" cy="10286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GB" sz="1400" b="1" i="0" u="none" strike="noStrike" dirty="0">
                  <a:solidFill>
                    <a:schemeClr val="accent2">
                      <a:lumMod val="75000"/>
                    </a:schemeClr>
                  </a:solidFill>
                  <a:effectLst/>
                </a:rPr>
                <a:t>Behavioral Cues</a:t>
              </a:r>
              <a:r>
                <a:rPr lang="en-GB" sz="1400" b="0" i="0" u="none" strike="noStrike" dirty="0">
                  <a:solidFill>
                    <a:schemeClr val="accent2">
                      <a:lumMod val="75000"/>
                    </a:schemeClr>
                  </a:solidFill>
                  <a:effectLst/>
                  <a:latin typeface="-webkit-standard"/>
                </a:rPr>
                <a:t>: SSP also studies non-verbal </a:t>
              </a:r>
              <a:r>
                <a:rPr lang="en-GB" sz="1400" b="0" i="0" u="none" strike="noStrike" dirty="0" err="1">
                  <a:solidFill>
                    <a:schemeClr val="accent2">
                      <a:lumMod val="75000"/>
                    </a:schemeClr>
                  </a:solidFill>
                  <a:effectLst/>
                  <a:latin typeface="-webkit-standard"/>
                </a:rPr>
                <a:t>behavior</a:t>
              </a:r>
              <a:r>
                <a:rPr lang="en-GB" sz="1400" b="0" i="0" u="none" strike="noStrike" dirty="0">
                  <a:solidFill>
                    <a:schemeClr val="accent2">
                      <a:lumMod val="75000"/>
                    </a:schemeClr>
                  </a:solidFill>
                  <a:effectLst/>
                  <a:latin typeface="-webkit-standard"/>
                </a:rPr>
                <a:t>, including gestures, posture, and eye contact, to interpret social and emotional dynamics in real-time</a:t>
              </a:r>
              <a:endParaRPr lang="en-US" sz="1300" kern="12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95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45ACC69-222B-447C-FC6F-4E4DA4379EDA}"/>
              </a:ext>
            </a:extLst>
          </p:cNvPr>
          <p:cNvGrpSpPr/>
          <p:nvPr/>
        </p:nvGrpSpPr>
        <p:grpSpPr>
          <a:xfrm>
            <a:off x="800407" y="682213"/>
            <a:ext cx="10591185" cy="5676406"/>
            <a:chOff x="853563" y="22802"/>
            <a:chExt cx="10591185" cy="67567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5475EC-7486-4388-B9C1-5EDC0C8BA13A}"/>
                </a:ext>
              </a:extLst>
            </p:cNvPr>
            <p:cNvSpPr/>
            <p:nvPr/>
          </p:nvSpPr>
          <p:spPr>
            <a:xfrm>
              <a:off x="3244951" y="321264"/>
              <a:ext cx="1801481" cy="2650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Audio File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A85358-4EBC-604B-FA95-7AE857761B8E}"/>
                </a:ext>
              </a:extLst>
            </p:cNvPr>
            <p:cNvSpPr/>
            <p:nvPr/>
          </p:nvSpPr>
          <p:spPr>
            <a:xfrm>
              <a:off x="3244950" y="820306"/>
              <a:ext cx="1801481" cy="2650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Audio Processing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7696AF-1726-3949-F4D9-B79AA23438F9}"/>
                </a:ext>
              </a:extLst>
            </p:cNvPr>
            <p:cNvSpPr/>
            <p:nvPr/>
          </p:nvSpPr>
          <p:spPr>
            <a:xfrm>
              <a:off x="1099338" y="1349229"/>
              <a:ext cx="1801481" cy="2650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to 16 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KHz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6E76A53-BF76-1FBC-3367-90ADF8E81F45}"/>
                </a:ext>
              </a:extLst>
            </p:cNvPr>
            <p:cNvSpPr/>
            <p:nvPr/>
          </p:nvSpPr>
          <p:spPr>
            <a:xfrm>
              <a:off x="3236011" y="1357916"/>
              <a:ext cx="1801481" cy="2650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 to Mono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82979A-4073-C704-99CA-7DE52E8909A4}"/>
                </a:ext>
              </a:extLst>
            </p:cNvPr>
            <p:cNvSpPr/>
            <p:nvPr/>
          </p:nvSpPr>
          <p:spPr>
            <a:xfrm>
              <a:off x="5309982" y="1353626"/>
              <a:ext cx="1801481" cy="2650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Normalized Audio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374F17-AC06-1C18-9D17-78E07F51CDCF}"/>
                </a:ext>
              </a:extLst>
            </p:cNvPr>
            <p:cNvSpPr/>
            <p:nvPr/>
          </p:nvSpPr>
          <p:spPr>
            <a:xfrm>
              <a:off x="1099339" y="2521652"/>
              <a:ext cx="1801481" cy="2650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Energy Features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8A8E70-1CF2-FF34-4CF8-648349A33EA3}"/>
                </a:ext>
              </a:extLst>
            </p:cNvPr>
            <p:cNvSpPr/>
            <p:nvPr/>
          </p:nvSpPr>
          <p:spPr>
            <a:xfrm>
              <a:off x="3245233" y="2518167"/>
              <a:ext cx="1801481" cy="2650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Special Features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CA1D36-9FDB-1455-A3D7-7D23BC8929C4}"/>
                </a:ext>
              </a:extLst>
            </p:cNvPr>
            <p:cNvSpPr/>
            <p:nvPr/>
          </p:nvSpPr>
          <p:spPr>
            <a:xfrm>
              <a:off x="5353027" y="2518211"/>
              <a:ext cx="1801481" cy="2650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Zero-Crossing Rate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45B1542-639B-4B5A-0CCE-678D9A8DE177}"/>
                </a:ext>
              </a:extLst>
            </p:cNvPr>
            <p:cNvSpPr/>
            <p:nvPr/>
          </p:nvSpPr>
          <p:spPr>
            <a:xfrm>
              <a:off x="1099339" y="3028417"/>
              <a:ext cx="1801481" cy="2650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Energy Mean and Std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CE5EC4-BF28-2736-FAFE-3214A1046B21}"/>
                </a:ext>
              </a:extLst>
            </p:cNvPr>
            <p:cNvSpPr/>
            <p:nvPr/>
          </p:nvSpPr>
          <p:spPr>
            <a:xfrm>
              <a:off x="3246503" y="3024932"/>
              <a:ext cx="1801481" cy="2650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Spectral Centroid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EC44D8B-341A-24DE-C965-5F4033C07D0C}"/>
                </a:ext>
              </a:extLst>
            </p:cNvPr>
            <p:cNvSpPr/>
            <p:nvPr/>
          </p:nvSpPr>
          <p:spPr>
            <a:xfrm>
              <a:off x="5353027" y="3024976"/>
              <a:ext cx="1801481" cy="2650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 Changes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BC79C1-B17E-263F-7E0D-84EAA197B3E6}"/>
                </a:ext>
              </a:extLst>
            </p:cNvPr>
            <p:cNvSpPr/>
            <p:nvPr/>
          </p:nvSpPr>
          <p:spPr>
            <a:xfrm>
              <a:off x="3169332" y="2041028"/>
              <a:ext cx="1955419" cy="2650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MelSpectogram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Transform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A11BF1-8026-ED06-EFBC-F7DB2A1B379D}"/>
                </a:ext>
              </a:extLst>
            </p:cNvPr>
            <p:cNvSpPr/>
            <p:nvPr/>
          </p:nvSpPr>
          <p:spPr>
            <a:xfrm>
              <a:off x="3244950" y="3531653"/>
              <a:ext cx="1801481" cy="2650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Normalization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7E908C-FD4B-302C-AB66-1DBABA2EAEA9}"/>
                </a:ext>
              </a:extLst>
            </p:cNvPr>
            <p:cNvSpPr/>
            <p:nvPr/>
          </p:nvSpPr>
          <p:spPr>
            <a:xfrm>
              <a:off x="3244950" y="4562193"/>
              <a:ext cx="1801481" cy="2650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 Scores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62EB82-594C-AD47-74DD-FF9CB92D11F7}"/>
                </a:ext>
              </a:extLst>
            </p:cNvPr>
            <p:cNvSpPr/>
            <p:nvPr/>
          </p:nvSpPr>
          <p:spPr>
            <a:xfrm>
              <a:off x="5790187" y="5208766"/>
              <a:ext cx="1801481" cy="2650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GPT-4 Analysis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777A83-9DEB-6F44-E011-4D7CEEFF3ED3}"/>
                </a:ext>
              </a:extLst>
            </p:cNvPr>
            <p:cNvSpPr/>
            <p:nvPr/>
          </p:nvSpPr>
          <p:spPr>
            <a:xfrm>
              <a:off x="5790186" y="5653112"/>
              <a:ext cx="1801481" cy="2650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Stress Assessment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BCF4F67-A950-E036-5E16-D075168736AD}"/>
                </a:ext>
              </a:extLst>
            </p:cNvPr>
            <p:cNvSpPr/>
            <p:nvPr/>
          </p:nvSpPr>
          <p:spPr>
            <a:xfrm>
              <a:off x="3037235" y="6384803"/>
              <a:ext cx="1801481" cy="2650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Stress Level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130ACE-DA7B-2428-7C50-0DD4C32637EA}"/>
                </a:ext>
              </a:extLst>
            </p:cNvPr>
            <p:cNvSpPr/>
            <p:nvPr/>
          </p:nvSpPr>
          <p:spPr>
            <a:xfrm>
              <a:off x="5164079" y="6381362"/>
              <a:ext cx="1801481" cy="2650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Confidence Score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E9CD6B-B9FC-88F3-D2EC-25D00C867DE2}"/>
                </a:ext>
              </a:extLst>
            </p:cNvPr>
            <p:cNvSpPr/>
            <p:nvPr/>
          </p:nvSpPr>
          <p:spPr>
            <a:xfrm>
              <a:off x="7290923" y="6381362"/>
              <a:ext cx="1801481" cy="2650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Stress Indicators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FD2E5F2-4DE4-9F15-2E41-1D4B1C6AB027}"/>
                </a:ext>
              </a:extLst>
            </p:cNvPr>
            <p:cNvSpPr/>
            <p:nvPr/>
          </p:nvSpPr>
          <p:spPr>
            <a:xfrm>
              <a:off x="9417766" y="6381362"/>
              <a:ext cx="1801481" cy="2650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Recommendations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767282A-0685-B3C2-2A70-49C6A123A38F}"/>
                </a:ext>
              </a:extLst>
            </p:cNvPr>
            <p:cNvSpPr/>
            <p:nvPr/>
          </p:nvSpPr>
          <p:spPr>
            <a:xfrm>
              <a:off x="9005709" y="1748866"/>
              <a:ext cx="1801481" cy="2650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Whisper Model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47A1C6D-CD73-A67F-8B4F-99216D6830E1}"/>
                </a:ext>
              </a:extLst>
            </p:cNvPr>
            <p:cNvSpPr/>
            <p:nvPr/>
          </p:nvSpPr>
          <p:spPr>
            <a:xfrm>
              <a:off x="9025373" y="2439949"/>
              <a:ext cx="1801481" cy="2650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Transcribed Text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28A4050-51D2-2FF5-5402-257D6DD11E9A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4145691" y="586335"/>
              <a:ext cx="1" cy="2339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34">
              <a:extLst>
                <a:ext uri="{FF2B5EF4-FFF2-40B4-BE49-F238E27FC236}">
                  <a16:creationId xmlns:a16="http://schemas.microsoft.com/office/drawing/2014/main" id="{A8E1C320-26EC-5B34-F5DB-D2BC9BDBF1A2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rot="5400000">
              <a:off x="2940959" y="144497"/>
              <a:ext cx="263852" cy="214561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38">
              <a:extLst>
                <a:ext uri="{FF2B5EF4-FFF2-40B4-BE49-F238E27FC236}">
                  <a16:creationId xmlns:a16="http://schemas.microsoft.com/office/drawing/2014/main" id="{B8DCCAAB-BA75-5F54-8AEE-076CB421D66B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rot="5400000">
              <a:off x="4004953" y="1217177"/>
              <a:ext cx="272539" cy="893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40">
              <a:extLst>
                <a:ext uri="{FF2B5EF4-FFF2-40B4-BE49-F238E27FC236}">
                  <a16:creationId xmlns:a16="http://schemas.microsoft.com/office/drawing/2014/main" id="{2DACF4E8-785C-66E0-B9E8-5CAC8BC1431E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 rot="16200000" flipH="1">
              <a:off x="5044083" y="186985"/>
              <a:ext cx="268249" cy="206503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44">
              <a:extLst>
                <a:ext uri="{FF2B5EF4-FFF2-40B4-BE49-F238E27FC236}">
                  <a16:creationId xmlns:a16="http://schemas.microsoft.com/office/drawing/2014/main" id="{1B147D20-DC08-33C5-77FD-CC2FA7459FFD}"/>
                </a:ext>
              </a:extLst>
            </p:cNvPr>
            <p:cNvCxnSpPr>
              <a:stCxn id="7" idx="2"/>
              <a:endCxn id="16" idx="0"/>
            </p:cNvCxnSpPr>
            <p:nvPr/>
          </p:nvCxnSpPr>
          <p:spPr>
            <a:xfrm rot="16200000" flipH="1">
              <a:off x="2860196" y="754182"/>
              <a:ext cx="426728" cy="2146963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46">
              <a:extLst>
                <a:ext uri="{FF2B5EF4-FFF2-40B4-BE49-F238E27FC236}">
                  <a16:creationId xmlns:a16="http://schemas.microsoft.com/office/drawing/2014/main" id="{62D62299-FEA6-1267-BDDC-47E70F8A255F}"/>
                </a:ext>
              </a:extLst>
            </p:cNvPr>
            <p:cNvCxnSpPr>
              <a:stCxn id="8" idx="2"/>
              <a:endCxn id="16" idx="0"/>
            </p:cNvCxnSpPr>
            <p:nvPr/>
          </p:nvCxnSpPr>
          <p:spPr>
            <a:xfrm rot="16200000" flipH="1">
              <a:off x="3932877" y="1826862"/>
              <a:ext cx="418041" cy="1029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48">
              <a:extLst>
                <a:ext uri="{FF2B5EF4-FFF2-40B4-BE49-F238E27FC236}">
                  <a16:creationId xmlns:a16="http://schemas.microsoft.com/office/drawing/2014/main" id="{F6BC4E53-8C38-A57A-2F60-BF5BD4B7E1E1}"/>
                </a:ext>
              </a:extLst>
            </p:cNvPr>
            <p:cNvCxnSpPr>
              <a:stCxn id="9" idx="2"/>
              <a:endCxn id="16" idx="0"/>
            </p:cNvCxnSpPr>
            <p:nvPr/>
          </p:nvCxnSpPr>
          <p:spPr>
            <a:xfrm rot="5400000">
              <a:off x="4967718" y="798022"/>
              <a:ext cx="422331" cy="206368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50">
              <a:extLst>
                <a:ext uri="{FF2B5EF4-FFF2-40B4-BE49-F238E27FC236}">
                  <a16:creationId xmlns:a16="http://schemas.microsoft.com/office/drawing/2014/main" id="{3C6B773C-F2FD-25F4-BDE9-B16A17380626}"/>
                </a:ext>
              </a:extLst>
            </p:cNvPr>
            <p:cNvCxnSpPr>
              <a:stCxn id="16" idx="2"/>
              <a:endCxn id="10" idx="0"/>
            </p:cNvCxnSpPr>
            <p:nvPr/>
          </p:nvCxnSpPr>
          <p:spPr>
            <a:xfrm rot="5400000">
              <a:off x="2965785" y="1340394"/>
              <a:ext cx="215553" cy="214696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52">
              <a:extLst>
                <a:ext uri="{FF2B5EF4-FFF2-40B4-BE49-F238E27FC236}">
                  <a16:creationId xmlns:a16="http://schemas.microsoft.com/office/drawing/2014/main" id="{83424856-5840-B550-0B04-E6E1DA83C92D}"/>
                </a:ext>
              </a:extLst>
            </p:cNvPr>
            <p:cNvCxnSpPr>
              <a:stCxn id="16" idx="2"/>
              <a:endCxn id="11" idx="0"/>
            </p:cNvCxnSpPr>
            <p:nvPr/>
          </p:nvCxnSpPr>
          <p:spPr>
            <a:xfrm rot="5400000">
              <a:off x="4040474" y="2411599"/>
              <a:ext cx="212068" cy="106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54">
              <a:extLst>
                <a:ext uri="{FF2B5EF4-FFF2-40B4-BE49-F238E27FC236}">
                  <a16:creationId xmlns:a16="http://schemas.microsoft.com/office/drawing/2014/main" id="{91AD78EC-D983-313D-986E-9F3840C6E95F}"/>
                </a:ext>
              </a:extLst>
            </p:cNvPr>
            <p:cNvCxnSpPr>
              <a:stCxn id="16" idx="2"/>
              <a:endCxn id="12" idx="0"/>
            </p:cNvCxnSpPr>
            <p:nvPr/>
          </p:nvCxnSpPr>
          <p:spPr>
            <a:xfrm rot="16200000" flipH="1">
              <a:off x="5094349" y="1358792"/>
              <a:ext cx="212112" cy="2106726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00D2E3C-F56A-D6A4-CB77-B1EEB7F26200}"/>
                </a:ext>
              </a:extLst>
            </p:cNvPr>
            <p:cNvCxnSpPr>
              <a:stCxn id="10" idx="2"/>
              <a:endCxn id="13" idx="0"/>
            </p:cNvCxnSpPr>
            <p:nvPr/>
          </p:nvCxnSpPr>
          <p:spPr>
            <a:xfrm>
              <a:off x="2000080" y="2786723"/>
              <a:ext cx="0" cy="2416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5527BCD-0B92-364A-42A4-EF8A68562BDE}"/>
                </a:ext>
              </a:extLst>
            </p:cNvPr>
            <p:cNvCxnSpPr>
              <a:stCxn id="11" idx="2"/>
              <a:endCxn id="14" idx="0"/>
            </p:cNvCxnSpPr>
            <p:nvPr/>
          </p:nvCxnSpPr>
          <p:spPr>
            <a:xfrm>
              <a:off x="4145974" y="2783238"/>
              <a:ext cx="1270" cy="2416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597A779-1577-694B-2849-18DBE40A84AB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>
              <a:off x="6253768" y="2783282"/>
              <a:ext cx="0" cy="2416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62">
              <a:extLst>
                <a:ext uri="{FF2B5EF4-FFF2-40B4-BE49-F238E27FC236}">
                  <a16:creationId xmlns:a16="http://schemas.microsoft.com/office/drawing/2014/main" id="{DCAFF3A7-8855-F888-4A99-A2E58D4AB400}"/>
                </a:ext>
              </a:extLst>
            </p:cNvPr>
            <p:cNvCxnSpPr>
              <a:stCxn id="13" idx="2"/>
              <a:endCxn id="17" idx="0"/>
            </p:cNvCxnSpPr>
            <p:nvPr/>
          </p:nvCxnSpPr>
          <p:spPr>
            <a:xfrm rot="16200000" flipH="1">
              <a:off x="2953803" y="2339764"/>
              <a:ext cx="238165" cy="214561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64">
              <a:extLst>
                <a:ext uri="{FF2B5EF4-FFF2-40B4-BE49-F238E27FC236}">
                  <a16:creationId xmlns:a16="http://schemas.microsoft.com/office/drawing/2014/main" id="{1A31EA2E-5E23-3A2B-004B-C46913F4F997}"/>
                </a:ext>
              </a:extLst>
            </p:cNvPr>
            <p:cNvCxnSpPr>
              <a:stCxn id="14" idx="2"/>
              <a:endCxn id="17" idx="0"/>
            </p:cNvCxnSpPr>
            <p:nvPr/>
          </p:nvCxnSpPr>
          <p:spPr>
            <a:xfrm rot="5400000">
              <a:off x="4025643" y="3410052"/>
              <a:ext cx="241650" cy="1553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66">
              <a:extLst>
                <a:ext uri="{FF2B5EF4-FFF2-40B4-BE49-F238E27FC236}">
                  <a16:creationId xmlns:a16="http://schemas.microsoft.com/office/drawing/2014/main" id="{1D42A0C9-6DB1-3BCE-7218-FACA87685AA7}"/>
                </a:ext>
              </a:extLst>
            </p:cNvPr>
            <p:cNvCxnSpPr>
              <a:stCxn id="15" idx="2"/>
              <a:endCxn id="17" idx="0"/>
            </p:cNvCxnSpPr>
            <p:nvPr/>
          </p:nvCxnSpPr>
          <p:spPr>
            <a:xfrm rot="5400000">
              <a:off x="5078927" y="2356812"/>
              <a:ext cx="241606" cy="2108077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68">
              <a:extLst>
                <a:ext uri="{FF2B5EF4-FFF2-40B4-BE49-F238E27FC236}">
                  <a16:creationId xmlns:a16="http://schemas.microsoft.com/office/drawing/2014/main" id="{1B16723A-0116-A425-AE80-CA3850D66F28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3993888" y="3946167"/>
              <a:ext cx="301246" cy="236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DED5AB5-BEE1-ABFE-3D76-35D18A11EB89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4141603" y="4410193"/>
              <a:ext cx="4088" cy="15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75">
              <a:extLst>
                <a:ext uri="{FF2B5EF4-FFF2-40B4-BE49-F238E27FC236}">
                  <a16:creationId xmlns:a16="http://schemas.microsoft.com/office/drawing/2014/main" id="{5D6C964F-9736-9EE4-7C2E-C262A275520D}"/>
                </a:ext>
              </a:extLst>
            </p:cNvPr>
            <p:cNvCxnSpPr>
              <a:stCxn id="6" idx="3"/>
              <a:endCxn id="25" idx="0"/>
            </p:cNvCxnSpPr>
            <p:nvPr/>
          </p:nvCxnSpPr>
          <p:spPr>
            <a:xfrm>
              <a:off x="5046431" y="952842"/>
              <a:ext cx="4860019" cy="79602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E961726-2064-03B4-03F8-765B87213989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9906450" y="2013937"/>
              <a:ext cx="19664" cy="4260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79">
              <a:extLst>
                <a:ext uri="{FF2B5EF4-FFF2-40B4-BE49-F238E27FC236}">
                  <a16:creationId xmlns:a16="http://schemas.microsoft.com/office/drawing/2014/main" id="{A8A857D5-8632-67C5-8951-6C43478FE227}"/>
                </a:ext>
              </a:extLst>
            </p:cNvPr>
            <p:cNvCxnSpPr>
              <a:stCxn id="26" idx="2"/>
              <a:endCxn id="19" idx="3"/>
            </p:cNvCxnSpPr>
            <p:nvPr/>
          </p:nvCxnSpPr>
          <p:spPr>
            <a:xfrm rot="5400000">
              <a:off x="7440751" y="2855938"/>
              <a:ext cx="2636281" cy="233444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C454E1A-F50C-F9AB-BA95-DDFA3C2B0F53}"/>
                </a:ext>
              </a:extLst>
            </p:cNvPr>
            <p:cNvSpPr/>
            <p:nvPr/>
          </p:nvSpPr>
          <p:spPr>
            <a:xfrm>
              <a:off x="3367315" y="44476"/>
              <a:ext cx="1471401" cy="2088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49" name="Rectangle: Rounded Corners 82">
              <a:extLst>
                <a:ext uri="{FF2B5EF4-FFF2-40B4-BE49-F238E27FC236}">
                  <a16:creationId xmlns:a16="http://schemas.microsoft.com/office/drawing/2014/main" id="{5BDD0A05-0F11-3FDB-E2CC-CA31AB3FEFC3}"/>
                </a:ext>
              </a:extLst>
            </p:cNvPr>
            <p:cNvSpPr/>
            <p:nvPr/>
          </p:nvSpPr>
          <p:spPr>
            <a:xfrm>
              <a:off x="972631" y="22802"/>
              <a:ext cx="6256126" cy="1889319"/>
            </a:xfrm>
            <a:prstGeom prst="roundRect">
              <a:avLst/>
            </a:prstGeom>
            <a:solidFill>
              <a:srgbClr val="00FFFF">
                <a:alpha val="4706"/>
              </a:srgb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711A3D7-8AC2-6057-9F0B-2EF8F9CDECCC}"/>
                </a:ext>
              </a:extLst>
            </p:cNvPr>
            <p:cNvSpPr/>
            <p:nvPr/>
          </p:nvSpPr>
          <p:spPr>
            <a:xfrm>
              <a:off x="5452929" y="2078471"/>
              <a:ext cx="1801481" cy="1746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Extraction</a:t>
              </a:r>
            </a:p>
          </p:txBody>
        </p:sp>
        <p:sp>
          <p:nvSpPr>
            <p:cNvPr id="51" name="Rectangle: Rounded Corners 85">
              <a:extLst>
                <a:ext uri="{FF2B5EF4-FFF2-40B4-BE49-F238E27FC236}">
                  <a16:creationId xmlns:a16="http://schemas.microsoft.com/office/drawing/2014/main" id="{6C0EA857-045E-ADFB-D394-40ECCDD34F87}"/>
                </a:ext>
              </a:extLst>
            </p:cNvPr>
            <p:cNvSpPr/>
            <p:nvPr/>
          </p:nvSpPr>
          <p:spPr>
            <a:xfrm>
              <a:off x="853563" y="1980600"/>
              <a:ext cx="6545028" cy="1936324"/>
            </a:xfrm>
            <a:prstGeom prst="roundRect">
              <a:avLst/>
            </a:prstGeom>
            <a:solidFill>
              <a:srgbClr val="FFFF00">
                <a:alpha val="4706"/>
              </a:srgb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2" name="Connector: Elbow 89">
              <a:extLst>
                <a:ext uri="{FF2B5EF4-FFF2-40B4-BE49-F238E27FC236}">
                  <a16:creationId xmlns:a16="http://schemas.microsoft.com/office/drawing/2014/main" id="{59FDC672-854D-0CEC-6DFB-8A50F96CCC45}"/>
                </a:ext>
              </a:extLst>
            </p:cNvPr>
            <p:cNvCxnSpPr>
              <a:cxnSpLocks/>
              <a:stCxn id="18" idx="2"/>
              <a:endCxn id="19" idx="1"/>
            </p:cNvCxnSpPr>
            <p:nvPr/>
          </p:nvCxnSpPr>
          <p:spPr>
            <a:xfrm rot="16200000" flipH="1">
              <a:off x="4710921" y="4262034"/>
              <a:ext cx="514037" cy="164449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D48F260-7F52-0385-48BB-FCCDEC61F41E}"/>
                </a:ext>
              </a:extLst>
            </p:cNvPr>
            <p:cNvCxnSpPr>
              <a:stCxn id="19" idx="2"/>
              <a:endCxn id="20" idx="0"/>
            </p:cNvCxnSpPr>
            <p:nvPr/>
          </p:nvCxnSpPr>
          <p:spPr>
            <a:xfrm flipH="1">
              <a:off x="6690927" y="5473837"/>
              <a:ext cx="1" cy="1792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94">
              <a:extLst>
                <a:ext uri="{FF2B5EF4-FFF2-40B4-BE49-F238E27FC236}">
                  <a16:creationId xmlns:a16="http://schemas.microsoft.com/office/drawing/2014/main" id="{CD498B3C-2498-09FA-488B-E29BE4BCA5B9}"/>
                </a:ext>
              </a:extLst>
            </p:cNvPr>
            <p:cNvCxnSpPr>
              <a:stCxn id="20" idx="2"/>
              <a:endCxn id="21" idx="0"/>
            </p:cNvCxnSpPr>
            <p:nvPr/>
          </p:nvCxnSpPr>
          <p:spPr>
            <a:xfrm rot="5400000">
              <a:off x="5081142" y="4775018"/>
              <a:ext cx="466620" cy="275295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96">
              <a:extLst>
                <a:ext uri="{FF2B5EF4-FFF2-40B4-BE49-F238E27FC236}">
                  <a16:creationId xmlns:a16="http://schemas.microsoft.com/office/drawing/2014/main" id="{6CDF6566-DC3E-ED99-C7D8-38262CB23596}"/>
                </a:ext>
              </a:extLst>
            </p:cNvPr>
            <p:cNvCxnSpPr>
              <a:stCxn id="20" idx="2"/>
              <a:endCxn id="22" idx="0"/>
            </p:cNvCxnSpPr>
            <p:nvPr/>
          </p:nvCxnSpPr>
          <p:spPr>
            <a:xfrm rot="5400000">
              <a:off x="6146285" y="5836719"/>
              <a:ext cx="463178" cy="626107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98">
              <a:extLst>
                <a:ext uri="{FF2B5EF4-FFF2-40B4-BE49-F238E27FC236}">
                  <a16:creationId xmlns:a16="http://schemas.microsoft.com/office/drawing/2014/main" id="{8991DE9F-A9A4-0B4E-6AC8-6E0FF824F895}"/>
                </a:ext>
              </a:extLst>
            </p:cNvPr>
            <p:cNvCxnSpPr>
              <a:stCxn id="20" idx="2"/>
              <a:endCxn id="23" idx="0"/>
            </p:cNvCxnSpPr>
            <p:nvPr/>
          </p:nvCxnSpPr>
          <p:spPr>
            <a:xfrm rot="16200000" flipH="1">
              <a:off x="7209706" y="5399403"/>
              <a:ext cx="463178" cy="1500737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100">
              <a:extLst>
                <a:ext uri="{FF2B5EF4-FFF2-40B4-BE49-F238E27FC236}">
                  <a16:creationId xmlns:a16="http://schemas.microsoft.com/office/drawing/2014/main" id="{96EBD3CC-691B-8EE7-C595-C7B56CA278A7}"/>
                </a:ext>
              </a:extLst>
            </p:cNvPr>
            <p:cNvCxnSpPr>
              <a:stCxn id="20" idx="2"/>
              <a:endCxn id="24" idx="0"/>
            </p:cNvCxnSpPr>
            <p:nvPr/>
          </p:nvCxnSpPr>
          <p:spPr>
            <a:xfrm rot="16200000" flipH="1">
              <a:off x="8273128" y="4335982"/>
              <a:ext cx="463178" cy="362758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13FFE80-A2D0-1093-A5B3-3F156ECF0ADC}"/>
                </a:ext>
              </a:extLst>
            </p:cNvPr>
            <p:cNvSpPr/>
            <p:nvPr/>
          </p:nvSpPr>
          <p:spPr>
            <a:xfrm>
              <a:off x="10342840" y="6069621"/>
              <a:ext cx="968028" cy="2650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  <p:sp>
          <p:nvSpPr>
            <p:cNvPr id="59" name="Rectangle: Rounded Corners 102">
              <a:extLst>
                <a:ext uri="{FF2B5EF4-FFF2-40B4-BE49-F238E27FC236}">
                  <a16:creationId xmlns:a16="http://schemas.microsoft.com/office/drawing/2014/main" id="{DF77A947-27E7-09E8-37AE-F0F04846E3A8}"/>
                </a:ext>
              </a:extLst>
            </p:cNvPr>
            <p:cNvSpPr/>
            <p:nvPr/>
          </p:nvSpPr>
          <p:spPr>
            <a:xfrm>
              <a:off x="2854246" y="6097459"/>
              <a:ext cx="8590502" cy="682139"/>
            </a:xfrm>
            <a:prstGeom prst="roundRect">
              <a:avLst/>
            </a:prstGeom>
            <a:solidFill>
              <a:schemeClr val="tx1">
                <a:alpha val="4706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F2AA3F3-06E4-02CA-A3D9-DCD77F87A877}"/>
                </a:ext>
              </a:extLst>
            </p:cNvPr>
            <p:cNvSpPr/>
            <p:nvPr/>
          </p:nvSpPr>
          <p:spPr>
            <a:xfrm>
              <a:off x="7602754" y="5670506"/>
              <a:ext cx="1625741" cy="2220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Stress Analysis</a:t>
              </a:r>
            </a:p>
          </p:txBody>
        </p:sp>
        <p:sp>
          <p:nvSpPr>
            <p:cNvPr id="61" name="Rectangle: Rounded Corners 107">
              <a:extLst>
                <a:ext uri="{FF2B5EF4-FFF2-40B4-BE49-F238E27FC236}">
                  <a16:creationId xmlns:a16="http://schemas.microsoft.com/office/drawing/2014/main" id="{34196B39-834B-8021-28F3-0E59C9564EA9}"/>
                </a:ext>
              </a:extLst>
            </p:cNvPr>
            <p:cNvSpPr/>
            <p:nvPr/>
          </p:nvSpPr>
          <p:spPr>
            <a:xfrm>
              <a:off x="5564686" y="5084282"/>
              <a:ext cx="3994684" cy="933055"/>
            </a:xfrm>
            <a:prstGeom prst="roundRect">
              <a:avLst/>
            </a:prstGeom>
            <a:solidFill>
              <a:srgbClr val="00FFFF">
                <a:alpha val="5098"/>
              </a:srgb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FDECEC8-5441-5FA1-787A-A3B52A361FF7}"/>
                </a:ext>
              </a:extLst>
            </p:cNvPr>
            <p:cNvSpPr/>
            <p:nvPr/>
          </p:nvSpPr>
          <p:spPr>
            <a:xfrm>
              <a:off x="2854246" y="4106305"/>
              <a:ext cx="3449485" cy="2932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 Recognition Model (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SpeechBrain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3" name="Rectangle: Rounded Corners 113">
              <a:extLst>
                <a:ext uri="{FF2B5EF4-FFF2-40B4-BE49-F238E27FC236}">
                  <a16:creationId xmlns:a16="http://schemas.microsoft.com/office/drawing/2014/main" id="{C34E383A-748F-E9C3-0F7D-4F0EE291A6D1}"/>
                </a:ext>
              </a:extLst>
            </p:cNvPr>
            <p:cNvSpPr/>
            <p:nvPr/>
          </p:nvSpPr>
          <p:spPr>
            <a:xfrm>
              <a:off x="2766794" y="3985509"/>
              <a:ext cx="3624388" cy="1044760"/>
            </a:xfrm>
            <a:prstGeom prst="roundRect">
              <a:avLst/>
            </a:prstGeom>
            <a:solidFill>
              <a:srgbClr val="006666">
                <a:alpha val="4706"/>
              </a:srgb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7F9AA35-CA1D-ED83-B34F-26A4959A0FF1}"/>
                </a:ext>
              </a:extLst>
            </p:cNvPr>
            <p:cNvSpPr/>
            <p:nvPr/>
          </p:nvSpPr>
          <p:spPr>
            <a:xfrm>
              <a:off x="9509557" y="1390680"/>
              <a:ext cx="833111" cy="1749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ASR</a:t>
              </a:r>
            </a:p>
          </p:txBody>
        </p:sp>
        <p:sp>
          <p:nvSpPr>
            <p:cNvPr id="65" name="Rectangle: Rounded Corners 115">
              <a:extLst>
                <a:ext uri="{FF2B5EF4-FFF2-40B4-BE49-F238E27FC236}">
                  <a16:creationId xmlns:a16="http://schemas.microsoft.com/office/drawing/2014/main" id="{5E76DBC7-94E2-BFF8-9FB4-728EED8743C1}"/>
                </a:ext>
              </a:extLst>
            </p:cNvPr>
            <p:cNvSpPr/>
            <p:nvPr/>
          </p:nvSpPr>
          <p:spPr>
            <a:xfrm>
              <a:off x="8682440" y="1279413"/>
              <a:ext cx="2527523" cy="1961398"/>
            </a:xfrm>
            <a:prstGeom prst="roundRect">
              <a:avLst/>
            </a:prstGeom>
            <a:solidFill>
              <a:srgbClr val="FF0000">
                <a:alpha val="4706"/>
              </a:srgb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98E96C-577A-8C72-D8D4-7E54F3C3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84" y="69005"/>
            <a:ext cx="10515600" cy="512699"/>
          </a:xfrm>
        </p:spPr>
        <p:txBody>
          <a:bodyPr>
            <a:normAutofit fontScale="90000"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A459BD-B0C5-4B78-1FE2-B19C54B8E292}"/>
              </a:ext>
            </a:extLst>
          </p:cNvPr>
          <p:cNvSpPr txBox="1"/>
          <p:nvPr/>
        </p:nvSpPr>
        <p:spPr>
          <a:xfrm>
            <a:off x="11560705" y="6178983"/>
            <a:ext cx="592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7</a:t>
            </a:r>
          </a:p>
        </p:txBody>
      </p:sp>
    </p:spTree>
    <p:extLst>
      <p:ext uri="{BB962C8B-B14F-4D97-AF65-F5344CB8AC3E}">
        <p14:creationId xmlns:p14="http://schemas.microsoft.com/office/powerpoint/2010/main" val="213450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5A0B-000A-5366-C5FC-43543512F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7" y="151370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prosodic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55CB-6F1E-B698-7EC4-5E63DDD27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18" y="831274"/>
            <a:ext cx="12031682" cy="5875356"/>
          </a:xfrm>
        </p:spPr>
        <p:txBody>
          <a:bodyPr/>
          <a:lstStyle/>
          <a:p>
            <a:pPr marL="0" indent="0">
              <a:buNone/>
            </a:pPr>
            <a:r>
              <a:rPr lang="en-JP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system utilizes </a:t>
            </a:r>
            <a:r>
              <a:rPr lang="en-JP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MelSpectrogram transformation</a:t>
            </a:r>
            <a:r>
              <a:rPr lang="en-JP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for detailed spectral analysis and extracts four critical acoustic features that correlate with emotional states and stress levels:</a:t>
            </a:r>
            <a:endParaRPr lang="en-JP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>
              <a:buFont typeface="+mj-lt"/>
              <a:buAutoNum type="arabicPeriod"/>
              <a:tabLst>
                <a:tab pos="457200" algn="l"/>
              </a:tabLst>
            </a:pPr>
            <a:r>
              <a:rPr lang="en-JP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Energy</a:t>
            </a:r>
            <a:r>
              <a:rPr lang="en-JP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Measures the overall signal intensity, reflecting loudness variations, which can indicate heightened emotions such as anger or excitement.</a:t>
            </a:r>
          </a:p>
          <a:p>
            <a:pPr marL="342900" lvl="0" indent="-342900" algn="l">
              <a:buFont typeface="+mj-lt"/>
              <a:buAutoNum type="arabicPeriod"/>
              <a:tabLst>
                <a:tab pos="457200" algn="l"/>
              </a:tabLst>
            </a:pPr>
            <a:r>
              <a:rPr lang="en-JP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Energy Standard Deviation</a:t>
            </a:r>
            <a:r>
              <a:rPr lang="en-JP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Captures fluctuations in volume, helping to differentiate between calm (steady energy) and stressed (irregular energy) states.</a:t>
            </a:r>
          </a:p>
          <a:p>
            <a:pPr marL="342900" lvl="0" indent="-342900" algn="l">
              <a:buFont typeface="+mj-lt"/>
              <a:buAutoNum type="arabicPeriod"/>
              <a:tabLst>
                <a:tab pos="457200" algn="l"/>
              </a:tabLst>
            </a:pPr>
            <a:r>
              <a:rPr lang="en-JP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Spectral Centroid</a:t>
            </a:r>
            <a:r>
              <a:rPr lang="en-JP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Represents the center of frequency distribution, where higher values may indicate high-pitched, tense speech associated with stress or anxiety.</a:t>
            </a:r>
          </a:p>
          <a:p>
            <a:pPr marL="342900" lvl="0" indent="-342900" algn="l">
              <a:buFont typeface="+mj-lt"/>
              <a:buAutoNum type="arabicPeriod"/>
              <a:tabLst>
                <a:tab pos="457200" algn="l"/>
              </a:tabLst>
            </a:pPr>
            <a:r>
              <a:rPr lang="en-JP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Zero Crossing Rate</a:t>
            </a:r>
            <a:r>
              <a:rPr lang="en-JP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Quantifies the rate of signal sign changes, linked to pitch variations; increased rates often reflect nervousness or agitation.</a:t>
            </a:r>
          </a:p>
          <a:p>
            <a:endParaRPr lang="en-JP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9A6320-2EDD-80B9-4CEC-BA04F0ED3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18" y="3906983"/>
            <a:ext cx="11675422" cy="2585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899A4C-6843-37A7-44B2-B2E5A4660ED4}"/>
              </a:ext>
            </a:extLst>
          </p:cNvPr>
          <p:cNvSpPr txBox="1"/>
          <p:nvPr/>
        </p:nvSpPr>
        <p:spPr>
          <a:xfrm>
            <a:off x="11539600" y="6415087"/>
            <a:ext cx="592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8</a:t>
            </a:r>
          </a:p>
        </p:txBody>
      </p:sp>
    </p:spTree>
    <p:extLst>
      <p:ext uri="{BB962C8B-B14F-4D97-AF65-F5344CB8AC3E}">
        <p14:creationId xmlns:p14="http://schemas.microsoft.com/office/powerpoint/2010/main" val="3638394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4999C-135B-2198-3643-9A898167B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2745-6BD7-F176-74F5-3E8990FF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37" y="368011"/>
            <a:ext cx="10515600" cy="608652"/>
          </a:xfrm>
        </p:spPr>
        <p:txBody>
          <a:bodyPr>
            <a:normAutofit fontScale="90000"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1FF77-477E-4596-0571-98105BD79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37" y="1810575"/>
            <a:ext cx="3900055" cy="4351338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 </a:t>
            </a:r>
            <a:r>
              <a:rPr lang="en-GB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Energy Features (Volume/Intensity)</a:t>
            </a:r>
            <a:endParaRPr lang="en-GB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Root Mean Square (RMS) energy from Mel Spectrogram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Formula: E = √(1/N ∑|x(n)|²)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is energy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x(n) is signal amplitude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is frame length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Captures voice intensity and stress patterns</a:t>
            </a:r>
          </a:p>
          <a:p>
            <a:endParaRPr lang="en-JP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F6E269-E30A-6A58-0725-740E07772CD6}"/>
              </a:ext>
            </a:extLst>
          </p:cNvPr>
          <p:cNvSpPr txBox="1">
            <a:spLocks/>
          </p:cNvSpPr>
          <p:nvPr/>
        </p:nvSpPr>
        <p:spPr>
          <a:xfrm>
            <a:off x="4405250" y="1827975"/>
            <a:ext cx="3900055" cy="43513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 </a:t>
            </a: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Pitch Features (Spectral Centroid)</a:t>
            </a:r>
            <a:endParaRPr lang="en-GB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Calculates weighted mean of frequencies</a:t>
            </a:r>
          </a:p>
          <a:p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Formula: SC = ∑(f(n) * M(n)) / ∑M(n)</a:t>
            </a:r>
          </a:p>
          <a:p>
            <a:pPr marL="742950" lvl="1" indent="-285750"/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is frequency</a:t>
            </a:r>
          </a:p>
          <a:p>
            <a:pPr marL="742950" lvl="1" indent="-285750"/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M(n) is magnitude</a:t>
            </a:r>
          </a:p>
          <a:p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voice pitch characteristics</a:t>
            </a:r>
          </a:p>
          <a:p>
            <a:endParaRPr lang="en-JP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0102FF-45D3-22A2-E079-BA294C0BF65B}"/>
              </a:ext>
            </a:extLst>
          </p:cNvPr>
          <p:cNvSpPr txBox="1">
            <a:spLocks/>
          </p:cNvSpPr>
          <p:nvPr/>
        </p:nvSpPr>
        <p:spPr>
          <a:xfrm>
            <a:off x="8106887" y="1834325"/>
            <a:ext cx="3900055" cy="4351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Rhythm Features (Zero Crossing Rate)</a:t>
            </a:r>
            <a:endParaRPr lang="en-GB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signal polarity changes</a:t>
            </a:r>
          </a:p>
          <a:p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Formula: ZCR = (1/T) ∑|sign[x(n)] - sign[x(n-1)]|/2</a:t>
            </a:r>
          </a:p>
          <a:p>
            <a:pPr marL="742950" lvl="1" indent="-285750"/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is frame length</a:t>
            </a:r>
          </a:p>
          <a:p>
            <a:pPr marL="742950" lvl="1" indent="-285750"/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x(n) is signal value</a:t>
            </a:r>
          </a:p>
          <a:p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Detects speech rhythm and periodicity</a:t>
            </a:r>
          </a:p>
          <a:p>
            <a:endParaRPr lang="en-JP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41928-7CA4-3C26-FDB4-F506CE572261}"/>
              </a:ext>
            </a:extLst>
          </p:cNvPr>
          <p:cNvSpPr txBox="1"/>
          <p:nvPr/>
        </p:nvSpPr>
        <p:spPr>
          <a:xfrm>
            <a:off x="11475028" y="6226258"/>
            <a:ext cx="5922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9</a:t>
            </a:r>
          </a:p>
        </p:txBody>
      </p:sp>
    </p:spTree>
    <p:extLst>
      <p:ext uri="{BB962C8B-B14F-4D97-AF65-F5344CB8AC3E}">
        <p14:creationId xmlns:p14="http://schemas.microsoft.com/office/powerpoint/2010/main" val="361854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62726C962B754A9CC363FED5F08BE5" ma:contentTypeVersion="4" ma:contentTypeDescription="Create a new document." ma:contentTypeScope="" ma:versionID="1cd4b7ccc38d5b6104fdfc36f1829820">
  <xsd:schema xmlns:xsd="http://www.w3.org/2001/XMLSchema" xmlns:xs="http://www.w3.org/2001/XMLSchema" xmlns:p="http://schemas.microsoft.com/office/2006/metadata/properties" xmlns:ns2="2d913630-deff-4516-b85b-5c70022e1dc5" targetNamespace="http://schemas.microsoft.com/office/2006/metadata/properties" ma:root="true" ma:fieldsID="1aba4bf79e8820c26fb1b1c5f1e030f6" ns2:_="">
    <xsd:import namespace="2d913630-deff-4516-b85b-5c70022e1d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13630-deff-4516-b85b-5c70022e1d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637010-43D2-4C3E-AD56-65C8D9E339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913630-deff-4516-b85b-5c70022e1d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B6AAAB-D4E8-417D-BD30-C9A6A4BE0F4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3066935-C7B4-46D2-853E-CBE77D311D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57994</TotalTime>
  <Words>2065</Words>
  <Application>Microsoft Macintosh PowerPoint</Application>
  <PresentationFormat>Widescreen</PresentationFormat>
  <Paragraphs>314</Paragraphs>
  <Slides>28</Slides>
  <Notes>15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-webkit-standard</vt:lpstr>
      <vt:lpstr>Aptos</vt:lpstr>
      <vt:lpstr>Aptos Display</vt:lpstr>
      <vt:lpstr>Arial</vt:lpstr>
      <vt:lpstr>Menlo</vt:lpstr>
      <vt:lpstr>Times New Roman</vt:lpstr>
      <vt:lpstr>Wingdings</vt:lpstr>
      <vt:lpstr>Office Theme</vt:lpstr>
      <vt:lpstr>PowerPoint Presentation</vt:lpstr>
      <vt:lpstr>Contents</vt:lpstr>
      <vt:lpstr>Introduction</vt:lpstr>
      <vt:lpstr>Related research</vt:lpstr>
      <vt:lpstr>Overview</vt:lpstr>
      <vt:lpstr>Social Signal Processing Techniques</vt:lpstr>
      <vt:lpstr>Proposed System</vt:lpstr>
      <vt:lpstr>Audio prosodic features </vt:lpstr>
      <vt:lpstr>Feature extraction techniques</vt:lpstr>
      <vt:lpstr>Feature-Emotion Correlations</vt:lpstr>
      <vt:lpstr>Whisper Texual analysis</vt:lpstr>
      <vt:lpstr>Stress Textual Analysis from audio</vt:lpstr>
      <vt:lpstr>Stress analysis input sources</vt:lpstr>
      <vt:lpstr>Stress Assessment and LLM integration</vt:lpstr>
      <vt:lpstr>Stress Assessment and LLM integration</vt:lpstr>
      <vt:lpstr>PowerPoint Presentation</vt:lpstr>
      <vt:lpstr>PowerPoint Presentation</vt:lpstr>
      <vt:lpstr>PowerPoint Presentation</vt:lpstr>
      <vt:lpstr>Voice stress detection system</vt:lpstr>
      <vt:lpstr>Stress trend Tracking</vt:lpstr>
      <vt:lpstr>Experiment results</vt:lpstr>
      <vt:lpstr>Conclusion</vt:lpstr>
      <vt:lpstr>Future consideration</vt:lpstr>
      <vt:lpstr>  References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HOSSAIN Syeda Tanzina</dc:creator>
  <cp:lastModifiedBy>HOSSAIN Syeda Tanzina</cp:lastModifiedBy>
  <cp:revision>32</cp:revision>
  <dcterms:created xsi:type="dcterms:W3CDTF">2024-09-08T00:14:14Z</dcterms:created>
  <dcterms:modified xsi:type="dcterms:W3CDTF">2025-02-13T04:14:31Z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0x0101007F62726C962B754A9CC363FED5F08BE5</vt:lpwstr>
  </property>
</Properties>
</file>