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74" r:id="rId7"/>
    <p:sldId id="258" r:id="rId8"/>
    <p:sldId id="275" r:id="rId9"/>
    <p:sldId id="276" r:id="rId10"/>
    <p:sldId id="261" r:id="rId11"/>
    <p:sldId id="277" r:id="rId12"/>
    <p:sldId id="278" r:id="rId13"/>
    <p:sldId id="280" r:id="rId14"/>
    <p:sldId id="281" r:id="rId15"/>
    <p:sldId id="282" r:id="rId16"/>
    <p:sldId id="283" r:id="rId17"/>
    <p:sldId id="284" r:id="rId18"/>
    <p:sldId id="266"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5FC7F2-07E7-009F-148D-F42B8DF8A6C9}" v="38" dt="2022-11-24T10:54:34.975"/>
    <p1510:client id="{6AFE82D5-F86F-474A-A928-34690B29D8A7}" v="541" dt="2022-11-23T17:46:14.273"/>
    <p1510:client id="{E8D13FB9-12DF-48F5-5436-27B56BEA7A57}" v="111" dt="2022-11-24T04:54:03.3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04" autoAdjust="0"/>
  </p:normalViewPr>
  <p:slideViewPr>
    <p:cSldViewPr snapToGrid="0">
      <p:cViewPr>
        <p:scale>
          <a:sx n="100" d="100"/>
          <a:sy n="100" d="100"/>
        </p:scale>
        <p:origin x="-77" y="-55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25D588-96B3-4F08-9E00-60AEE961F2CC}"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380AA2ED-7F32-4C77-8094-3B97ED76041C}">
      <dgm:prSet/>
      <dgm:spPr/>
      <dgm:t>
        <a:bodyPr/>
        <a:lstStyle/>
        <a:p>
          <a:r>
            <a:rPr lang="en-US" dirty="0">
              <a:solidFill>
                <a:schemeClr val="tx1"/>
              </a:solidFill>
            </a:rPr>
            <a:t>Majority of the people still rely on local markets and dealers for buying their desired pets whereas a part of the money is to be sent to agents as commission.</a:t>
          </a:r>
        </a:p>
      </dgm:t>
    </dgm:pt>
    <dgm:pt modelId="{024E166F-7A91-4FCF-B7A3-388C597BDC93}" type="parTrans" cxnId="{D3E65F5C-7AE1-42D3-B0B9-66DAF3CCFA26}">
      <dgm:prSet/>
      <dgm:spPr/>
      <dgm:t>
        <a:bodyPr/>
        <a:lstStyle/>
        <a:p>
          <a:endParaRPr lang="en-US"/>
        </a:p>
      </dgm:t>
    </dgm:pt>
    <dgm:pt modelId="{24AAEE24-1703-4E82-A0B4-5E41C2F75B2E}" type="sibTrans" cxnId="{D3E65F5C-7AE1-42D3-B0B9-66DAF3CCFA26}">
      <dgm:prSet/>
      <dgm:spPr/>
      <dgm:t>
        <a:bodyPr/>
        <a:lstStyle/>
        <a:p>
          <a:endParaRPr lang="en-US"/>
        </a:p>
      </dgm:t>
    </dgm:pt>
    <dgm:pt modelId="{8B077A5A-00B5-4BBA-9EB9-ADC38C10C022}">
      <dgm:prSet/>
      <dgm:spPr/>
      <dgm:t>
        <a:bodyPr/>
        <a:lstStyle/>
        <a:p>
          <a:r>
            <a:rPr lang="en-US" dirty="0">
              <a:solidFill>
                <a:schemeClr val="tx1"/>
              </a:solidFill>
            </a:rPr>
            <a:t>Currently the number of active mobile applications found in our area that provides purchase of pets are very limited</a:t>
          </a:r>
        </a:p>
      </dgm:t>
    </dgm:pt>
    <dgm:pt modelId="{E1B3890D-6C24-446F-9DF1-FC34818BDA03}" type="parTrans" cxnId="{3ABB1AB3-D114-476F-B244-4007AC549AF3}">
      <dgm:prSet/>
      <dgm:spPr/>
      <dgm:t>
        <a:bodyPr/>
        <a:lstStyle/>
        <a:p>
          <a:endParaRPr lang="en-US"/>
        </a:p>
      </dgm:t>
    </dgm:pt>
    <dgm:pt modelId="{B4720658-DD7F-4A30-87E5-5274A582BBB1}" type="sibTrans" cxnId="{3ABB1AB3-D114-476F-B244-4007AC549AF3}">
      <dgm:prSet/>
      <dgm:spPr/>
      <dgm:t>
        <a:bodyPr/>
        <a:lstStyle/>
        <a:p>
          <a:endParaRPr lang="en-US"/>
        </a:p>
      </dgm:t>
    </dgm:pt>
    <dgm:pt modelId="{1F14AC07-050F-45B6-AE29-FB877E7CE256}">
      <dgm:prSet/>
      <dgm:spPr/>
      <dgm:t>
        <a:bodyPr/>
        <a:lstStyle/>
        <a:p>
          <a:r>
            <a:rPr lang="en-US" dirty="0">
              <a:solidFill>
                <a:schemeClr val="tx1"/>
              </a:solidFill>
            </a:rPr>
            <a:t>Many applications are available in foreign countries like USA, but it is rarely developed in our area.</a:t>
          </a:r>
        </a:p>
      </dgm:t>
    </dgm:pt>
    <dgm:pt modelId="{DF28516D-F931-446C-A031-BE1411DA0B05}" type="parTrans" cxnId="{27BAAF38-0F16-485E-B208-25EEDE6012B5}">
      <dgm:prSet/>
      <dgm:spPr/>
      <dgm:t>
        <a:bodyPr/>
        <a:lstStyle/>
        <a:p>
          <a:endParaRPr lang="en-US"/>
        </a:p>
      </dgm:t>
    </dgm:pt>
    <dgm:pt modelId="{8594768B-8BB5-4DC1-AF42-027901231D62}" type="sibTrans" cxnId="{27BAAF38-0F16-485E-B208-25EEDE6012B5}">
      <dgm:prSet/>
      <dgm:spPr/>
      <dgm:t>
        <a:bodyPr/>
        <a:lstStyle/>
        <a:p>
          <a:endParaRPr lang="en-US"/>
        </a:p>
      </dgm:t>
    </dgm:pt>
    <dgm:pt modelId="{C2597281-0F89-4964-BAA7-11F250354ECD}">
      <dgm:prSet/>
      <dgm:spPr/>
      <dgm:t>
        <a:bodyPr/>
        <a:lstStyle/>
        <a:p>
          <a:r>
            <a:rPr lang="en-US" dirty="0">
              <a:solidFill>
                <a:schemeClr val="tx1"/>
              </a:solidFill>
            </a:rPr>
            <a:t>Proper and timely updating of data is not done in many such applications and therefore it is not recommended to use. </a:t>
          </a:r>
        </a:p>
      </dgm:t>
    </dgm:pt>
    <dgm:pt modelId="{50837842-7490-4B28-86B9-C161B85C716D}" type="parTrans" cxnId="{7ED5CC0D-45B6-4001-8A86-C23F4014B7DF}">
      <dgm:prSet/>
      <dgm:spPr/>
      <dgm:t>
        <a:bodyPr/>
        <a:lstStyle/>
        <a:p>
          <a:endParaRPr lang="en-US"/>
        </a:p>
      </dgm:t>
    </dgm:pt>
    <dgm:pt modelId="{29341D78-BBBF-478D-A666-2484A0C12336}" type="sibTrans" cxnId="{7ED5CC0D-45B6-4001-8A86-C23F4014B7DF}">
      <dgm:prSet/>
      <dgm:spPr/>
      <dgm:t>
        <a:bodyPr/>
        <a:lstStyle/>
        <a:p>
          <a:endParaRPr lang="en-US"/>
        </a:p>
      </dgm:t>
    </dgm:pt>
    <dgm:pt modelId="{CA73CE98-EA34-4819-B42D-72A53180DCE9}">
      <dgm:prSet/>
      <dgm:spPr/>
      <dgm:t>
        <a:bodyPr/>
        <a:lstStyle/>
        <a:p>
          <a:r>
            <a:rPr lang="en-US" dirty="0">
              <a:solidFill>
                <a:schemeClr val="tx1"/>
              </a:solidFill>
            </a:rPr>
            <a:t>Similarly, lack of good user interface is a main problem in these cases</a:t>
          </a:r>
        </a:p>
      </dgm:t>
    </dgm:pt>
    <dgm:pt modelId="{CE50A876-231C-4929-B587-F9641CDAA717}" type="parTrans" cxnId="{4B0955A3-E00E-43E7-A425-1F3B88D19E57}">
      <dgm:prSet/>
      <dgm:spPr/>
      <dgm:t>
        <a:bodyPr/>
        <a:lstStyle/>
        <a:p>
          <a:endParaRPr lang="en-US"/>
        </a:p>
      </dgm:t>
    </dgm:pt>
    <dgm:pt modelId="{2021CB92-3380-4DAE-845F-DE197AB45FBF}" type="sibTrans" cxnId="{4B0955A3-E00E-43E7-A425-1F3B88D19E57}">
      <dgm:prSet/>
      <dgm:spPr/>
      <dgm:t>
        <a:bodyPr/>
        <a:lstStyle/>
        <a:p>
          <a:endParaRPr lang="en-US"/>
        </a:p>
      </dgm:t>
    </dgm:pt>
    <dgm:pt modelId="{C4EF3122-6216-4C59-9D3A-BB378BF51CBE}" type="pres">
      <dgm:prSet presAssocID="{7F25D588-96B3-4F08-9E00-60AEE961F2CC}" presName="diagram" presStyleCnt="0">
        <dgm:presLayoutVars>
          <dgm:dir/>
          <dgm:resizeHandles val="exact"/>
        </dgm:presLayoutVars>
      </dgm:prSet>
      <dgm:spPr/>
    </dgm:pt>
    <dgm:pt modelId="{4CAD68A8-A464-481C-9569-9D071221B39B}" type="pres">
      <dgm:prSet presAssocID="{380AA2ED-7F32-4C77-8094-3B97ED76041C}" presName="node" presStyleLbl="node1" presStyleIdx="0" presStyleCnt="5">
        <dgm:presLayoutVars>
          <dgm:bulletEnabled val="1"/>
        </dgm:presLayoutVars>
      </dgm:prSet>
      <dgm:spPr/>
    </dgm:pt>
    <dgm:pt modelId="{5F5394FA-A5AB-41E2-ADE7-69A7683E3902}" type="pres">
      <dgm:prSet presAssocID="{24AAEE24-1703-4E82-A0B4-5E41C2F75B2E}" presName="sibTrans" presStyleCnt="0"/>
      <dgm:spPr/>
    </dgm:pt>
    <dgm:pt modelId="{1F7BE72B-FFB3-4C16-9E52-6777A22DAE8A}" type="pres">
      <dgm:prSet presAssocID="{8B077A5A-00B5-4BBA-9EB9-ADC38C10C022}" presName="node" presStyleLbl="node1" presStyleIdx="1" presStyleCnt="5">
        <dgm:presLayoutVars>
          <dgm:bulletEnabled val="1"/>
        </dgm:presLayoutVars>
      </dgm:prSet>
      <dgm:spPr/>
    </dgm:pt>
    <dgm:pt modelId="{5846D52E-72A6-4015-9B04-70B6DC5BAC17}" type="pres">
      <dgm:prSet presAssocID="{B4720658-DD7F-4A30-87E5-5274A582BBB1}" presName="sibTrans" presStyleCnt="0"/>
      <dgm:spPr/>
    </dgm:pt>
    <dgm:pt modelId="{F6814574-A738-44D8-B892-E41B6A5DEA05}" type="pres">
      <dgm:prSet presAssocID="{1F14AC07-050F-45B6-AE29-FB877E7CE256}" presName="node" presStyleLbl="node1" presStyleIdx="2" presStyleCnt="5">
        <dgm:presLayoutVars>
          <dgm:bulletEnabled val="1"/>
        </dgm:presLayoutVars>
      </dgm:prSet>
      <dgm:spPr/>
    </dgm:pt>
    <dgm:pt modelId="{CAF6A492-AC4B-4249-9568-1A85F0753CBF}" type="pres">
      <dgm:prSet presAssocID="{8594768B-8BB5-4DC1-AF42-027901231D62}" presName="sibTrans" presStyleCnt="0"/>
      <dgm:spPr/>
    </dgm:pt>
    <dgm:pt modelId="{9B848D28-7FD4-438C-85EE-7795405FF598}" type="pres">
      <dgm:prSet presAssocID="{C2597281-0F89-4964-BAA7-11F250354ECD}" presName="node" presStyleLbl="node1" presStyleIdx="3" presStyleCnt="5">
        <dgm:presLayoutVars>
          <dgm:bulletEnabled val="1"/>
        </dgm:presLayoutVars>
      </dgm:prSet>
      <dgm:spPr/>
    </dgm:pt>
    <dgm:pt modelId="{44381B22-6660-4F11-879A-4739EC052C90}" type="pres">
      <dgm:prSet presAssocID="{29341D78-BBBF-478D-A666-2484A0C12336}" presName="sibTrans" presStyleCnt="0"/>
      <dgm:spPr/>
    </dgm:pt>
    <dgm:pt modelId="{38DB2891-7279-46FC-B660-0D53129C0157}" type="pres">
      <dgm:prSet presAssocID="{CA73CE98-EA34-4819-B42D-72A53180DCE9}" presName="node" presStyleLbl="node1" presStyleIdx="4" presStyleCnt="5">
        <dgm:presLayoutVars>
          <dgm:bulletEnabled val="1"/>
        </dgm:presLayoutVars>
      </dgm:prSet>
      <dgm:spPr/>
    </dgm:pt>
  </dgm:ptLst>
  <dgm:cxnLst>
    <dgm:cxn modelId="{F88C3409-A79E-4EEC-A9A8-3181DBF62307}" type="presOf" srcId="{CA73CE98-EA34-4819-B42D-72A53180DCE9}" destId="{38DB2891-7279-46FC-B660-0D53129C0157}" srcOrd="0" destOrd="0" presId="urn:microsoft.com/office/officeart/2005/8/layout/default"/>
    <dgm:cxn modelId="{7ED5CC0D-45B6-4001-8A86-C23F4014B7DF}" srcId="{7F25D588-96B3-4F08-9E00-60AEE961F2CC}" destId="{C2597281-0F89-4964-BAA7-11F250354ECD}" srcOrd="3" destOrd="0" parTransId="{50837842-7490-4B28-86B9-C161B85C716D}" sibTransId="{29341D78-BBBF-478D-A666-2484A0C12336}"/>
    <dgm:cxn modelId="{27BAAF38-0F16-485E-B208-25EEDE6012B5}" srcId="{7F25D588-96B3-4F08-9E00-60AEE961F2CC}" destId="{1F14AC07-050F-45B6-AE29-FB877E7CE256}" srcOrd="2" destOrd="0" parTransId="{DF28516D-F931-446C-A031-BE1411DA0B05}" sibTransId="{8594768B-8BB5-4DC1-AF42-027901231D62}"/>
    <dgm:cxn modelId="{D3E65F5C-7AE1-42D3-B0B9-66DAF3CCFA26}" srcId="{7F25D588-96B3-4F08-9E00-60AEE961F2CC}" destId="{380AA2ED-7F32-4C77-8094-3B97ED76041C}" srcOrd="0" destOrd="0" parTransId="{024E166F-7A91-4FCF-B7A3-388C597BDC93}" sibTransId="{24AAEE24-1703-4E82-A0B4-5E41C2F75B2E}"/>
    <dgm:cxn modelId="{E494025F-FD7A-4B2E-BC3E-6114017703E5}" type="presOf" srcId="{8B077A5A-00B5-4BBA-9EB9-ADC38C10C022}" destId="{1F7BE72B-FFB3-4C16-9E52-6777A22DAE8A}" srcOrd="0" destOrd="0" presId="urn:microsoft.com/office/officeart/2005/8/layout/default"/>
    <dgm:cxn modelId="{C4E4C345-3A40-4A41-AFDD-B7FDCA3440C4}" type="presOf" srcId="{7F25D588-96B3-4F08-9E00-60AEE961F2CC}" destId="{C4EF3122-6216-4C59-9D3A-BB378BF51CBE}" srcOrd="0" destOrd="0" presId="urn:microsoft.com/office/officeart/2005/8/layout/default"/>
    <dgm:cxn modelId="{45B32F8D-C863-4B83-BD60-E9C4D98698A2}" type="presOf" srcId="{1F14AC07-050F-45B6-AE29-FB877E7CE256}" destId="{F6814574-A738-44D8-B892-E41B6A5DEA05}" srcOrd="0" destOrd="0" presId="urn:microsoft.com/office/officeart/2005/8/layout/default"/>
    <dgm:cxn modelId="{3D85DB91-44D8-4EDA-BEAD-BDDDC42A3BE9}" type="presOf" srcId="{C2597281-0F89-4964-BAA7-11F250354ECD}" destId="{9B848D28-7FD4-438C-85EE-7795405FF598}" srcOrd="0" destOrd="0" presId="urn:microsoft.com/office/officeart/2005/8/layout/default"/>
    <dgm:cxn modelId="{4B0955A3-E00E-43E7-A425-1F3B88D19E57}" srcId="{7F25D588-96B3-4F08-9E00-60AEE961F2CC}" destId="{CA73CE98-EA34-4819-B42D-72A53180DCE9}" srcOrd="4" destOrd="0" parTransId="{CE50A876-231C-4929-B587-F9641CDAA717}" sibTransId="{2021CB92-3380-4DAE-845F-DE197AB45FBF}"/>
    <dgm:cxn modelId="{3ABB1AB3-D114-476F-B244-4007AC549AF3}" srcId="{7F25D588-96B3-4F08-9E00-60AEE961F2CC}" destId="{8B077A5A-00B5-4BBA-9EB9-ADC38C10C022}" srcOrd="1" destOrd="0" parTransId="{E1B3890D-6C24-446F-9DF1-FC34818BDA03}" sibTransId="{B4720658-DD7F-4A30-87E5-5274A582BBB1}"/>
    <dgm:cxn modelId="{B1FAC9D9-639D-48A9-8417-9EC053610C4E}" type="presOf" srcId="{380AA2ED-7F32-4C77-8094-3B97ED76041C}" destId="{4CAD68A8-A464-481C-9569-9D071221B39B}" srcOrd="0" destOrd="0" presId="urn:microsoft.com/office/officeart/2005/8/layout/default"/>
    <dgm:cxn modelId="{9A0F609F-1C6A-40FA-ADE8-D65FBDFCDEFE}" type="presParOf" srcId="{C4EF3122-6216-4C59-9D3A-BB378BF51CBE}" destId="{4CAD68A8-A464-481C-9569-9D071221B39B}" srcOrd="0" destOrd="0" presId="urn:microsoft.com/office/officeart/2005/8/layout/default"/>
    <dgm:cxn modelId="{2FFF8FDE-3CE3-46A3-A28E-04D705194D1C}" type="presParOf" srcId="{C4EF3122-6216-4C59-9D3A-BB378BF51CBE}" destId="{5F5394FA-A5AB-41E2-ADE7-69A7683E3902}" srcOrd="1" destOrd="0" presId="urn:microsoft.com/office/officeart/2005/8/layout/default"/>
    <dgm:cxn modelId="{3D448F64-FF91-4E5D-A779-CDEAD864C0A2}" type="presParOf" srcId="{C4EF3122-6216-4C59-9D3A-BB378BF51CBE}" destId="{1F7BE72B-FFB3-4C16-9E52-6777A22DAE8A}" srcOrd="2" destOrd="0" presId="urn:microsoft.com/office/officeart/2005/8/layout/default"/>
    <dgm:cxn modelId="{5906801C-EBDE-4E47-8989-94AF1D85B8A9}" type="presParOf" srcId="{C4EF3122-6216-4C59-9D3A-BB378BF51CBE}" destId="{5846D52E-72A6-4015-9B04-70B6DC5BAC17}" srcOrd="3" destOrd="0" presId="urn:microsoft.com/office/officeart/2005/8/layout/default"/>
    <dgm:cxn modelId="{7093E6C3-49B6-4AE5-917E-DA5B4668BF50}" type="presParOf" srcId="{C4EF3122-6216-4C59-9D3A-BB378BF51CBE}" destId="{F6814574-A738-44D8-B892-E41B6A5DEA05}" srcOrd="4" destOrd="0" presId="urn:microsoft.com/office/officeart/2005/8/layout/default"/>
    <dgm:cxn modelId="{CA1C0166-09D0-4E55-8329-A2E8B6B43947}" type="presParOf" srcId="{C4EF3122-6216-4C59-9D3A-BB378BF51CBE}" destId="{CAF6A492-AC4B-4249-9568-1A85F0753CBF}" srcOrd="5" destOrd="0" presId="urn:microsoft.com/office/officeart/2005/8/layout/default"/>
    <dgm:cxn modelId="{145AFF69-C9DB-4B87-A7A5-3F836C253396}" type="presParOf" srcId="{C4EF3122-6216-4C59-9D3A-BB378BF51CBE}" destId="{9B848D28-7FD4-438C-85EE-7795405FF598}" srcOrd="6" destOrd="0" presId="urn:microsoft.com/office/officeart/2005/8/layout/default"/>
    <dgm:cxn modelId="{1DE32757-BF1C-476F-B41C-3E408500736E}" type="presParOf" srcId="{C4EF3122-6216-4C59-9D3A-BB378BF51CBE}" destId="{44381B22-6660-4F11-879A-4739EC052C90}" srcOrd="7" destOrd="0" presId="urn:microsoft.com/office/officeart/2005/8/layout/default"/>
    <dgm:cxn modelId="{F179AFB6-50C8-40C9-ABE2-E269BABC98A8}" type="presParOf" srcId="{C4EF3122-6216-4C59-9D3A-BB378BF51CBE}" destId="{38DB2891-7279-46FC-B660-0D53129C0157}"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D68A8-A464-481C-9569-9D071221B39B}">
      <dsp:nvSpPr>
        <dsp:cNvPr id="0" name=""/>
        <dsp:cNvSpPr/>
      </dsp:nvSpPr>
      <dsp:spPr>
        <a:xfrm>
          <a:off x="67357" y="2122"/>
          <a:ext cx="3027128" cy="18162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Majority of the people still rely on local markets and dealers for buying their desired pets whereas a part of the money is to be sent to agents as commission.</a:t>
          </a:r>
        </a:p>
      </dsp:txBody>
      <dsp:txXfrm>
        <a:off x="67357" y="2122"/>
        <a:ext cx="3027128" cy="1816277"/>
      </dsp:txXfrm>
    </dsp:sp>
    <dsp:sp modelId="{1F7BE72B-FFB3-4C16-9E52-6777A22DAE8A}">
      <dsp:nvSpPr>
        <dsp:cNvPr id="0" name=""/>
        <dsp:cNvSpPr/>
      </dsp:nvSpPr>
      <dsp:spPr>
        <a:xfrm>
          <a:off x="3397198" y="2122"/>
          <a:ext cx="3027128" cy="18162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Currently the number of active mobile applications found in our area that provides purchase of pets are very limited</a:t>
          </a:r>
        </a:p>
      </dsp:txBody>
      <dsp:txXfrm>
        <a:off x="3397198" y="2122"/>
        <a:ext cx="3027128" cy="1816277"/>
      </dsp:txXfrm>
    </dsp:sp>
    <dsp:sp modelId="{F6814574-A738-44D8-B892-E41B6A5DEA05}">
      <dsp:nvSpPr>
        <dsp:cNvPr id="0" name=""/>
        <dsp:cNvSpPr/>
      </dsp:nvSpPr>
      <dsp:spPr>
        <a:xfrm>
          <a:off x="67357" y="2121112"/>
          <a:ext cx="3027128" cy="18162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Many applications are available in foreign countries like USA, but it is rarely developed in our area.</a:t>
          </a:r>
        </a:p>
      </dsp:txBody>
      <dsp:txXfrm>
        <a:off x="67357" y="2121112"/>
        <a:ext cx="3027128" cy="1816277"/>
      </dsp:txXfrm>
    </dsp:sp>
    <dsp:sp modelId="{9B848D28-7FD4-438C-85EE-7795405FF598}">
      <dsp:nvSpPr>
        <dsp:cNvPr id="0" name=""/>
        <dsp:cNvSpPr/>
      </dsp:nvSpPr>
      <dsp:spPr>
        <a:xfrm>
          <a:off x="3397198" y="2121112"/>
          <a:ext cx="3027128" cy="18162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Proper and timely updating of data is not done in many such applications and therefore it is not recommended to use. </a:t>
          </a:r>
        </a:p>
      </dsp:txBody>
      <dsp:txXfrm>
        <a:off x="3397198" y="2121112"/>
        <a:ext cx="3027128" cy="1816277"/>
      </dsp:txXfrm>
    </dsp:sp>
    <dsp:sp modelId="{38DB2891-7279-46FC-B660-0D53129C0157}">
      <dsp:nvSpPr>
        <dsp:cNvPr id="0" name=""/>
        <dsp:cNvSpPr/>
      </dsp:nvSpPr>
      <dsp:spPr>
        <a:xfrm>
          <a:off x="1732278" y="4240102"/>
          <a:ext cx="3027128" cy="18162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Similarly, lack of good user interface is a main problem in these cases</a:t>
          </a:r>
        </a:p>
      </dsp:txBody>
      <dsp:txXfrm>
        <a:off x="1732278" y="4240102"/>
        <a:ext cx="3027128" cy="181627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11/24/2022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rn12r/Final_Project.git"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https://www.dogspot.in/" TargetMode="External"/><Relationship Id="rId7" Type="http://schemas.openxmlformats.org/officeDocument/2006/relationships/hyperlink" Target="https://www.w3schools.com/" TargetMode="External"/><Relationship Id="rId2" Type="http://schemas.openxmlformats.org/officeDocument/2006/relationships/hyperlink" Target="https://mypetz.co.in/" TargetMode="External"/><Relationship Id="rId1" Type="http://schemas.openxmlformats.org/officeDocument/2006/relationships/slideLayout" Target="../slideLayouts/slideLayout15.xml"/><Relationship Id="rId6" Type="http://schemas.openxmlformats.org/officeDocument/2006/relationships/hyperlink" Target="https://www.stackoverflow.com/" TargetMode="External"/><Relationship Id="rId5" Type="http://schemas.openxmlformats.org/officeDocument/2006/relationships/hyperlink" Target="https://petsworld.in/" TargetMode="External"/><Relationship Id="rId4" Type="http://schemas.openxmlformats.org/officeDocument/2006/relationships/hyperlink" Target="https://www.bing.com/aclk?ld=e8S5hTBR_XGN1kJM0MnFzhRjVUCUxIVmgRs3KN88wuyX05BxNfGPDEqVj0TbpjGtQpXjEUdNk6OxGOO8W1d039s6RlEbr27f1uV0iNmaIRV4V0pTxG1b1G9mbmdQB7hBnchgYBQZP7kTwLzqN-UmZ11WMN9zaVN8eBEsYOnuEP7czg_iMgFcly_RmD7rt1-Dz5HeBmMg&amp;u=aHR0cHMlM2ElMmYlMmZnZXR2ZXRjby5jb20lMmYlM2ZzJTNkcm95YWwlMjZwb3N0X3R5cGUlM2Rwcm9kdWN0JTI2bXNjbGtpZCUzZDYwNTg4Nzg2MmQyMDE2Y2NjZWU2ZTRmODc0NDI2YmI1&amp;rlid=605887862d2016cccee6e4f874426bb5&amp;ntb=1&amp;ntb=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9">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11">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4" name="Group 13">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15"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85"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39414" y="1270007"/>
            <a:ext cx="5845097" cy="4317987"/>
          </a:xfrm>
        </p:spPr>
        <p:txBody>
          <a:bodyPr anchor="ctr">
            <a:normAutofit/>
          </a:bodyPr>
          <a:lstStyle/>
          <a:p>
            <a:pPr algn="r"/>
            <a:r>
              <a:rPr lang="en-US" sz="7200" dirty="0">
                <a:solidFill>
                  <a:schemeClr val="bg1"/>
                </a:solidFill>
              </a:rPr>
              <a:t>PET PARADISE</a:t>
            </a:r>
          </a:p>
        </p:txBody>
      </p:sp>
      <p:sp>
        <p:nvSpPr>
          <p:cNvPr id="5" name="Subtitle 4">
            <a:extLst>
              <a:ext uri="{FF2B5EF4-FFF2-40B4-BE49-F238E27FC236}">
                <a16:creationId xmlns:a16="http://schemas.microsoft.com/office/drawing/2014/main" id="{EFBEE421-6A52-6644-BF1F-D570410B2445}"/>
              </a:ext>
            </a:extLst>
          </p:cNvPr>
          <p:cNvSpPr>
            <a:spLocks noGrp="1"/>
          </p:cNvSpPr>
          <p:nvPr>
            <p:ph type="subTitle" idx="1"/>
          </p:nvPr>
        </p:nvSpPr>
        <p:spPr>
          <a:xfrm>
            <a:off x="7792278" y="2251873"/>
            <a:ext cx="3681454" cy="2354256"/>
          </a:xfrm>
        </p:spPr>
        <p:txBody>
          <a:bodyPr anchor="ctr">
            <a:normAutofit/>
          </a:bodyPr>
          <a:lstStyle/>
          <a:p>
            <a:r>
              <a:rPr lang="en-US" sz="2400" b="1" i="1" dirty="0">
                <a:latin typeface="Copperplate Gothic Light"/>
                <a:cs typeface="Calibri"/>
              </a:rPr>
              <a:t>ONLINE PET SHOP</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DDCB-F613-EBF3-7B7F-DC87B5987B9C}"/>
              </a:ext>
            </a:extLst>
          </p:cNvPr>
          <p:cNvSpPr>
            <a:spLocks noGrp="1"/>
          </p:cNvSpPr>
          <p:nvPr>
            <p:ph type="title"/>
          </p:nvPr>
        </p:nvSpPr>
        <p:spPr>
          <a:xfrm>
            <a:off x="258489" y="147639"/>
            <a:ext cx="3219888" cy="876464"/>
          </a:xfrm>
        </p:spPr>
        <p:txBody>
          <a:bodyPr/>
          <a:lstStyle/>
          <a:p>
            <a:r>
              <a:rPr lang="en-US"/>
              <a:t>Output</a:t>
            </a:r>
            <a:r>
              <a:rPr lang="en-US" dirty="0"/>
              <a:t> </a:t>
            </a:r>
            <a:r>
              <a:rPr lang="en-US"/>
              <a:t>Image's</a:t>
            </a:r>
            <a:endParaRPr lang="en-US" dirty="0"/>
          </a:p>
        </p:txBody>
      </p:sp>
      <p:sp>
        <p:nvSpPr>
          <p:cNvPr id="4" name="Footer Placeholder 3">
            <a:extLst>
              <a:ext uri="{FF2B5EF4-FFF2-40B4-BE49-F238E27FC236}">
                <a16:creationId xmlns:a16="http://schemas.microsoft.com/office/drawing/2014/main" id="{0CBDAAEF-05B7-DB57-65A4-FC92D5BFDBC3}"/>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59DC135-0993-56A6-1641-A7528F9FCE68}"/>
              </a:ext>
            </a:extLst>
          </p:cNvPr>
          <p:cNvSpPr>
            <a:spLocks noGrp="1"/>
          </p:cNvSpPr>
          <p:nvPr>
            <p:ph type="sldNum" sz="quarter" idx="12"/>
          </p:nvPr>
        </p:nvSpPr>
        <p:spPr/>
        <p:txBody>
          <a:bodyPr/>
          <a:lstStyle/>
          <a:p>
            <a:fld id="{A49DFD55-3C28-40EF-9E31-A92D2E4017FF}" type="slidenum">
              <a:rPr lang="en-US" smtClean="0"/>
              <a:pPr/>
              <a:t>10</a:t>
            </a:fld>
            <a:endParaRPr lang="en-US" dirty="0"/>
          </a:p>
        </p:txBody>
      </p:sp>
      <p:pic>
        <p:nvPicPr>
          <p:cNvPr id="3" name="Picture 5" descr="Graphical user interface, application&#10;&#10;Description automatically generated">
            <a:extLst>
              <a:ext uri="{FF2B5EF4-FFF2-40B4-BE49-F238E27FC236}">
                <a16:creationId xmlns:a16="http://schemas.microsoft.com/office/drawing/2014/main" id="{B62D6EA6-6AAD-98B4-C28A-B98973899B00}"/>
              </a:ext>
            </a:extLst>
          </p:cNvPr>
          <p:cNvPicPr>
            <a:picLocks noChangeAspect="1"/>
          </p:cNvPicPr>
          <p:nvPr/>
        </p:nvPicPr>
        <p:blipFill>
          <a:blip r:embed="rId2"/>
          <a:stretch>
            <a:fillRect/>
          </a:stretch>
        </p:blipFill>
        <p:spPr>
          <a:xfrm>
            <a:off x="1032642" y="1085504"/>
            <a:ext cx="10665371" cy="5554095"/>
          </a:xfrm>
          <a:prstGeom prst="rect">
            <a:avLst/>
          </a:prstGeom>
        </p:spPr>
      </p:pic>
    </p:spTree>
    <p:extLst>
      <p:ext uri="{BB962C8B-B14F-4D97-AF65-F5344CB8AC3E}">
        <p14:creationId xmlns:p14="http://schemas.microsoft.com/office/powerpoint/2010/main" val="858042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DDCB-F613-EBF3-7B7F-DC87B5987B9C}"/>
              </a:ext>
            </a:extLst>
          </p:cNvPr>
          <p:cNvSpPr>
            <a:spLocks noGrp="1"/>
          </p:cNvSpPr>
          <p:nvPr>
            <p:ph type="title"/>
          </p:nvPr>
        </p:nvSpPr>
        <p:spPr>
          <a:xfrm>
            <a:off x="258489" y="147639"/>
            <a:ext cx="3219888" cy="876464"/>
          </a:xfrm>
        </p:spPr>
        <p:txBody>
          <a:bodyPr/>
          <a:lstStyle/>
          <a:p>
            <a:r>
              <a:rPr lang="en-US"/>
              <a:t>Output</a:t>
            </a:r>
            <a:r>
              <a:rPr lang="en-US" dirty="0"/>
              <a:t> </a:t>
            </a:r>
            <a:r>
              <a:rPr lang="en-US"/>
              <a:t>Image's</a:t>
            </a:r>
            <a:endParaRPr lang="en-US" dirty="0"/>
          </a:p>
        </p:txBody>
      </p:sp>
      <p:sp>
        <p:nvSpPr>
          <p:cNvPr id="4" name="Footer Placeholder 3">
            <a:extLst>
              <a:ext uri="{FF2B5EF4-FFF2-40B4-BE49-F238E27FC236}">
                <a16:creationId xmlns:a16="http://schemas.microsoft.com/office/drawing/2014/main" id="{0CBDAAEF-05B7-DB57-65A4-FC92D5BFDBC3}"/>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59DC135-0993-56A6-1641-A7528F9FCE68}"/>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6" name="Picture 6" descr="Graphical user interface&#10;&#10;Description automatically generated">
            <a:extLst>
              <a:ext uri="{FF2B5EF4-FFF2-40B4-BE49-F238E27FC236}">
                <a16:creationId xmlns:a16="http://schemas.microsoft.com/office/drawing/2014/main" id="{78AE160F-6D69-DE1E-1697-FAEF5B9F3973}"/>
              </a:ext>
            </a:extLst>
          </p:cNvPr>
          <p:cNvPicPr>
            <a:picLocks noChangeAspect="1"/>
          </p:cNvPicPr>
          <p:nvPr/>
        </p:nvPicPr>
        <p:blipFill>
          <a:blip r:embed="rId2"/>
          <a:stretch>
            <a:fillRect/>
          </a:stretch>
        </p:blipFill>
        <p:spPr>
          <a:xfrm>
            <a:off x="664779" y="1102315"/>
            <a:ext cx="11072648" cy="5178887"/>
          </a:xfrm>
          <a:prstGeom prst="rect">
            <a:avLst/>
          </a:prstGeom>
        </p:spPr>
      </p:pic>
    </p:spTree>
    <p:extLst>
      <p:ext uri="{BB962C8B-B14F-4D97-AF65-F5344CB8AC3E}">
        <p14:creationId xmlns:p14="http://schemas.microsoft.com/office/powerpoint/2010/main" val="2826624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DDCB-F613-EBF3-7B7F-DC87B5987B9C}"/>
              </a:ext>
            </a:extLst>
          </p:cNvPr>
          <p:cNvSpPr>
            <a:spLocks noGrp="1"/>
          </p:cNvSpPr>
          <p:nvPr>
            <p:ph type="title"/>
          </p:nvPr>
        </p:nvSpPr>
        <p:spPr>
          <a:xfrm>
            <a:off x="258489" y="147639"/>
            <a:ext cx="3219888" cy="876464"/>
          </a:xfrm>
        </p:spPr>
        <p:txBody>
          <a:bodyPr/>
          <a:lstStyle/>
          <a:p>
            <a:r>
              <a:rPr lang="en-US"/>
              <a:t>Output</a:t>
            </a:r>
            <a:r>
              <a:rPr lang="en-US" dirty="0"/>
              <a:t> </a:t>
            </a:r>
            <a:r>
              <a:rPr lang="en-US"/>
              <a:t>Image's</a:t>
            </a:r>
            <a:endParaRPr lang="en-US" dirty="0"/>
          </a:p>
        </p:txBody>
      </p:sp>
      <p:sp>
        <p:nvSpPr>
          <p:cNvPr id="5" name="Slide Number Placeholder 4">
            <a:extLst>
              <a:ext uri="{FF2B5EF4-FFF2-40B4-BE49-F238E27FC236}">
                <a16:creationId xmlns:a16="http://schemas.microsoft.com/office/drawing/2014/main" id="{A59DC135-0993-56A6-1641-A7528F9FCE68}"/>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3" name="Picture 6">
            <a:extLst>
              <a:ext uri="{FF2B5EF4-FFF2-40B4-BE49-F238E27FC236}">
                <a16:creationId xmlns:a16="http://schemas.microsoft.com/office/drawing/2014/main" id="{B2D274E8-D2A3-CC74-0CCB-2CF3BE78A86C}"/>
              </a:ext>
            </a:extLst>
          </p:cNvPr>
          <p:cNvPicPr>
            <a:picLocks noChangeAspect="1"/>
          </p:cNvPicPr>
          <p:nvPr/>
        </p:nvPicPr>
        <p:blipFill>
          <a:blip r:embed="rId2"/>
          <a:stretch>
            <a:fillRect/>
          </a:stretch>
        </p:blipFill>
        <p:spPr>
          <a:xfrm>
            <a:off x="1295401" y="1192877"/>
            <a:ext cx="9916509" cy="5037176"/>
          </a:xfrm>
          <a:prstGeom prst="rect">
            <a:avLst/>
          </a:prstGeom>
        </p:spPr>
      </p:pic>
    </p:spTree>
    <p:extLst>
      <p:ext uri="{BB962C8B-B14F-4D97-AF65-F5344CB8AC3E}">
        <p14:creationId xmlns:p14="http://schemas.microsoft.com/office/powerpoint/2010/main" val="2837109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DDCB-F613-EBF3-7B7F-DC87B5987B9C}"/>
              </a:ext>
            </a:extLst>
          </p:cNvPr>
          <p:cNvSpPr>
            <a:spLocks noGrp="1"/>
          </p:cNvSpPr>
          <p:nvPr>
            <p:ph type="title"/>
          </p:nvPr>
        </p:nvSpPr>
        <p:spPr>
          <a:xfrm>
            <a:off x="258489" y="147639"/>
            <a:ext cx="3219888" cy="876464"/>
          </a:xfrm>
        </p:spPr>
        <p:txBody>
          <a:bodyPr/>
          <a:lstStyle/>
          <a:p>
            <a:r>
              <a:rPr lang="en-US"/>
              <a:t>Output</a:t>
            </a:r>
            <a:r>
              <a:rPr lang="en-US" dirty="0"/>
              <a:t> </a:t>
            </a:r>
            <a:r>
              <a:rPr lang="en-US"/>
              <a:t>Image's</a:t>
            </a:r>
            <a:endParaRPr lang="en-US" dirty="0"/>
          </a:p>
        </p:txBody>
      </p:sp>
      <p:sp>
        <p:nvSpPr>
          <p:cNvPr id="5" name="Slide Number Placeholder 4">
            <a:extLst>
              <a:ext uri="{FF2B5EF4-FFF2-40B4-BE49-F238E27FC236}">
                <a16:creationId xmlns:a16="http://schemas.microsoft.com/office/drawing/2014/main" id="{A59DC135-0993-56A6-1641-A7528F9FCE68}"/>
              </a:ext>
            </a:extLst>
          </p:cNvPr>
          <p:cNvSpPr>
            <a:spLocks noGrp="1"/>
          </p:cNvSpPr>
          <p:nvPr>
            <p:ph type="sldNum" sz="quarter" idx="12"/>
          </p:nvPr>
        </p:nvSpPr>
        <p:spPr/>
        <p:txBody>
          <a:bodyPr/>
          <a:lstStyle/>
          <a:p>
            <a:fld id="{A49DFD55-3C28-40EF-9E31-A92D2E4017FF}" type="slidenum">
              <a:rPr lang="en-US" smtClean="0"/>
              <a:pPr/>
              <a:t>13</a:t>
            </a:fld>
            <a:endParaRPr lang="en-US" dirty="0"/>
          </a:p>
        </p:txBody>
      </p:sp>
      <p:pic>
        <p:nvPicPr>
          <p:cNvPr id="4" name="Picture 5" descr="Graphical user interface, application&#10;&#10;Description automatically generated">
            <a:extLst>
              <a:ext uri="{FF2B5EF4-FFF2-40B4-BE49-F238E27FC236}">
                <a16:creationId xmlns:a16="http://schemas.microsoft.com/office/drawing/2014/main" id="{A8AE8957-38C7-BB15-0B2D-73D0405E9B90}"/>
              </a:ext>
            </a:extLst>
          </p:cNvPr>
          <p:cNvPicPr>
            <a:picLocks noChangeAspect="1"/>
          </p:cNvPicPr>
          <p:nvPr/>
        </p:nvPicPr>
        <p:blipFill>
          <a:blip r:embed="rId2"/>
          <a:stretch>
            <a:fillRect/>
          </a:stretch>
        </p:blipFill>
        <p:spPr>
          <a:xfrm>
            <a:off x="1518745" y="1380666"/>
            <a:ext cx="9482957" cy="4687875"/>
          </a:xfrm>
          <a:prstGeom prst="rect">
            <a:avLst/>
          </a:prstGeom>
        </p:spPr>
      </p:pic>
    </p:spTree>
    <p:extLst>
      <p:ext uri="{BB962C8B-B14F-4D97-AF65-F5344CB8AC3E}">
        <p14:creationId xmlns:p14="http://schemas.microsoft.com/office/powerpoint/2010/main" val="3370286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1690687" y="2217737"/>
            <a:ext cx="9144000" cy="1094812"/>
          </a:xfrm>
        </p:spPr>
        <p:txBody>
          <a:bodyPr vert="horz" lIns="91440" tIns="45720" rIns="91440" bIns="45720" rtlCol="0" anchor="b">
            <a:normAutofit/>
          </a:bodyPr>
          <a:lstStyle/>
          <a:p>
            <a:pPr algn="ctr"/>
            <a:r>
              <a:rPr lang="en-US" sz="5800" kern="1200">
                <a:solidFill>
                  <a:schemeClr val="tx1"/>
                </a:solidFill>
                <a:latin typeface="+mj-lt"/>
                <a:ea typeface="+mj-ea"/>
                <a:cs typeface="+mj-cs"/>
              </a:rPr>
              <a:t>GITHUB LINK</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1524000" y="4256436"/>
            <a:ext cx="9144000" cy="1600818"/>
          </a:xfrm>
        </p:spPr>
        <p:txBody>
          <a:bodyPr vert="horz" lIns="91440" tIns="45720" rIns="91440" bIns="45720" rtlCol="0" anchor="t">
            <a:normAutofit/>
          </a:bodyPr>
          <a:lstStyle/>
          <a:p>
            <a:pPr algn="ctr">
              <a:lnSpc>
                <a:spcPct val="90000"/>
              </a:lnSpc>
            </a:pPr>
            <a:r>
              <a:rPr lang="en-US" sz="2800" kern="1200" dirty="0">
                <a:solidFill>
                  <a:schemeClr val="accent1">
                    <a:lumMod val="60000"/>
                    <a:lumOff val="40000"/>
                  </a:schemeClr>
                </a:solidFill>
                <a:latin typeface="+mn-lt"/>
                <a:ea typeface="+mn-ea"/>
                <a:cs typeface="+mn-cs"/>
                <a:hlinkClick r:id="rId2">
                  <a:extLst>
                    <a:ext uri="{A12FA001-AC4F-418D-AE19-62706E023703}">
                      <ahyp:hlinkClr xmlns:ahyp="http://schemas.microsoft.com/office/drawing/2018/hyperlinkcolor" val="tx"/>
                    </a:ext>
                  </a:extLst>
                </a:hlinkClick>
              </a:rPr>
              <a:t>https://github.com/srn12r/Final_Project.git</a:t>
            </a:r>
            <a:endParaRPr lang="en-US" sz="2800" kern="1200" dirty="0">
              <a:solidFill>
                <a:schemeClr val="accent1">
                  <a:lumMod val="60000"/>
                  <a:lumOff val="40000"/>
                </a:schemeClr>
              </a:solidFill>
              <a:latin typeface="+mn-lt"/>
            </a:endParaRPr>
          </a:p>
        </p:txBody>
      </p:sp>
      <p:cxnSp>
        <p:nvCxnSpPr>
          <p:cNvPr id="15" name="Straight Connector 14">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159710"/>
            <a:ext cx="4114800" cy="365125"/>
          </a:xfrm>
        </p:spPr>
        <p:txBody>
          <a:bodyPr vert="horz" lIns="91440" tIns="45720" rIns="91440" bIns="45720" rtlCol="0" anchor="ctr">
            <a:normAutofit/>
          </a:bodyPr>
          <a:lstStyle/>
          <a:p>
            <a:pPr>
              <a:spcAft>
                <a:spcPts val="600"/>
              </a:spcAft>
            </a:pPr>
            <a:r>
              <a:rPr lang="en-US" sz="1200" kern="1200">
                <a:solidFill>
                  <a:schemeClr val="tx1">
                    <a:tint val="75000"/>
                  </a:schemeClr>
                </a:solidFill>
                <a:latin typeface="+mn-lt"/>
                <a:ea typeface="+mn-ea"/>
                <a:cs typeface="+mn-cs"/>
              </a:rPr>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159710"/>
            <a:ext cx="2743200" cy="365125"/>
          </a:xfrm>
        </p:spPr>
        <p:txBody>
          <a:bodyPr vert="horz" lIns="91440" tIns="45720" rIns="91440" bIns="45720" rtlCol="0" anchor="ctr">
            <a:normAutofit/>
          </a:bodyPr>
          <a:lstStyle/>
          <a:p>
            <a:pPr>
              <a:spcAft>
                <a:spcPts val="600"/>
              </a:spcAft>
            </a:pPr>
            <a:fld id="{A49DFD55-3C28-40EF-9E31-A92D2E4017FF}" type="slidenum">
              <a:rPr lang="en-US" sz="1200" smtClean="0"/>
              <a:pPr>
                <a:spcAft>
                  <a:spcPts val="600"/>
                </a:spcAft>
              </a:pPr>
              <a:t>14</a:t>
            </a:fld>
            <a:endParaRPr lang="en-US" sz="1200"/>
          </a:p>
        </p:txBody>
      </p:sp>
    </p:spTree>
    <p:extLst>
      <p:ext uri="{BB962C8B-B14F-4D97-AF65-F5344CB8AC3E}">
        <p14:creationId xmlns:p14="http://schemas.microsoft.com/office/powerpoint/2010/main" val="407825854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3300021" y="-140991"/>
            <a:ext cx="5111750" cy="1204912"/>
          </a:xfrm>
        </p:spPr>
        <p:txBody>
          <a:bodyPr/>
          <a:lstStyle/>
          <a:p>
            <a:r>
              <a:rPr lang="en-US"/>
              <a:t>CONCLUSION</a:t>
            </a:r>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4360151" y="1466740"/>
            <a:ext cx="6228474" cy="3719622"/>
          </a:xfrm>
        </p:spPr>
        <p:txBody>
          <a:bodyPr vert="horz" lIns="91440" tIns="45720" rIns="91440" bIns="45720" rtlCol="0" anchor="t">
            <a:noAutofit/>
          </a:bodyPr>
          <a:lstStyle/>
          <a:p>
            <a:pPr algn="just"/>
            <a:r>
              <a:rPr lang="en-US" sz="2000" dirty="0">
                <a:ea typeface="+mn-lt"/>
                <a:cs typeface="+mn-lt"/>
              </a:rPr>
              <a:t>Pets-paradise, a project that serves as an entry point to the world of computerization's component parts, has undergone a thorough analysis of its designing and development as part of the project. Every requirement that was gathered during the analysis and designing phases of the project has been met. We will create a straightforward framework for purchasing in this project. The project has been designed such that it can be improved in the future in a safe and dependable way. This project's successful completion has boosted my level of creativity, instilled confidence, and given me new knowledge and experience while also extending my capacity for imagination.</a:t>
            </a:r>
            <a:endParaRPr lang="en-US" sz="2000"/>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REFERENCE</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810259" y="649480"/>
            <a:ext cx="6555347" cy="5546047"/>
          </a:xfr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2400" dirty="0">
                <a:solidFill>
                  <a:schemeClr val="tx1"/>
                </a:solidFill>
              </a:rPr>
              <a:t>• </a:t>
            </a:r>
            <a:r>
              <a:rPr lang="en-US" sz="2400" dirty="0">
                <a:solidFill>
                  <a:schemeClr val="tx1"/>
                </a:solidFill>
                <a:hlinkClick r:id="rId2">
                  <a:extLst>
                    <a:ext uri="{A12FA001-AC4F-418D-AE19-62706E023703}">
                      <ahyp:hlinkClr xmlns:ahyp="http://schemas.microsoft.com/office/drawing/2018/hyperlinkcolor" val="tx"/>
                    </a:ext>
                  </a:extLst>
                </a:hlinkClick>
              </a:rPr>
              <a:t>https://MyPetz.co.in</a:t>
            </a:r>
            <a:r>
              <a:rPr lang="en-US" sz="2400" dirty="0">
                <a:solidFill>
                  <a:schemeClr val="tx1"/>
                </a:solidFill>
              </a:rPr>
              <a:t> </a:t>
            </a:r>
          </a:p>
          <a:p>
            <a:pPr indent="-228600">
              <a:lnSpc>
                <a:spcPct val="90000"/>
              </a:lnSpc>
              <a:buFont typeface="Arial" panose="020B0604020202020204" pitchFamily="34" charset="0"/>
              <a:buChar char="•"/>
            </a:pPr>
            <a:r>
              <a:rPr lang="en-US" sz="2400" dirty="0">
                <a:solidFill>
                  <a:schemeClr val="tx1"/>
                </a:solidFill>
              </a:rPr>
              <a:t>• </a:t>
            </a:r>
            <a:r>
              <a:rPr lang="en-US" sz="2400" dirty="0">
                <a:solidFill>
                  <a:schemeClr val="tx1"/>
                </a:solidFill>
                <a:hlinkClick r:id="rId3">
                  <a:extLst>
                    <a:ext uri="{A12FA001-AC4F-418D-AE19-62706E023703}">
                      <ahyp:hlinkClr xmlns:ahyp="http://schemas.microsoft.com/office/drawing/2018/hyperlinkcolor" val="tx"/>
                    </a:ext>
                  </a:extLst>
                </a:hlinkClick>
              </a:rPr>
              <a:t>https://www.dogspot.in</a:t>
            </a:r>
            <a:r>
              <a:rPr lang="en-US" sz="2400" dirty="0">
                <a:solidFill>
                  <a:schemeClr val="tx1"/>
                </a:solidFill>
              </a:rPr>
              <a:t> </a:t>
            </a:r>
          </a:p>
          <a:p>
            <a:pPr indent="-228600">
              <a:lnSpc>
                <a:spcPct val="90000"/>
              </a:lnSpc>
              <a:buFont typeface="Arial" panose="020B0604020202020204" pitchFamily="34" charset="0"/>
              <a:buChar char="•"/>
            </a:pPr>
            <a:r>
              <a:rPr lang="en-US" sz="2400" dirty="0">
                <a:solidFill>
                  <a:schemeClr val="tx1"/>
                </a:solidFill>
              </a:rPr>
              <a:t>• </a:t>
            </a:r>
            <a:r>
              <a:rPr lang="en-US" sz="2400" dirty="0">
                <a:solidFill>
                  <a:schemeClr val="tx1"/>
                </a:solidFill>
                <a:hlinkClick r:id="rId4">
                  <a:extLst>
                    <a:ext uri="{A12FA001-AC4F-418D-AE19-62706E023703}">
                      <ahyp:hlinkClr xmlns:ahyp="http://schemas.microsoft.com/office/drawing/2018/hyperlinkcolor" val="tx"/>
                    </a:ext>
                  </a:extLst>
                </a:hlinkClick>
              </a:rPr>
              <a:t>https://getvetco.com/pet/store</a:t>
            </a:r>
            <a:r>
              <a:rPr lang="en-US" sz="2400" dirty="0">
                <a:solidFill>
                  <a:schemeClr val="tx1"/>
                </a:solidFill>
              </a:rPr>
              <a:t> </a:t>
            </a:r>
          </a:p>
          <a:p>
            <a:pPr indent="-228600">
              <a:lnSpc>
                <a:spcPct val="90000"/>
              </a:lnSpc>
              <a:buFont typeface="Arial" panose="020B0604020202020204" pitchFamily="34" charset="0"/>
              <a:buChar char="•"/>
            </a:pPr>
            <a:r>
              <a:rPr lang="en-US" sz="2400" dirty="0">
                <a:solidFill>
                  <a:schemeClr val="tx1"/>
                </a:solidFill>
              </a:rPr>
              <a:t>• </a:t>
            </a:r>
            <a:r>
              <a:rPr lang="en-US" sz="2400" dirty="0">
                <a:solidFill>
                  <a:schemeClr val="tx1"/>
                </a:solidFill>
                <a:hlinkClick r:id="rId5">
                  <a:extLst>
                    <a:ext uri="{A12FA001-AC4F-418D-AE19-62706E023703}">
                      <ahyp:hlinkClr xmlns:ahyp="http://schemas.microsoft.com/office/drawing/2018/hyperlinkcolor" val="tx"/>
                    </a:ext>
                  </a:extLst>
                </a:hlinkClick>
              </a:rPr>
              <a:t>https://petsworld.in</a:t>
            </a:r>
            <a:r>
              <a:rPr lang="en-US" sz="2400" dirty="0">
                <a:solidFill>
                  <a:schemeClr val="tx1"/>
                </a:solidFill>
              </a:rPr>
              <a:t> </a:t>
            </a:r>
          </a:p>
          <a:p>
            <a:pPr indent="-228600">
              <a:lnSpc>
                <a:spcPct val="90000"/>
              </a:lnSpc>
              <a:buFont typeface="Arial" panose="020B0604020202020204" pitchFamily="34" charset="0"/>
              <a:buChar char="•"/>
            </a:pPr>
            <a:r>
              <a:rPr lang="en-US" sz="2400" dirty="0">
                <a:solidFill>
                  <a:schemeClr val="tx1"/>
                </a:solidFill>
              </a:rPr>
              <a:t>• </a:t>
            </a:r>
            <a:r>
              <a:rPr lang="en-US" sz="2400" dirty="0">
                <a:solidFill>
                  <a:schemeClr val="tx1"/>
                </a:solidFill>
                <a:hlinkClick r:id="rId6">
                  <a:extLst>
                    <a:ext uri="{A12FA001-AC4F-418D-AE19-62706E023703}">
                      <ahyp:hlinkClr xmlns:ahyp="http://schemas.microsoft.com/office/drawing/2018/hyperlinkcolor" val="tx"/>
                    </a:ext>
                  </a:extLst>
                </a:hlinkClick>
              </a:rPr>
              <a:t>https://www.stackoverflow.com</a:t>
            </a:r>
            <a:r>
              <a:rPr lang="en-US" sz="2400" dirty="0">
                <a:solidFill>
                  <a:schemeClr val="tx1"/>
                </a:solidFill>
              </a:rPr>
              <a:t> </a:t>
            </a:r>
          </a:p>
          <a:p>
            <a:pPr indent="-228600">
              <a:lnSpc>
                <a:spcPct val="90000"/>
              </a:lnSpc>
              <a:buFont typeface="Arial" panose="020B0604020202020204" pitchFamily="34" charset="0"/>
              <a:buChar char="•"/>
            </a:pPr>
            <a:r>
              <a:rPr lang="en-US" sz="2400" dirty="0">
                <a:solidFill>
                  <a:schemeClr val="tx1"/>
                </a:solidFill>
              </a:rPr>
              <a:t>• </a:t>
            </a:r>
            <a:r>
              <a:rPr lang="en-US" sz="2400" dirty="0">
                <a:solidFill>
                  <a:schemeClr val="tx1"/>
                </a:solidFill>
                <a:hlinkClick r:id="rId7">
                  <a:extLst>
                    <a:ext uri="{A12FA001-AC4F-418D-AE19-62706E023703}">
                      <ahyp:hlinkClr xmlns:ahyp="http://schemas.microsoft.com/office/drawing/2018/hyperlinkcolor" val="tx"/>
                    </a:ext>
                  </a:extLst>
                </a:hlinkClick>
              </a:rPr>
              <a:t>https://www.w3schools.com</a:t>
            </a:r>
            <a:r>
              <a:rPr lang="en-US" sz="2400" dirty="0">
                <a:solidFill>
                  <a:schemeClr val="tx1"/>
                </a:solidFill>
              </a:rPr>
              <a:t> </a:t>
            </a:r>
          </a:p>
          <a:p>
            <a:pPr indent="-228600">
              <a:lnSpc>
                <a:spcPct val="90000"/>
              </a:lnSpc>
              <a:buFont typeface="Arial" panose="020B0604020202020204" pitchFamily="34" charset="0"/>
              <a:buChar char="•"/>
            </a:pPr>
            <a:endParaRPr lang="en-US" sz="2000">
              <a:solidFill>
                <a:schemeClr val="tx1"/>
              </a:solidFill>
            </a:endParaRP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A49DFD55-3C28-40EF-9E31-A92D2E4017FF}" type="slidenum">
              <a:rPr lang="en-US" sz="1100">
                <a:solidFill>
                  <a:schemeClr val="tx1">
                    <a:lumMod val="50000"/>
                    <a:lumOff val="50000"/>
                  </a:schemeClr>
                </a:solidFill>
              </a:rPr>
              <a:pPr>
                <a:spcAft>
                  <a:spcPts val="600"/>
                </a:spcAft>
              </a:pPr>
              <a:t>16</a:t>
            </a:fld>
            <a:endParaRPr lang="en-US" sz="1100">
              <a:solidFill>
                <a:schemeClr val="tx1">
                  <a:lumMod val="50000"/>
                  <a:lumOff val="50000"/>
                </a:schemeClr>
              </a:solidFill>
            </a:endParaRPr>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75113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1904267"/>
            <a:ext cx="3880338" cy="3984747"/>
          </a:xfrm>
        </p:spPr>
        <p:txBody>
          <a:bodyPr vert="horz" lIns="91440" tIns="45720" rIns="91440" bIns="45720" rtlCol="0" anchor="t">
            <a:noAutofit/>
          </a:bodyPr>
          <a:lstStyle/>
          <a:p>
            <a:pPr marL="342900" indent="-342900">
              <a:buChar char="•"/>
            </a:pPr>
            <a:r>
              <a:rPr lang="en-US" sz="2000" dirty="0"/>
              <a:t>Introduction</a:t>
            </a:r>
            <a:endParaRPr lang="en-US"/>
          </a:p>
          <a:p>
            <a:pPr marL="342900" indent="-342900">
              <a:buChar char="•"/>
            </a:pPr>
            <a:r>
              <a:rPr lang="en-US" sz="2000" dirty="0"/>
              <a:t>Problem Statement</a:t>
            </a:r>
          </a:p>
          <a:p>
            <a:pPr marL="342900" indent="-342900">
              <a:buChar char="•"/>
            </a:pPr>
            <a:r>
              <a:rPr lang="en-US" sz="2000" dirty="0"/>
              <a:t>Proposed Solution</a:t>
            </a:r>
          </a:p>
          <a:p>
            <a:pPr marL="342900" indent="-342900">
              <a:buChar char="•"/>
            </a:pPr>
            <a:r>
              <a:rPr lang="en-US" sz="2000" dirty="0"/>
              <a:t>System Architecture Diagram</a:t>
            </a:r>
          </a:p>
          <a:p>
            <a:pPr marL="342900" indent="-342900">
              <a:buChar char="•"/>
            </a:pPr>
            <a:r>
              <a:rPr lang="en-US" sz="2000" dirty="0"/>
              <a:t>Output Images</a:t>
            </a:r>
          </a:p>
          <a:p>
            <a:pPr marL="342900" indent="-342900">
              <a:buChar char="•"/>
            </a:pPr>
            <a:r>
              <a:rPr lang="en-US" sz="2000" dirty="0"/>
              <a:t>GITHUB LINK</a:t>
            </a:r>
          </a:p>
          <a:p>
            <a:pPr marL="342900" indent="-342900">
              <a:buChar char="•"/>
            </a:pPr>
            <a:r>
              <a:rPr lang="en-US" sz="2000" dirty="0"/>
              <a:t>Conclusion</a:t>
            </a:r>
          </a:p>
          <a:p>
            <a:pPr marL="342900" indent="-342900">
              <a:buChar char="•"/>
            </a:pPr>
            <a:r>
              <a:rPr lang="en-US" sz="2000" dirty="0"/>
              <a:t>Reference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017E2F9-032A-4CAE-A2E4-7465A67B7A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3">
            <a:extLst>
              <a:ext uri="{FF2B5EF4-FFF2-40B4-BE49-F238E27FC236}">
                <a16:creationId xmlns:a16="http://schemas.microsoft.com/office/drawing/2014/main" id="{036EB2E8-1BD0-492D-BF5A-CE0184DA7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672"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5316ED32-D562-46FD-A6C1-B0FBF4EF6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325"/>
            <a:ext cx="9681166" cy="6861324"/>
          </a:xfrm>
          <a:custGeom>
            <a:avLst/>
            <a:gdLst>
              <a:gd name="connsiteX0" fmla="*/ 0 w 9681166"/>
              <a:gd name="connsiteY0" fmla="*/ 6861324 h 6861324"/>
              <a:gd name="connsiteX1" fmla="*/ 3359025 w 9681166"/>
              <a:gd name="connsiteY1" fmla="*/ 6861324 h 6861324"/>
              <a:gd name="connsiteX2" fmla="*/ 3359025 w 9681166"/>
              <a:gd name="connsiteY2" fmla="*/ 6861323 h 6861324"/>
              <a:gd name="connsiteX3" fmla="*/ 9324977 w 9681166"/>
              <a:gd name="connsiteY3" fmla="*/ 6861323 h 6861324"/>
              <a:gd name="connsiteX4" fmla="*/ 9323659 w 9681166"/>
              <a:gd name="connsiteY4" fmla="*/ 6858478 h 6861324"/>
              <a:gd name="connsiteX5" fmla="*/ 9681166 w 9681166"/>
              <a:gd name="connsiteY5" fmla="*/ 6858478 h 6861324"/>
              <a:gd name="connsiteX6" fmla="*/ 6504791 w 9681166"/>
              <a:gd name="connsiteY6" fmla="*/ 0 h 6861324"/>
              <a:gd name="connsiteX7" fmla="*/ 6499214 w 9681166"/>
              <a:gd name="connsiteY7" fmla="*/ 0 h 6861324"/>
              <a:gd name="connsiteX8" fmla="*/ 5432986 w 9681166"/>
              <a:gd name="connsiteY8" fmla="*/ 0 h 6861324"/>
              <a:gd name="connsiteX9" fmla="*/ 1603114 w 9681166"/>
              <a:gd name="connsiteY9" fmla="*/ 0 h 6861324"/>
              <a:gd name="connsiteX10" fmla="*/ 1603114 w 9681166"/>
              <a:gd name="connsiteY10" fmla="*/ 479 h 6861324"/>
              <a:gd name="connsiteX11" fmla="*/ 356189 w 9681166"/>
              <a:gd name="connsiteY11" fmla="*/ 479 h 6861324"/>
              <a:gd name="connsiteX12" fmla="*/ 356189 w 9681166"/>
              <a:gd name="connsiteY12" fmla="*/ 3324 h 6861324"/>
              <a:gd name="connsiteX13" fmla="*/ 0 w 9681166"/>
              <a:gd name="connsiteY13" fmla="*/ 3324 h 686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81166" h="6861324">
                <a:moveTo>
                  <a:pt x="0" y="6861324"/>
                </a:moveTo>
                <a:lnTo>
                  <a:pt x="3359025" y="6861324"/>
                </a:lnTo>
                <a:lnTo>
                  <a:pt x="3359025" y="6861323"/>
                </a:lnTo>
                <a:lnTo>
                  <a:pt x="9324977" y="6861323"/>
                </a:lnTo>
                <a:lnTo>
                  <a:pt x="9323659" y="6858478"/>
                </a:lnTo>
                <a:lnTo>
                  <a:pt x="9681166" y="6858478"/>
                </a:lnTo>
                <a:lnTo>
                  <a:pt x="6504791" y="0"/>
                </a:lnTo>
                <a:lnTo>
                  <a:pt x="6499214" y="0"/>
                </a:lnTo>
                <a:lnTo>
                  <a:pt x="5432986" y="0"/>
                </a:lnTo>
                <a:lnTo>
                  <a:pt x="1603114" y="0"/>
                </a:lnTo>
                <a:lnTo>
                  <a:pt x="1603114" y="479"/>
                </a:lnTo>
                <a:lnTo>
                  <a:pt x="356189" y="479"/>
                </a:lnTo>
                <a:lnTo>
                  <a:pt x="356189" y="3324"/>
                </a:lnTo>
                <a:lnTo>
                  <a:pt x="0" y="3324"/>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DE845B-752D-ACAF-B3B3-88E9378F60A4}"/>
              </a:ext>
            </a:extLst>
          </p:cNvPr>
          <p:cNvSpPr>
            <a:spLocks noGrp="1"/>
          </p:cNvSpPr>
          <p:nvPr>
            <p:ph type="title"/>
          </p:nvPr>
        </p:nvSpPr>
        <p:spPr>
          <a:xfrm>
            <a:off x="804672" y="1823107"/>
            <a:ext cx="6547742" cy="3431023"/>
          </a:xfrm>
        </p:spPr>
        <p:txBody>
          <a:bodyPr vert="horz" lIns="91440" tIns="45720" rIns="91440" bIns="45720" rtlCol="0" anchor="ctr">
            <a:noAutofit/>
          </a:bodyPr>
          <a:lstStyle/>
          <a:p>
            <a:pPr marL="285750" indent="-285750" algn="just">
              <a:buFont typeface="Wingdings"/>
              <a:buChar char="q"/>
            </a:pPr>
            <a:r>
              <a:rPr lang="en-US" sz="2000" kern="1200" cap="none" dirty="0">
                <a:solidFill>
                  <a:schemeClr val="bg1"/>
                </a:solidFill>
                <a:latin typeface="+mj-lt"/>
                <a:ea typeface="+mj-ea"/>
                <a:cs typeface="+mj-cs"/>
              </a:rPr>
              <a:t>Customers now have difficulties while attempting to acquire pets from any pet store, including the onerous task of physically hunting for pet stores, which may or may not satisfy customer needs. We provide a method for purchasing dogs online by </a:t>
            </a:r>
            <a:r>
              <a:rPr lang="en-US" sz="2000" kern="1200" cap="none" dirty="0" err="1">
                <a:solidFill>
                  <a:schemeClr val="bg1"/>
                </a:solidFill>
                <a:latin typeface="+mj-lt"/>
                <a:ea typeface="+mj-ea"/>
                <a:cs typeface="+mj-cs"/>
              </a:rPr>
              <a:t>utilising</a:t>
            </a:r>
            <a:r>
              <a:rPr lang="en-US" sz="2000" kern="1200" cap="none" dirty="0">
                <a:solidFill>
                  <a:schemeClr val="bg1"/>
                </a:solidFill>
                <a:latin typeface="+mj-lt"/>
                <a:ea typeface="+mj-ea"/>
                <a:cs typeface="+mj-cs"/>
              </a:rPr>
              <a:t> web technology and creating an interactive website.</a:t>
            </a:r>
            <a:endParaRPr lang="en-US" sz="2000">
              <a:solidFill>
                <a:schemeClr val="bg1"/>
              </a:solidFill>
            </a:endParaRPr>
          </a:p>
          <a:p>
            <a:pPr marL="285750" indent="-285750" algn="just">
              <a:buFont typeface="Wingdings"/>
              <a:buChar char="q"/>
            </a:pPr>
            <a:r>
              <a:rPr lang="en-US" sz="2000" kern="1200" cap="none" dirty="0">
                <a:solidFill>
                  <a:schemeClr val="bg1"/>
                </a:solidFill>
                <a:latin typeface="+mj-lt"/>
                <a:ea typeface="+mj-ea"/>
                <a:cs typeface="+mj-cs"/>
              </a:rPr>
              <a:t>The purchase of pets was made possible by a website application named </a:t>
            </a:r>
            <a:r>
              <a:rPr lang="en-US" sz="2000" kern="1200" cap="none" dirty="0" err="1">
                <a:solidFill>
                  <a:schemeClr val="bg1"/>
                </a:solidFill>
                <a:latin typeface="+mj-lt"/>
                <a:ea typeface="+mj-ea"/>
                <a:cs typeface="+mj-cs"/>
              </a:rPr>
              <a:t>petz</a:t>
            </a:r>
            <a:r>
              <a:rPr lang="en-US" sz="2000" kern="1200" cap="none" dirty="0">
                <a:solidFill>
                  <a:schemeClr val="bg1"/>
                </a:solidFill>
                <a:latin typeface="+mj-lt"/>
                <a:ea typeface="+mj-ea"/>
                <a:cs typeface="+mj-cs"/>
              </a:rPr>
              <a:t>-paradise online pet shop. The individuals can thus rely on other people to help them buy a variety of pet breeds. Additionally, people could become aware of the varied price ranges at which the same breed is sold. </a:t>
            </a:r>
            <a:endParaRPr lang="en-US" sz="2000" kern="1200" cap="none" dirty="0">
              <a:solidFill>
                <a:schemeClr val="bg1"/>
              </a:solidFill>
              <a:latin typeface="+mj-lt"/>
            </a:endParaRPr>
          </a:p>
          <a:p>
            <a:pPr marL="285750" indent="-285750" algn="just">
              <a:buFont typeface="Wingdings"/>
              <a:buChar char="q"/>
            </a:pPr>
            <a:endParaRPr lang="en-US" sz="2000" kern="1200" dirty="0">
              <a:solidFill>
                <a:schemeClr val="bg1"/>
              </a:solidFill>
              <a:latin typeface="+mj-lt"/>
            </a:endParaRPr>
          </a:p>
        </p:txBody>
      </p:sp>
      <p:sp>
        <p:nvSpPr>
          <p:cNvPr id="3" name="Subtitle 2">
            <a:extLst>
              <a:ext uri="{FF2B5EF4-FFF2-40B4-BE49-F238E27FC236}">
                <a16:creationId xmlns:a16="http://schemas.microsoft.com/office/drawing/2014/main" id="{4FFCF72B-5E8C-24BC-99CB-5D90FAD89081}"/>
              </a:ext>
            </a:extLst>
          </p:cNvPr>
          <p:cNvSpPr>
            <a:spLocks noGrp="1"/>
          </p:cNvSpPr>
          <p:nvPr>
            <p:ph type="subTitle" idx="1"/>
          </p:nvPr>
        </p:nvSpPr>
        <p:spPr>
          <a:xfrm>
            <a:off x="8790193" y="2710737"/>
            <a:ext cx="2846756" cy="1655762"/>
          </a:xfrm>
        </p:spPr>
        <p:txBody>
          <a:bodyPr vert="horz" lIns="91440" tIns="45720" rIns="91440" bIns="45720" rtlCol="0" anchor="ctr">
            <a:normAutofit/>
          </a:bodyPr>
          <a:lstStyle/>
          <a:p>
            <a:pPr algn="r"/>
            <a:r>
              <a:rPr lang="en-US" sz="2800" b="1" dirty="0">
                <a:solidFill>
                  <a:srgbClr val="FFFFFF"/>
                </a:solidFill>
              </a:rPr>
              <a:t>INTRODUCTION</a:t>
            </a:r>
            <a:endParaRPr lang="en-US" sz="2800" b="1" kern="1200" dirty="0">
              <a:solidFill>
                <a:srgbClr val="FFFFFF"/>
              </a:solidFill>
              <a:latin typeface="+mn-lt"/>
            </a:endParaRPr>
          </a:p>
        </p:txBody>
      </p:sp>
      <p:sp>
        <p:nvSpPr>
          <p:cNvPr id="5" name="Slide Number Placeholder 4">
            <a:extLst>
              <a:ext uri="{FF2B5EF4-FFF2-40B4-BE49-F238E27FC236}">
                <a16:creationId xmlns:a16="http://schemas.microsoft.com/office/drawing/2014/main" id="{704DAAF7-E180-E410-85F1-D167C0CC1E3D}"/>
              </a:ext>
            </a:extLst>
          </p:cNvPr>
          <p:cNvSpPr>
            <a:spLocks noGrp="1"/>
          </p:cNvSpPr>
          <p:nvPr>
            <p:ph type="sldNum" sz="quarter" idx="12"/>
          </p:nvPr>
        </p:nvSpPr>
        <p:spPr>
          <a:xfrm>
            <a:off x="10273372" y="6356350"/>
            <a:ext cx="1080427" cy="365125"/>
          </a:xfrm>
        </p:spPr>
        <p:txBody>
          <a:bodyPr vert="horz" lIns="91440" tIns="45720" rIns="91440" bIns="45720" rtlCol="0" anchor="ctr">
            <a:normAutofit/>
          </a:bodyPr>
          <a:lstStyle/>
          <a:p>
            <a:pPr>
              <a:spcAft>
                <a:spcPts val="600"/>
              </a:spcAft>
            </a:pPr>
            <a:fld id="{A49DFD55-3C28-40EF-9E31-A92D2E4017FF}" type="slidenum">
              <a:rPr lang="en-US" sz="1200">
                <a:solidFill>
                  <a:srgbClr val="FFFFFF">
                    <a:alpha val="70000"/>
                  </a:srgbClr>
                </a:solidFill>
              </a:rPr>
              <a:pPr>
                <a:spcAft>
                  <a:spcPts val="600"/>
                </a:spcAft>
              </a:pPr>
              <a:t>3</a:t>
            </a:fld>
            <a:endParaRPr lang="en-US" sz="1200">
              <a:solidFill>
                <a:srgbClr val="FFFFFF">
                  <a:alpha val="70000"/>
                </a:srgbClr>
              </a:solidFill>
            </a:endParaRPr>
          </a:p>
        </p:txBody>
      </p:sp>
    </p:spTree>
    <p:extLst>
      <p:ext uri="{BB962C8B-B14F-4D97-AF65-F5344CB8AC3E}">
        <p14:creationId xmlns:p14="http://schemas.microsoft.com/office/powerpoint/2010/main" val="3467454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0">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2">
            <a:extLst>
              <a:ext uri="{FF2B5EF4-FFF2-40B4-BE49-F238E27FC236}">
                <a16:creationId xmlns:a16="http://schemas.microsoft.com/office/drawing/2014/main" id="{74F93062-C8C5-49C4-B90F-AA5653D57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314" y="1073777"/>
            <a:ext cx="5952404" cy="4961263"/>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581912" y="1874520"/>
            <a:ext cx="3447288" cy="1792224"/>
          </a:xfrm>
        </p:spPr>
        <p:txBody>
          <a:bodyPr vert="horz" lIns="91440" tIns="45720" rIns="91440" bIns="45720" rtlCol="0" anchor="b">
            <a:normAutofit/>
          </a:bodyPr>
          <a:lstStyle/>
          <a:p>
            <a:r>
              <a:rPr lang="en-US" sz="4400" kern="1200">
                <a:solidFill>
                  <a:schemeClr val="bg1"/>
                </a:solidFill>
                <a:latin typeface="+mj-lt"/>
                <a:ea typeface="+mj-ea"/>
                <a:cs typeface="+mj-cs"/>
              </a:rPr>
              <a:t>PROBLEM STATEMENT</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A49DFD55-3C28-40EF-9E31-A92D2E4017FF}" type="slidenum">
              <a:rPr lang="en-US" sz="1200">
                <a:solidFill>
                  <a:schemeClr val="bg1"/>
                </a:solidFill>
              </a:rPr>
              <a:pPr algn="ctr">
                <a:spcAft>
                  <a:spcPts val="600"/>
                </a:spcAft>
              </a:pPr>
              <a:t>4</a:t>
            </a:fld>
            <a:endParaRPr lang="en-US" sz="1200">
              <a:solidFill>
                <a:schemeClr val="bg1"/>
              </a:solidFill>
            </a:endParaRPr>
          </a:p>
        </p:txBody>
      </p:sp>
      <p:graphicFrame>
        <p:nvGraphicFramePr>
          <p:cNvPr id="16" name="Text Placeholder 2">
            <a:extLst>
              <a:ext uri="{FF2B5EF4-FFF2-40B4-BE49-F238E27FC236}">
                <a16:creationId xmlns:a16="http://schemas.microsoft.com/office/drawing/2014/main" id="{0F5F84E5-5202-62DF-30BF-3EBD50AD469C}"/>
              </a:ext>
            </a:extLst>
          </p:cNvPr>
          <p:cNvGraphicFramePr/>
          <p:nvPr>
            <p:extLst>
              <p:ext uri="{D42A27DB-BD31-4B8C-83A1-F6EECF244321}">
                <p14:modId xmlns:p14="http://schemas.microsoft.com/office/powerpoint/2010/main" val="1087485183"/>
              </p:ext>
            </p:extLst>
          </p:nvPr>
        </p:nvGraphicFramePr>
        <p:xfrm>
          <a:off x="5433561" y="253746"/>
          <a:ext cx="6491685" cy="60585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78EEC8-7032-F0E8-6659-799ADDD27692}"/>
              </a:ext>
            </a:extLst>
          </p:cNvPr>
          <p:cNvSpPr>
            <a:spLocks noGrp="1"/>
          </p:cNvSpPr>
          <p:nvPr>
            <p:ph type="title"/>
          </p:nvPr>
        </p:nvSpPr>
        <p:spPr>
          <a:xfrm>
            <a:off x="1155559" y="637762"/>
            <a:ext cx="2899568" cy="5576770"/>
          </a:xfrm>
        </p:spPr>
        <p:txBody>
          <a:bodyPr vert="horz" lIns="91440" tIns="45720" rIns="91440" bIns="45720" rtlCol="0" anchor="ctr">
            <a:normAutofit/>
          </a:bodyPr>
          <a:lstStyle/>
          <a:p>
            <a:r>
              <a:rPr lang="en-US" sz="4100" b="1" kern="1200">
                <a:solidFill>
                  <a:schemeClr val="bg1"/>
                </a:solidFill>
                <a:latin typeface="+mj-lt"/>
                <a:ea typeface="+mj-ea"/>
                <a:cs typeface="+mj-cs"/>
              </a:rPr>
              <a:t>Proposed Solution </a:t>
            </a:r>
            <a:endParaRPr lang="en-US" sz="4100" kern="1200">
              <a:solidFill>
                <a:schemeClr val="bg1"/>
              </a:solidFill>
              <a:latin typeface="+mj-lt"/>
              <a:ea typeface="+mj-ea"/>
              <a:cs typeface="+mj-cs"/>
            </a:endParaRPr>
          </a:p>
        </p:txBody>
      </p:sp>
      <p:sp>
        <p:nvSpPr>
          <p:cNvPr id="12" name="Rectangle 11">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C7A00A1-AD4A-DF9A-7763-FDFAE3D36349}"/>
              </a:ext>
            </a:extLst>
          </p:cNvPr>
          <p:cNvSpPr>
            <a:spLocks noGrp="1"/>
          </p:cNvSpPr>
          <p:nvPr>
            <p:ph type="body" idx="1"/>
          </p:nvPr>
        </p:nvSpPr>
        <p:spPr>
          <a:xfrm>
            <a:off x="4999077" y="292706"/>
            <a:ext cx="6391334" cy="6367523"/>
          </a:xfrm>
        </p:spPr>
        <p:txBody>
          <a:bodyPr vert="horz" lIns="91440" tIns="45720" rIns="91440" bIns="45720" rtlCol="0" anchor="ctr">
            <a:noAutofit/>
          </a:bodyPr>
          <a:lstStyle/>
          <a:p>
            <a:pPr>
              <a:lnSpc>
                <a:spcPct val="90000"/>
              </a:lnSpc>
            </a:pPr>
            <a:endParaRPr lang="en-US" sz="2400" b="1" dirty="0"/>
          </a:p>
          <a:p>
            <a:pPr>
              <a:lnSpc>
                <a:spcPct val="90000"/>
              </a:lnSpc>
            </a:pPr>
            <a:endParaRPr lang="en-US" sz="2400" b="1" dirty="0"/>
          </a:p>
          <a:p>
            <a:pPr>
              <a:lnSpc>
                <a:spcPct val="90000"/>
              </a:lnSpc>
            </a:pPr>
            <a:endParaRPr lang="en-US" sz="2400" b="1" dirty="0"/>
          </a:p>
          <a:p>
            <a:pPr>
              <a:lnSpc>
                <a:spcPct val="90000"/>
              </a:lnSpc>
            </a:pPr>
            <a:endParaRPr lang="en-US" sz="2400" b="1" dirty="0"/>
          </a:p>
          <a:p>
            <a:pPr>
              <a:lnSpc>
                <a:spcPct val="90000"/>
              </a:lnSpc>
            </a:pPr>
            <a:r>
              <a:rPr lang="en-US" sz="2400" b="1" kern="1200" dirty="0">
                <a:latin typeface="+mn-lt"/>
                <a:ea typeface="+mn-ea"/>
                <a:cs typeface="+mn-cs"/>
              </a:rPr>
              <a:t>Enhancement:</a:t>
            </a:r>
            <a:endParaRPr lang="en-US" sz="2400" kern="1200" dirty="0">
              <a:latin typeface="+mn-lt"/>
            </a:endParaRPr>
          </a:p>
          <a:p>
            <a:pPr>
              <a:lnSpc>
                <a:spcPct val="90000"/>
              </a:lnSpc>
            </a:pPr>
            <a:r>
              <a:rPr lang="en-US" sz="2400" kern="1200" dirty="0">
                <a:latin typeface="+mn-lt"/>
                <a:ea typeface="+mn-ea"/>
                <a:cs typeface="+mn-cs"/>
              </a:rPr>
              <a:t>The Pet ShopManagement System's major goal is to improve and modernize the current system by raising its efficacy and efficiency.</a:t>
            </a:r>
            <a:endParaRPr lang="en-US" sz="2400" kern="1200" dirty="0">
              <a:latin typeface="+mn-lt"/>
            </a:endParaRPr>
          </a:p>
          <a:p>
            <a:pPr>
              <a:lnSpc>
                <a:spcPct val="90000"/>
              </a:lnSpc>
            </a:pPr>
            <a:r>
              <a:rPr lang="en-US" sz="2400" b="1" kern="1200" dirty="0">
                <a:latin typeface="+mn-lt"/>
                <a:ea typeface="+mn-ea"/>
                <a:cs typeface="+mn-cs"/>
              </a:rPr>
              <a:t>Automation:</a:t>
            </a:r>
            <a:endParaRPr lang="en-US" sz="2400" kern="1200" dirty="0">
              <a:latin typeface="+mn-lt"/>
            </a:endParaRPr>
          </a:p>
          <a:p>
            <a:pPr>
              <a:lnSpc>
                <a:spcPct val="90000"/>
              </a:lnSpc>
            </a:pPr>
            <a:r>
              <a:rPr lang="en-US" sz="2400" kern="1200" dirty="0">
                <a:latin typeface="+mn-lt"/>
                <a:ea typeface="+mn-ea"/>
                <a:cs typeface="+mn-cs"/>
              </a:rPr>
              <a:t>The manual system's throughput is increased by the pet shop management system by automating all of its manual tasks.</a:t>
            </a:r>
            <a:endParaRPr lang="en-US" sz="2400" kern="1200" dirty="0">
              <a:latin typeface="+mn-lt"/>
            </a:endParaRPr>
          </a:p>
          <a:p>
            <a:pPr>
              <a:lnSpc>
                <a:spcPct val="90000"/>
              </a:lnSpc>
            </a:pPr>
            <a:r>
              <a:rPr lang="en-US" sz="2400" b="1" kern="1200" dirty="0">
                <a:latin typeface="+mn-lt"/>
                <a:ea typeface="+mn-ea"/>
                <a:cs typeface="+mn-cs"/>
              </a:rPr>
              <a:t>User Friendly:</a:t>
            </a:r>
            <a:endParaRPr lang="en-US" sz="2400" kern="1200" dirty="0">
              <a:latin typeface="+mn-lt"/>
            </a:endParaRPr>
          </a:p>
          <a:p>
            <a:pPr>
              <a:lnSpc>
                <a:spcPct val="90000"/>
              </a:lnSpc>
            </a:pPr>
            <a:r>
              <a:rPr lang="en-US" sz="2400" kern="1200" dirty="0">
                <a:latin typeface="+mn-lt"/>
                <a:ea typeface="+mn-ea"/>
                <a:cs typeface="+mn-cs"/>
              </a:rPr>
              <a:t>A very user-friendly interface may be found on the pet Shop Management System . Users will therefore find it quite simple to </a:t>
            </a:r>
            <a:r>
              <a:rPr lang="en-US" sz="2400" dirty="0"/>
              <a:t>utilize</a:t>
            </a:r>
            <a:r>
              <a:rPr lang="en-US" sz="2400" kern="1200" dirty="0">
                <a:latin typeface="+mn-lt"/>
                <a:ea typeface="+mn-ea"/>
                <a:cs typeface="+mn-cs"/>
              </a:rPr>
              <a:t>.</a:t>
            </a:r>
            <a:endParaRPr lang="en-US" sz="2400" kern="1200" dirty="0">
              <a:latin typeface="+mn-lt"/>
            </a:endParaRPr>
          </a:p>
          <a:p>
            <a:pPr>
              <a:lnSpc>
                <a:spcPct val="90000"/>
              </a:lnSpc>
            </a:pPr>
            <a:endParaRPr lang="en-US" sz="2400" kern="1200" dirty="0">
              <a:latin typeface="+mn-lt"/>
            </a:endParaRPr>
          </a:p>
          <a:p>
            <a:pPr>
              <a:lnSpc>
                <a:spcPct val="90000"/>
              </a:lnSpc>
            </a:pPr>
            <a:endParaRPr lang="en-US" sz="2400" kern="1200" dirty="0">
              <a:latin typeface="+mn-lt"/>
            </a:endParaRPr>
          </a:p>
          <a:p>
            <a:pPr>
              <a:lnSpc>
                <a:spcPct val="90000"/>
              </a:lnSpc>
            </a:pPr>
            <a:endParaRPr lang="en-US" sz="2400" kern="1200" dirty="0">
              <a:latin typeface="+mn-lt"/>
            </a:endParaRPr>
          </a:p>
          <a:p>
            <a:pPr>
              <a:lnSpc>
                <a:spcPct val="90000"/>
              </a:lnSpc>
            </a:pPr>
            <a:endParaRPr lang="en-US" sz="2400" kern="1200" dirty="0">
              <a:latin typeface="+mn-lt"/>
            </a:endParaRPr>
          </a:p>
          <a:p>
            <a:pPr>
              <a:lnSpc>
                <a:spcPct val="90000"/>
              </a:lnSpc>
            </a:pPr>
            <a:endParaRPr lang="en-US" sz="2400" kern="1200" dirty="0">
              <a:latin typeface="+mn-lt"/>
            </a:endParaRPr>
          </a:p>
        </p:txBody>
      </p:sp>
    </p:spTree>
    <p:extLst>
      <p:ext uri="{BB962C8B-B14F-4D97-AF65-F5344CB8AC3E}">
        <p14:creationId xmlns:p14="http://schemas.microsoft.com/office/powerpoint/2010/main" val="1812515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78EEC8-7032-F0E8-6659-799ADDD27692}"/>
              </a:ext>
            </a:extLst>
          </p:cNvPr>
          <p:cNvSpPr>
            <a:spLocks noGrp="1"/>
          </p:cNvSpPr>
          <p:nvPr>
            <p:ph type="title"/>
          </p:nvPr>
        </p:nvSpPr>
        <p:spPr>
          <a:xfrm>
            <a:off x="1155559" y="637762"/>
            <a:ext cx="2899568" cy="5576770"/>
          </a:xfrm>
        </p:spPr>
        <p:txBody>
          <a:bodyPr vert="horz" lIns="91440" tIns="45720" rIns="91440" bIns="45720" rtlCol="0" anchor="ctr">
            <a:normAutofit/>
          </a:bodyPr>
          <a:lstStyle/>
          <a:p>
            <a:r>
              <a:rPr lang="en-US" sz="4100" b="1" kern="1200">
                <a:solidFill>
                  <a:schemeClr val="bg1"/>
                </a:solidFill>
                <a:latin typeface="+mj-lt"/>
                <a:ea typeface="+mj-ea"/>
                <a:cs typeface="+mj-cs"/>
              </a:rPr>
              <a:t>Proposed Solution </a:t>
            </a:r>
            <a:endParaRPr lang="en-US" sz="4100" kern="1200">
              <a:solidFill>
                <a:schemeClr val="bg1"/>
              </a:solidFill>
              <a:latin typeface="+mj-lt"/>
              <a:ea typeface="+mj-ea"/>
              <a:cs typeface="+mj-cs"/>
            </a:endParaRPr>
          </a:p>
        </p:txBody>
      </p:sp>
      <p:sp>
        <p:nvSpPr>
          <p:cNvPr id="12" name="Rectangle 11">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C7A00A1-AD4A-DF9A-7763-FDFAE3D36349}"/>
              </a:ext>
            </a:extLst>
          </p:cNvPr>
          <p:cNvSpPr>
            <a:spLocks noGrp="1"/>
          </p:cNvSpPr>
          <p:nvPr>
            <p:ph type="body" idx="1"/>
          </p:nvPr>
        </p:nvSpPr>
        <p:spPr>
          <a:xfrm>
            <a:off x="4927191" y="637762"/>
            <a:ext cx="6837032" cy="5821184"/>
          </a:xfrm>
        </p:spPr>
        <p:txBody>
          <a:bodyPr vert="horz" lIns="91440" tIns="45720" rIns="91440" bIns="45720" rtlCol="0" anchor="ctr">
            <a:noAutofit/>
          </a:bodyPr>
          <a:lstStyle/>
          <a:p>
            <a:pPr>
              <a:lnSpc>
                <a:spcPct val="90000"/>
              </a:lnSpc>
            </a:pPr>
            <a:endParaRPr lang="en-US" sz="2400" b="1" dirty="0"/>
          </a:p>
          <a:p>
            <a:pPr>
              <a:lnSpc>
                <a:spcPct val="90000"/>
              </a:lnSpc>
            </a:pPr>
            <a:endParaRPr lang="en-US" sz="2400" b="1" dirty="0"/>
          </a:p>
          <a:p>
            <a:pPr>
              <a:lnSpc>
                <a:spcPct val="90000"/>
              </a:lnSpc>
            </a:pPr>
            <a:endParaRPr lang="en-US" sz="2400" b="1" dirty="0"/>
          </a:p>
          <a:p>
            <a:pPr>
              <a:lnSpc>
                <a:spcPct val="90000"/>
              </a:lnSpc>
            </a:pPr>
            <a:endParaRPr lang="en-US" sz="2400" b="1" dirty="0"/>
          </a:p>
          <a:p>
            <a:r>
              <a:rPr lang="en-US" sz="2400" b="1" dirty="0">
                <a:ea typeface="+mn-lt"/>
                <a:cs typeface="+mn-lt"/>
              </a:rPr>
              <a:t>Availability:</a:t>
            </a:r>
            <a:endParaRPr lang="en-US" sz="2400" dirty="0">
              <a:ea typeface="+mn-lt"/>
              <a:cs typeface="+mn-lt"/>
            </a:endParaRPr>
          </a:p>
          <a:p>
            <a:r>
              <a:rPr lang="en-US" sz="2400" dirty="0">
                <a:ea typeface="+mn-lt"/>
                <a:cs typeface="+mn-lt"/>
              </a:rPr>
              <a:t>Retries of the system's transaction reports are possible as needed. As a result, information is always available and can be swiftly and simply collected, </a:t>
            </a:r>
          </a:p>
          <a:p>
            <a:r>
              <a:rPr lang="en-US" sz="2400" b="1" dirty="0">
                <a:ea typeface="+mn-lt"/>
                <a:cs typeface="+mn-lt"/>
              </a:rPr>
              <a:t>Security:</a:t>
            </a:r>
            <a:endParaRPr lang="en-US" sz="2400" dirty="0">
              <a:ea typeface="+mn-lt"/>
              <a:cs typeface="+mn-lt"/>
            </a:endParaRPr>
          </a:p>
          <a:p>
            <a:r>
              <a:rPr lang="en-US" sz="2400" dirty="0">
                <a:ea typeface="+mn-lt"/>
                <a:cs typeface="+mn-lt"/>
              </a:rPr>
              <a:t>This is a crucial component of the design that must consider like hardware dependability, backup plans, physical protection of the data.</a:t>
            </a:r>
          </a:p>
          <a:p>
            <a:r>
              <a:rPr lang="en-US" sz="2400" b="1" dirty="0">
                <a:ea typeface="+mn-lt"/>
                <a:cs typeface="+mn-lt"/>
              </a:rPr>
              <a:t>System design:</a:t>
            </a:r>
            <a:endParaRPr lang="en-US" sz="2400" dirty="0">
              <a:ea typeface="+mn-lt"/>
              <a:cs typeface="+mn-lt"/>
            </a:endParaRPr>
          </a:p>
          <a:p>
            <a:r>
              <a:rPr lang="en-US" sz="2400" dirty="0">
                <a:ea typeface="+mn-lt"/>
                <a:cs typeface="+mn-lt"/>
              </a:rPr>
              <a:t>The hardware reliability, fallback mechanisms, physical protection of the data, and the provision for fraud and abuse detection are all areas that should be covered by this crucial design element. </a:t>
            </a:r>
            <a:endParaRPr lang="en-US" sz="2400" kern="1200">
              <a:latin typeface="+mn-lt"/>
            </a:endParaRPr>
          </a:p>
          <a:p>
            <a:pPr>
              <a:lnSpc>
                <a:spcPct val="90000"/>
              </a:lnSpc>
            </a:pPr>
            <a:endParaRPr lang="en-US" sz="2400" kern="1200" dirty="0">
              <a:latin typeface="+mn-lt"/>
            </a:endParaRPr>
          </a:p>
          <a:p>
            <a:pPr>
              <a:lnSpc>
                <a:spcPct val="90000"/>
              </a:lnSpc>
            </a:pPr>
            <a:endParaRPr lang="en-US" sz="2400" kern="1200" dirty="0">
              <a:latin typeface="+mn-lt"/>
            </a:endParaRPr>
          </a:p>
          <a:p>
            <a:pPr>
              <a:lnSpc>
                <a:spcPct val="90000"/>
              </a:lnSpc>
            </a:pPr>
            <a:endParaRPr lang="en-US" sz="2400" kern="1200" dirty="0">
              <a:latin typeface="+mn-lt"/>
            </a:endParaRPr>
          </a:p>
          <a:p>
            <a:pPr>
              <a:lnSpc>
                <a:spcPct val="90000"/>
              </a:lnSpc>
            </a:pPr>
            <a:endParaRPr lang="en-US" sz="2400" kern="1200" dirty="0">
              <a:latin typeface="+mn-lt"/>
            </a:endParaRPr>
          </a:p>
        </p:txBody>
      </p:sp>
    </p:spTree>
    <p:extLst>
      <p:ext uri="{BB962C8B-B14F-4D97-AF65-F5344CB8AC3E}">
        <p14:creationId xmlns:p14="http://schemas.microsoft.com/office/powerpoint/2010/main" val="251235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r>
              <a:rPr lang="en-US" sz="2500" b="1" kern="1200">
                <a:solidFill>
                  <a:srgbClr val="FFFFFF"/>
                </a:solidFill>
                <a:latin typeface="+mj-lt"/>
                <a:ea typeface="+mj-ea"/>
                <a:cs typeface="+mj-cs"/>
              </a:rPr>
              <a:t>System</a:t>
            </a:r>
            <a:r>
              <a:rPr lang="en-US" sz="2500" kern="1200">
                <a:solidFill>
                  <a:srgbClr val="FFFFFF"/>
                </a:solidFill>
                <a:latin typeface="+mj-lt"/>
                <a:ea typeface="+mj-ea"/>
                <a:cs typeface="+mj-cs"/>
              </a:rPr>
              <a:t> </a:t>
            </a:r>
            <a:r>
              <a:rPr lang="en-US" sz="2500" b="1" kern="1200">
                <a:solidFill>
                  <a:srgbClr val="FFFFFF"/>
                </a:solidFill>
                <a:latin typeface="+mj-lt"/>
                <a:ea typeface="+mj-ea"/>
                <a:cs typeface="+mj-cs"/>
              </a:rPr>
              <a:t>Architecture</a:t>
            </a:r>
            <a:br>
              <a:rPr lang="en-US" sz="2500" b="1" kern="1200">
                <a:solidFill>
                  <a:srgbClr val="FFFFFF"/>
                </a:solidFill>
                <a:latin typeface="+mj-lt"/>
                <a:ea typeface="+mj-ea"/>
                <a:cs typeface="+mj-cs"/>
              </a:rPr>
            </a:br>
            <a:r>
              <a:rPr lang="en-US" sz="2500" b="1" kern="1200">
                <a:solidFill>
                  <a:srgbClr val="FFFFFF"/>
                </a:solidFill>
                <a:latin typeface="+mj-lt"/>
                <a:ea typeface="+mj-ea"/>
                <a:cs typeface="+mj-cs"/>
              </a:rPr>
              <a:t>USE CASE DIAGRAM</a:t>
            </a:r>
            <a:endParaRPr lang="en-US" sz="2500" kern="1200">
              <a:solidFill>
                <a:srgbClr val="FFFFFF"/>
              </a:solidFill>
              <a:latin typeface="+mj-lt"/>
              <a:ea typeface="+mj-ea"/>
              <a:cs typeface="+mj-cs"/>
            </a:endParaRPr>
          </a:p>
        </p:txBody>
      </p:sp>
      <p:pic>
        <p:nvPicPr>
          <p:cNvPr id="3" name="Picture 3">
            <a:extLst>
              <a:ext uri="{FF2B5EF4-FFF2-40B4-BE49-F238E27FC236}">
                <a16:creationId xmlns:a16="http://schemas.microsoft.com/office/drawing/2014/main" id="{F4D1C422-2E21-F282-62C3-A7E364D523FE}"/>
              </a:ext>
            </a:extLst>
          </p:cNvPr>
          <p:cNvPicPr>
            <a:picLocks noChangeAspect="1"/>
          </p:cNvPicPr>
          <p:nvPr/>
        </p:nvPicPr>
        <p:blipFill rotWithShape="1">
          <a:blip r:embed="rId2"/>
          <a:srcRect r="539" b="15473"/>
          <a:stretch/>
        </p:blipFill>
        <p:spPr>
          <a:xfrm>
            <a:off x="4460793" y="525345"/>
            <a:ext cx="7097223" cy="5828427"/>
          </a:xfrm>
          <a:prstGeom prst="rect">
            <a:avLst/>
          </a:prstGeom>
        </p:spPr>
      </p:pic>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A49DFD55-3C28-40EF-9E31-A92D2E4017FF}" type="slidenum">
              <a:rPr lang="en-US" sz="1200">
                <a:solidFill>
                  <a:schemeClr val="tx1">
                    <a:alpha val="80000"/>
                  </a:schemeClr>
                </a:solidFill>
              </a:rPr>
              <a:pPr>
                <a:spcAft>
                  <a:spcPts val="600"/>
                </a:spcAft>
              </a:pPr>
              <a:t>7</a:t>
            </a:fld>
            <a:endParaRPr lang="en-US" sz="1200">
              <a:solidFill>
                <a:schemeClr val="tx1">
                  <a:alpha val="80000"/>
                </a:schemeClr>
              </a:solidFill>
            </a:endParaRPr>
          </a:p>
        </p:txBody>
      </p:sp>
    </p:spTree>
    <p:extLst>
      <p:ext uri="{BB962C8B-B14F-4D97-AF65-F5344CB8AC3E}">
        <p14:creationId xmlns:p14="http://schemas.microsoft.com/office/powerpoint/2010/main" val="1429429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r>
              <a:rPr lang="en-US" sz="2500" b="1" kern="1200">
                <a:solidFill>
                  <a:srgbClr val="FFFFFF"/>
                </a:solidFill>
                <a:latin typeface="+mj-lt"/>
                <a:ea typeface="+mj-ea"/>
                <a:cs typeface="+mj-cs"/>
              </a:rPr>
              <a:t>System</a:t>
            </a:r>
            <a:r>
              <a:rPr lang="en-US" sz="2500" kern="1200">
                <a:solidFill>
                  <a:srgbClr val="FFFFFF"/>
                </a:solidFill>
                <a:latin typeface="+mj-lt"/>
                <a:ea typeface="+mj-ea"/>
                <a:cs typeface="+mj-cs"/>
              </a:rPr>
              <a:t> </a:t>
            </a:r>
            <a:r>
              <a:rPr lang="en-US" sz="2500" b="1" kern="1200">
                <a:solidFill>
                  <a:srgbClr val="FFFFFF"/>
                </a:solidFill>
                <a:latin typeface="+mj-lt"/>
                <a:ea typeface="+mj-ea"/>
                <a:cs typeface="+mj-cs"/>
              </a:rPr>
              <a:t>Architecture flow chart</a:t>
            </a:r>
            <a:endParaRPr lang="en-US" sz="2500" kern="1200">
              <a:solidFill>
                <a:srgbClr val="FFFFFF"/>
              </a:solidFill>
              <a:latin typeface="+mj-lt"/>
              <a:ea typeface="+mj-ea"/>
              <a:cs typeface="+mj-cs"/>
            </a:endParaRPr>
          </a:p>
        </p:txBody>
      </p:sp>
      <p:pic>
        <p:nvPicPr>
          <p:cNvPr id="4" name="Picture 4">
            <a:extLst>
              <a:ext uri="{FF2B5EF4-FFF2-40B4-BE49-F238E27FC236}">
                <a16:creationId xmlns:a16="http://schemas.microsoft.com/office/drawing/2014/main" id="{8AF7907F-3F56-BC51-4970-4D6FA8836322}"/>
              </a:ext>
            </a:extLst>
          </p:cNvPr>
          <p:cNvPicPr>
            <a:picLocks noChangeAspect="1"/>
          </p:cNvPicPr>
          <p:nvPr/>
        </p:nvPicPr>
        <p:blipFill>
          <a:blip r:embed="rId2"/>
          <a:stretch>
            <a:fillRect/>
          </a:stretch>
        </p:blipFill>
        <p:spPr>
          <a:xfrm>
            <a:off x="4387845" y="643466"/>
            <a:ext cx="7055550" cy="5568739"/>
          </a:xfrm>
          <a:prstGeom prst="rect">
            <a:avLst/>
          </a:prstGeom>
        </p:spPr>
      </p:pic>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A49DFD55-3C28-40EF-9E31-A92D2E4017FF}" type="slidenum">
              <a:rPr lang="en-US" sz="1200">
                <a:solidFill>
                  <a:schemeClr val="tx1">
                    <a:alpha val="80000"/>
                  </a:schemeClr>
                </a:solidFill>
              </a:rPr>
              <a:pPr>
                <a:spcAft>
                  <a:spcPts val="600"/>
                </a:spcAft>
              </a:pPr>
              <a:t>8</a:t>
            </a:fld>
            <a:endParaRPr lang="en-US" sz="1200">
              <a:solidFill>
                <a:schemeClr val="tx1">
                  <a:alpha val="80000"/>
                </a:schemeClr>
              </a:solidFill>
            </a:endParaRPr>
          </a:p>
        </p:txBody>
      </p:sp>
    </p:spTree>
    <p:extLst>
      <p:ext uri="{BB962C8B-B14F-4D97-AF65-F5344CB8AC3E}">
        <p14:creationId xmlns:p14="http://schemas.microsoft.com/office/powerpoint/2010/main" val="942193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DDCB-F613-EBF3-7B7F-DC87B5987B9C}"/>
              </a:ext>
            </a:extLst>
          </p:cNvPr>
          <p:cNvSpPr>
            <a:spLocks noGrp="1"/>
          </p:cNvSpPr>
          <p:nvPr>
            <p:ph type="title"/>
          </p:nvPr>
        </p:nvSpPr>
        <p:spPr>
          <a:xfrm>
            <a:off x="258489" y="147639"/>
            <a:ext cx="3219888" cy="876464"/>
          </a:xfrm>
        </p:spPr>
        <p:txBody>
          <a:bodyPr/>
          <a:lstStyle/>
          <a:p>
            <a:r>
              <a:rPr lang="en-US"/>
              <a:t>OUTPut IMAges</a:t>
            </a:r>
          </a:p>
        </p:txBody>
      </p:sp>
      <p:sp>
        <p:nvSpPr>
          <p:cNvPr id="4" name="Footer Placeholder 3">
            <a:extLst>
              <a:ext uri="{FF2B5EF4-FFF2-40B4-BE49-F238E27FC236}">
                <a16:creationId xmlns:a16="http://schemas.microsoft.com/office/drawing/2014/main" id="{0CBDAAEF-05B7-DB57-65A4-FC92D5BFDBC3}"/>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59DC135-0993-56A6-1641-A7528F9FCE68}"/>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7" name="Picture 7" descr="A picture containing text, dog, looking, brown&#10;&#10;Description automatically generated">
            <a:extLst>
              <a:ext uri="{FF2B5EF4-FFF2-40B4-BE49-F238E27FC236}">
                <a16:creationId xmlns:a16="http://schemas.microsoft.com/office/drawing/2014/main" id="{A18F4B0B-300C-8CAC-0AF9-E415CF6DE0DA}"/>
              </a:ext>
            </a:extLst>
          </p:cNvPr>
          <p:cNvPicPr>
            <a:picLocks noChangeAspect="1"/>
          </p:cNvPicPr>
          <p:nvPr/>
        </p:nvPicPr>
        <p:blipFill>
          <a:blip r:embed="rId2"/>
          <a:stretch>
            <a:fillRect/>
          </a:stretch>
        </p:blipFill>
        <p:spPr>
          <a:xfrm>
            <a:off x="1242848" y="1288811"/>
            <a:ext cx="9982199" cy="4832170"/>
          </a:xfrm>
          <a:prstGeom prst="rect">
            <a:avLst/>
          </a:prstGeom>
        </p:spPr>
      </p:pic>
    </p:spTree>
    <p:extLst>
      <p:ext uri="{BB962C8B-B14F-4D97-AF65-F5344CB8AC3E}">
        <p14:creationId xmlns:p14="http://schemas.microsoft.com/office/powerpoint/2010/main" val="329875023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D5826B4-4DD2-4A9B-8D6D-E91CF9C2316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441</Words>
  <Application>Microsoft Office PowerPoint</Application>
  <PresentationFormat>Widescreen</PresentationFormat>
  <Paragraphs>134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PET PARADISE</vt:lpstr>
      <vt:lpstr>AGENDA</vt:lpstr>
      <vt:lpstr>Customers now have difficulties while attempting to acquire pets from any pet store, including the onerous task of physically hunting for pet stores, which may or may not satisfy customer needs. We provide a method for purchasing dogs online by utilising web technology and creating an interactive website. The purchase of pets was made possible by a website application named petz-paradise online pet shop. The individuals can thus rely on other people to help them buy a variety of pet breeds. Additionally, people could become aware of the varied price ranges at which the same breed is sold.  </vt:lpstr>
      <vt:lpstr>PROBLEM STATEMENT</vt:lpstr>
      <vt:lpstr>Proposed Solution </vt:lpstr>
      <vt:lpstr>Proposed Solution </vt:lpstr>
      <vt:lpstr>System Architecture USE CASE DIAGRAM</vt:lpstr>
      <vt:lpstr>System Architecture flow chart</vt:lpstr>
      <vt:lpstr>OUTPut IMAges</vt:lpstr>
      <vt:lpstr>Output Image's</vt:lpstr>
      <vt:lpstr>Output Image's</vt:lpstr>
      <vt:lpstr>Output Image's</vt:lpstr>
      <vt:lpstr>Output Image's</vt:lpstr>
      <vt:lpstr>GITHUB LINK</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407</cp:revision>
  <dcterms:created xsi:type="dcterms:W3CDTF">2022-11-23T15:33:12Z</dcterms:created>
  <dcterms:modified xsi:type="dcterms:W3CDTF">2022-11-24T10:58:39Z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