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73" r:id="rId5"/>
    <p:sldId id="275" r:id="rId6"/>
    <p:sldId id="277" r:id="rId7"/>
    <p:sldId id="280" r:id="rId8"/>
    <p:sldId id="281" r:id="rId9"/>
    <p:sldId id="282" r:id="rId10"/>
    <p:sldId id="279" r:id="rId11"/>
    <p:sldId id="283" r:id="rId12"/>
    <p:sldId id="284" r:id="rId13"/>
    <p:sldId id="278" r:id="rId14"/>
    <p:sldId id="274" r:id="rId15"/>
    <p:sldId id="286" r:id="rId16"/>
    <p:sldId id="287" r:id="rId17"/>
    <p:sldId id="285" r:id="rId18"/>
    <p:sldId id="288" r:id="rId1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25B592-DC7F-45CE-82C8-8352522B78AB}" v="62" dt="2023-08-12T20:57:39.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2"/>
    <p:restoredTop sz="96327"/>
  </p:normalViewPr>
  <p:slideViewPr>
    <p:cSldViewPr snapToGrid="0">
      <p:cViewPr varScale="1">
        <p:scale>
          <a:sx n="106" d="100"/>
          <a:sy n="106" d="100"/>
        </p:scale>
        <p:origin x="192" y="9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8/12/2023</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8/12/2023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14</a:t>
            </a:fld>
            <a:endParaRPr lang="en-US" noProof="0"/>
          </a:p>
        </p:txBody>
      </p:sp>
    </p:spTree>
    <p:extLst>
      <p:ext uri="{BB962C8B-B14F-4D97-AF65-F5344CB8AC3E}">
        <p14:creationId xmlns:p14="http://schemas.microsoft.com/office/powerpoint/2010/main" val="4201139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15</a:t>
            </a:fld>
            <a:endParaRPr lang="en-US"/>
          </a:p>
        </p:txBody>
      </p:sp>
    </p:spTree>
    <p:extLst>
      <p:ext uri="{BB962C8B-B14F-4D97-AF65-F5344CB8AC3E}">
        <p14:creationId xmlns:p14="http://schemas.microsoft.com/office/powerpoint/2010/main" val="183038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a:xfrm>
            <a:off x="411480" y="301752"/>
            <a:ext cx="4196146" cy="274320"/>
          </a:xfrm>
        </p:spPr>
        <p:txBody>
          <a:bodyPr/>
          <a:lstStyle/>
          <a:p>
            <a:r>
              <a:rPr lang="en-US" dirty="0"/>
              <a:t>Hospital Financial Data Analysis: A Statistical Exploration</a:t>
            </a:r>
            <a:endParaRPr lang="en-PK" dirty="0"/>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a:xfrm>
            <a:off x="411479" y="301752"/>
            <a:ext cx="4142707" cy="274320"/>
          </a:xfrm>
        </p:spPr>
        <p:txBody>
          <a:bodyPr/>
          <a:lstStyle/>
          <a:p>
            <a:r>
              <a:rPr lang="en-US" dirty="0"/>
              <a:t>Hospital Financial Data Analysis: A Statistical Exploration</a:t>
            </a:r>
            <a:endParaRPr lang="en-PK" dirty="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198522" y="337366"/>
            <a:ext cx="10882563" cy="2387600"/>
          </a:xfrm>
        </p:spPr>
        <p:txBody>
          <a:bodyPr>
            <a:normAutofit fontScale="90000"/>
          </a:bodyPr>
          <a:lstStyle/>
          <a:p>
            <a:r>
              <a:rPr lang="en-US" dirty="0"/>
              <a:t>Hospital Financial Data Analysis</a:t>
            </a:r>
            <a:br>
              <a:rPr lang="en-US" dirty="0"/>
            </a:br>
            <a:br>
              <a:rPr lang="en-US" dirty="0"/>
            </a:br>
            <a:r>
              <a:rPr lang="en-US" sz="4400" dirty="0">
                <a:effectLst/>
                <a:latin typeface="Calibri" panose="020F0502020204030204" pitchFamily="34" charset="0"/>
                <a:ea typeface="Calibri" panose="020F0502020204030204" pitchFamily="34" charset="0"/>
                <a:cs typeface="Times New Roman" panose="02020603050405020304" pitchFamily="18" charset="0"/>
              </a:rPr>
              <a:t>A Statistical Exploration</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sz="4400" dirty="0"/>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Salina Najera</a:t>
            </a:r>
            <a:endParaRPr lang="en-PK" dirty="0"/>
          </a:p>
        </p:txBody>
      </p:sp>
      <p:sp>
        <p:nvSpPr>
          <p:cNvPr id="2" name="Title 23">
            <a:extLst>
              <a:ext uri="{FF2B5EF4-FFF2-40B4-BE49-F238E27FC236}">
                <a16:creationId xmlns:a16="http://schemas.microsoft.com/office/drawing/2014/main" id="{A3BE2F82-5A90-211B-4360-04F5A04346D8}"/>
              </a:ext>
            </a:extLst>
          </p:cNvPr>
          <p:cNvSpPr txBox="1">
            <a:spLocks/>
          </p:cNvSpPr>
          <p:nvPr/>
        </p:nvSpPr>
        <p:spPr>
          <a:xfrm>
            <a:off x="1966923" y="1227702"/>
            <a:ext cx="6400800" cy="2387600"/>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7200" kern="1200" cap="all" baseline="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p:txBody>
          <a:bodyPr/>
          <a:lstStyle/>
          <a:p>
            <a:r>
              <a:rPr lang="en-US" dirty="0"/>
              <a:t>Hypothesis Testing</a:t>
            </a:r>
          </a:p>
        </p:txBody>
      </p:sp>
      <p:sp>
        <p:nvSpPr>
          <p:cNvPr id="13" name="Footer Placeholder 12">
            <a:extLst>
              <a:ext uri="{FF2B5EF4-FFF2-40B4-BE49-F238E27FC236}">
                <a16:creationId xmlns:a16="http://schemas.microsoft.com/office/drawing/2014/main" id="{B83AAE15-CE16-991A-C05F-0BD97418193D}"/>
              </a:ext>
            </a:extLst>
          </p:cNvPr>
          <p:cNvSpPr>
            <a:spLocks noGrp="1"/>
          </p:cNvSpPr>
          <p:nvPr>
            <p:ph type="ftr" sz="quarter" idx="11"/>
          </p:nvPr>
        </p:nvSpPr>
        <p:spPr>
          <a:xfrm>
            <a:off x="411480" y="271673"/>
            <a:ext cx="4106378" cy="274320"/>
          </a:xfrm>
        </p:spPr>
        <p:txBody>
          <a:bodyPr/>
          <a:lstStyle/>
          <a:p>
            <a:r>
              <a:rPr lang="en-US" dirty="0"/>
              <a:t>Hospital Financial Data Analysis: A Statistical Exploration</a:t>
            </a:r>
            <a:endParaRPr lang="en-PK" dirty="0"/>
          </a:p>
        </p:txBody>
      </p:sp>
      <p:sp>
        <p:nvSpPr>
          <p:cNvPr id="12" name="Text Placeholder 11">
            <a:extLst>
              <a:ext uri="{FF2B5EF4-FFF2-40B4-BE49-F238E27FC236}">
                <a16:creationId xmlns:a16="http://schemas.microsoft.com/office/drawing/2014/main" id="{0D775342-B398-D058-62EA-D657A2192D69}"/>
              </a:ext>
            </a:extLst>
          </p:cNvPr>
          <p:cNvSpPr>
            <a:spLocks noGrp="1"/>
          </p:cNvSpPr>
          <p:nvPr>
            <p:ph type="body" sz="quarter" idx="15"/>
          </p:nvPr>
        </p:nvSpPr>
        <p:spPr>
          <a:xfrm>
            <a:off x="259482" y="944406"/>
            <a:ext cx="5836518" cy="5611842"/>
          </a:xfrm>
        </p:spPr>
        <p:txBody>
          <a:bodyPr/>
          <a:lstStyle/>
          <a:p>
            <a:pPr marL="0" indent="0">
              <a:lnSpc>
                <a:spcPct val="107000"/>
              </a:lnSpc>
              <a:spcAft>
                <a:spcPts val="800"/>
              </a:spcAft>
              <a:buNone/>
            </a:pPr>
            <a:r>
              <a:rPr lang="en-US" sz="2000" b="1" i="0" dirty="0">
                <a:solidFill>
                  <a:schemeClr val="tx1"/>
                </a:solidFill>
                <a:effectLst/>
                <a:latin typeface="Inter"/>
              </a:rPr>
              <a:t>Hypothesis: Relationship between Hospital Income Between Rural vs. Urban Counties</a:t>
            </a:r>
          </a:p>
          <a:p>
            <a:pPr marL="0" indent="0">
              <a:lnSpc>
                <a:spcPct val="107000"/>
              </a:lnSpc>
              <a:spcAft>
                <a:spcPts val="800"/>
              </a:spcAft>
              <a:buNone/>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Null Hypothesis (H0): The average net income for hospitals in Riverside County is equal to that in Los Angeles County.</a:t>
            </a:r>
          </a:p>
          <a:p>
            <a:pPr marL="0" marR="0">
              <a:lnSpc>
                <a:spcPct val="107000"/>
              </a:lnSpc>
              <a:spcBef>
                <a:spcPts val="0"/>
              </a:spcBef>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Alternative Hypothesis (H1): The average net income for hospitals in Riverside County is different from that in Los Angeles County.</a:t>
            </a:r>
          </a:p>
          <a:p>
            <a:pPr marL="0" marR="0" indent="0">
              <a:lnSpc>
                <a:spcPct val="107000"/>
              </a:lnSpc>
              <a:spcBef>
                <a:spcPts val="0"/>
              </a:spcBef>
              <a:spcAft>
                <a:spcPts val="800"/>
              </a:spcAft>
              <a:buNone/>
            </a:pPr>
            <a:endParaRPr lang="en-US"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Results:</a:t>
            </a:r>
          </a:p>
          <a:p>
            <a:pPr marL="0" marR="0" indent="0">
              <a:lnSpc>
                <a:spcPct val="107000"/>
              </a:lnSpc>
              <a:spcBef>
                <a:spcPts val="0"/>
              </a:spcBef>
              <a:spcAft>
                <a:spcPts val="800"/>
              </a:spcAft>
              <a:buNone/>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Based on the t-test, we fail to reject the null hypothesis, indicating no significant difference in average net income between the two counties.</a:t>
            </a:r>
            <a:endParaRPr lang="en-US" dirty="0">
              <a:solidFill>
                <a:schemeClr val="tx1"/>
              </a:solidFill>
            </a:endParaRP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10</a:t>
            </a:fld>
            <a:endParaRPr lang="en-US"/>
          </a:p>
        </p:txBody>
      </p:sp>
    </p:spTree>
    <p:extLst>
      <p:ext uri="{BB962C8B-B14F-4D97-AF65-F5344CB8AC3E}">
        <p14:creationId xmlns:p14="http://schemas.microsoft.com/office/powerpoint/2010/main" val="7384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1254653" y="294774"/>
            <a:ext cx="6675120" cy="625642"/>
          </a:xfrm>
        </p:spPr>
        <p:txBody>
          <a:bodyPr/>
          <a:lstStyle/>
          <a:p>
            <a:r>
              <a:rPr lang="en-US" sz="4000" dirty="0"/>
              <a:t>Key Findings</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a:xfrm>
            <a:off x="252663" y="872290"/>
            <a:ext cx="9192126" cy="4854742"/>
          </a:xfrm>
        </p:spPr>
        <p:txBody>
          <a:bodyPr/>
          <a:lstStyle/>
          <a:p>
            <a:pPr algn="l"/>
            <a:r>
              <a:rPr lang="en-US" sz="1400" b="1" i="0" dirty="0">
                <a:solidFill>
                  <a:srgbClr val="D1D5DB"/>
                </a:solidFill>
                <a:effectLst/>
                <a:latin typeface="Söhne"/>
              </a:rPr>
              <a:t>Riverside County (typically more rural)</a:t>
            </a:r>
            <a:r>
              <a:rPr lang="en-US" sz="1400" b="0" i="0" dirty="0">
                <a:solidFill>
                  <a:srgbClr val="D1D5DB"/>
                </a:solidFill>
                <a:effectLst/>
                <a:latin typeface="Söhne"/>
              </a:rPr>
              <a:t>:</a:t>
            </a:r>
          </a:p>
          <a:p>
            <a:pPr marL="742950" lvl="1" indent="-285750" algn="l">
              <a:buFont typeface="Arial" panose="020B0604020202020204" pitchFamily="34" charset="0"/>
              <a:buChar char="•"/>
            </a:pPr>
            <a:r>
              <a:rPr lang="en-US" sz="1400" b="0" i="0" dirty="0">
                <a:solidFill>
                  <a:srgbClr val="D1D5DB"/>
                </a:solidFill>
                <a:effectLst/>
                <a:latin typeface="Söhne"/>
              </a:rPr>
              <a:t>About 50% of hospitals in Riverside County have a net income below $2 million.</a:t>
            </a:r>
          </a:p>
          <a:p>
            <a:pPr marL="742950" lvl="1" indent="-285750" algn="l">
              <a:buFont typeface="Arial" panose="020B0604020202020204" pitchFamily="34" charset="0"/>
              <a:buChar char="•"/>
            </a:pPr>
            <a:r>
              <a:rPr lang="en-US" sz="1400" b="0" i="0" dirty="0">
                <a:solidFill>
                  <a:srgbClr val="D1D5DB"/>
                </a:solidFill>
                <a:effectLst/>
                <a:latin typeface="Söhne"/>
              </a:rPr>
              <a:t>Around 80% of hospitals have a net income below $5 million.</a:t>
            </a:r>
          </a:p>
          <a:p>
            <a:pPr marL="742950" lvl="1" indent="-285750" algn="l">
              <a:buFont typeface="Arial" panose="020B0604020202020204" pitchFamily="34" charset="0"/>
              <a:buChar char="•"/>
            </a:pPr>
            <a:r>
              <a:rPr lang="en-US" sz="1400" b="0" i="0" dirty="0">
                <a:solidFill>
                  <a:srgbClr val="D1D5DB"/>
                </a:solidFill>
                <a:effectLst/>
                <a:latin typeface="Söhne"/>
              </a:rPr>
              <a:t>The CDF curve for Riverside County rises more gradually, indicating a wider spread in net incomes.</a:t>
            </a:r>
          </a:p>
          <a:p>
            <a:pPr marL="742950" lvl="1" indent="-285750" algn="l">
              <a:buFont typeface="Arial" panose="020B0604020202020204" pitchFamily="34" charset="0"/>
              <a:buChar char="•"/>
            </a:pPr>
            <a:endParaRPr lang="en-US" sz="1400" b="0" i="0" dirty="0">
              <a:solidFill>
                <a:srgbClr val="D1D5DB"/>
              </a:solidFill>
              <a:effectLst/>
              <a:latin typeface="Söhne"/>
            </a:endParaRPr>
          </a:p>
          <a:p>
            <a:pPr algn="l"/>
            <a:r>
              <a:rPr lang="en-US" sz="1400" b="1" i="0" dirty="0">
                <a:solidFill>
                  <a:srgbClr val="D1D5DB"/>
                </a:solidFill>
                <a:effectLst/>
                <a:latin typeface="Söhne"/>
              </a:rPr>
              <a:t>Los Angeles County (highly urbanized)</a:t>
            </a:r>
            <a:r>
              <a:rPr lang="en-US" sz="1400" b="0" i="0" dirty="0">
                <a:solidFill>
                  <a:srgbClr val="D1D5DB"/>
                </a:solidFill>
                <a:effectLst/>
                <a:latin typeface="Söhne"/>
              </a:rPr>
              <a:t>:</a:t>
            </a:r>
          </a:p>
          <a:p>
            <a:pPr marL="742950" lvl="1" indent="-285750" algn="l">
              <a:buFont typeface="Arial" panose="020B0604020202020204" pitchFamily="34" charset="0"/>
              <a:buChar char="•"/>
            </a:pPr>
            <a:r>
              <a:rPr lang="en-US" sz="1400" b="0" i="0" dirty="0">
                <a:solidFill>
                  <a:srgbClr val="D1D5DB"/>
                </a:solidFill>
                <a:effectLst/>
                <a:latin typeface="Söhne"/>
              </a:rPr>
              <a:t>Approximately 50% of hospitals in Los Angeles County have a net income below $1 million, which is lower than that of Riverside County.</a:t>
            </a:r>
          </a:p>
          <a:p>
            <a:pPr marL="742950" lvl="1" indent="-285750" algn="l">
              <a:buFont typeface="Arial" panose="020B0604020202020204" pitchFamily="34" charset="0"/>
              <a:buChar char="•"/>
            </a:pPr>
            <a:r>
              <a:rPr lang="en-US" sz="1400" b="0" i="0" dirty="0">
                <a:solidFill>
                  <a:srgbClr val="D1D5DB"/>
                </a:solidFill>
                <a:effectLst/>
                <a:latin typeface="Söhne"/>
              </a:rPr>
              <a:t>The CDF curve for Los Angeles County rises more steeply at the beginning, indicating that many hospitals have similar, lower net incomes. However, it also has a longer tail, suggesting the presence of some hospitals with very high net incomes.</a:t>
            </a:r>
          </a:p>
          <a:p>
            <a:pPr marL="742950" lvl="1" indent="-285750" algn="l">
              <a:buFont typeface="Arial" panose="020B0604020202020204" pitchFamily="34" charset="0"/>
              <a:buChar char="•"/>
            </a:pPr>
            <a:endParaRPr lang="en-US" sz="1400" b="0" i="0" dirty="0">
              <a:solidFill>
                <a:srgbClr val="D1D5DB"/>
              </a:solidFill>
              <a:effectLst/>
              <a:latin typeface="Söhne"/>
            </a:endParaRPr>
          </a:p>
          <a:p>
            <a:pPr algn="l"/>
            <a:r>
              <a:rPr lang="en-US" sz="1400" b="0" i="0" dirty="0">
                <a:solidFill>
                  <a:srgbClr val="D1D5DB"/>
                </a:solidFill>
                <a:effectLst/>
                <a:latin typeface="Söhne"/>
              </a:rPr>
              <a:t>This CDF comparison further emphasizes the financial disparities between hospitals in urban and rural settings. While many hospitals in the urbanized Los Angeles County have lower net incomes, there are also some with significantly higher incomes, potentially due to the presence of larger or specialty institutions.</a:t>
            </a:r>
          </a:p>
          <a:p>
            <a:endParaRPr lang="en-US" sz="1400" dirty="0"/>
          </a:p>
        </p:txBody>
      </p:sp>
    </p:spTree>
    <p:extLst>
      <p:ext uri="{BB962C8B-B14F-4D97-AF65-F5344CB8AC3E}">
        <p14:creationId xmlns:p14="http://schemas.microsoft.com/office/powerpoint/2010/main" val="22623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1765995" y="192506"/>
            <a:ext cx="6675120" cy="625642"/>
          </a:xfrm>
        </p:spPr>
        <p:txBody>
          <a:bodyPr/>
          <a:lstStyle/>
          <a:p>
            <a:r>
              <a:rPr lang="en-US" sz="4000" dirty="0"/>
              <a:t>Key Findings cont.</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a:xfrm>
            <a:off x="186490" y="818148"/>
            <a:ext cx="9192126" cy="5438273"/>
          </a:xfrm>
        </p:spPr>
        <p:txBody>
          <a:bodyPr/>
          <a:lstStyle/>
          <a:p>
            <a:pPr algn="l"/>
            <a:r>
              <a:rPr lang="en-US" sz="1400" b="1" i="0" dirty="0">
                <a:solidFill>
                  <a:schemeClr val="bg2"/>
                </a:solidFill>
                <a:effectLst/>
                <a:latin typeface="Söhne"/>
              </a:rPr>
              <a:t>Relationship between Operational Hours and Patients Discharged</a:t>
            </a:r>
          </a:p>
          <a:p>
            <a:pPr algn="l"/>
            <a:endParaRPr lang="en-US" sz="1400" dirty="0">
              <a:latin typeface="Söhne"/>
            </a:endParaRPr>
          </a:p>
          <a:p>
            <a:pPr marL="285750" lvl="1" indent="-285750">
              <a:buFont typeface="Arial" panose="020B0604020202020204" pitchFamily="34" charset="0"/>
              <a:buChar char="•"/>
            </a:pPr>
            <a:r>
              <a:rPr lang="en-US" sz="1400" b="1" i="0" dirty="0">
                <a:solidFill>
                  <a:srgbClr val="D1D5DB"/>
                </a:solidFill>
                <a:effectLst/>
                <a:latin typeface="Söhne"/>
              </a:rPr>
              <a:t>Net Income vs. Number of Patients Discharged: </a:t>
            </a:r>
            <a:r>
              <a:rPr lang="en-US" sz="1400" b="0" i="0" dirty="0">
                <a:solidFill>
                  <a:srgbClr val="D1D5DB"/>
                </a:solidFill>
                <a:effectLst/>
                <a:latin typeface="Söhne"/>
              </a:rPr>
              <a:t>This plot shows the relationship between the net income of hospitals and the number of patients they discharged. There doesn't seem to be a clear linear relationship, but there is a concentration of data points in the lower left corner, indicating many hospitals with lower net incomes and fewer discharges.</a:t>
            </a:r>
          </a:p>
          <a:p>
            <a:pPr marL="285750" indent="-285750" algn="l">
              <a:buFont typeface="Arial" panose="020B0604020202020204" pitchFamily="34" charset="0"/>
              <a:buChar char="•"/>
            </a:pPr>
            <a:endParaRPr lang="en-US" sz="1400" b="0" i="0" dirty="0">
              <a:solidFill>
                <a:srgbClr val="D1D5DB"/>
              </a:solidFill>
              <a:effectLst/>
              <a:latin typeface="Söhne"/>
            </a:endParaRPr>
          </a:p>
          <a:p>
            <a:pPr marL="285750" indent="-285750" algn="l">
              <a:buFont typeface="Arial" panose="020B0604020202020204" pitchFamily="34" charset="0"/>
              <a:buChar char="•"/>
            </a:pPr>
            <a:r>
              <a:rPr lang="en-US" sz="1400" b="1" i="0" dirty="0">
                <a:solidFill>
                  <a:srgbClr val="D1D5DB"/>
                </a:solidFill>
                <a:effectLst/>
                <a:latin typeface="Söhne"/>
              </a:rPr>
              <a:t>Net Income vs. Total Operating Expense</a:t>
            </a:r>
            <a:r>
              <a:rPr lang="en-US" sz="1400" b="0" i="0" dirty="0">
                <a:solidFill>
                  <a:srgbClr val="D1D5DB"/>
                </a:solidFill>
                <a:effectLst/>
                <a:latin typeface="Söhne"/>
              </a:rPr>
              <a:t>: This plot shows the relationship between the net income of hospitals and their total operating expenses. There's a noticeable trend where hospitals with higher operating expenses also tend to have higher net incomes. This could be due to larger hospitals having both higher expenses and higher revenues, leading to higher net incomes.</a:t>
            </a:r>
          </a:p>
        </p:txBody>
      </p:sp>
    </p:spTree>
    <p:extLst>
      <p:ext uri="{BB962C8B-B14F-4D97-AF65-F5344CB8AC3E}">
        <p14:creationId xmlns:p14="http://schemas.microsoft.com/office/powerpoint/2010/main" val="47327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1765995" y="192506"/>
            <a:ext cx="6675120" cy="625642"/>
          </a:xfrm>
        </p:spPr>
        <p:txBody>
          <a:bodyPr/>
          <a:lstStyle/>
          <a:p>
            <a:r>
              <a:rPr lang="en-US" sz="4000" dirty="0"/>
              <a:t>Key Findings cont.</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a:xfrm>
            <a:off x="252663" y="872289"/>
            <a:ext cx="9192126" cy="5438273"/>
          </a:xfrm>
        </p:spPr>
        <p:txBody>
          <a:bodyPr/>
          <a:lstStyle/>
          <a:p>
            <a:pPr algn="l"/>
            <a:r>
              <a:rPr lang="en-US" sz="1400" b="1" i="0" dirty="0">
                <a:solidFill>
                  <a:srgbClr val="D1D5DB"/>
                </a:solidFill>
                <a:effectLst/>
                <a:latin typeface="Söhne"/>
              </a:rPr>
              <a:t>Correlation and Causation Analysis</a:t>
            </a:r>
            <a:r>
              <a:rPr lang="en-US" sz="1400" b="0" i="0" dirty="0">
                <a:solidFill>
                  <a:srgbClr val="D1D5DB"/>
                </a:solidFill>
                <a:effectLst/>
                <a:latin typeface="Söhne"/>
              </a:rPr>
              <a:t>:</a:t>
            </a:r>
          </a:p>
          <a:p>
            <a:pPr algn="l"/>
            <a:endParaRPr lang="en-US" sz="1400" b="0" i="0" dirty="0">
              <a:solidFill>
                <a:srgbClr val="D1D5DB"/>
              </a:solidFill>
              <a:effectLst/>
              <a:latin typeface="Söhne"/>
            </a:endParaRPr>
          </a:p>
          <a:p>
            <a:pPr algn="l">
              <a:buFont typeface="Arial" panose="020B0604020202020204" pitchFamily="34" charset="0"/>
              <a:buChar char="•"/>
            </a:pPr>
            <a:r>
              <a:rPr lang="en-US" sz="1400" b="1" i="0" dirty="0">
                <a:solidFill>
                  <a:srgbClr val="D1D5DB"/>
                </a:solidFill>
                <a:effectLst/>
                <a:latin typeface="Söhne"/>
              </a:rPr>
              <a:t>Correlation</a:t>
            </a:r>
            <a:r>
              <a:rPr lang="en-US" sz="1400" b="0" i="0" dirty="0">
                <a:solidFill>
                  <a:srgbClr val="D1D5DB"/>
                </a:solidFill>
                <a:effectLst/>
                <a:latin typeface="Söhne"/>
              </a:rPr>
              <a:t>: The second plot suggests a positive correlation between net income and total operating expenses. As one increases, the other tends to increase as well.</a:t>
            </a:r>
          </a:p>
          <a:p>
            <a:pPr algn="l">
              <a:buFont typeface="Arial" panose="020B0604020202020204" pitchFamily="34" charset="0"/>
              <a:buChar char="•"/>
            </a:pPr>
            <a:endParaRPr lang="en-US" sz="1400" b="0" i="0" dirty="0">
              <a:solidFill>
                <a:srgbClr val="D1D5DB"/>
              </a:solidFill>
              <a:effectLst/>
              <a:latin typeface="Söhne"/>
            </a:endParaRPr>
          </a:p>
          <a:p>
            <a:pPr algn="l">
              <a:buFont typeface="Arial" panose="020B0604020202020204" pitchFamily="34" charset="0"/>
              <a:buChar char="•"/>
            </a:pPr>
            <a:r>
              <a:rPr lang="en-US" sz="1400" b="1" i="0" dirty="0">
                <a:solidFill>
                  <a:srgbClr val="D1D5DB"/>
                </a:solidFill>
                <a:effectLst/>
                <a:latin typeface="Söhne"/>
              </a:rPr>
              <a:t>Causation</a:t>
            </a:r>
            <a:r>
              <a:rPr lang="en-US" sz="1400" b="0" i="0" dirty="0">
                <a:solidFill>
                  <a:srgbClr val="D1D5DB"/>
                </a:solidFill>
                <a:effectLst/>
                <a:latin typeface="Söhne"/>
              </a:rPr>
              <a:t>: While there's a correlation, it's essential to note that correlation doesn't imply causation. Higher operating expenses might be due to various factors, including the size of the hospital, the services they offer, their location, etc. Similarly, net income can be influenced by many factors, including the efficiency of hospital operations, the patient demographic, insurance coverages, and more. Further statistical analysis and domain knowledge would be required to determine any causal relationships.</a:t>
            </a:r>
          </a:p>
          <a:p>
            <a:pPr algn="l"/>
            <a:endParaRPr lang="en-US" sz="1400" b="0" i="0" dirty="0">
              <a:solidFill>
                <a:srgbClr val="D1D5DB"/>
              </a:solidFill>
              <a:effectLst/>
              <a:latin typeface="Söhne"/>
            </a:endParaRPr>
          </a:p>
        </p:txBody>
      </p:sp>
    </p:spTree>
    <p:extLst>
      <p:ext uri="{BB962C8B-B14F-4D97-AF65-F5344CB8AC3E}">
        <p14:creationId xmlns:p14="http://schemas.microsoft.com/office/powerpoint/2010/main" val="356867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pPr marL="0" marR="0">
              <a:lnSpc>
                <a:spcPct val="107000"/>
              </a:lnSpc>
              <a:spcBef>
                <a:spcPts val="0"/>
              </a:spcBef>
              <a:spcAft>
                <a:spcPts val="800"/>
              </a:spcAft>
            </a:pP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Concluding Remarks</a:t>
            </a:r>
          </a:p>
        </p:txBody>
      </p:sp>
      <p:sp>
        <p:nvSpPr>
          <p:cNvPr id="3" name="Footer Placeholder 2">
            <a:extLst>
              <a:ext uri="{FF2B5EF4-FFF2-40B4-BE49-F238E27FC236}">
                <a16:creationId xmlns:a16="http://schemas.microsoft.com/office/drawing/2014/main" id="{4E79730E-E638-275F-6C74-85FDCE30C43F}"/>
              </a:ext>
            </a:extLst>
          </p:cNvPr>
          <p:cNvSpPr>
            <a:spLocks noGrp="1"/>
          </p:cNvSpPr>
          <p:nvPr>
            <p:ph type="ftr" sz="quarter" idx="11"/>
          </p:nvPr>
        </p:nvSpPr>
        <p:spPr>
          <a:xfrm>
            <a:off x="411480" y="301752"/>
            <a:ext cx="4389120" cy="274320"/>
          </a:xfrm>
        </p:spPr>
        <p:txBody>
          <a:bodyPr/>
          <a:lstStyle/>
          <a:p>
            <a:r>
              <a:rPr lang="en-US" dirty="0"/>
              <a:t>Hospital Financial Data Analysis: A Statistical Exploration</a:t>
            </a:r>
            <a:endParaRPr lang="en-PK" dirty="0"/>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14</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p:txBody>
          <a:bodyPr/>
          <a:lstStyle/>
          <a:p>
            <a:endParaRPr lang="en-US" dirty="0"/>
          </a:p>
          <a:p>
            <a:endParaRPr lang="en-US" dirty="0"/>
          </a:p>
        </p:txBody>
      </p:sp>
      <p:sp>
        <p:nvSpPr>
          <p:cNvPr id="7" name="TextBox 6">
            <a:extLst>
              <a:ext uri="{FF2B5EF4-FFF2-40B4-BE49-F238E27FC236}">
                <a16:creationId xmlns:a16="http://schemas.microsoft.com/office/drawing/2014/main" id="{CF1456F1-5CB6-F3DD-9B21-2C6C429B1B37}"/>
              </a:ext>
            </a:extLst>
          </p:cNvPr>
          <p:cNvSpPr txBox="1"/>
          <p:nvPr/>
        </p:nvSpPr>
        <p:spPr>
          <a:xfrm>
            <a:off x="958014" y="2833505"/>
            <a:ext cx="9040228" cy="1724318"/>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analysis shed light on the financial landscape of California's hospitals. By understanding the relationships between operational metrics and net income, stakeholders can make informed decisions to optimize financial performance. As healthcare continues to evolve, data-driven insights like these will be invaluable in navigating the challenges ahead. </a:t>
            </a:r>
          </a:p>
        </p:txBody>
      </p:sp>
    </p:spTree>
    <p:extLst>
      <p:ext uri="{BB962C8B-B14F-4D97-AF65-F5344CB8AC3E}">
        <p14:creationId xmlns:p14="http://schemas.microsoft.com/office/powerpoint/2010/main" val="4062317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427122" y="1029182"/>
            <a:ext cx="4114799" cy="890336"/>
          </a:xfrm>
        </p:spPr>
        <p:txBody>
          <a:bodyPr>
            <a:normAutofit fontScale="90000"/>
          </a:bodyPr>
          <a:lstStyle/>
          <a:p>
            <a:r>
              <a:rPr lang="en-US" sz="4800" dirty="0"/>
              <a:t>Thank you</a:t>
            </a:r>
            <a:br>
              <a:rPr lang="en-US" dirty="0"/>
            </a:b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sz="4400" dirty="0"/>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3867911" y="4427621"/>
            <a:ext cx="6497293" cy="1323474"/>
          </a:xfrm>
        </p:spPr>
        <p:txBody>
          <a:bodyPr/>
          <a:lstStyle/>
          <a:p>
            <a:r>
              <a:rPr lang="it-IT" dirty="0"/>
              <a:t>Salina Najera</a:t>
            </a:r>
          </a:p>
          <a:p>
            <a:r>
              <a:rPr lang="it-IT" dirty="0"/>
              <a:t>Bellevue University</a:t>
            </a:r>
          </a:p>
          <a:p>
            <a:r>
              <a:rPr lang="it-IT" dirty="0"/>
              <a:t>DSC 540: Data Exploration &amp; Analysis</a:t>
            </a:r>
          </a:p>
          <a:p>
            <a:r>
              <a:rPr lang="it-IT" dirty="0"/>
              <a:t>August 12, 2023</a:t>
            </a:r>
          </a:p>
        </p:txBody>
      </p:sp>
      <p:sp>
        <p:nvSpPr>
          <p:cNvPr id="2" name="Title 23">
            <a:extLst>
              <a:ext uri="{FF2B5EF4-FFF2-40B4-BE49-F238E27FC236}">
                <a16:creationId xmlns:a16="http://schemas.microsoft.com/office/drawing/2014/main" id="{A3BE2F82-5A90-211B-4360-04F5A04346D8}"/>
              </a:ext>
            </a:extLst>
          </p:cNvPr>
          <p:cNvSpPr txBox="1">
            <a:spLocks/>
          </p:cNvSpPr>
          <p:nvPr/>
        </p:nvSpPr>
        <p:spPr>
          <a:xfrm>
            <a:off x="1966923" y="1227702"/>
            <a:ext cx="6400800" cy="2387600"/>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7200" kern="1200" cap="all" baseline="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170787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pPr marL="0" marR="0">
              <a:lnSpc>
                <a:spcPct val="107000"/>
              </a:lnSpc>
              <a:spcBef>
                <a:spcPts val="0"/>
              </a:spcBef>
              <a:spcAft>
                <a:spcPts val="800"/>
              </a:spcAft>
            </a:pPr>
            <a:r>
              <a:rPr lang="en-US" sz="5400" kern="100" dirty="0">
                <a:effectLst/>
                <a:latin typeface="Calibri" panose="020F0502020204030204" pitchFamily="34" charset="0"/>
                <a:ea typeface="Calibri" panose="020F0502020204030204" pitchFamily="34" charset="0"/>
                <a:cs typeface="Times New Roman" panose="02020603050405020304" pitchFamily="18" charset="0"/>
              </a:rPr>
              <a:t>Introduction</a:t>
            </a:r>
          </a:p>
        </p:txBody>
      </p:sp>
      <p:sp>
        <p:nvSpPr>
          <p:cNvPr id="3" name="Footer Placeholder 2">
            <a:extLst>
              <a:ext uri="{FF2B5EF4-FFF2-40B4-BE49-F238E27FC236}">
                <a16:creationId xmlns:a16="http://schemas.microsoft.com/office/drawing/2014/main" id="{4E79730E-E638-275F-6C74-85FDCE30C43F}"/>
              </a:ext>
            </a:extLst>
          </p:cNvPr>
          <p:cNvSpPr>
            <a:spLocks noGrp="1"/>
          </p:cNvSpPr>
          <p:nvPr>
            <p:ph type="ftr" sz="quarter" idx="11"/>
          </p:nvPr>
        </p:nvSpPr>
        <p:spPr>
          <a:xfrm>
            <a:off x="411480" y="301752"/>
            <a:ext cx="4389120" cy="274320"/>
          </a:xfrm>
        </p:spPr>
        <p:txBody>
          <a:bodyPr/>
          <a:lstStyle/>
          <a:p>
            <a:r>
              <a:rPr lang="en-US" dirty="0"/>
              <a:t>Hospital Financial Data Analysis: A Statistical Exploration</a:t>
            </a:r>
            <a:endParaRPr lang="en-PK" dirty="0"/>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p:txBody>
          <a:bodyPr/>
          <a:lstStyle/>
          <a:p>
            <a:pPr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Dataset Overview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dataset provides financial metrics for hospitals across different counties in California.</a:t>
            </a:r>
          </a:p>
          <a:p>
            <a:pPr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Statistical Questions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How do financial metrics vary across counties?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Can we predict a hospital's net income based on its operational metrics?</a:t>
            </a:r>
          </a:p>
          <a:p>
            <a:endParaRPr lang="en-US" dirty="0"/>
          </a:p>
          <a:p>
            <a:endParaRPr lang="en-US" dirty="0"/>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Variables Description</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dirty="0"/>
              <a:t>Hospital Financial Data Analysis: A Statistical Exploration</a:t>
            </a:r>
            <a:endParaRPr lang="en-PK" dirty="0"/>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p:txBody>
          <a:bodyPr/>
          <a:lstStyle/>
          <a:p>
            <a:r>
              <a:rPr lang="en-US" dirty="0"/>
              <a:t>Variable Name</a:t>
            </a:r>
            <a:endParaRPr lang="en-PK" dirty="0"/>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p:txBody>
          <a:bodyPr/>
          <a:lstStyle/>
          <a:p>
            <a:r>
              <a:rPr lang="en-US" dirty="0"/>
              <a:t>Description</a:t>
            </a:r>
            <a:endParaRPr lang="en-PK" dirty="0"/>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365760" y="3401568"/>
            <a:ext cx="10041556" cy="3239864"/>
          </a:xfrm>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DIS_TOT: 			Total discharges from the hospital.</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TOT_OP_EXP: 			Total operating expenses incurred by the hospital.</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DAY_TOT: 			Total days of operation for the hospital.</a:t>
            </a:r>
          </a:p>
          <a:p>
            <a:pPr marL="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Income_by_year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Net income for the hospital in a given year.</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BED_UTIL: 			Bed utilization rate, indicating the efficiency of bed usage.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NURS_FTE: 			Number of full-time equivalent nurses</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5029199" y="156411"/>
            <a:ext cx="6097649" cy="1127119"/>
          </a:xfrm>
        </p:spPr>
        <p:txBody>
          <a:bodyPr anchor="t">
            <a:normAutofit fontScale="90000"/>
          </a:bodyPr>
          <a:lstStyle/>
          <a:p>
            <a:r>
              <a:rPr lang="en-US" sz="1600" b="1" dirty="0"/>
              <a:t>		</a:t>
            </a:r>
            <a:br>
              <a:rPr lang="en-US" sz="1600" b="1" dirty="0"/>
            </a:br>
            <a:r>
              <a:rPr lang="en-US" sz="3600" b="1" dirty="0"/>
              <a:t>Histograms</a:t>
            </a:r>
            <a:br>
              <a:rPr lang="en-US" sz="1600" b="1" dirty="0"/>
            </a:br>
            <a:br>
              <a:rPr lang="en-US" sz="1600" b="1" dirty="0"/>
            </a:br>
            <a:br>
              <a:rPr lang="en-US" sz="1600" b="1" dirty="0"/>
            </a:br>
            <a:r>
              <a:rPr lang="en-US" sz="1600" dirty="0">
                <a:effectLst/>
              </a:rPr>
              <a:t>distribution of the five selected variables</a:t>
            </a:r>
            <a:endParaRPr lang="en-US" sz="1600" dirty="0"/>
          </a:p>
        </p:txBody>
      </p:sp>
      <p:pic>
        <p:nvPicPr>
          <p:cNvPr id="1026" name="Picture 2">
            <a:extLst>
              <a:ext uri="{FF2B5EF4-FFF2-40B4-BE49-F238E27FC236}">
                <a16:creationId xmlns:a16="http://schemas.microsoft.com/office/drawing/2014/main" id="{60AC14CA-BD32-80AD-31EB-68D5B7A705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8668" y="1578197"/>
            <a:ext cx="10844213" cy="503691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411480" y="301752"/>
            <a:ext cx="4196146" cy="274320"/>
          </a:xfrm>
        </p:spPr>
        <p:txBody>
          <a:bodyPr anchor="ctr">
            <a:normAutofit/>
          </a:bodyPr>
          <a:lstStyle/>
          <a:p>
            <a:pPr>
              <a:spcAft>
                <a:spcPts val="600"/>
              </a:spcAft>
            </a:pPr>
            <a:r>
              <a:rPr lang="en-US"/>
              <a:t>Hospital Financial Data Analysis: A Statistical Exploration</a:t>
            </a:r>
            <a:endParaRPr lang="en-PK"/>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4</a:t>
            </a:fld>
            <a:endParaRPr lang="en-US" dirty="0"/>
          </a:p>
        </p:txBody>
      </p:sp>
    </p:spTree>
    <p:extLst>
      <p:ext uri="{BB962C8B-B14F-4D97-AF65-F5344CB8AC3E}">
        <p14:creationId xmlns:p14="http://schemas.microsoft.com/office/powerpoint/2010/main" val="412239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Descriptive Statistics</a:t>
            </a:r>
            <a:br>
              <a:rPr lang="en-US" dirty="0"/>
            </a:br>
            <a:endParaRPr lang="en-US" dirty="0"/>
          </a:p>
        </p:txBody>
      </p:sp>
      <p:sp>
        <p:nvSpPr>
          <p:cNvPr id="10" name="Footer Placeholder 9">
            <a:extLst>
              <a:ext uri="{FF2B5EF4-FFF2-40B4-BE49-F238E27FC236}">
                <a16:creationId xmlns:a16="http://schemas.microsoft.com/office/drawing/2014/main" id="{15C361D4-2114-E276-681B-0EDACAD8E3D4}"/>
              </a:ext>
            </a:extLst>
          </p:cNvPr>
          <p:cNvSpPr>
            <a:spLocks noGrp="1"/>
          </p:cNvSpPr>
          <p:nvPr>
            <p:ph type="ftr" sz="quarter" idx="11"/>
          </p:nvPr>
        </p:nvSpPr>
        <p:spPr>
          <a:xfrm>
            <a:off x="411480" y="301752"/>
            <a:ext cx="4449278" cy="274320"/>
          </a:xfrm>
        </p:spPr>
        <p:txBody>
          <a:bodyPr/>
          <a:lstStyle/>
          <a:p>
            <a:r>
              <a:rPr lang="en-US" dirty="0"/>
              <a:t>Hospital Financial Data Analysis: A Statistical Exploration</a:t>
            </a:r>
            <a:endParaRPr lang="en-PK" dirty="0"/>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5</a:t>
            </a:fld>
            <a:endParaRPr lang="en-US"/>
          </a:p>
        </p:txBody>
      </p:sp>
      <p:graphicFrame>
        <p:nvGraphicFramePr>
          <p:cNvPr id="25" name="Object 24">
            <a:extLst>
              <a:ext uri="{FF2B5EF4-FFF2-40B4-BE49-F238E27FC236}">
                <a16:creationId xmlns:a16="http://schemas.microsoft.com/office/drawing/2014/main" id="{183A12C5-5C75-2A1E-00C9-75B6F433B7C8}"/>
              </a:ext>
            </a:extLst>
          </p:cNvPr>
          <p:cNvGraphicFramePr>
            <a:graphicFrameLocks noChangeAspect="1"/>
          </p:cNvGraphicFramePr>
          <p:nvPr>
            <p:extLst>
              <p:ext uri="{D42A27DB-BD31-4B8C-83A1-F6EECF244321}">
                <p14:modId xmlns:p14="http://schemas.microsoft.com/office/powerpoint/2010/main" val="3325426001"/>
              </p:ext>
            </p:extLst>
          </p:nvPr>
        </p:nvGraphicFramePr>
        <p:xfrm>
          <a:off x="5483225" y="3240088"/>
          <a:ext cx="1225550" cy="374650"/>
        </p:xfrm>
        <a:graphic>
          <a:graphicData uri="http://schemas.openxmlformats.org/presentationml/2006/ole">
            <mc:AlternateContent xmlns:mc="http://schemas.openxmlformats.org/markup-compatibility/2006">
              <mc:Choice xmlns:v="urn:schemas-microsoft-com:vml" Requires="v">
                <p:oleObj name="Worksheet" r:id="rId2" imgW="1225561" imgH="374739" progId="Excel.Sheet.12">
                  <p:embed/>
                </p:oleObj>
              </mc:Choice>
              <mc:Fallback>
                <p:oleObj name="Worksheet" r:id="rId2" imgW="1225561" imgH="374739" progId="Excel.Sheet.12">
                  <p:embed/>
                  <p:pic>
                    <p:nvPicPr>
                      <p:cNvPr id="25" name="Object 24">
                        <a:extLst>
                          <a:ext uri="{FF2B5EF4-FFF2-40B4-BE49-F238E27FC236}">
                            <a16:creationId xmlns:a16="http://schemas.microsoft.com/office/drawing/2014/main" id="{183A12C5-5C75-2A1E-00C9-75B6F433B7C8}"/>
                          </a:ext>
                        </a:extLst>
                      </p:cNvPr>
                      <p:cNvPicPr/>
                      <p:nvPr/>
                    </p:nvPicPr>
                    <p:blipFill>
                      <a:blip r:embed="rId3"/>
                      <a:stretch>
                        <a:fillRect/>
                      </a:stretch>
                    </p:blipFill>
                    <p:spPr>
                      <a:xfrm>
                        <a:off x="5483225" y="3240088"/>
                        <a:ext cx="1225550" cy="374650"/>
                      </a:xfrm>
                      <a:prstGeom prst="rect">
                        <a:avLst/>
                      </a:prstGeom>
                    </p:spPr>
                  </p:pic>
                </p:oleObj>
              </mc:Fallback>
            </mc:AlternateContent>
          </a:graphicData>
        </a:graphic>
      </p:graphicFrame>
      <p:sp>
        <p:nvSpPr>
          <p:cNvPr id="31" name="TextBox 30">
            <a:extLst>
              <a:ext uri="{FF2B5EF4-FFF2-40B4-BE49-F238E27FC236}">
                <a16:creationId xmlns:a16="http://schemas.microsoft.com/office/drawing/2014/main" id="{863CFC19-A8DA-24FD-26CC-946CF46074AA}"/>
              </a:ext>
            </a:extLst>
          </p:cNvPr>
          <p:cNvSpPr txBox="1"/>
          <p:nvPr/>
        </p:nvSpPr>
        <p:spPr>
          <a:xfrm>
            <a:off x="83786" y="3065314"/>
            <a:ext cx="3652019" cy="1384995"/>
          </a:xfrm>
          <a:prstGeom prst="rect">
            <a:avLst/>
          </a:prstGeom>
          <a:noFill/>
        </p:spPr>
        <p:txBody>
          <a:bodyPr wrap="square">
            <a:spAutoFit/>
          </a:bodyPr>
          <a:lstStyle/>
          <a:p>
            <a:pPr algn="l"/>
            <a:r>
              <a:rPr lang="en-US" sz="1400" b="1" i="0" dirty="0" err="1">
                <a:effectLst/>
                <a:latin typeface="Söhne"/>
              </a:rPr>
              <a:t>Income_by_year</a:t>
            </a:r>
            <a:r>
              <a:rPr lang="en-US" sz="1400" b="1" i="0" dirty="0">
                <a:effectLst/>
                <a:latin typeface="Söhne"/>
              </a:rPr>
              <a:t> (Net Income of the Hospital)</a:t>
            </a:r>
            <a:endParaRPr lang="en-US" sz="1400" b="0" i="0" dirty="0">
              <a:effectLst/>
              <a:latin typeface="Söhne"/>
            </a:endParaRPr>
          </a:p>
          <a:p>
            <a:pPr algn="l">
              <a:buFont typeface="Arial" panose="020B0604020202020204" pitchFamily="34" charset="0"/>
              <a:buChar char="•"/>
            </a:pPr>
            <a:r>
              <a:rPr lang="en-US" sz="1400" b="0" i="0" dirty="0">
                <a:effectLst/>
                <a:latin typeface="Söhne"/>
              </a:rPr>
              <a:t>Mean: ~2.86 billion</a:t>
            </a:r>
          </a:p>
          <a:p>
            <a:pPr algn="l">
              <a:buFont typeface="Arial" panose="020B0604020202020204" pitchFamily="34" charset="0"/>
              <a:buChar char="•"/>
            </a:pPr>
            <a:r>
              <a:rPr lang="en-US" sz="1400" b="0" i="0" dirty="0">
                <a:effectLst/>
                <a:latin typeface="Söhne"/>
              </a:rPr>
              <a:t>Mode: ~2.80 billion</a:t>
            </a:r>
          </a:p>
          <a:p>
            <a:pPr algn="l">
              <a:buFont typeface="Arial" panose="020B0604020202020204" pitchFamily="34" charset="0"/>
              <a:buChar char="•"/>
            </a:pPr>
            <a:r>
              <a:rPr lang="en-US" sz="1400" b="0" i="0" dirty="0">
                <a:effectLst/>
                <a:latin typeface="Söhne"/>
              </a:rPr>
              <a:t>Spread (Standard Deviation): ~147.57 million</a:t>
            </a:r>
          </a:p>
          <a:p>
            <a:pPr algn="l">
              <a:buFont typeface="Arial" panose="020B0604020202020204" pitchFamily="34" charset="0"/>
              <a:buChar char="•"/>
            </a:pPr>
            <a:r>
              <a:rPr lang="en-US" sz="1400" b="0" i="0" dirty="0">
                <a:effectLst/>
                <a:latin typeface="Söhne"/>
              </a:rPr>
              <a:t>Skewness: 2.08 (positively skewed)</a:t>
            </a:r>
          </a:p>
          <a:p>
            <a:pPr algn="l">
              <a:buFont typeface="Arial" panose="020B0604020202020204" pitchFamily="34" charset="0"/>
              <a:buChar char="•"/>
            </a:pPr>
            <a:r>
              <a:rPr lang="en-US" sz="1400" b="0" i="0" dirty="0">
                <a:effectLst/>
                <a:latin typeface="Söhne"/>
              </a:rPr>
              <a:t>Kurtosis: 2.34 (leptokurtic distribution)</a:t>
            </a:r>
          </a:p>
        </p:txBody>
      </p:sp>
      <p:sp>
        <p:nvSpPr>
          <p:cNvPr id="33" name="TextBox 32">
            <a:extLst>
              <a:ext uri="{FF2B5EF4-FFF2-40B4-BE49-F238E27FC236}">
                <a16:creationId xmlns:a16="http://schemas.microsoft.com/office/drawing/2014/main" id="{93C6F3EF-2804-DF89-3D76-F9C61384B376}"/>
              </a:ext>
            </a:extLst>
          </p:cNvPr>
          <p:cNvSpPr txBox="1"/>
          <p:nvPr/>
        </p:nvSpPr>
        <p:spPr>
          <a:xfrm>
            <a:off x="83786" y="4634974"/>
            <a:ext cx="3381309" cy="1384995"/>
          </a:xfrm>
          <a:prstGeom prst="rect">
            <a:avLst/>
          </a:prstGeom>
          <a:noFill/>
        </p:spPr>
        <p:txBody>
          <a:bodyPr wrap="square">
            <a:spAutoFit/>
          </a:bodyPr>
          <a:lstStyle/>
          <a:p>
            <a:pPr algn="l"/>
            <a:r>
              <a:rPr lang="en-US" sz="1400" b="1" i="0" dirty="0">
                <a:effectLst/>
                <a:latin typeface="Söhne"/>
              </a:rPr>
              <a:t>PRD_HR_DLY (Total Operational Hours)</a:t>
            </a:r>
            <a:endParaRPr lang="en-US" sz="1400" b="0" i="0" dirty="0">
              <a:effectLst/>
              <a:latin typeface="Söhne"/>
            </a:endParaRPr>
          </a:p>
          <a:p>
            <a:pPr algn="l">
              <a:buFont typeface="Arial" panose="020B0604020202020204" pitchFamily="34" charset="0"/>
              <a:buChar char="•"/>
            </a:pPr>
            <a:r>
              <a:rPr lang="en-US" sz="1400" b="0" i="0" dirty="0">
                <a:effectLst/>
                <a:latin typeface="Söhne"/>
              </a:rPr>
              <a:t>Mean: ~533,903 hours</a:t>
            </a:r>
          </a:p>
          <a:p>
            <a:pPr algn="l">
              <a:buFont typeface="Arial" panose="020B0604020202020204" pitchFamily="34" charset="0"/>
              <a:buChar char="•"/>
            </a:pPr>
            <a:r>
              <a:rPr lang="en-US" sz="1400" b="0" i="0" dirty="0">
                <a:effectLst/>
                <a:latin typeface="Söhne"/>
              </a:rPr>
              <a:t>Mode: ~200,574 hours</a:t>
            </a:r>
          </a:p>
          <a:p>
            <a:pPr algn="l">
              <a:buFont typeface="Arial" panose="020B0604020202020204" pitchFamily="34" charset="0"/>
              <a:buChar char="•"/>
            </a:pPr>
            <a:r>
              <a:rPr lang="en-US" sz="1400" b="0" i="0" dirty="0">
                <a:effectLst/>
                <a:latin typeface="Söhne"/>
              </a:rPr>
              <a:t>Spread: ~581,600 hours</a:t>
            </a:r>
          </a:p>
          <a:p>
            <a:pPr algn="l">
              <a:buFont typeface="Arial" panose="020B0604020202020204" pitchFamily="34" charset="0"/>
              <a:buChar char="•"/>
            </a:pPr>
            <a:r>
              <a:rPr lang="en-US" sz="1400" b="0" i="0" dirty="0">
                <a:effectLst/>
                <a:latin typeface="Söhne"/>
              </a:rPr>
              <a:t>Skewness: 2.18 (positively skewed)</a:t>
            </a:r>
          </a:p>
          <a:p>
            <a:pPr algn="l">
              <a:buFont typeface="Arial" panose="020B0604020202020204" pitchFamily="34" charset="0"/>
              <a:buChar char="•"/>
            </a:pPr>
            <a:r>
              <a:rPr lang="en-US" sz="1400" b="0" i="0" dirty="0">
                <a:effectLst/>
                <a:latin typeface="Söhne"/>
              </a:rPr>
              <a:t>Kurtosis: 5.85 (leptokurtic distribution)</a:t>
            </a:r>
          </a:p>
        </p:txBody>
      </p:sp>
      <p:sp>
        <p:nvSpPr>
          <p:cNvPr id="35" name="TextBox 34">
            <a:extLst>
              <a:ext uri="{FF2B5EF4-FFF2-40B4-BE49-F238E27FC236}">
                <a16:creationId xmlns:a16="http://schemas.microsoft.com/office/drawing/2014/main" id="{0B8D7C94-F1FA-69C2-D01E-AF4C1D89D00F}"/>
              </a:ext>
            </a:extLst>
          </p:cNvPr>
          <p:cNvSpPr txBox="1"/>
          <p:nvPr/>
        </p:nvSpPr>
        <p:spPr>
          <a:xfrm>
            <a:off x="3735805" y="3093806"/>
            <a:ext cx="4146382" cy="1384995"/>
          </a:xfrm>
          <a:prstGeom prst="rect">
            <a:avLst/>
          </a:prstGeom>
          <a:noFill/>
        </p:spPr>
        <p:txBody>
          <a:bodyPr wrap="square">
            <a:spAutoFit/>
          </a:bodyPr>
          <a:lstStyle/>
          <a:p>
            <a:pPr algn="l"/>
            <a:r>
              <a:rPr lang="en-US" sz="1400" b="1" i="0" dirty="0">
                <a:effectLst/>
                <a:latin typeface="Söhne"/>
              </a:rPr>
              <a:t>NURS_FTE (Number of Full-Time Equivalent Nurses)</a:t>
            </a:r>
            <a:endParaRPr lang="en-US" sz="1400" b="0" i="0" dirty="0">
              <a:effectLst/>
              <a:latin typeface="Söhne"/>
            </a:endParaRPr>
          </a:p>
          <a:p>
            <a:pPr algn="l">
              <a:buFont typeface="Arial" panose="020B0604020202020204" pitchFamily="34" charset="0"/>
              <a:buChar char="•"/>
            </a:pPr>
            <a:r>
              <a:rPr lang="en-US" sz="1400" b="0" i="0" dirty="0">
                <a:effectLst/>
                <a:latin typeface="Söhne"/>
              </a:rPr>
              <a:t>Mean: ~335.42 nurses</a:t>
            </a:r>
          </a:p>
          <a:p>
            <a:pPr algn="l">
              <a:buFont typeface="Arial" panose="020B0604020202020204" pitchFamily="34" charset="0"/>
              <a:buChar char="•"/>
            </a:pPr>
            <a:r>
              <a:rPr lang="en-US" sz="1400" b="0" i="0" dirty="0">
                <a:effectLst/>
                <a:latin typeface="Söhne"/>
              </a:rPr>
              <a:t>Mode: 6 nurses</a:t>
            </a:r>
          </a:p>
          <a:p>
            <a:pPr algn="l">
              <a:buFont typeface="Arial" panose="020B0604020202020204" pitchFamily="34" charset="0"/>
              <a:buChar char="•"/>
            </a:pPr>
            <a:r>
              <a:rPr lang="en-US" sz="1400" b="0" i="0" dirty="0">
                <a:effectLst/>
                <a:latin typeface="Söhne"/>
              </a:rPr>
              <a:t>Spread: ~406.69 nurses</a:t>
            </a:r>
          </a:p>
          <a:p>
            <a:pPr algn="l">
              <a:buFont typeface="Arial" panose="020B0604020202020204" pitchFamily="34" charset="0"/>
              <a:buChar char="•"/>
            </a:pPr>
            <a:r>
              <a:rPr lang="en-US" sz="1400" b="0" i="0" dirty="0">
                <a:effectLst/>
                <a:latin typeface="Söhne"/>
              </a:rPr>
              <a:t>Skewness: 2.67 (positively skewed)</a:t>
            </a:r>
          </a:p>
          <a:p>
            <a:pPr algn="l">
              <a:buFont typeface="Arial" panose="020B0604020202020204" pitchFamily="34" charset="0"/>
              <a:buChar char="•"/>
            </a:pPr>
            <a:r>
              <a:rPr lang="en-US" sz="1400" b="0" i="0" dirty="0">
                <a:effectLst/>
                <a:latin typeface="Söhne"/>
              </a:rPr>
              <a:t>Kurtosis: 9.70 (leptokurtic distribution)</a:t>
            </a:r>
          </a:p>
        </p:txBody>
      </p:sp>
      <p:sp>
        <p:nvSpPr>
          <p:cNvPr id="37" name="TextBox 36">
            <a:extLst>
              <a:ext uri="{FF2B5EF4-FFF2-40B4-BE49-F238E27FC236}">
                <a16:creationId xmlns:a16="http://schemas.microsoft.com/office/drawing/2014/main" id="{7AF976BE-127A-FF1C-62B0-533D68FD1483}"/>
              </a:ext>
            </a:extLst>
          </p:cNvPr>
          <p:cNvSpPr txBox="1"/>
          <p:nvPr/>
        </p:nvSpPr>
        <p:spPr>
          <a:xfrm>
            <a:off x="3735805" y="4620374"/>
            <a:ext cx="3707230" cy="1384995"/>
          </a:xfrm>
          <a:prstGeom prst="rect">
            <a:avLst/>
          </a:prstGeom>
          <a:noFill/>
        </p:spPr>
        <p:txBody>
          <a:bodyPr wrap="square">
            <a:spAutoFit/>
          </a:bodyPr>
          <a:lstStyle/>
          <a:p>
            <a:pPr algn="l"/>
            <a:r>
              <a:rPr lang="en-US" sz="1400" b="1" i="0" dirty="0">
                <a:effectLst/>
                <a:latin typeface="Söhne"/>
              </a:rPr>
              <a:t>DIS_TOT (Total Number of Patients Discharged)</a:t>
            </a:r>
            <a:endParaRPr lang="en-US" sz="1400" b="0" i="0" dirty="0">
              <a:effectLst/>
              <a:latin typeface="Söhne"/>
            </a:endParaRPr>
          </a:p>
          <a:p>
            <a:pPr algn="l">
              <a:buFont typeface="Arial" panose="020B0604020202020204" pitchFamily="34" charset="0"/>
              <a:buChar char="•"/>
            </a:pPr>
            <a:r>
              <a:rPr lang="en-US" sz="1400" b="0" i="0" dirty="0">
                <a:effectLst/>
                <a:latin typeface="Söhne"/>
              </a:rPr>
              <a:t>Mean: ~6,391 patients</a:t>
            </a:r>
          </a:p>
          <a:p>
            <a:pPr algn="l">
              <a:buFont typeface="Arial" panose="020B0604020202020204" pitchFamily="34" charset="0"/>
              <a:buChar char="•"/>
            </a:pPr>
            <a:r>
              <a:rPr lang="en-US" sz="1400" b="0" i="0" dirty="0">
                <a:effectLst/>
                <a:latin typeface="Söhne"/>
              </a:rPr>
              <a:t>Mode: 266 patients</a:t>
            </a:r>
          </a:p>
          <a:p>
            <a:pPr algn="l">
              <a:buFont typeface="Arial" panose="020B0604020202020204" pitchFamily="34" charset="0"/>
              <a:buChar char="•"/>
            </a:pPr>
            <a:r>
              <a:rPr lang="en-US" sz="1400" b="0" i="0" dirty="0">
                <a:effectLst/>
                <a:latin typeface="Söhne"/>
              </a:rPr>
              <a:t>Spread: ~7,311 patients</a:t>
            </a:r>
          </a:p>
          <a:p>
            <a:pPr algn="l">
              <a:buFont typeface="Arial" panose="020B0604020202020204" pitchFamily="34" charset="0"/>
              <a:buChar char="•"/>
            </a:pPr>
            <a:r>
              <a:rPr lang="en-US" sz="1400" b="0" i="0" dirty="0">
                <a:effectLst/>
                <a:latin typeface="Söhne"/>
              </a:rPr>
              <a:t>Skewness: 1.69 (positively skewed)</a:t>
            </a:r>
          </a:p>
          <a:p>
            <a:pPr algn="l">
              <a:buFont typeface="Arial" panose="020B0604020202020204" pitchFamily="34" charset="0"/>
              <a:buChar char="•"/>
            </a:pPr>
            <a:r>
              <a:rPr lang="en-US" sz="1400" b="0" i="0" dirty="0">
                <a:effectLst/>
                <a:latin typeface="Söhne"/>
              </a:rPr>
              <a:t>Kurtosis: 2.95 (leptokurtic distribution)</a:t>
            </a:r>
          </a:p>
        </p:txBody>
      </p:sp>
      <p:sp>
        <p:nvSpPr>
          <p:cNvPr id="39" name="TextBox 38">
            <a:extLst>
              <a:ext uri="{FF2B5EF4-FFF2-40B4-BE49-F238E27FC236}">
                <a16:creationId xmlns:a16="http://schemas.microsoft.com/office/drawing/2014/main" id="{3EEB3D7E-766D-1AC3-4CC8-F55EEEDE2FC6}"/>
              </a:ext>
            </a:extLst>
          </p:cNvPr>
          <p:cNvSpPr txBox="1"/>
          <p:nvPr/>
        </p:nvSpPr>
        <p:spPr>
          <a:xfrm>
            <a:off x="7662317" y="3757811"/>
            <a:ext cx="3456787" cy="1384995"/>
          </a:xfrm>
          <a:prstGeom prst="rect">
            <a:avLst/>
          </a:prstGeom>
          <a:noFill/>
        </p:spPr>
        <p:txBody>
          <a:bodyPr wrap="square">
            <a:spAutoFit/>
          </a:bodyPr>
          <a:lstStyle/>
          <a:p>
            <a:pPr algn="l"/>
            <a:r>
              <a:rPr lang="en-US" sz="1400" b="1" i="0" dirty="0">
                <a:effectLst/>
                <a:latin typeface="Söhne"/>
              </a:rPr>
              <a:t>CUR_ASST (Current Assets of the Hospital)</a:t>
            </a:r>
            <a:endParaRPr lang="en-US" sz="1400" b="0" i="0" dirty="0">
              <a:effectLst/>
              <a:latin typeface="Söhne"/>
            </a:endParaRPr>
          </a:p>
          <a:p>
            <a:pPr algn="l">
              <a:buFont typeface="Arial" panose="020B0604020202020204" pitchFamily="34" charset="0"/>
              <a:buChar char="•"/>
            </a:pPr>
            <a:r>
              <a:rPr lang="en-US" sz="1400" b="0" i="0" dirty="0">
                <a:effectLst/>
                <a:latin typeface="Söhne"/>
              </a:rPr>
              <a:t>Mean: ~153.39 million</a:t>
            </a:r>
          </a:p>
          <a:p>
            <a:pPr algn="l">
              <a:buFont typeface="Arial" panose="020B0604020202020204" pitchFamily="34" charset="0"/>
              <a:buChar char="•"/>
            </a:pPr>
            <a:r>
              <a:rPr lang="en-US" sz="1400" b="0" i="0" dirty="0">
                <a:effectLst/>
                <a:latin typeface="Söhne"/>
              </a:rPr>
              <a:t>Mode: ~297,403</a:t>
            </a:r>
          </a:p>
          <a:p>
            <a:pPr algn="l">
              <a:buFont typeface="Arial" panose="020B0604020202020204" pitchFamily="34" charset="0"/>
              <a:buChar char="•"/>
            </a:pPr>
            <a:r>
              <a:rPr lang="en-US" sz="1400" b="0" i="0" dirty="0">
                <a:effectLst/>
                <a:latin typeface="Söhne"/>
              </a:rPr>
              <a:t>Spread: ~319.12 million</a:t>
            </a:r>
          </a:p>
          <a:p>
            <a:pPr algn="l">
              <a:buFont typeface="Arial" panose="020B0604020202020204" pitchFamily="34" charset="0"/>
              <a:buChar char="•"/>
            </a:pPr>
            <a:r>
              <a:rPr lang="en-US" sz="1400" b="0" i="0" dirty="0">
                <a:effectLst/>
                <a:latin typeface="Söhne"/>
              </a:rPr>
              <a:t>Skewness: 5.32 (positively skewed)</a:t>
            </a:r>
          </a:p>
          <a:p>
            <a:pPr algn="l">
              <a:buFont typeface="Arial" panose="020B0604020202020204" pitchFamily="34" charset="0"/>
              <a:buChar char="•"/>
            </a:pPr>
            <a:r>
              <a:rPr lang="en-US" sz="1400" b="0" i="0" dirty="0">
                <a:effectLst/>
                <a:latin typeface="Söhne"/>
              </a:rPr>
              <a:t>Kurtosis: 39.59 (leptokurtic distribution)</a:t>
            </a:r>
          </a:p>
        </p:txBody>
      </p:sp>
    </p:spTree>
    <p:extLst>
      <p:ext uri="{BB962C8B-B14F-4D97-AF65-F5344CB8AC3E}">
        <p14:creationId xmlns:p14="http://schemas.microsoft.com/office/powerpoint/2010/main" val="90152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a:xfrm>
            <a:off x="4538281" y="301752"/>
            <a:ext cx="7498080" cy="1169862"/>
          </a:xfrm>
        </p:spPr>
        <p:txBody>
          <a:bodyPr anchor="t">
            <a:normAutofit/>
          </a:bodyPr>
          <a:lstStyle/>
          <a:p>
            <a:r>
              <a:rPr lang="en-US" sz="2800" b="1" dirty="0"/>
              <a:t>PMF Comparison</a:t>
            </a:r>
            <a:br>
              <a:rPr lang="en-US" sz="2800" b="1" dirty="0"/>
            </a:br>
            <a:br>
              <a:rPr lang="en-US" sz="1600" dirty="0"/>
            </a:br>
            <a:r>
              <a:rPr lang="en-US" sz="1600" dirty="0" err="1">
                <a:effectLst/>
              </a:rPr>
              <a:t>Comparison</a:t>
            </a:r>
            <a:r>
              <a:rPr lang="en-US" sz="1600" dirty="0">
                <a:effectLst/>
              </a:rPr>
              <a:t> of net income for hospitals in Riverside County vs. Los Angeles County</a:t>
            </a:r>
            <a:endParaRPr lang="en-PK" sz="1600" dirty="0"/>
          </a:p>
        </p:txBody>
      </p:sp>
      <p:pic>
        <p:nvPicPr>
          <p:cNvPr id="3074" name="Picture 2">
            <a:extLst>
              <a:ext uri="{FF2B5EF4-FFF2-40B4-BE49-F238E27FC236}">
                <a16:creationId xmlns:a16="http://schemas.microsoft.com/office/drawing/2014/main" id="{5218216C-6032-D43A-5514-54D57F8898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0045" y="1839087"/>
            <a:ext cx="9701212" cy="483317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2" name="Footer Placeholder 11">
            <a:extLst>
              <a:ext uri="{FF2B5EF4-FFF2-40B4-BE49-F238E27FC236}">
                <a16:creationId xmlns:a16="http://schemas.microsoft.com/office/drawing/2014/main" id="{E9C9137C-4C2A-3985-8399-B6159A8C5A3E}"/>
              </a:ext>
            </a:extLst>
          </p:cNvPr>
          <p:cNvSpPr>
            <a:spLocks noGrp="1"/>
          </p:cNvSpPr>
          <p:nvPr>
            <p:ph type="ftr" sz="quarter" idx="11"/>
          </p:nvPr>
        </p:nvSpPr>
        <p:spPr>
          <a:xfrm>
            <a:off x="411480" y="301752"/>
            <a:ext cx="4196146" cy="274320"/>
          </a:xfrm>
        </p:spPr>
        <p:txBody>
          <a:bodyPr anchor="ctr">
            <a:normAutofit/>
          </a:bodyPr>
          <a:lstStyle/>
          <a:p>
            <a:pPr>
              <a:spcAft>
                <a:spcPts val="600"/>
              </a:spcAft>
            </a:pPr>
            <a:r>
              <a:rPr lang="en-US" dirty="0"/>
              <a:t>Hospital Financial Data Analysis: A Statistical Exploration</a:t>
            </a:r>
            <a:endParaRPr lang="en-PK"/>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6</a:t>
            </a:fld>
            <a:endParaRPr lang="en-US" dirty="0"/>
          </a:p>
        </p:txBody>
      </p:sp>
    </p:spTree>
    <p:extLst>
      <p:ext uri="{BB962C8B-B14F-4D97-AF65-F5344CB8AC3E}">
        <p14:creationId xmlns:p14="http://schemas.microsoft.com/office/powerpoint/2010/main" val="112505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60158" y="1239012"/>
            <a:ext cx="4770521" cy="1173319"/>
          </a:xfrm>
        </p:spPr>
        <p:txBody>
          <a:bodyPr/>
          <a:lstStyle/>
          <a:p>
            <a:r>
              <a:rPr lang="en-US" sz="3200" dirty="0"/>
              <a:t>Analytical Distribution </a:t>
            </a:r>
            <a:br>
              <a:rPr lang="en-US" sz="3200" dirty="0"/>
            </a:br>
            <a:r>
              <a:rPr lang="en-US" sz="3200" dirty="0"/>
              <a:t>Plots</a:t>
            </a:r>
          </a:p>
        </p:txBody>
      </p:sp>
      <p:sp>
        <p:nvSpPr>
          <p:cNvPr id="12" name="Footer Placeholder 11">
            <a:extLst>
              <a:ext uri="{FF2B5EF4-FFF2-40B4-BE49-F238E27FC236}">
                <a16:creationId xmlns:a16="http://schemas.microsoft.com/office/drawing/2014/main" id="{BEC1259C-0A50-37A0-081E-E36D391D7A08}"/>
              </a:ext>
            </a:extLst>
          </p:cNvPr>
          <p:cNvSpPr>
            <a:spLocks noGrp="1"/>
          </p:cNvSpPr>
          <p:nvPr>
            <p:ph type="ftr" sz="quarter" idx="11"/>
          </p:nvPr>
        </p:nvSpPr>
        <p:spPr>
          <a:xfrm>
            <a:off x="0" y="290683"/>
            <a:ext cx="4106378" cy="274320"/>
          </a:xfrm>
        </p:spPr>
        <p:txBody>
          <a:bodyPr/>
          <a:lstStyle/>
          <a:p>
            <a:r>
              <a:rPr lang="en-US" dirty="0"/>
              <a:t>Hospital Financial Data Analysis: A Statistical Exploration</a:t>
            </a:r>
            <a:endParaRPr lang="en-PK" dirty="0"/>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7</a:t>
            </a:fld>
            <a:endParaRPr lang="en-US"/>
          </a:p>
        </p:txBody>
      </p:sp>
      <p:pic>
        <p:nvPicPr>
          <p:cNvPr id="4098" name="Picture 2">
            <a:extLst>
              <a:ext uri="{FF2B5EF4-FFF2-40B4-BE49-F238E27FC236}">
                <a16:creationId xmlns:a16="http://schemas.microsoft.com/office/drawing/2014/main" id="{A8694590-6B13-42C5-8F44-EBC17688C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974" y="1128714"/>
            <a:ext cx="7862047"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35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1415635" y="1781877"/>
            <a:ext cx="10871708" cy="704088"/>
          </a:xfrm>
        </p:spPr>
        <p:txBody>
          <a:bodyPr/>
          <a:lstStyle/>
          <a:p>
            <a:r>
              <a:rPr lang="en-US" sz="4000" dirty="0">
                <a:solidFill>
                  <a:schemeClr val="tx2"/>
                </a:solidFill>
                <a:latin typeface="Arial" panose="020B0604020202020204" pitchFamily="34" charset="0"/>
                <a:cs typeface="Arial" panose="020B0604020202020204" pitchFamily="34" charset="0"/>
              </a:rPr>
              <a:t>Scatter Plots &amp; Correlation</a:t>
            </a:r>
            <a:br>
              <a:rPr lang="en-US" sz="5000" dirty="0">
                <a:solidFill>
                  <a:schemeClr val="tx2"/>
                </a:solidFill>
                <a:latin typeface="Arial" panose="020B0604020202020204" pitchFamily="34" charset="0"/>
                <a:cs typeface="Arial" panose="020B0604020202020204" pitchFamily="34" charset="0"/>
              </a:rPr>
            </a:br>
            <a:endParaRPr lang="en-US" dirty="0"/>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a:xfrm>
            <a:off x="411479" y="301752"/>
            <a:ext cx="4936557" cy="274320"/>
          </a:xfrm>
        </p:spPr>
        <p:txBody>
          <a:bodyPr/>
          <a:lstStyle/>
          <a:p>
            <a:r>
              <a:rPr lang="en-US" dirty="0"/>
              <a:t>Hospital Financial Data Analysis: A Statistical Exploration</a:t>
            </a:r>
            <a:endParaRPr lang="en-PK"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8</a:t>
            </a:fld>
            <a:endParaRPr lang="en-US" dirty="0"/>
          </a:p>
        </p:txBody>
      </p:sp>
      <p:pic>
        <p:nvPicPr>
          <p:cNvPr id="5122" name="Picture 2">
            <a:extLst>
              <a:ext uri="{FF2B5EF4-FFF2-40B4-BE49-F238E27FC236}">
                <a16:creationId xmlns:a16="http://schemas.microsoft.com/office/drawing/2014/main" id="{C6705A7E-FA48-D5C7-2A9A-8E6EFDCED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678905"/>
            <a:ext cx="11315700" cy="398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61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60157" y="1239012"/>
            <a:ext cx="3603458" cy="1173319"/>
          </a:xfrm>
        </p:spPr>
        <p:txBody>
          <a:bodyPr/>
          <a:lstStyle/>
          <a:p>
            <a:r>
              <a:rPr lang="en-US" sz="3200" dirty="0"/>
              <a:t>Regression</a:t>
            </a:r>
            <a:br>
              <a:rPr lang="en-US" sz="3200" dirty="0"/>
            </a:br>
            <a:r>
              <a:rPr lang="en-US" sz="3200" dirty="0"/>
              <a:t>Analysis</a:t>
            </a:r>
          </a:p>
        </p:txBody>
      </p:sp>
      <p:sp>
        <p:nvSpPr>
          <p:cNvPr id="12" name="Footer Placeholder 11">
            <a:extLst>
              <a:ext uri="{FF2B5EF4-FFF2-40B4-BE49-F238E27FC236}">
                <a16:creationId xmlns:a16="http://schemas.microsoft.com/office/drawing/2014/main" id="{BEC1259C-0A50-37A0-081E-E36D391D7A08}"/>
              </a:ext>
            </a:extLst>
          </p:cNvPr>
          <p:cNvSpPr>
            <a:spLocks noGrp="1"/>
          </p:cNvSpPr>
          <p:nvPr>
            <p:ph type="ftr" sz="quarter" idx="11"/>
          </p:nvPr>
        </p:nvSpPr>
        <p:spPr>
          <a:xfrm>
            <a:off x="0" y="290683"/>
            <a:ext cx="4106378" cy="274320"/>
          </a:xfrm>
        </p:spPr>
        <p:txBody>
          <a:bodyPr/>
          <a:lstStyle/>
          <a:p>
            <a:r>
              <a:rPr lang="en-US" dirty="0"/>
              <a:t>Hospital Financial Data Analysis: A Statistical Exploration</a:t>
            </a:r>
            <a:endParaRPr lang="en-PK" dirty="0"/>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9</a:t>
            </a:fld>
            <a:endParaRPr lang="en-US"/>
          </a:p>
        </p:txBody>
      </p:sp>
      <p:graphicFrame>
        <p:nvGraphicFramePr>
          <p:cNvPr id="3" name="Table 2">
            <a:extLst>
              <a:ext uri="{FF2B5EF4-FFF2-40B4-BE49-F238E27FC236}">
                <a16:creationId xmlns:a16="http://schemas.microsoft.com/office/drawing/2014/main" id="{A95CABEE-F160-3EA3-CA8E-ED3B51894C4E}"/>
              </a:ext>
            </a:extLst>
          </p:cNvPr>
          <p:cNvGraphicFramePr>
            <a:graphicFrameLocks noGrp="1"/>
          </p:cNvGraphicFramePr>
          <p:nvPr>
            <p:extLst>
              <p:ext uri="{D42A27DB-BD31-4B8C-83A1-F6EECF244321}">
                <p14:modId xmlns:p14="http://schemas.microsoft.com/office/powerpoint/2010/main" val="3205637993"/>
              </p:ext>
            </p:extLst>
          </p:nvPr>
        </p:nvGraphicFramePr>
        <p:xfrm>
          <a:off x="4559969" y="481263"/>
          <a:ext cx="7351295" cy="5895474"/>
        </p:xfrm>
        <a:graphic>
          <a:graphicData uri="http://schemas.openxmlformats.org/drawingml/2006/table">
            <a:tbl>
              <a:tblPr>
                <a:tableStyleId>{5C22544A-7EE6-4342-B048-85BDC9FD1C3A}</a:tableStyleId>
              </a:tblPr>
              <a:tblGrid>
                <a:gridCol w="1403766">
                  <a:extLst>
                    <a:ext uri="{9D8B030D-6E8A-4147-A177-3AD203B41FA5}">
                      <a16:colId xmlns:a16="http://schemas.microsoft.com/office/drawing/2014/main" val="3705276557"/>
                    </a:ext>
                  </a:extLst>
                </a:gridCol>
                <a:gridCol w="1354352">
                  <a:extLst>
                    <a:ext uri="{9D8B030D-6E8A-4147-A177-3AD203B41FA5}">
                      <a16:colId xmlns:a16="http://schemas.microsoft.com/office/drawing/2014/main" val="1454116379"/>
                    </a:ext>
                  </a:extLst>
                </a:gridCol>
                <a:gridCol w="1387953">
                  <a:extLst>
                    <a:ext uri="{9D8B030D-6E8A-4147-A177-3AD203B41FA5}">
                      <a16:colId xmlns:a16="http://schemas.microsoft.com/office/drawing/2014/main" val="212222298"/>
                    </a:ext>
                  </a:extLst>
                </a:gridCol>
                <a:gridCol w="883926">
                  <a:extLst>
                    <a:ext uri="{9D8B030D-6E8A-4147-A177-3AD203B41FA5}">
                      <a16:colId xmlns:a16="http://schemas.microsoft.com/office/drawing/2014/main" val="1270210690"/>
                    </a:ext>
                  </a:extLst>
                </a:gridCol>
                <a:gridCol w="759008">
                  <a:extLst>
                    <a:ext uri="{9D8B030D-6E8A-4147-A177-3AD203B41FA5}">
                      <a16:colId xmlns:a16="http://schemas.microsoft.com/office/drawing/2014/main" val="2498459258"/>
                    </a:ext>
                  </a:extLst>
                </a:gridCol>
                <a:gridCol w="781145">
                  <a:extLst>
                    <a:ext uri="{9D8B030D-6E8A-4147-A177-3AD203B41FA5}">
                      <a16:colId xmlns:a16="http://schemas.microsoft.com/office/drawing/2014/main" val="2162698121"/>
                    </a:ext>
                  </a:extLst>
                </a:gridCol>
                <a:gridCol w="781145">
                  <a:extLst>
                    <a:ext uri="{9D8B030D-6E8A-4147-A177-3AD203B41FA5}">
                      <a16:colId xmlns:a16="http://schemas.microsoft.com/office/drawing/2014/main" val="3388816244"/>
                    </a:ext>
                  </a:extLst>
                </a:gridCol>
              </a:tblGrid>
              <a:tr h="292982">
                <a:tc gridSpan="4">
                  <a:txBody>
                    <a:bodyPr/>
                    <a:lstStyle/>
                    <a:p>
                      <a:pPr algn="ctr" fontAlgn="ctr"/>
                      <a:r>
                        <a:rPr lang="en-US" sz="1600" u="none" strike="noStrike">
                          <a:effectLst/>
                        </a:rPr>
                        <a:t>OLS Regression Results</a:t>
                      </a:r>
                      <a:endParaRPr lang="en-US" sz="1600" b="0" i="0" u="none" strike="noStrike">
                        <a:solidFill>
                          <a:srgbClr val="000000"/>
                        </a:solidFill>
                        <a:effectLst/>
                        <a:latin typeface="Calibri" panose="020F0502020204030204" pitchFamily="34" charset="0"/>
                      </a:endParaRPr>
                    </a:p>
                  </a:txBody>
                  <a:tcPr marL="6202" marR="6202" marT="6202"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171028317"/>
                  </a:ext>
                </a:extLst>
              </a:tr>
              <a:tr h="315872">
                <a:tc>
                  <a:txBody>
                    <a:bodyPr/>
                    <a:lstStyle/>
                    <a:p>
                      <a:pPr algn="ctr" fontAlgn="ctr"/>
                      <a:r>
                        <a:rPr lang="en-US" sz="1000" u="none" strike="noStrike">
                          <a:effectLst/>
                        </a:rPr>
                        <a:t>Dep. Variable:</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l" fontAlgn="ctr"/>
                      <a:r>
                        <a:rPr lang="en-US" sz="1000" u="none" strike="noStrike">
                          <a:effectLst/>
                        </a:rPr>
                        <a:t>NURS_FTE</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a:effectLst/>
                        </a:rPr>
                        <a:t>R-squared:</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0.919</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2561315546"/>
                  </a:ext>
                </a:extLst>
              </a:tr>
              <a:tr h="315872">
                <a:tc>
                  <a:txBody>
                    <a:bodyPr/>
                    <a:lstStyle/>
                    <a:p>
                      <a:pPr algn="ctr" fontAlgn="ctr"/>
                      <a:r>
                        <a:rPr lang="en-US" sz="1000" u="none" strike="noStrike">
                          <a:effectLst/>
                        </a:rPr>
                        <a:t>Model:</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l" fontAlgn="ctr"/>
                      <a:r>
                        <a:rPr lang="en-US" sz="1000" u="none" strike="noStrike">
                          <a:effectLst/>
                        </a:rPr>
                        <a:t>OLS</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a:effectLst/>
                        </a:rPr>
                        <a:t>Adj. R-squared:</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0.918</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1243099571"/>
                  </a:ext>
                </a:extLst>
              </a:tr>
              <a:tr h="315872">
                <a:tc>
                  <a:txBody>
                    <a:bodyPr/>
                    <a:lstStyle/>
                    <a:p>
                      <a:pPr algn="ctr" fontAlgn="ctr"/>
                      <a:r>
                        <a:rPr lang="en-US" sz="1000" u="none" strike="noStrike">
                          <a:effectLst/>
                        </a:rPr>
                        <a:t>Method:</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l" fontAlgn="ctr"/>
                      <a:r>
                        <a:rPr lang="en-US" sz="1000" u="none" strike="noStrike">
                          <a:effectLst/>
                        </a:rPr>
                        <a:t>Least Squares</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a:effectLst/>
                        </a:rPr>
                        <a:t>F-statistic:</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776.3</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4098162528"/>
                  </a:ext>
                </a:extLst>
              </a:tr>
              <a:tr h="315872">
                <a:tc>
                  <a:txBody>
                    <a:bodyPr/>
                    <a:lstStyle/>
                    <a:p>
                      <a:pPr algn="ctr" fontAlgn="ctr"/>
                      <a:r>
                        <a:rPr lang="en-US" sz="1000" u="none" strike="noStrike">
                          <a:effectLst/>
                        </a:rPr>
                        <a:t>Date:</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l" fontAlgn="ctr"/>
                      <a:r>
                        <a:rPr lang="en-US" sz="1000" u="none" strike="noStrike">
                          <a:effectLst/>
                        </a:rPr>
                        <a:t>Sat, 12 Aug 2023</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a:effectLst/>
                        </a:rPr>
                        <a:t>Prob (F-statistic):</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5.81E-112</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1347100041"/>
                  </a:ext>
                </a:extLst>
              </a:tr>
              <a:tr h="315872">
                <a:tc>
                  <a:txBody>
                    <a:bodyPr/>
                    <a:lstStyle/>
                    <a:p>
                      <a:pPr algn="ctr" fontAlgn="ctr"/>
                      <a:r>
                        <a:rPr lang="en-US" sz="1000" u="none" strike="noStrike">
                          <a:effectLst/>
                        </a:rPr>
                        <a:t>Time:</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17:39:21</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a:effectLst/>
                        </a:rPr>
                        <a:t>Log-Likelihood:</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-1295.6</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2416779672"/>
                  </a:ext>
                </a:extLst>
              </a:tr>
              <a:tr h="315872">
                <a:tc>
                  <a:txBody>
                    <a:bodyPr/>
                    <a:lstStyle/>
                    <a:p>
                      <a:pPr algn="ctr" fontAlgn="ctr"/>
                      <a:r>
                        <a:rPr lang="en-US" sz="1000" u="none" strike="noStrike">
                          <a:effectLst/>
                        </a:rPr>
                        <a:t>No. Observations:</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210</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a:effectLst/>
                        </a:rPr>
                        <a:t>AIC:</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2599</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2293292662"/>
                  </a:ext>
                </a:extLst>
              </a:tr>
              <a:tr h="315872">
                <a:tc>
                  <a:txBody>
                    <a:bodyPr/>
                    <a:lstStyle/>
                    <a:p>
                      <a:pPr algn="ctr" fontAlgn="ctr"/>
                      <a:r>
                        <a:rPr lang="en-US" sz="1000" u="none" strike="noStrike">
                          <a:effectLst/>
                        </a:rPr>
                        <a:t>Df Residuals:</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206</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dirty="0">
                          <a:effectLst/>
                        </a:rPr>
                        <a:t>BIC:</a:t>
                      </a:r>
                      <a:endParaRPr lang="en-US" sz="1000" b="1" i="0" u="none" strike="noStrike" dirty="0">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2613</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2781995178"/>
                  </a:ext>
                </a:extLst>
              </a:tr>
              <a:tr h="315872">
                <a:tc>
                  <a:txBody>
                    <a:bodyPr/>
                    <a:lstStyle/>
                    <a:p>
                      <a:pPr algn="ctr" fontAlgn="ctr"/>
                      <a:r>
                        <a:rPr lang="en-US" sz="1000" u="none" strike="noStrike">
                          <a:effectLst/>
                        </a:rPr>
                        <a:t>Df Model:</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dirty="0">
                          <a:effectLst/>
                        </a:rPr>
                        <a:t>3</a:t>
                      </a:r>
                      <a:endParaRPr lang="en-US" sz="1000" b="0" i="0" u="none" strike="noStrike" dirty="0">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a:effectLst/>
                        </a:rPr>
                        <a:t> </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l" fontAlgn="ctr"/>
                      <a:r>
                        <a:rPr lang="en-US" sz="1000" u="none" strike="noStrike">
                          <a:effectLst/>
                        </a:rPr>
                        <a:t> </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3396695416"/>
                  </a:ext>
                </a:extLst>
              </a:tr>
              <a:tr h="315872">
                <a:tc>
                  <a:txBody>
                    <a:bodyPr/>
                    <a:lstStyle/>
                    <a:p>
                      <a:pPr algn="ctr" fontAlgn="ctr"/>
                      <a:r>
                        <a:rPr lang="en-US" sz="1000" u="none" strike="noStrike">
                          <a:effectLst/>
                        </a:rPr>
                        <a:t>Covariance Type:</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l" fontAlgn="ctr"/>
                      <a:r>
                        <a:rPr lang="en-US" sz="1000" u="none" strike="noStrike">
                          <a:effectLst/>
                        </a:rPr>
                        <a:t>nonrobust</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a:effectLst/>
                        </a:rPr>
                        <a:t> </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l" fontAlgn="ctr"/>
                      <a:r>
                        <a:rPr lang="en-US" sz="1000" u="none" strike="noStrike">
                          <a:effectLst/>
                        </a:rPr>
                        <a:t> </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2276585673"/>
                  </a:ext>
                </a:extLst>
              </a:tr>
              <a:tr h="232668">
                <a:tc>
                  <a:txBody>
                    <a:bodyPr/>
                    <a:lstStyle/>
                    <a:p>
                      <a:pPr algn="l" fontAlgn="ctr"/>
                      <a:r>
                        <a:rPr lang="en-US" sz="1000" u="none" strike="noStrike">
                          <a:effectLst/>
                        </a:rPr>
                        <a:t> </a:t>
                      </a:r>
                      <a:endParaRPr lang="en-US" sz="1000" b="0" i="0" u="none" strike="noStrike">
                        <a:solidFill>
                          <a:srgbClr val="333333"/>
                        </a:solidFill>
                        <a:effectLst/>
                        <a:latin typeface="Arial" panose="020B0604020202020204" pitchFamily="34" charset="0"/>
                      </a:endParaRPr>
                    </a:p>
                  </a:txBody>
                  <a:tcPr marL="6202" marR="6202" marT="6202" marB="0" anchor="ctr"/>
                </a:tc>
                <a:tc>
                  <a:txBody>
                    <a:bodyPr/>
                    <a:lstStyle/>
                    <a:p>
                      <a:pPr algn="ctr" fontAlgn="ctr"/>
                      <a:r>
                        <a:rPr lang="en-US" sz="1000" u="none" strike="noStrike">
                          <a:effectLst/>
                        </a:rPr>
                        <a:t>coef</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ctr" fontAlgn="ctr"/>
                      <a:r>
                        <a:rPr lang="en-US" sz="1000" u="none" strike="noStrike">
                          <a:effectLst/>
                        </a:rPr>
                        <a:t>std err</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ctr" fontAlgn="ctr"/>
                      <a:r>
                        <a:rPr lang="en-US" sz="1000" u="none" strike="noStrike">
                          <a:effectLst/>
                        </a:rPr>
                        <a:t>t</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ctr" fontAlgn="ctr"/>
                      <a:r>
                        <a:rPr lang="en-US" sz="1000" u="none" strike="noStrike">
                          <a:effectLst/>
                        </a:rPr>
                        <a:t>P&gt;|t|</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ctr" fontAlgn="ctr"/>
                      <a:r>
                        <a:rPr lang="en-US" sz="1000" u="none" strike="noStrike">
                          <a:effectLst/>
                        </a:rPr>
                        <a:t>[0.025</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ctr" fontAlgn="ctr"/>
                      <a:r>
                        <a:rPr lang="en-US" sz="1000" u="none" strike="noStrike">
                          <a:effectLst/>
                        </a:rPr>
                        <a:t>0.975]</a:t>
                      </a:r>
                      <a:endParaRPr lang="en-US" sz="1000" b="1" i="0" u="none" strike="noStrike">
                        <a:solidFill>
                          <a:srgbClr val="333333"/>
                        </a:solidFill>
                        <a:effectLst/>
                        <a:latin typeface="Arial" panose="020B0604020202020204" pitchFamily="34" charset="0"/>
                      </a:endParaRPr>
                    </a:p>
                  </a:txBody>
                  <a:tcPr marL="6202" marR="6202" marT="6202" marB="0" anchor="ctr"/>
                </a:tc>
                <a:extLst>
                  <a:ext uri="{0D108BD9-81ED-4DB2-BD59-A6C34878D82A}">
                    <a16:rowId xmlns:a16="http://schemas.microsoft.com/office/drawing/2014/main" val="1566598107"/>
                  </a:ext>
                </a:extLst>
              </a:tr>
              <a:tr h="315872">
                <a:tc>
                  <a:txBody>
                    <a:bodyPr/>
                    <a:lstStyle/>
                    <a:p>
                      <a:pPr algn="ctr" fontAlgn="ctr"/>
                      <a:r>
                        <a:rPr lang="en-US" sz="1000" u="none" strike="noStrike">
                          <a:effectLst/>
                        </a:rPr>
                        <a:t>const</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-4.8669</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11.891</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-0.409</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0.683</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-28.31</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18.576</a:t>
                      </a:r>
                      <a:endParaRPr lang="en-US" sz="1000" b="0" i="0" u="none" strike="noStrike">
                        <a:solidFill>
                          <a:srgbClr val="333333"/>
                        </a:solidFill>
                        <a:effectLst/>
                        <a:latin typeface="Arial" panose="020B0604020202020204" pitchFamily="34" charset="0"/>
                      </a:endParaRPr>
                    </a:p>
                  </a:txBody>
                  <a:tcPr marL="6202" marR="6202" marT="37211" marB="37211" anchor="ctr"/>
                </a:tc>
                <a:extLst>
                  <a:ext uri="{0D108BD9-81ED-4DB2-BD59-A6C34878D82A}">
                    <a16:rowId xmlns:a16="http://schemas.microsoft.com/office/drawing/2014/main" val="4136776356"/>
                  </a:ext>
                </a:extLst>
              </a:tr>
              <a:tr h="315872">
                <a:tc>
                  <a:txBody>
                    <a:bodyPr/>
                    <a:lstStyle/>
                    <a:p>
                      <a:pPr algn="ctr" fontAlgn="ctr"/>
                      <a:r>
                        <a:rPr lang="en-US" sz="1000" u="none" strike="noStrike">
                          <a:effectLst/>
                        </a:rPr>
                        <a:t>DIS_TOT</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0.0237</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0.003</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7.708</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0</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0.018</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0.03</a:t>
                      </a:r>
                      <a:endParaRPr lang="en-US" sz="1000" b="0" i="0" u="none" strike="noStrike">
                        <a:solidFill>
                          <a:srgbClr val="333333"/>
                        </a:solidFill>
                        <a:effectLst/>
                        <a:latin typeface="Arial" panose="020B0604020202020204" pitchFamily="34" charset="0"/>
                      </a:endParaRPr>
                    </a:p>
                  </a:txBody>
                  <a:tcPr marL="6202" marR="6202" marT="37211" marB="37211" anchor="ctr"/>
                </a:tc>
                <a:extLst>
                  <a:ext uri="{0D108BD9-81ED-4DB2-BD59-A6C34878D82A}">
                    <a16:rowId xmlns:a16="http://schemas.microsoft.com/office/drawing/2014/main" val="3313408749"/>
                  </a:ext>
                </a:extLst>
              </a:tr>
              <a:tr h="315872">
                <a:tc>
                  <a:txBody>
                    <a:bodyPr/>
                    <a:lstStyle/>
                    <a:p>
                      <a:pPr algn="ctr" fontAlgn="ctr"/>
                      <a:r>
                        <a:rPr lang="en-US" sz="1000" u="none" strike="noStrike">
                          <a:effectLst/>
                        </a:rPr>
                        <a:t>TOT_OP_EXP</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3.58E-07</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2.54E-08</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14.104</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0</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3.08E-07</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4.08E-07</a:t>
                      </a:r>
                      <a:endParaRPr lang="en-US" sz="1000" b="0" i="0" u="none" strike="noStrike">
                        <a:solidFill>
                          <a:srgbClr val="333333"/>
                        </a:solidFill>
                        <a:effectLst/>
                        <a:latin typeface="Arial" panose="020B0604020202020204" pitchFamily="34" charset="0"/>
                      </a:endParaRPr>
                    </a:p>
                  </a:txBody>
                  <a:tcPr marL="6202" marR="6202" marT="37211" marB="37211" anchor="ctr"/>
                </a:tc>
                <a:extLst>
                  <a:ext uri="{0D108BD9-81ED-4DB2-BD59-A6C34878D82A}">
                    <a16:rowId xmlns:a16="http://schemas.microsoft.com/office/drawing/2014/main" val="2270797863"/>
                  </a:ext>
                </a:extLst>
              </a:tr>
              <a:tr h="315872">
                <a:tc>
                  <a:txBody>
                    <a:bodyPr/>
                    <a:lstStyle/>
                    <a:p>
                      <a:pPr algn="ctr" fontAlgn="ctr"/>
                      <a:r>
                        <a:rPr lang="en-US" sz="1000" u="none" strike="noStrike">
                          <a:effectLst/>
                        </a:rPr>
                        <a:t>DAY_TOT</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0.0022</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0.001</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3.718</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0</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0.001</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r" fontAlgn="ctr"/>
                      <a:r>
                        <a:rPr lang="en-US" sz="1000" u="none" strike="noStrike">
                          <a:effectLst/>
                        </a:rPr>
                        <a:t>0.003</a:t>
                      </a:r>
                      <a:endParaRPr lang="en-US" sz="1000" b="0" i="0" u="none" strike="noStrike">
                        <a:solidFill>
                          <a:srgbClr val="333333"/>
                        </a:solidFill>
                        <a:effectLst/>
                        <a:latin typeface="Arial" panose="020B0604020202020204" pitchFamily="34" charset="0"/>
                      </a:endParaRPr>
                    </a:p>
                  </a:txBody>
                  <a:tcPr marL="6202" marR="6202" marT="37211" marB="37211" anchor="ctr"/>
                </a:tc>
                <a:extLst>
                  <a:ext uri="{0D108BD9-81ED-4DB2-BD59-A6C34878D82A}">
                    <a16:rowId xmlns:a16="http://schemas.microsoft.com/office/drawing/2014/main" val="125012906"/>
                  </a:ext>
                </a:extLst>
              </a:tr>
              <a:tr h="315872">
                <a:tc>
                  <a:txBody>
                    <a:bodyPr/>
                    <a:lstStyle/>
                    <a:p>
                      <a:pPr algn="ctr" fontAlgn="ctr"/>
                      <a:r>
                        <a:rPr lang="en-US" sz="1000" u="none" strike="noStrike">
                          <a:effectLst/>
                        </a:rPr>
                        <a:t>Omnibus:</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245.4</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a:effectLst/>
                        </a:rPr>
                        <a:t>Durbin-Watson:</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1.224</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1451715544"/>
                  </a:ext>
                </a:extLst>
              </a:tr>
              <a:tr h="315872">
                <a:tc>
                  <a:txBody>
                    <a:bodyPr/>
                    <a:lstStyle/>
                    <a:p>
                      <a:pPr algn="ctr" fontAlgn="ctr"/>
                      <a:r>
                        <a:rPr lang="en-US" sz="1000" u="none" strike="noStrike">
                          <a:effectLst/>
                        </a:rPr>
                        <a:t>Prob(Omnibus):</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0</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a:effectLst/>
                        </a:rPr>
                        <a:t>Jarque-Bera (JB):</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14001.165</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3858903664"/>
                  </a:ext>
                </a:extLst>
              </a:tr>
              <a:tr h="315872">
                <a:tc>
                  <a:txBody>
                    <a:bodyPr/>
                    <a:lstStyle/>
                    <a:p>
                      <a:pPr algn="ctr" fontAlgn="ctr"/>
                      <a:r>
                        <a:rPr lang="en-US" sz="1000" u="none" strike="noStrike">
                          <a:effectLst/>
                        </a:rPr>
                        <a:t>Skew:</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4.642</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a:effectLst/>
                        </a:rPr>
                        <a:t>Prob(JB):</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0</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3397862990"/>
                  </a:ext>
                </a:extLst>
              </a:tr>
              <a:tr h="315872">
                <a:tc>
                  <a:txBody>
                    <a:bodyPr/>
                    <a:lstStyle/>
                    <a:p>
                      <a:pPr algn="ctr" fontAlgn="ctr"/>
                      <a:r>
                        <a:rPr lang="en-US" sz="1000" u="none" strike="noStrike">
                          <a:effectLst/>
                        </a:rPr>
                        <a:t>Kurtosis:</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41.909</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ctr" fontAlgn="ctr"/>
                      <a:r>
                        <a:rPr lang="en-US" sz="1000" u="none" strike="noStrike">
                          <a:effectLst/>
                        </a:rPr>
                        <a:t>Cond. No.</a:t>
                      </a:r>
                      <a:endParaRPr lang="en-US" sz="1000" b="1" i="0" u="none" strike="noStrike">
                        <a:solidFill>
                          <a:srgbClr val="333333"/>
                        </a:solidFill>
                        <a:effectLst/>
                        <a:latin typeface="Arial" panose="020B0604020202020204" pitchFamily="34" charset="0"/>
                      </a:endParaRPr>
                    </a:p>
                  </a:txBody>
                  <a:tcPr marL="6202" marR="6202" marT="6202" marB="0" anchor="ctr"/>
                </a:tc>
                <a:tc>
                  <a:txBody>
                    <a:bodyPr/>
                    <a:lstStyle/>
                    <a:p>
                      <a:pPr algn="r" fontAlgn="ctr"/>
                      <a:r>
                        <a:rPr lang="en-US" sz="1000" u="none" strike="noStrike">
                          <a:effectLst/>
                        </a:rPr>
                        <a:t>7.71E+08</a:t>
                      </a:r>
                      <a:endParaRPr lang="en-US" sz="1000" b="0" i="0" u="none" strike="noStrike">
                        <a:solidFill>
                          <a:srgbClr val="333333"/>
                        </a:solidFill>
                        <a:effectLst/>
                        <a:latin typeface="Arial" panose="020B0604020202020204" pitchFamily="34" charset="0"/>
                      </a:endParaRPr>
                    </a:p>
                  </a:txBody>
                  <a:tcPr marL="6202" marR="6202" marT="37211" marB="37211"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6202" marR="6202" marT="6202"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202" marR="6202" marT="6202" marB="0" anchor="b"/>
                </a:tc>
                <a:extLst>
                  <a:ext uri="{0D108BD9-81ED-4DB2-BD59-A6C34878D82A}">
                    <a16:rowId xmlns:a16="http://schemas.microsoft.com/office/drawing/2014/main" val="1389009903"/>
                  </a:ext>
                </a:extLst>
              </a:tr>
            </a:tbl>
          </a:graphicData>
        </a:graphic>
      </p:graphicFrame>
    </p:spTree>
    <p:extLst>
      <p:ext uri="{BB962C8B-B14F-4D97-AF65-F5344CB8AC3E}">
        <p14:creationId xmlns:p14="http://schemas.microsoft.com/office/powerpoint/2010/main" val="605199872"/>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2.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1263</Words>
  <Application>Microsoft Office PowerPoint</Application>
  <PresentationFormat>Widescreen</PresentationFormat>
  <Paragraphs>205</Paragraphs>
  <Slides>15</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Inter</vt:lpstr>
      <vt:lpstr>Söhne</vt:lpstr>
      <vt:lpstr>Office Theme</vt:lpstr>
      <vt:lpstr>Microsoft Excel Worksheet</vt:lpstr>
      <vt:lpstr>Hospital Financial Data Analysis  A Statistical Exploration </vt:lpstr>
      <vt:lpstr>Introduction</vt:lpstr>
      <vt:lpstr>Variables Description</vt:lpstr>
      <vt:lpstr>   Histograms   distribution of the five selected variables</vt:lpstr>
      <vt:lpstr>Descriptive Statistics </vt:lpstr>
      <vt:lpstr>PMF Comparison  Comparison of net income for hospitals in Riverside County vs. Los Angeles County</vt:lpstr>
      <vt:lpstr>Analytical Distribution  Plots</vt:lpstr>
      <vt:lpstr>Scatter Plots &amp; Correlation </vt:lpstr>
      <vt:lpstr>Regression Analysis</vt:lpstr>
      <vt:lpstr>Hypothesis Testing</vt:lpstr>
      <vt:lpstr>Key Findings</vt:lpstr>
      <vt:lpstr>Key Findings cont.</vt:lpstr>
      <vt:lpstr>Key Findings cont.</vt:lpstr>
      <vt:lpstr>Concluding Remarks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2023-08-12T21:55:28Z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