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fontAlgn="base">
      <a:spcBef>
        <a:spcPct val="0"/>
      </a:spcBef>
      <a:spcAft>
        <a:spcPct val="0"/>
      </a:spcAft>
      <a:defRPr sz="2800" kern="1200">
        <a:solidFill>
          <a:schemeClr val="tx1"/>
        </a:solidFill>
        <a:latin typeface="Helvetica" pitchFamily="124" charset="0"/>
        <a:ea typeface="MS PGothic" pitchFamily="34" charset="-128"/>
        <a:cs typeface="+mn-cs"/>
      </a:defRPr>
    </a:lvl1pPr>
    <a:lvl2pPr marL="400050" indent="57150" algn="l" rtl="0" fontAlgn="base">
      <a:spcBef>
        <a:spcPct val="0"/>
      </a:spcBef>
      <a:spcAft>
        <a:spcPct val="0"/>
      </a:spcAft>
      <a:defRPr sz="2800" kern="1200">
        <a:solidFill>
          <a:schemeClr val="tx1"/>
        </a:solidFill>
        <a:latin typeface="Helvetica" pitchFamily="124" charset="0"/>
        <a:ea typeface="MS PGothic" pitchFamily="34" charset="-128"/>
        <a:cs typeface="+mn-cs"/>
      </a:defRPr>
    </a:lvl2pPr>
    <a:lvl3pPr marL="801688" indent="112713" algn="l" rtl="0" fontAlgn="base">
      <a:spcBef>
        <a:spcPct val="0"/>
      </a:spcBef>
      <a:spcAft>
        <a:spcPct val="0"/>
      </a:spcAft>
      <a:defRPr sz="2800" kern="1200">
        <a:solidFill>
          <a:schemeClr val="tx1"/>
        </a:solidFill>
        <a:latin typeface="Helvetica" pitchFamily="124" charset="0"/>
        <a:ea typeface="MS PGothic" pitchFamily="34" charset="-128"/>
        <a:cs typeface="+mn-cs"/>
      </a:defRPr>
    </a:lvl3pPr>
    <a:lvl4pPr marL="1203325" indent="168275" algn="l" rtl="0" fontAlgn="base">
      <a:spcBef>
        <a:spcPct val="0"/>
      </a:spcBef>
      <a:spcAft>
        <a:spcPct val="0"/>
      </a:spcAft>
      <a:defRPr sz="2800" kern="1200">
        <a:solidFill>
          <a:schemeClr val="tx1"/>
        </a:solidFill>
        <a:latin typeface="Helvetica" pitchFamily="124" charset="0"/>
        <a:ea typeface="MS PGothic" pitchFamily="34" charset="-128"/>
        <a:cs typeface="+mn-cs"/>
      </a:defRPr>
    </a:lvl4pPr>
    <a:lvl5pPr marL="1604963" indent="223838" algn="l" rtl="0" fontAlgn="base">
      <a:spcBef>
        <a:spcPct val="0"/>
      </a:spcBef>
      <a:spcAft>
        <a:spcPct val="0"/>
      </a:spcAft>
      <a:defRPr sz="2800" kern="1200">
        <a:solidFill>
          <a:schemeClr val="tx1"/>
        </a:solidFill>
        <a:latin typeface="Helvetica" pitchFamily="124" charset="0"/>
        <a:ea typeface="MS PGothic" pitchFamily="34" charset="-128"/>
        <a:cs typeface="+mn-cs"/>
      </a:defRPr>
    </a:lvl5pPr>
    <a:lvl6pPr marL="2286000" algn="l" defTabSz="914400" rtl="0" eaLnBrk="1" latinLnBrk="0" hangingPunct="1">
      <a:defRPr sz="2800" kern="1200">
        <a:solidFill>
          <a:schemeClr val="tx1"/>
        </a:solidFill>
        <a:latin typeface="Helvetica" pitchFamily="124" charset="0"/>
        <a:ea typeface="MS PGothic" pitchFamily="34" charset="-128"/>
        <a:cs typeface="+mn-cs"/>
      </a:defRPr>
    </a:lvl6pPr>
    <a:lvl7pPr marL="2743200" algn="l" defTabSz="914400" rtl="0" eaLnBrk="1" latinLnBrk="0" hangingPunct="1">
      <a:defRPr sz="2800" kern="1200">
        <a:solidFill>
          <a:schemeClr val="tx1"/>
        </a:solidFill>
        <a:latin typeface="Helvetica" pitchFamily="124" charset="0"/>
        <a:ea typeface="MS PGothic" pitchFamily="34" charset="-128"/>
        <a:cs typeface="+mn-cs"/>
      </a:defRPr>
    </a:lvl7pPr>
    <a:lvl8pPr marL="3200400" algn="l" defTabSz="914400" rtl="0" eaLnBrk="1" latinLnBrk="0" hangingPunct="1">
      <a:defRPr sz="2800" kern="1200">
        <a:solidFill>
          <a:schemeClr val="tx1"/>
        </a:solidFill>
        <a:latin typeface="Helvetica" pitchFamily="124" charset="0"/>
        <a:ea typeface="MS PGothic" pitchFamily="34" charset="-128"/>
        <a:cs typeface="+mn-cs"/>
      </a:defRPr>
    </a:lvl8pPr>
    <a:lvl9pPr marL="3657600" algn="l" defTabSz="914400" rtl="0" eaLnBrk="1" latinLnBrk="0" hangingPunct="1">
      <a:defRPr sz="2800" kern="1200">
        <a:solidFill>
          <a:schemeClr val="tx1"/>
        </a:solidFill>
        <a:latin typeface="Helvetica" pitchFamily="124" charset="0"/>
        <a:ea typeface="MS PGothic" pitchFamily="34"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a:srgbClr val="191919"/>
    <a:srgbClr val="FFFFE1"/>
    <a:srgbClr val="FFF3F3"/>
    <a:srgbClr val="800040"/>
    <a:srgbClr val="004080"/>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p:cViewPr>
        <p:scale>
          <a:sx n="25" d="100"/>
          <a:sy n="25" d="100"/>
        </p:scale>
        <p:origin x="2456" y="152"/>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55F49B69-C7DF-4708-B4BF-4ECD3E00E9A4}" type="datetime1">
              <a:rPr lang="en-US" altLang="en-US"/>
              <a:pPr>
                <a:defRPr/>
              </a:pPr>
              <a:t>10/6/17</a:t>
            </a:fld>
            <a:endParaRPr lang="en-US" altLang="en-US"/>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73DEB3CD-7FDC-4540-B070-0F2AFF97A0FA}" type="slidenum">
              <a:rPr lang="en-US" altLang="en-US"/>
              <a:pPr>
                <a:defRPr/>
              </a:pPr>
              <a:t>‹#›</a:t>
            </a:fld>
            <a:endParaRPr lang="en-US" altLang="en-US"/>
          </a:p>
        </p:txBody>
      </p:sp>
    </p:spTree>
    <p:extLst>
      <p:ext uri="{BB962C8B-B14F-4D97-AF65-F5344CB8AC3E}">
        <p14:creationId xmlns:p14="http://schemas.microsoft.com/office/powerpoint/2010/main" val="925432464"/>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MS PGothic" pitchFamily="34"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MS PGothic" pitchFamily="34"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4099" name="Notes Placeholder 2"/>
          <p:cNvSpPr>
            <a:spLocks noGrp="1"/>
          </p:cNvSpPr>
          <p:nvPr>
            <p:ph type="body" idx="1"/>
          </p:nvPr>
        </p:nvSpPr>
        <p:spPr bwMode="auto">
          <a:noFill/>
        </p:spPr>
        <p:txBody>
          <a:bodyPr/>
          <a:lstStyle/>
          <a:p>
            <a:pPr eaLnBrk="1" hangingPunct="1">
              <a:spcBef>
                <a:spcPct val="0"/>
              </a:spcBef>
            </a:pPr>
            <a:endParaRPr lang="en-US" altLang="en-US" sz="9600" dirty="0" smtClean="0">
              <a:solidFill>
                <a:srgbClr val="000000"/>
              </a:solidFill>
            </a:endParaRPr>
          </a:p>
        </p:txBody>
      </p:sp>
      <p:sp>
        <p:nvSpPr>
          <p:cNvPr id="4100" name="Slide Number Placeholder 3"/>
          <p:cNvSpPr>
            <a:spLocks noGrp="1"/>
          </p:cNvSpPr>
          <p:nvPr>
            <p:ph type="sldNum" sz="quarter" idx="5"/>
          </p:nvPr>
        </p:nvSpPr>
        <p:spPr bwMode="auto">
          <a:noFill/>
          <a:ln>
            <a:miter lim="800000"/>
            <a:headEnd/>
            <a:tailEnd/>
          </a:ln>
        </p:spPr>
        <p:txBody>
          <a:bodyPr/>
          <a:lstStyle/>
          <a:p>
            <a:fld id="{456631F7-32EA-44B4-8A2E-A8979C981BA6}" type="slidenum">
              <a:rPr lang="en-US" altLang="en-US" smtClean="0"/>
              <a:pPr/>
              <a:t>1</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15E9AB-7125-401F-B876-F4C1FC8B13C5}"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18A577-B141-483E-BF2E-F06F6626EE3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D946C7-23D7-470D-ABF2-651DB2F1DE5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4925E0-8DE8-4BE4-BA36-1B394DC20266}"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DB6C04-79AA-467D-99D3-9D8FCCE9FA11}"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EA80BB-9C08-4227-9EE5-2DBB35BDDF4B}"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CF18C1F-1417-4BB9-8F8D-64BF58A7EB6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C9EAF48-021D-4369-8EEE-1DE895BC6587}"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C13BA0D-A647-43F0-9723-8F00C3C07C2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87CF66-0A90-4F8B-B845-B30B98C9A8E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F69E51-FCEA-46CB-A921-583E935A02C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w="9525">
            <a:noFill/>
            <a:miter lim="800000"/>
            <a:headEnd/>
            <a:tailEnd/>
          </a:ln>
        </p:spPr>
        <p:txBody>
          <a:bodyPr vert="horz" wrap="square" lIns="357818" tIns="178910" rIns="357818" bIns="17891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w="9525">
            <a:noFill/>
            <a:miter lim="800000"/>
            <a:headEnd/>
            <a:tailEnd/>
          </a:ln>
        </p:spPr>
        <p:txBody>
          <a:bodyPr vert="horz" wrap="square" lIns="357818" tIns="178910" rIns="357818" bIns="17891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a:defRPr sz="5400">
                <a:latin typeface="Times New Roman" pitchFamily="18" charset="0"/>
              </a:defRPr>
            </a:lvl1pPr>
          </a:lstStyle>
          <a:p>
            <a:pPr>
              <a:defRPr/>
            </a:pPr>
            <a:fld id="{45858338-A9EE-41A3-9BD7-7DC7ECDD08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MS PGothic" pitchFamily="34"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MS PGothic" pitchFamily="34"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MS PGothic" pitchFamily="34"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MS PGothic" pitchFamily="34"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MS PGothic" pitchFamily="34"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MS PGothic" pitchFamily="34"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MS PGothic" pitchFamily="34"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image" Target="../media/image2.jpeg"/><Relationship Id="rId6" Type="http://schemas.openxmlformats.org/officeDocument/2006/relationships/image" Target="../media/image3.jpeg"/><Relationship Id="rId7" Type="http://schemas.openxmlformats.org/officeDocument/2006/relationships/image" Target="../media/image4.jpe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a:spLocks noChangeArrowheads="1"/>
          </p:cNvSpPr>
          <p:nvPr/>
        </p:nvSpPr>
        <p:spPr bwMode="auto">
          <a:xfrm>
            <a:off x="0" y="0"/>
            <a:ext cx="30267275" cy="42794238"/>
          </a:xfrm>
          <a:prstGeom prst="rect">
            <a:avLst/>
          </a:prstGeom>
          <a:solidFill>
            <a:schemeClr val="bg2">
              <a:alpha val="7843"/>
            </a:schemeClr>
          </a:solidFill>
          <a:ln w="38100">
            <a:solidFill>
              <a:schemeClr val="tx1"/>
            </a:solidFill>
            <a:miter lim="800000"/>
            <a:headEnd/>
            <a:tailEnd/>
          </a:ln>
          <a:effectLst>
            <a:outerShdw blurRad="40000" dist="23000" dir="5400000" rotWithShape="0">
              <a:srgbClr val="808080">
                <a:alpha val="34999"/>
              </a:srgbClr>
            </a:outerShdw>
          </a:effectLst>
        </p:spPr>
        <p:txBody>
          <a:bodyPr lIns="80280" tIns="40140" rIns="80280" bIns="40140" anchor="ctr"/>
          <a:lstStyle/>
          <a:p>
            <a:pPr algn="ctr">
              <a:defRPr/>
            </a:pPr>
            <a:endParaRPr lang="en-US" dirty="0">
              <a:solidFill>
                <a:srgbClr val="FFFFFF"/>
              </a:solidFill>
              <a:latin typeface="Times New Roman" charset="0"/>
              <a:ea typeface="ＭＳ Ｐゴシック" charset="0"/>
              <a:cs typeface="ＭＳ Ｐゴシック" charset="0"/>
            </a:endParaRPr>
          </a:p>
        </p:txBody>
      </p:sp>
      <p:sp>
        <p:nvSpPr>
          <p:cNvPr id="2051" name="Text Box 7"/>
          <p:cNvSpPr txBox="1">
            <a:spLocks noChangeArrowheads="1"/>
          </p:cNvSpPr>
          <p:nvPr/>
        </p:nvSpPr>
        <p:spPr bwMode="auto">
          <a:xfrm>
            <a:off x="1270000" y="7550149"/>
            <a:ext cx="9144000" cy="11809905"/>
          </a:xfrm>
          <a:prstGeom prst="rect">
            <a:avLst/>
          </a:prstGeom>
          <a:solidFill>
            <a:schemeClr val="bg1"/>
          </a:solidFill>
          <a:ln w="38100">
            <a:solidFill>
              <a:srgbClr val="000000"/>
            </a:solidFill>
            <a:round/>
            <a:headEnd/>
            <a:tailEnd/>
          </a:ln>
        </p:spPr>
        <p:txBody>
          <a:bodyPr lIns="802806" tIns="401404" rIns="802806" bIns="802806"/>
          <a:lstStyle/>
          <a:p>
            <a:pPr algn="just">
              <a:spcBef>
                <a:spcPct val="50000"/>
              </a:spcBef>
              <a:tabLst>
                <a:tab pos="500063" algn="l"/>
              </a:tabLst>
            </a:pPr>
            <a:r>
              <a:rPr lang="en-US" altLang="en-US" sz="4000" b="1" dirty="0">
                <a:latin typeface="+mj-lt"/>
              </a:rPr>
              <a:t>Introduction</a:t>
            </a:r>
          </a:p>
          <a:p>
            <a:pPr>
              <a:spcBef>
                <a:spcPct val="10000"/>
              </a:spcBef>
              <a:tabLst>
                <a:tab pos="500063" algn="l"/>
              </a:tabLst>
            </a:pPr>
            <a:r>
              <a:rPr lang="en-US" altLang="en-US" sz="2500" dirty="0">
                <a:latin typeface="Times New Roman" pitchFamily="18" charset="0"/>
              </a:rPr>
              <a:t>		</a:t>
            </a:r>
            <a:endParaRPr lang="en-US" altLang="en-US" sz="2500" i="1" dirty="0">
              <a:solidFill>
                <a:schemeClr val="accent2"/>
              </a:solidFill>
              <a:latin typeface="Times New Roman" pitchFamily="18" charset="0"/>
            </a:endParaRPr>
          </a:p>
          <a:p>
            <a:pPr algn="just" eaLnBrk="0" hangingPunct="0">
              <a:tabLst>
                <a:tab pos="500063" algn="l"/>
              </a:tabLst>
            </a:pPr>
            <a:r>
              <a:rPr lang="en-US" altLang="en-US" sz="2500" b="1" dirty="0">
                <a:latin typeface="+mn-lt"/>
              </a:rPr>
              <a:t>Self-Driving Cars</a:t>
            </a:r>
            <a:r>
              <a:rPr lang="en-US" altLang="en-US" sz="2500" dirty="0">
                <a:latin typeface="+mn-lt"/>
              </a:rPr>
              <a:t>! No steering wheel, no manual control, no troubles. Just like a human, these autonomous cars uses sensor obtained data to understand the situations around them, and a </a:t>
            </a:r>
            <a:r>
              <a:rPr lang="en-US" altLang="en-US" sz="2500" b="1" dirty="0">
                <a:latin typeface="+mn-lt"/>
              </a:rPr>
              <a:t>brain</a:t>
            </a:r>
            <a:r>
              <a:rPr lang="en-US" altLang="en-US" sz="2500" dirty="0">
                <a:latin typeface="+mn-lt"/>
              </a:rPr>
              <a:t> that receives, processes on information gathered from ultrasound or LIDAR. </a:t>
            </a:r>
          </a:p>
          <a:p>
            <a:pPr algn="just" eaLnBrk="0" hangingPunct="0">
              <a:tabLst>
                <a:tab pos="500063" algn="l"/>
              </a:tabLst>
            </a:pPr>
            <a:endParaRPr lang="en-US" altLang="en-US" sz="2500" dirty="0">
              <a:latin typeface="+mn-lt"/>
            </a:endParaRPr>
          </a:p>
          <a:p>
            <a:pPr algn="just" eaLnBrk="0" hangingPunct="0">
              <a:tabLst>
                <a:tab pos="500063" algn="l"/>
              </a:tabLst>
            </a:pPr>
            <a:r>
              <a:rPr lang="en-US" altLang="en-US" sz="2500" dirty="0">
                <a:latin typeface="+mn-lt"/>
              </a:rPr>
              <a:t>Reinforcement learning algorithms have been applied in robotics to learn how to solve tasks based on reward signals obtained during task execution. In that, the basic mechanism involves providing a reward signal, reinforcement signal to the robot according to the actions performed. </a:t>
            </a:r>
          </a:p>
          <a:p>
            <a:pPr algn="just" eaLnBrk="0" hangingPunct="0">
              <a:tabLst>
                <a:tab pos="500063" algn="l"/>
              </a:tabLst>
            </a:pPr>
            <a:endParaRPr lang="en-US" altLang="en-US" sz="2500" dirty="0">
              <a:latin typeface="+mn-lt"/>
            </a:endParaRPr>
          </a:p>
          <a:p>
            <a:pPr algn="just" eaLnBrk="0" hangingPunct="0">
              <a:tabLst>
                <a:tab pos="500063" algn="l"/>
              </a:tabLst>
            </a:pPr>
            <a:r>
              <a:rPr lang="en-US" altLang="en-US" sz="2500" dirty="0">
                <a:latin typeface="+mn-lt"/>
              </a:rPr>
              <a:t>But Wait. More than just that, </a:t>
            </a:r>
            <a:r>
              <a:rPr lang="en-US" altLang="en-US" sz="2500" b="1" dirty="0">
                <a:latin typeface="+mn-lt"/>
              </a:rPr>
              <a:t>Imagine what the outlook would be like if the human brain itself </a:t>
            </a:r>
            <a:r>
              <a:rPr lang="en-US" altLang="en-US" sz="2500" b="1" dirty="0" smtClean="0">
                <a:latin typeface="+mn-lt"/>
              </a:rPr>
              <a:t>coordinates with </a:t>
            </a:r>
            <a:r>
              <a:rPr lang="en-US" altLang="en-US" sz="2500" b="1" dirty="0">
                <a:latin typeface="+mn-lt"/>
              </a:rPr>
              <a:t>that brain thing of the self-driving car. </a:t>
            </a:r>
            <a:endParaRPr lang="en-US" altLang="en-US" sz="2500" dirty="0">
              <a:latin typeface="+mn-lt"/>
            </a:endParaRPr>
          </a:p>
          <a:p>
            <a:pPr algn="just" eaLnBrk="0" hangingPunct="0">
              <a:tabLst>
                <a:tab pos="500063" algn="l"/>
              </a:tabLst>
            </a:pPr>
            <a:r>
              <a:rPr lang="en-US" altLang="en-US" sz="2500" dirty="0">
                <a:latin typeface="+mn-lt"/>
              </a:rPr>
              <a:t/>
            </a:r>
            <a:br>
              <a:rPr lang="en-US" altLang="en-US" sz="2500" dirty="0">
                <a:latin typeface="+mn-lt"/>
              </a:rPr>
            </a:br>
            <a:r>
              <a:rPr lang="en-US" altLang="en-US" sz="2500" dirty="0">
                <a:latin typeface="+mn-lt"/>
              </a:rPr>
              <a:t>With the inclusion of that, more than just being safe and reliable, for user acceptance, such vehicles will also provide a rich user experience. Here, learning using Brain Computer Interface (BCI) overpowers tedious and error-prone manual tuning of human dependent parameters. </a:t>
            </a:r>
            <a:r>
              <a:rPr lang="en-US" altLang="en-US" sz="2500" b="1" dirty="0">
                <a:latin typeface="+mn-lt"/>
              </a:rPr>
              <a:t>Brain Computer Interface approach allows the user to just think about the desired style of driving, and the car will</a:t>
            </a:r>
            <a:r>
              <a:rPr lang="en-US" altLang="en-US" sz="2500" dirty="0">
                <a:latin typeface="+mn-lt"/>
              </a:rPr>
              <a:t>.</a:t>
            </a:r>
          </a:p>
        </p:txBody>
      </p:sp>
      <p:sp>
        <p:nvSpPr>
          <p:cNvPr id="2052" name="Text Box 11"/>
          <p:cNvSpPr txBox="1">
            <a:spLocks noChangeArrowheads="1"/>
          </p:cNvSpPr>
          <p:nvPr/>
        </p:nvSpPr>
        <p:spPr bwMode="auto">
          <a:xfrm>
            <a:off x="1270000" y="24121241"/>
            <a:ext cx="9144000" cy="9989372"/>
          </a:xfrm>
          <a:prstGeom prst="rect">
            <a:avLst/>
          </a:prstGeom>
          <a:solidFill>
            <a:schemeClr val="bg1"/>
          </a:solidFill>
          <a:ln w="38100">
            <a:solidFill>
              <a:srgbClr val="000000"/>
            </a:solidFill>
            <a:round/>
            <a:headEnd/>
            <a:tailEnd/>
          </a:ln>
        </p:spPr>
        <p:txBody>
          <a:bodyPr lIns="802806" tIns="401404" rIns="802806" bIns="802806"/>
          <a:lstStyle/>
          <a:p>
            <a:pPr algn="just">
              <a:spcBef>
                <a:spcPct val="50000"/>
              </a:spcBef>
              <a:tabLst>
                <a:tab pos="508000" algn="l"/>
              </a:tabLst>
            </a:pPr>
            <a:r>
              <a:rPr lang="en-US" altLang="en-US" sz="4000" b="1" dirty="0">
                <a:solidFill>
                  <a:srgbClr val="000000"/>
                </a:solidFill>
                <a:latin typeface="+mj-lt"/>
              </a:rPr>
              <a:t>Materials and methods</a:t>
            </a:r>
            <a:r>
              <a:rPr lang="en-US" altLang="en-US" sz="4000" dirty="0">
                <a:solidFill>
                  <a:srgbClr val="FF8000"/>
                </a:solidFill>
                <a:latin typeface="Georgia" pitchFamily="18" charset="0"/>
              </a:rPr>
              <a:t>	</a:t>
            </a:r>
            <a:endParaRPr lang="en-US" altLang="en-US" sz="4000" dirty="0">
              <a:latin typeface="Georgia" pitchFamily="18" charset="0"/>
            </a:endParaRPr>
          </a:p>
          <a:p>
            <a:pPr algn="just">
              <a:spcBef>
                <a:spcPct val="10000"/>
              </a:spcBef>
              <a:tabLst>
                <a:tab pos="508000" algn="l"/>
              </a:tabLst>
            </a:pPr>
            <a:endParaRPr lang="en-US" altLang="en-US" sz="2500" dirty="0">
              <a:latin typeface="Times New Roman" pitchFamily="18" charset="0"/>
            </a:endParaRPr>
          </a:p>
          <a:p>
            <a:pPr algn="just" eaLnBrk="0" hangingPunct="0">
              <a:tabLst>
                <a:tab pos="508000" algn="l"/>
              </a:tabLst>
            </a:pPr>
            <a:r>
              <a:rPr lang="en-US" altLang="en-US" sz="2500" b="1" dirty="0">
                <a:latin typeface="+mn-lt"/>
              </a:rPr>
              <a:t>Q-learning</a:t>
            </a:r>
            <a:r>
              <a:rPr lang="en-US" altLang="en-US" sz="2500" dirty="0">
                <a:latin typeface="+mn-lt"/>
              </a:rPr>
              <a:t>, a model-free reinforcement learning technique. Specifically, to find an optimal policy in selecting an action for any given (finite) Markov decision process (MDP), Q-learning can be used. It works by learning an action-value function that ultimately gives the expected utility of taking a given action in a given state and following that favorable policy afterward.</a:t>
            </a:r>
          </a:p>
          <a:p>
            <a:pPr algn="just" eaLnBrk="0" hangingPunct="0">
              <a:tabLst>
                <a:tab pos="508000" algn="l"/>
              </a:tabLst>
            </a:pPr>
            <a:r>
              <a:rPr lang="en-US" altLang="en-US" sz="2500" dirty="0">
                <a:latin typeface="+mn-lt"/>
              </a:rPr>
              <a:t/>
            </a:r>
            <a:br>
              <a:rPr lang="en-US" altLang="en-US" sz="2500" dirty="0">
                <a:latin typeface="+mn-lt"/>
              </a:rPr>
            </a:br>
            <a:r>
              <a:rPr lang="en-US" altLang="en-US" sz="2500" b="1" dirty="0" err="1">
                <a:latin typeface="+mn-lt"/>
              </a:rPr>
              <a:t>Arduino</a:t>
            </a:r>
            <a:r>
              <a:rPr lang="en-US" altLang="en-US" sz="2500" b="1" dirty="0">
                <a:latin typeface="+mn-lt"/>
              </a:rPr>
              <a:t> Powered Car</a:t>
            </a:r>
            <a:r>
              <a:rPr lang="en-US" altLang="en-US" sz="2500" dirty="0">
                <a:latin typeface="+mn-lt"/>
              </a:rPr>
              <a:t>, autonomous vehicle with an assortment of electronic sensors and components like Wi-Fi module and Servo Motors, which pulls together the knowledge it had learned and synthesized from many sources along the way.</a:t>
            </a:r>
          </a:p>
          <a:p>
            <a:pPr algn="just" eaLnBrk="0" hangingPunct="0">
              <a:tabLst>
                <a:tab pos="508000" algn="l"/>
              </a:tabLst>
            </a:pPr>
            <a:r>
              <a:rPr lang="en-US" altLang="en-US" sz="2500" dirty="0">
                <a:latin typeface="+mn-lt"/>
              </a:rPr>
              <a:t/>
            </a:r>
            <a:br>
              <a:rPr lang="en-US" altLang="en-US" sz="2500" dirty="0">
                <a:latin typeface="+mn-lt"/>
              </a:rPr>
            </a:br>
            <a:r>
              <a:rPr lang="en-US" altLang="en-US" sz="2500" b="1" dirty="0">
                <a:latin typeface="+mn-lt"/>
              </a:rPr>
              <a:t>Non-invasive BCI</a:t>
            </a:r>
            <a:r>
              <a:rPr lang="en-US" altLang="en-US" sz="2500" dirty="0">
                <a:latin typeface="+mn-lt"/>
              </a:rPr>
              <a:t> are based on electroencephalogram (EEG) signals. Electrodes placed on the client’s head helps recording the EEG. This technology is not invasive and only records the electrical activity of the brain without getting along with it. This is to be used to override the decisions made by the Q-learning.</a:t>
            </a:r>
          </a:p>
        </p:txBody>
      </p:sp>
      <p:sp>
        <p:nvSpPr>
          <p:cNvPr id="2053" name="Text Box 16"/>
          <p:cNvSpPr txBox="1">
            <a:spLocks noChangeArrowheads="1"/>
          </p:cNvSpPr>
          <p:nvPr/>
        </p:nvSpPr>
        <p:spPr bwMode="auto">
          <a:xfrm>
            <a:off x="15703550" y="34780692"/>
            <a:ext cx="13441363" cy="3893049"/>
          </a:xfrm>
          <a:prstGeom prst="rect">
            <a:avLst/>
          </a:prstGeom>
          <a:solidFill>
            <a:schemeClr val="bg1"/>
          </a:solidFill>
          <a:ln w="38100">
            <a:solidFill>
              <a:srgbClr val="000000"/>
            </a:solidFill>
            <a:round/>
            <a:headEnd/>
            <a:tailEnd/>
          </a:ln>
        </p:spPr>
        <p:txBody>
          <a:bodyPr lIns="802806" tIns="401404" rIns="802806" bIns="802806"/>
          <a:lstStyle/>
          <a:p>
            <a:pPr algn="just">
              <a:spcBef>
                <a:spcPct val="50000"/>
              </a:spcBef>
            </a:pPr>
            <a:r>
              <a:rPr lang="en-US" altLang="en-US" sz="4000" b="1" dirty="0" smtClean="0">
                <a:solidFill>
                  <a:srgbClr val="000000"/>
                </a:solidFill>
                <a:latin typeface="+mj-lt"/>
              </a:rPr>
              <a:t>References</a:t>
            </a:r>
            <a:endParaRPr lang="en-US" altLang="en-US" sz="4000" dirty="0" smtClean="0">
              <a:solidFill>
                <a:srgbClr val="000000"/>
              </a:solidFill>
              <a:latin typeface="+mj-lt"/>
            </a:endParaRPr>
          </a:p>
          <a:p>
            <a:pPr marL="514350" indent="-514350" algn="just">
              <a:spcBef>
                <a:spcPct val="50000"/>
              </a:spcBef>
              <a:buAutoNum type="romanUcPeriod"/>
            </a:pPr>
            <a:r>
              <a:rPr lang="en-IN" altLang="en-US" sz="2100" dirty="0" err="1" smtClean="0">
                <a:solidFill>
                  <a:srgbClr val="000000"/>
                </a:solidFill>
                <a:latin typeface="+mn-lt"/>
              </a:rPr>
              <a:t>Iturrate</a:t>
            </a:r>
            <a:r>
              <a:rPr lang="en-IN" altLang="en-US" sz="2100" dirty="0">
                <a:solidFill>
                  <a:srgbClr val="000000"/>
                </a:solidFill>
                <a:latin typeface="+mn-lt"/>
              </a:rPr>
              <a:t>, L. Montesano and J. </a:t>
            </a:r>
            <a:r>
              <a:rPr lang="en-IN" altLang="en-US" sz="2100" dirty="0" err="1">
                <a:solidFill>
                  <a:srgbClr val="000000"/>
                </a:solidFill>
                <a:latin typeface="+mn-lt"/>
              </a:rPr>
              <a:t>Minguez</a:t>
            </a:r>
            <a:r>
              <a:rPr lang="en-IN" altLang="en-US" sz="2100" dirty="0">
                <a:solidFill>
                  <a:srgbClr val="000000"/>
                </a:solidFill>
                <a:latin typeface="+mn-lt"/>
              </a:rPr>
              <a:t>, “Robot Reinforcement </a:t>
            </a:r>
            <a:r>
              <a:rPr lang="en-IN" altLang="en-US" sz="2100" dirty="0" smtClean="0">
                <a:solidFill>
                  <a:srgbClr val="000000"/>
                </a:solidFill>
                <a:latin typeface="+mn-lt"/>
              </a:rPr>
              <a:t>Learning using </a:t>
            </a:r>
            <a:r>
              <a:rPr lang="en-IN" altLang="en-US" sz="2100" dirty="0">
                <a:solidFill>
                  <a:srgbClr val="000000"/>
                </a:solidFill>
                <a:latin typeface="+mn-lt"/>
              </a:rPr>
              <a:t>EEG-based reward signals”, </a:t>
            </a:r>
            <a:r>
              <a:rPr lang="en-IN" altLang="en-US" sz="2100" dirty="0" smtClean="0">
                <a:solidFill>
                  <a:srgbClr val="000000"/>
                </a:solidFill>
                <a:latin typeface="+mn-lt"/>
              </a:rPr>
              <a:t>2010</a:t>
            </a:r>
          </a:p>
          <a:p>
            <a:pPr marL="514350" indent="-514350" algn="just">
              <a:spcBef>
                <a:spcPct val="50000"/>
              </a:spcBef>
              <a:buAutoNum type="romanUcPeriod"/>
            </a:pPr>
            <a:r>
              <a:rPr lang="en-US" altLang="en-US" sz="2100" dirty="0" err="1">
                <a:solidFill>
                  <a:srgbClr val="000000"/>
                </a:solidFill>
                <a:latin typeface="+mn-lt"/>
              </a:rPr>
              <a:t>Volodymyr</a:t>
            </a:r>
            <a:r>
              <a:rPr lang="en-US" altLang="en-US" sz="2100" dirty="0">
                <a:solidFill>
                  <a:srgbClr val="000000"/>
                </a:solidFill>
                <a:latin typeface="+mn-lt"/>
              </a:rPr>
              <a:t> </a:t>
            </a:r>
            <a:r>
              <a:rPr lang="en-US" altLang="en-US" sz="2100" dirty="0" err="1">
                <a:solidFill>
                  <a:srgbClr val="000000"/>
                </a:solidFill>
                <a:latin typeface="+mn-lt"/>
              </a:rPr>
              <a:t>Mnih</a:t>
            </a:r>
            <a:r>
              <a:rPr lang="en-US" altLang="en-US" sz="2100" dirty="0">
                <a:solidFill>
                  <a:srgbClr val="000000"/>
                </a:solidFill>
                <a:latin typeface="+mn-lt"/>
              </a:rPr>
              <a:t>, </a:t>
            </a:r>
            <a:r>
              <a:rPr lang="en-US" altLang="en-US" sz="2100" dirty="0" err="1">
                <a:solidFill>
                  <a:srgbClr val="000000"/>
                </a:solidFill>
                <a:latin typeface="+mn-lt"/>
              </a:rPr>
              <a:t>Koray</a:t>
            </a:r>
            <a:r>
              <a:rPr lang="en-US" altLang="en-US" sz="2100" dirty="0">
                <a:solidFill>
                  <a:srgbClr val="000000"/>
                </a:solidFill>
                <a:latin typeface="+mn-lt"/>
              </a:rPr>
              <a:t> </a:t>
            </a:r>
            <a:r>
              <a:rPr lang="en-US" altLang="en-US" sz="2100" dirty="0" err="1">
                <a:solidFill>
                  <a:srgbClr val="000000"/>
                </a:solidFill>
                <a:latin typeface="+mn-lt"/>
              </a:rPr>
              <a:t>Kavukcuoglu</a:t>
            </a:r>
            <a:r>
              <a:rPr lang="en-US" altLang="en-US" sz="2100" dirty="0">
                <a:solidFill>
                  <a:srgbClr val="000000"/>
                </a:solidFill>
                <a:latin typeface="+mn-lt"/>
              </a:rPr>
              <a:t>, David Silver, Alex Graves, </a:t>
            </a:r>
            <a:r>
              <a:rPr lang="en-US" altLang="en-US" sz="2100" dirty="0" err="1" smtClean="0">
                <a:solidFill>
                  <a:srgbClr val="000000"/>
                </a:solidFill>
                <a:latin typeface="+mn-lt"/>
              </a:rPr>
              <a:t>Ioannis</a:t>
            </a:r>
            <a:r>
              <a:rPr lang="en-US" altLang="en-US" sz="2100" dirty="0" smtClean="0">
                <a:solidFill>
                  <a:srgbClr val="000000"/>
                </a:solidFill>
                <a:latin typeface="+mn-lt"/>
              </a:rPr>
              <a:t> </a:t>
            </a:r>
            <a:r>
              <a:rPr lang="en-US" altLang="en-US" sz="2100" dirty="0" err="1" smtClean="0">
                <a:solidFill>
                  <a:srgbClr val="000000"/>
                </a:solidFill>
                <a:latin typeface="+mn-lt"/>
              </a:rPr>
              <a:t>Antonoglou</a:t>
            </a:r>
            <a:r>
              <a:rPr lang="en-US" altLang="en-US" sz="2100" dirty="0">
                <a:solidFill>
                  <a:srgbClr val="000000"/>
                </a:solidFill>
                <a:latin typeface="+mn-lt"/>
              </a:rPr>
              <a:t>, </a:t>
            </a:r>
            <a:r>
              <a:rPr lang="en-US" altLang="en-US" sz="2100" dirty="0" err="1">
                <a:solidFill>
                  <a:srgbClr val="000000"/>
                </a:solidFill>
                <a:latin typeface="+mn-lt"/>
              </a:rPr>
              <a:t>Daan</a:t>
            </a:r>
            <a:r>
              <a:rPr lang="en-US" altLang="en-US" sz="2100" dirty="0">
                <a:solidFill>
                  <a:srgbClr val="000000"/>
                </a:solidFill>
                <a:latin typeface="+mn-lt"/>
              </a:rPr>
              <a:t> </a:t>
            </a:r>
            <a:r>
              <a:rPr lang="en-US" altLang="en-US" sz="2100" dirty="0" err="1">
                <a:solidFill>
                  <a:srgbClr val="000000"/>
                </a:solidFill>
                <a:latin typeface="+mn-lt"/>
              </a:rPr>
              <a:t>Wierstra</a:t>
            </a:r>
            <a:r>
              <a:rPr lang="en-US" altLang="en-US" sz="2100" dirty="0">
                <a:solidFill>
                  <a:srgbClr val="000000"/>
                </a:solidFill>
                <a:latin typeface="+mn-lt"/>
              </a:rPr>
              <a:t> and Martin </a:t>
            </a:r>
            <a:r>
              <a:rPr lang="en-US" altLang="en-US" sz="2100" dirty="0" err="1">
                <a:solidFill>
                  <a:srgbClr val="000000"/>
                </a:solidFill>
                <a:latin typeface="+mn-lt"/>
              </a:rPr>
              <a:t>Riedmiller</a:t>
            </a:r>
            <a:r>
              <a:rPr lang="en-US" altLang="en-US" sz="2100" dirty="0">
                <a:solidFill>
                  <a:srgbClr val="000000"/>
                </a:solidFill>
                <a:latin typeface="+mn-lt"/>
              </a:rPr>
              <a:t>, “Playing Atari with </a:t>
            </a:r>
            <a:r>
              <a:rPr lang="en-US" altLang="en-US" sz="2100" dirty="0" smtClean="0">
                <a:solidFill>
                  <a:srgbClr val="000000"/>
                </a:solidFill>
                <a:latin typeface="+mn-lt"/>
              </a:rPr>
              <a:t>Deep Reinforcement </a:t>
            </a:r>
            <a:r>
              <a:rPr lang="en-US" altLang="en-US" sz="2100" dirty="0">
                <a:solidFill>
                  <a:srgbClr val="000000"/>
                </a:solidFill>
                <a:latin typeface="+mn-lt"/>
              </a:rPr>
              <a:t>Learning”, </a:t>
            </a:r>
            <a:r>
              <a:rPr lang="en-US" altLang="en-US" sz="2100" dirty="0" smtClean="0">
                <a:solidFill>
                  <a:srgbClr val="000000"/>
                </a:solidFill>
                <a:latin typeface="+mn-lt"/>
              </a:rPr>
              <a:t>2013</a:t>
            </a:r>
          </a:p>
          <a:p>
            <a:pPr marL="514350" indent="-514350" algn="just">
              <a:spcBef>
                <a:spcPct val="50000"/>
              </a:spcBef>
              <a:buAutoNum type="romanUcPeriod"/>
            </a:pPr>
            <a:r>
              <a:rPr lang="en-US" altLang="en-US" sz="2100" dirty="0" err="1">
                <a:solidFill>
                  <a:srgbClr val="000000"/>
                </a:solidFill>
                <a:latin typeface="+mn-lt"/>
              </a:rPr>
              <a:t>Volodymyr</a:t>
            </a:r>
            <a:r>
              <a:rPr lang="en-US" altLang="en-US" sz="2100" dirty="0">
                <a:solidFill>
                  <a:srgbClr val="000000"/>
                </a:solidFill>
                <a:latin typeface="+mn-lt"/>
              </a:rPr>
              <a:t> </a:t>
            </a:r>
            <a:r>
              <a:rPr lang="en-US" altLang="en-US" sz="2100" dirty="0" err="1">
                <a:solidFill>
                  <a:srgbClr val="000000"/>
                </a:solidFill>
                <a:latin typeface="+mn-lt"/>
              </a:rPr>
              <a:t>Mnih</a:t>
            </a:r>
            <a:r>
              <a:rPr lang="en-US" altLang="en-US" sz="2100" dirty="0">
                <a:solidFill>
                  <a:srgbClr val="000000"/>
                </a:solidFill>
                <a:latin typeface="+mn-lt"/>
              </a:rPr>
              <a:t>, </a:t>
            </a:r>
            <a:r>
              <a:rPr lang="en-US" altLang="en-US" sz="2100" dirty="0" err="1">
                <a:solidFill>
                  <a:srgbClr val="000000"/>
                </a:solidFill>
                <a:latin typeface="+mn-lt"/>
              </a:rPr>
              <a:t>Koray</a:t>
            </a:r>
            <a:r>
              <a:rPr lang="en-US" altLang="en-US" sz="2100" dirty="0">
                <a:solidFill>
                  <a:srgbClr val="000000"/>
                </a:solidFill>
                <a:latin typeface="+mn-lt"/>
              </a:rPr>
              <a:t> </a:t>
            </a:r>
            <a:r>
              <a:rPr lang="en-US" altLang="en-US" sz="2100" dirty="0" err="1">
                <a:solidFill>
                  <a:srgbClr val="000000"/>
                </a:solidFill>
                <a:latin typeface="+mn-lt"/>
              </a:rPr>
              <a:t>Kavukcuoglu</a:t>
            </a:r>
            <a:r>
              <a:rPr lang="en-US" altLang="en-US" sz="2100" dirty="0">
                <a:solidFill>
                  <a:srgbClr val="000000"/>
                </a:solidFill>
                <a:latin typeface="+mn-lt"/>
              </a:rPr>
              <a:t>, David Silver, Alex Graves, </a:t>
            </a:r>
            <a:r>
              <a:rPr lang="en-US" altLang="en-US" sz="2100" dirty="0" err="1" smtClean="0">
                <a:solidFill>
                  <a:srgbClr val="000000"/>
                </a:solidFill>
                <a:latin typeface="+mn-lt"/>
              </a:rPr>
              <a:t>Adrià</a:t>
            </a:r>
            <a:r>
              <a:rPr lang="en-US" altLang="en-US" sz="2100" dirty="0" smtClean="0">
                <a:solidFill>
                  <a:srgbClr val="000000"/>
                </a:solidFill>
                <a:latin typeface="+mn-lt"/>
              </a:rPr>
              <a:t> </a:t>
            </a:r>
            <a:r>
              <a:rPr lang="en-US" altLang="en-US" sz="2100" dirty="0" err="1" smtClean="0">
                <a:solidFill>
                  <a:srgbClr val="000000"/>
                </a:solidFill>
                <a:latin typeface="+mn-lt"/>
              </a:rPr>
              <a:t>Puigdomènech</a:t>
            </a:r>
            <a:r>
              <a:rPr lang="en-US" altLang="en-US" sz="2100" dirty="0" smtClean="0">
                <a:solidFill>
                  <a:srgbClr val="000000"/>
                </a:solidFill>
                <a:latin typeface="+mn-lt"/>
              </a:rPr>
              <a:t> </a:t>
            </a:r>
            <a:r>
              <a:rPr lang="en-US" altLang="en-US" sz="2100" dirty="0" err="1">
                <a:solidFill>
                  <a:srgbClr val="000000"/>
                </a:solidFill>
                <a:latin typeface="+mn-lt"/>
              </a:rPr>
              <a:t>Badia</a:t>
            </a:r>
            <a:r>
              <a:rPr lang="en-US" altLang="en-US" sz="2100" dirty="0">
                <a:solidFill>
                  <a:srgbClr val="000000"/>
                </a:solidFill>
                <a:latin typeface="+mn-lt"/>
              </a:rPr>
              <a:t>, </a:t>
            </a:r>
            <a:r>
              <a:rPr lang="en-US" altLang="en-US" sz="2100" dirty="0" err="1">
                <a:solidFill>
                  <a:srgbClr val="000000"/>
                </a:solidFill>
                <a:latin typeface="+mn-lt"/>
              </a:rPr>
              <a:t>Mehdi</a:t>
            </a:r>
            <a:r>
              <a:rPr lang="en-US" altLang="en-US" sz="2100" dirty="0">
                <a:solidFill>
                  <a:srgbClr val="000000"/>
                </a:solidFill>
                <a:latin typeface="+mn-lt"/>
              </a:rPr>
              <a:t> </a:t>
            </a:r>
            <a:r>
              <a:rPr lang="en-US" altLang="en-US" sz="2100" dirty="0" err="1">
                <a:solidFill>
                  <a:srgbClr val="000000"/>
                </a:solidFill>
                <a:latin typeface="+mn-lt"/>
              </a:rPr>
              <a:t>Mirza</a:t>
            </a:r>
            <a:r>
              <a:rPr lang="en-US" altLang="en-US" sz="2100" dirty="0">
                <a:solidFill>
                  <a:srgbClr val="000000"/>
                </a:solidFill>
                <a:latin typeface="+mn-lt"/>
              </a:rPr>
              <a:t>, Tim Harley and Timothy P. </a:t>
            </a:r>
            <a:r>
              <a:rPr lang="en-US" altLang="en-US" sz="2100" dirty="0" err="1">
                <a:solidFill>
                  <a:srgbClr val="000000"/>
                </a:solidFill>
                <a:latin typeface="+mn-lt"/>
              </a:rPr>
              <a:t>Lillicrap</a:t>
            </a:r>
            <a:r>
              <a:rPr lang="en-US" altLang="en-US" sz="2100" dirty="0" smtClean="0">
                <a:solidFill>
                  <a:srgbClr val="000000"/>
                </a:solidFill>
                <a:latin typeface="+mn-lt"/>
              </a:rPr>
              <a:t>, “</a:t>
            </a:r>
            <a:r>
              <a:rPr lang="en-US" altLang="en-US" sz="2100" dirty="0">
                <a:solidFill>
                  <a:srgbClr val="000000"/>
                </a:solidFill>
                <a:latin typeface="+mn-lt"/>
              </a:rPr>
              <a:t>Asynchronous Methods for Deep Reinforcement Learning”, 2016</a:t>
            </a:r>
          </a:p>
        </p:txBody>
      </p:sp>
      <p:sp>
        <p:nvSpPr>
          <p:cNvPr id="2054" name="Text Box 12"/>
          <p:cNvSpPr txBox="1">
            <a:spLocks noChangeArrowheads="1"/>
          </p:cNvSpPr>
          <p:nvPr/>
        </p:nvSpPr>
        <p:spPr bwMode="auto">
          <a:xfrm>
            <a:off x="11588750" y="7550150"/>
            <a:ext cx="17556163" cy="17532350"/>
          </a:xfrm>
          <a:prstGeom prst="rect">
            <a:avLst/>
          </a:prstGeom>
          <a:solidFill>
            <a:schemeClr val="bg1"/>
          </a:solidFill>
          <a:ln w="38100">
            <a:solidFill>
              <a:srgbClr val="000000"/>
            </a:solidFill>
            <a:round/>
            <a:headEnd/>
            <a:tailEnd/>
          </a:ln>
        </p:spPr>
        <p:txBody>
          <a:bodyPr lIns="802806" tIns="401404" rIns="802806" bIns="802806"/>
          <a:lstStyle/>
          <a:p>
            <a:pPr algn="just">
              <a:tabLst>
                <a:tab pos="500063" algn="l"/>
              </a:tabLst>
            </a:pPr>
            <a:r>
              <a:rPr lang="en-US" altLang="en-US" sz="4000" b="1" dirty="0">
                <a:solidFill>
                  <a:srgbClr val="000000"/>
                </a:solidFill>
                <a:latin typeface="+mj-lt"/>
              </a:rPr>
              <a:t>Results</a:t>
            </a:r>
          </a:p>
          <a:p>
            <a:pPr>
              <a:spcBef>
                <a:spcPct val="10000"/>
              </a:spcBef>
              <a:tabLst>
                <a:tab pos="500063" algn="l"/>
              </a:tabLst>
            </a:pPr>
            <a:endParaRPr lang="en-US" altLang="en-US" sz="2500" dirty="0">
              <a:latin typeface="Times New Roman" pitchFamily="18" charset="0"/>
            </a:endParaRPr>
          </a:p>
          <a:p>
            <a:pPr algn="just">
              <a:spcBef>
                <a:spcPct val="10000"/>
              </a:spcBef>
              <a:tabLst>
                <a:tab pos="500063" algn="l"/>
              </a:tabLst>
            </a:pPr>
            <a:r>
              <a:rPr lang="en-US" altLang="en-US" sz="2500" dirty="0">
                <a:latin typeface="+mn-lt"/>
              </a:rPr>
              <a:t>The results focus directly on the classification between the positive and negative emotion from EEG signal. This is because this information is very valuable for a reinforcement learning task, since the rewards could be set according to the that.</a:t>
            </a:r>
          </a:p>
          <a:p>
            <a:pPr>
              <a:spcBef>
                <a:spcPct val="10000"/>
              </a:spcBef>
              <a:tabLst>
                <a:tab pos="500063" algn="l"/>
              </a:tabLst>
            </a:pPr>
            <a:endParaRPr lang="en-US" altLang="en-US" sz="2500" dirty="0">
              <a:latin typeface="+mn-lt"/>
            </a:endParaRPr>
          </a:p>
          <a:p>
            <a:pPr algn="just">
              <a:spcBef>
                <a:spcPct val="10000"/>
              </a:spcBef>
              <a:tabLst>
                <a:tab pos="500063" algn="l"/>
              </a:tabLst>
            </a:pPr>
            <a:r>
              <a:rPr lang="en-US" altLang="en-US" sz="2500" dirty="0">
                <a:latin typeface="+mn-lt"/>
              </a:rPr>
              <a:t>We use Support Vector Machine for the classification of the EEG signal. The results for each participant (P1 and P2) are shown in tables I and II. Each column represents the real class, whereas each row show the actual classification percentages for each class.</a:t>
            </a:r>
          </a:p>
          <a:p>
            <a:pPr>
              <a:spcBef>
                <a:spcPct val="10000"/>
              </a:spcBef>
              <a:tabLst>
                <a:tab pos="500063" algn="l"/>
              </a:tabLst>
            </a:pPr>
            <a:r>
              <a:rPr lang="en-US" altLang="en-US" sz="2400" dirty="0"/>
              <a:t>											        </a:t>
            </a:r>
          </a:p>
          <a:p>
            <a:pPr>
              <a:spcBef>
                <a:spcPct val="10000"/>
              </a:spcBef>
              <a:tabLst>
                <a:tab pos="500063" algn="l"/>
              </a:tabLst>
            </a:pPr>
            <a:r>
              <a:rPr lang="en-US" altLang="en-US" sz="2400" dirty="0"/>
              <a:t>														</a:t>
            </a:r>
            <a:r>
              <a:rPr lang="en-US" altLang="en-US" sz="2500" dirty="0">
                <a:latin typeface="+mn-lt"/>
              </a:rPr>
              <a:t>Table I</a:t>
            </a:r>
          </a:p>
          <a:p>
            <a:pPr>
              <a:spcBef>
                <a:spcPct val="10000"/>
              </a:spcBef>
              <a:tabLst>
                <a:tab pos="500063" algn="l"/>
              </a:tabLst>
            </a:pPr>
            <a:r>
              <a:rPr lang="en-US" altLang="en-US" sz="2500" dirty="0">
                <a:latin typeface="+mn-lt"/>
              </a:rPr>
              <a:t>											         </a:t>
            </a:r>
            <a:r>
              <a:rPr lang="en-US" altLang="en-US" sz="2500" dirty="0" smtClean="0">
                <a:latin typeface="+mn-lt"/>
              </a:rPr>
              <a:t> Emotion </a:t>
            </a:r>
            <a:r>
              <a:rPr lang="en-US" altLang="en-US" sz="2500" dirty="0">
                <a:latin typeface="+mn-lt"/>
              </a:rPr>
              <a:t>Recognition Performance, P</a:t>
            </a:r>
            <a:r>
              <a:rPr lang="en-US" altLang="en-US" sz="2400" dirty="0"/>
              <a:t>1 </a:t>
            </a:r>
          </a:p>
          <a:p>
            <a:pPr>
              <a:spcBef>
                <a:spcPct val="10000"/>
              </a:spcBef>
              <a:tabLst>
                <a:tab pos="500063" algn="l"/>
              </a:tabLst>
            </a:pPr>
            <a:endParaRPr lang="en-US" altLang="en-US" sz="2400" dirty="0"/>
          </a:p>
          <a:p>
            <a:pPr>
              <a:spcBef>
                <a:spcPct val="10000"/>
              </a:spcBef>
              <a:tabLst>
                <a:tab pos="500063" algn="l"/>
              </a:tabLst>
            </a:pPr>
            <a:endParaRPr lang="en-US" altLang="en-US" sz="2400" dirty="0">
              <a:latin typeface="Times New Roman" pitchFamily="18" charset="0"/>
            </a:endParaRPr>
          </a:p>
          <a:p>
            <a:pPr>
              <a:spcBef>
                <a:spcPct val="10000"/>
              </a:spcBef>
              <a:tabLst>
                <a:tab pos="500063" algn="l"/>
              </a:tabLst>
            </a:pPr>
            <a:endParaRPr lang="en-US" altLang="en-US" sz="2400" dirty="0">
              <a:latin typeface="Times New Roman" pitchFamily="18" charset="0"/>
            </a:endParaRPr>
          </a:p>
          <a:p>
            <a:pPr>
              <a:spcBef>
                <a:spcPct val="10000"/>
              </a:spcBef>
              <a:tabLst>
                <a:tab pos="500063" algn="l"/>
              </a:tabLst>
            </a:pPr>
            <a:endParaRPr lang="en-US" altLang="en-US" sz="2400" dirty="0">
              <a:latin typeface="Times New Roman" pitchFamily="18" charset="0"/>
            </a:endParaRPr>
          </a:p>
          <a:p>
            <a:pPr>
              <a:spcBef>
                <a:spcPct val="10000"/>
              </a:spcBef>
              <a:tabLst>
                <a:tab pos="500063" algn="l"/>
              </a:tabLst>
            </a:pPr>
            <a:endParaRPr lang="en-US" altLang="en-US" sz="2400" dirty="0">
              <a:latin typeface="Times New Roman" pitchFamily="18" charset="0"/>
            </a:endParaRPr>
          </a:p>
          <a:p>
            <a:pPr>
              <a:spcBef>
                <a:spcPct val="10000"/>
              </a:spcBef>
              <a:tabLst>
                <a:tab pos="500063" algn="l"/>
              </a:tabLst>
            </a:pPr>
            <a:endParaRPr lang="en-US" altLang="en-US" sz="2400" dirty="0">
              <a:latin typeface="Times New Roman" pitchFamily="18" charset="0"/>
            </a:endParaRPr>
          </a:p>
          <a:p>
            <a:pPr>
              <a:spcBef>
                <a:spcPct val="10000"/>
              </a:spcBef>
              <a:tabLst>
                <a:tab pos="500063" algn="l"/>
              </a:tabLst>
            </a:pPr>
            <a:r>
              <a:rPr lang="en-US" altLang="en-US" sz="2400" dirty="0">
                <a:latin typeface="Times New Roman" pitchFamily="18" charset="0"/>
              </a:rPr>
              <a:t>											         </a:t>
            </a:r>
          </a:p>
          <a:p>
            <a:pPr>
              <a:spcBef>
                <a:spcPct val="10000"/>
              </a:spcBef>
              <a:tabLst>
                <a:tab pos="500063" algn="l"/>
              </a:tabLst>
            </a:pPr>
            <a:r>
              <a:rPr lang="en-US" altLang="en-US" sz="2400" dirty="0">
                <a:latin typeface="Times New Roman" pitchFamily="18" charset="0"/>
              </a:rPr>
              <a:t>														</a:t>
            </a:r>
            <a:r>
              <a:rPr lang="en-US" altLang="en-US" sz="2500" dirty="0">
                <a:latin typeface="+mn-lt"/>
              </a:rPr>
              <a:t>Table II</a:t>
            </a:r>
          </a:p>
          <a:p>
            <a:pPr>
              <a:spcBef>
                <a:spcPct val="10000"/>
              </a:spcBef>
              <a:tabLst>
                <a:tab pos="500063" algn="l"/>
              </a:tabLst>
            </a:pPr>
            <a:r>
              <a:rPr lang="en-US" altLang="en-US" sz="2500" dirty="0">
                <a:latin typeface="+mn-lt"/>
              </a:rPr>
              <a:t>											          Emotion Recognition Performance, P2</a:t>
            </a:r>
          </a:p>
          <a:p>
            <a:pPr>
              <a:spcBef>
                <a:spcPct val="10000"/>
              </a:spcBef>
              <a:tabLst>
                <a:tab pos="500063" algn="l"/>
              </a:tabLst>
            </a:pPr>
            <a:endParaRPr lang="en-US" altLang="en-US" sz="2400" dirty="0"/>
          </a:p>
          <a:p>
            <a:pPr>
              <a:spcBef>
                <a:spcPct val="10000"/>
              </a:spcBef>
              <a:tabLst>
                <a:tab pos="500063" algn="l"/>
              </a:tabLst>
            </a:pPr>
            <a:endParaRPr lang="en-US" altLang="en-US" sz="2400" dirty="0"/>
          </a:p>
          <a:p>
            <a:pPr>
              <a:spcBef>
                <a:spcPct val="10000"/>
              </a:spcBef>
              <a:tabLst>
                <a:tab pos="500063" algn="l"/>
              </a:tabLst>
            </a:pPr>
            <a:endParaRPr lang="en-US" altLang="en-US" sz="2400" dirty="0"/>
          </a:p>
          <a:p>
            <a:pPr>
              <a:spcBef>
                <a:spcPct val="10000"/>
              </a:spcBef>
              <a:tabLst>
                <a:tab pos="500063" algn="l"/>
              </a:tabLst>
            </a:pPr>
            <a:endParaRPr lang="en-US" altLang="en-US" sz="2400" dirty="0"/>
          </a:p>
          <a:p>
            <a:pPr>
              <a:spcBef>
                <a:spcPct val="10000"/>
              </a:spcBef>
              <a:tabLst>
                <a:tab pos="500063" algn="l"/>
              </a:tabLst>
            </a:pPr>
            <a:endParaRPr lang="en-US" altLang="en-US" sz="2400" dirty="0"/>
          </a:p>
          <a:p>
            <a:pPr>
              <a:spcBef>
                <a:spcPct val="10000"/>
              </a:spcBef>
              <a:tabLst>
                <a:tab pos="500063" algn="l"/>
              </a:tabLst>
            </a:pPr>
            <a:endParaRPr lang="en-US" altLang="en-US" sz="2400" dirty="0"/>
          </a:p>
          <a:p>
            <a:pPr>
              <a:spcBef>
                <a:spcPct val="10000"/>
              </a:spcBef>
              <a:tabLst>
                <a:tab pos="500063" algn="l"/>
              </a:tabLst>
            </a:pPr>
            <a:endParaRPr lang="en-US" altLang="en-US" sz="2400" dirty="0"/>
          </a:p>
          <a:p>
            <a:pPr algn="just">
              <a:spcBef>
                <a:spcPct val="10000"/>
              </a:spcBef>
              <a:tabLst>
                <a:tab pos="500063" algn="l"/>
              </a:tabLst>
            </a:pPr>
            <a:r>
              <a:rPr lang="en-US" altLang="en-US" sz="2500" dirty="0">
                <a:latin typeface="+mn-lt"/>
              </a:rPr>
              <a:t>We trained the car for every possible permutation of obstacles which could hinder the car in its way to reaching the destination using Q-learning. Trained data is uploaded to a local server which can easily be accessible by the Wi-Fi module – ESP8266 embedded on the Arduino based car</a:t>
            </a:r>
            <a:r>
              <a:rPr lang="en-US" altLang="en-US" sz="2500" dirty="0" smtClean="0">
                <a:latin typeface="+mn-lt"/>
              </a:rPr>
              <a:t>.</a:t>
            </a:r>
          </a:p>
          <a:p>
            <a:pPr algn="just">
              <a:spcBef>
                <a:spcPct val="10000"/>
              </a:spcBef>
              <a:tabLst>
                <a:tab pos="500063" algn="l"/>
              </a:tabLst>
            </a:pPr>
            <a:endParaRPr lang="en-US" altLang="en-US" sz="2500" dirty="0">
              <a:latin typeface="+mn-lt"/>
            </a:endParaRPr>
          </a:p>
          <a:p>
            <a:pPr algn="just">
              <a:spcBef>
                <a:spcPct val="10000"/>
              </a:spcBef>
              <a:tabLst>
                <a:tab pos="500063" algn="l"/>
              </a:tabLst>
            </a:pPr>
            <a:r>
              <a:rPr lang="en-US" altLang="en-US" sz="2500" dirty="0" smtClean="0">
                <a:latin typeface="+mn-lt"/>
              </a:rPr>
              <a:t>As a result, the car will find the optimal path to the destination using the matrices generated as a result of training using Q-Leaning and can be controlled by the human brain, especially useful in the emergency situations.</a:t>
            </a:r>
          </a:p>
          <a:p>
            <a:pPr algn="just">
              <a:spcBef>
                <a:spcPct val="10000"/>
              </a:spcBef>
              <a:tabLst>
                <a:tab pos="500063" algn="l"/>
              </a:tabLst>
            </a:pPr>
            <a:endParaRPr lang="en-US" altLang="en-US" sz="2400" dirty="0">
              <a:latin typeface="Georgia" pitchFamily="18" charset="0"/>
            </a:endParaRPr>
          </a:p>
          <a:p>
            <a:pPr algn="just">
              <a:spcBef>
                <a:spcPct val="10000"/>
              </a:spcBef>
              <a:tabLst>
                <a:tab pos="500063" algn="l"/>
              </a:tabLst>
            </a:pPr>
            <a:endParaRPr lang="en-US" altLang="en-US" sz="2400" dirty="0">
              <a:latin typeface="Georgia" pitchFamily="18" charset="0"/>
            </a:endParaRPr>
          </a:p>
          <a:p>
            <a:pPr>
              <a:spcBef>
                <a:spcPct val="10000"/>
              </a:spcBef>
              <a:tabLst>
                <a:tab pos="500063" algn="l"/>
              </a:tabLst>
            </a:pPr>
            <a:r>
              <a:rPr lang="en-US" altLang="en-US" sz="2400" dirty="0"/>
              <a:t> </a:t>
            </a:r>
          </a:p>
          <a:p>
            <a:pPr>
              <a:spcBef>
                <a:spcPct val="10000"/>
              </a:spcBef>
              <a:tabLst>
                <a:tab pos="500063" algn="l"/>
              </a:tabLst>
            </a:pPr>
            <a:endParaRPr lang="en-US" altLang="en-US" sz="2400" dirty="0"/>
          </a:p>
          <a:p>
            <a:pPr>
              <a:spcBef>
                <a:spcPct val="10000"/>
              </a:spcBef>
              <a:tabLst>
                <a:tab pos="500063" algn="l"/>
              </a:tabLst>
            </a:pPr>
            <a:r>
              <a:rPr lang="en-US" altLang="en-US" sz="2400" dirty="0">
                <a:latin typeface="Times New Roman" pitchFamily="18" charset="0"/>
              </a:rPr>
              <a:t>											</a:t>
            </a:r>
          </a:p>
          <a:p>
            <a:pPr>
              <a:spcBef>
                <a:spcPct val="10000"/>
              </a:spcBef>
              <a:tabLst>
                <a:tab pos="500063" algn="l"/>
              </a:tabLst>
            </a:pPr>
            <a:r>
              <a:rPr lang="en-US" altLang="en-US" sz="2500" dirty="0">
                <a:latin typeface="Times New Roman" pitchFamily="18" charset="0"/>
              </a:rPr>
              <a:t>												</a:t>
            </a:r>
          </a:p>
        </p:txBody>
      </p:sp>
      <p:sp>
        <p:nvSpPr>
          <p:cNvPr id="14344" name="Text Box 13"/>
          <p:cNvSpPr txBox="1">
            <a:spLocks noChangeArrowheads="1"/>
          </p:cNvSpPr>
          <p:nvPr/>
        </p:nvSpPr>
        <p:spPr bwMode="auto">
          <a:xfrm>
            <a:off x="11587977" y="26086388"/>
            <a:ext cx="17556480" cy="8023543"/>
          </a:xfrm>
          <a:prstGeom prst="rect">
            <a:avLst/>
          </a:prstGeom>
          <a:solidFill>
            <a:schemeClr val="bg1"/>
          </a:solidFill>
          <a:ln w="38100">
            <a:solidFill>
              <a:srgbClr val="000000"/>
            </a:solidFill>
            <a:round/>
            <a:headEnd/>
            <a:tailEnd/>
          </a:ln>
        </p:spPr>
        <p:txBody>
          <a:bodyPr lIns="802806" tIns="401404" rIns="822960" bIns="802806" numCol="2" spcCol="457200"/>
          <a:lstStyle>
            <a:lvl1pPr eaLnBrk="0" hangingPunct="0">
              <a:tabLst>
                <a:tab pos="635000" algn="l"/>
              </a:tabLst>
              <a:defRPr sz="2800">
                <a:solidFill>
                  <a:schemeClr val="tx1"/>
                </a:solidFill>
                <a:latin typeface="Helvetica" charset="0"/>
                <a:ea typeface="ＭＳ Ｐゴシック" charset="0"/>
                <a:cs typeface="ＭＳ Ｐゴシック" charset="0"/>
              </a:defRPr>
            </a:lvl1pPr>
            <a:lvl2pPr marL="742950" indent="-285750" eaLnBrk="0" hangingPunct="0">
              <a:tabLst>
                <a:tab pos="635000" algn="l"/>
              </a:tabLst>
              <a:defRPr sz="2800">
                <a:solidFill>
                  <a:schemeClr val="tx1"/>
                </a:solidFill>
                <a:latin typeface="Helvetica" charset="0"/>
                <a:ea typeface="ＭＳ Ｐゴシック" charset="0"/>
              </a:defRPr>
            </a:lvl2pPr>
            <a:lvl3pPr marL="1143000" indent="-228600" eaLnBrk="0" hangingPunct="0">
              <a:tabLst>
                <a:tab pos="635000" algn="l"/>
              </a:tabLst>
              <a:defRPr sz="2800">
                <a:solidFill>
                  <a:schemeClr val="tx1"/>
                </a:solidFill>
                <a:latin typeface="Helvetica" charset="0"/>
                <a:ea typeface="ＭＳ Ｐゴシック" charset="0"/>
              </a:defRPr>
            </a:lvl3pPr>
            <a:lvl4pPr marL="1600200" indent="-228600" eaLnBrk="0" hangingPunct="0">
              <a:tabLst>
                <a:tab pos="635000" algn="l"/>
              </a:tabLst>
              <a:defRPr sz="2800">
                <a:solidFill>
                  <a:schemeClr val="tx1"/>
                </a:solidFill>
                <a:latin typeface="Helvetica" charset="0"/>
                <a:ea typeface="ＭＳ Ｐゴシック" charset="0"/>
              </a:defRPr>
            </a:lvl4pPr>
            <a:lvl5pPr marL="2057400" indent="-228600" eaLnBrk="0" hangingPunct="0">
              <a:tabLst>
                <a:tab pos="635000" algn="l"/>
              </a:tabLst>
              <a:defRPr sz="2800">
                <a:solidFill>
                  <a:schemeClr val="tx1"/>
                </a:solidFill>
                <a:latin typeface="Helvetica" charset="0"/>
                <a:ea typeface="ＭＳ Ｐゴシック" charset="0"/>
              </a:defRPr>
            </a:lvl5pPr>
            <a:lvl6pPr marL="2514600" indent="-228600" eaLnBrk="0" fontAlgn="base" hangingPunct="0">
              <a:spcBef>
                <a:spcPct val="0"/>
              </a:spcBef>
              <a:spcAft>
                <a:spcPct val="0"/>
              </a:spcAft>
              <a:tabLst>
                <a:tab pos="635000" algn="l"/>
              </a:tabLst>
              <a:defRPr sz="2800">
                <a:solidFill>
                  <a:schemeClr val="tx1"/>
                </a:solidFill>
                <a:latin typeface="Helvetica" charset="0"/>
                <a:ea typeface="ＭＳ Ｐゴシック" charset="0"/>
              </a:defRPr>
            </a:lvl6pPr>
            <a:lvl7pPr marL="2971800" indent="-228600" eaLnBrk="0" fontAlgn="base" hangingPunct="0">
              <a:spcBef>
                <a:spcPct val="0"/>
              </a:spcBef>
              <a:spcAft>
                <a:spcPct val="0"/>
              </a:spcAft>
              <a:tabLst>
                <a:tab pos="635000" algn="l"/>
              </a:tabLst>
              <a:defRPr sz="2800">
                <a:solidFill>
                  <a:schemeClr val="tx1"/>
                </a:solidFill>
                <a:latin typeface="Helvetica" charset="0"/>
                <a:ea typeface="ＭＳ Ｐゴシック" charset="0"/>
              </a:defRPr>
            </a:lvl7pPr>
            <a:lvl8pPr marL="3429000" indent="-228600" eaLnBrk="0" fontAlgn="base" hangingPunct="0">
              <a:spcBef>
                <a:spcPct val="0"/>
              </a:spcBef>
              <a:spcAft>
                <a:spcPct val="0"/>
              </a:spcAft>
              <a:tabLst>
                <a:tab pos="635000" algn="l"/>
              </a:tabLst>
              <a:defRPr sz="2800">
                <a:solidFill>
                  <a:schemeClr val="tx1"/>
                </a:solidFill>
                <a:latin typeface="Helvetica" charset="0"/>
                <a:ea typeface="ＭＳ Ｐゴシック" charset="0"/>
              </a:defRPr>
            </a:lvl8pPr>
            <a:lvl9pPr marL="3886200" indent="-228600" eaLnBrk="0" fontAlgn="base" hangingPunct="0">
              <a:spcBef>
                <a:spcPct val="0"/>
              </a:spcBef>
              <a:spcAft>
                <a:spcPct val="0"/>
              </a:spcAft>
              <a:tabLst>
                <a:tab pos="635000" algn="l"/>
              </a:tabLst>
              <a:defRPr sz="2800">
                <a:solidFill>
                  <a:schemeClr val="tx1"/>
                </a:solidFill>
                <a:latin typeface="Helvetica" charset="0"/>
                <a:ea typeface="ＭＳ Ｐゴシック" charset="0"/>
              </a:defRPr>
            </a:lvl9pPr>
          </a:lstStyle>
          <a:p>
            <a:pPr eaLnBrk="1" hangingPunct="1">
              <a:spcBef>
                <a:spcPct val="50000"/>
              </a:spcBef>
              <a:defRPr/>
            </a:pPr>
            <a:r>
              <a:rPr lang="en-US" sz="4000" b="1" dirty="0" smtClean="0">
                <a:solidFill>
                  <a:srgbClr val="000000"/>
                </a:solidFill>
                <a:latin typeface="+mj-lt"/>
              </a:rPr>
              <a:t>Conclusions and Future work</a:t>
            </a:r>
          </a:p>
          <a:p>
            <a:pPr eaLnBrk="1" hangingPunct="1">
              <a:spcBef>
                <a:spcPct val="10000"/>
              </a:spcBef>
              <a:defRPr/>
            </a:pPr>
            <a:endParaRPr lang="en-US" sz="2400" dirty="0" smtClean="0">
              <a:latin typeface="Georgia" pitchFamily="18" charset="0"/>
            </a:endParaRPr>
          </a:p>
          <a:p>
            <a:pPr algn="just" eaLnBrk="1" hangingPunct="1">
              <a:spcBef>
                <a:spcPct val="10000"/>
              </a:spcBef>
              <a:defRPr/>
            </a:pPr>
            <a:r>
              <a:rPr lang="en-US" sz="2500" dirty="0" smtClean="0">
                <a:latin typeface="+mn-lt"/>
              </a:rPr>
              <a:t>We have used </a:t>
            </a:r>
            <a:r>
              <a:rPr lang="en-US" sz="2500" b="1" dirty="0" smtClean="0">
                <a:latin typeface="+mn-lt"/>
              </a:rPr>
              <a:t>Q-learning</a:t>
            </a:r>
            <a:r>
              <a:rPr lang="en-US" sz="2500" dirty="0" smtClean="0">
                <a:latin typeface="+mn-lt"/>
              </a:rPr>
              <a:t> for the training of car and stored the live feedback of particular action to improve the performance. </a:t>
            </a:r>
          </a:p>
          <a:p>
            <a:pPr algn="just" eaLnBrk="1" hangingPunct="1">
              <a:spcBef>
                <a:spcPct val="10000"/>
              </a:spcBef>
              <a:defRPr/>
            </a:pPr>
            <a:endParaRPr lang="en-US" sz="2500" dirty="0" smtClean="0">
              <a:latin typeface="+mn-lt"/>
            </a:endParaRPr>
          </a:p>
          <a:p>
            <a:pPr algn="just" eaLnBrk="1" hangingPunct="1">
              <a:spcBef>
                <a:spcPct val="10000"/>
              </a:spcBef>
              <a:defRPr/>
            </a:pPr>
            <a:r>
              <a:rPr lang="en-US" sz="2500" dirty="0" smtClean="0">
                <a:latin typeface="+mn-lt"/>
              </a:rPr>
              <a:t>‘</a:t>
            </a:r>
            <a:r>
              <a:rPr lang="en-US" sz="2500" dirty="0">
                <a:latin typeface="+mn-lt"/>
              </a:rPr>
              <a:t>Think and Drive’ mode </a:t>
            </a:r>
            <a:r>
              <a:rPr lang="en-US" sz="2500" dirty="0" smtClean="0">
                <a:latin typeface="+mn-lt"/>
              </a:rPr>
              <a:t>where emotions </a:t>
            </a:r>
            <a:r>
              <a:rPr lang="en-US" sz="2500" dirty="0">
                <a:latin typeface="+mn-lt"/>
              </a:rPr>
              <a:t>like </a:t>
            </a:r>
            <a:r>
              <a:rPr lang="en-US" sz="2500" dirty="0" smtClean="0">
                <a:latin typeface="+mn-lt"/>
              </a:rPr>
              <a:t>‘</a:t>
            </a:r>
            <a:r>
              <a:rPr lang="en-US" sz="2500" b="1" dirty="0" smtClean="0">
                <a:latin typeface="+mn-lt"/>
              </a:rPr>
              <a:t>excited</a:t>
            </a:r>
            <a:r>
              <a:rPr lang="en-US" sz="2500" dirty="0" smtClean="0">
                <a:latin typeface="+mn-lt"/>
              </a:rPr>
              <a:t>’, ‘</a:t>
            </a:r>
            <a:r>
              <a:rPr lang="en-US" sz="2500" b="1" dirty="0" smtClean="0">
                <a:latin typeface="+mn-lt"/>
              </a:rPr>
              <a:t>normal</a:t>
            </a:r>
            <a:r>
              <a:rPr lang="en-US" sz="2500" dirty="0" smtClean="0">
                <a:latin typeface="+mn-lt"/>
              </a:rPr>
              <a:t>’, ‘</a:t>
            </a:r>
            <a:r>
              <a:rPr lang="en-US" sz="2500" b="1" dirty="0" smtClean="0">
                <a:latin typeface="+mn-lt"/>
              </a:rPr>
              <a:t>fear</a:t>
            </a:r>
            <a:r>
              <a:rPr lang="en-US" sz="2500" dirty="0" smtClean="0">
                <a:latin typeface="+mn-lt"/>
              </a:rPr>
              <a:t>’, ‘</a:t>
            </a:r>
            <a:r>
              <a:rPr lang="en-US" sz="2500" b="1" dirty="0" smtClean="0">
                <a:latin typeface="+mn-lt"/>
              </a:rPr>
              <a:t>sadness</a:t>
            </a:r>
            <a:r>
              <a:rPr lang="en-US" sz="2500" dirty="0" smtClean="0">
                <a:latin typeface="+mn-lt"/>
              </a:rPr>
              <a:t>’ </a:t>
            </a:r>
            <a:r>
              <a:rPr lang="en-US" sz="2500" dirty="0">
                <a:latin typeface="+mn-lt"/>
              </a:rPr>
              <a:t>are captured using </a:t>
            </a:r>
            <a:r>
              <a:rPr lang="en-US" sz="2500" dirty="0" smtClean="0">
                <a:latin typeface="+mn-lt"/>
              </a:rPr>
              <a:t>the </a:t>
            </a:r>
            <a:r>
              <a:rPr lang="en-US" sz="2500" dirty="0">
                <a:latin typeface="+mn-lt"/>
              </a:rPr>
              <a:t>EEG headset, and forwarded through a computer to the vehicle’s steering mechanism.</a:t>
            </a:r>
            <a:r>
              <a:rPr lang="en-US" sz="2500" dirty="0" smtClean="0">
                <a:latin typeface="+mn-lt"/>
              </a:rPr>
              <a:t> </a:t>
            </a:r>
          </a:p>
          <a:p>
            <a:pPr algn="just" eaLnBrk="1" hangingPunct="1">
              <a:spcBef>
                <a:spcPct val="10000"/>
              </a:spcBef>
              <a:defRPr/>
            </a:pPr>
            <a:endParaRPr lang="en-US" sz="2500" dirty="0" smtClean="0">
              <a:latin typeface="+mn-lt"/>
            </a:endParaRPr>
          </a:p>
          <a:p>
            <a:pPr algn="just" eaLnBrk="1" hangingPunct="1">
              <a:spcBef>
                <a:spcPct val="10000"/>
              </a:spcBef>
              <a:defRPr/>
            </a:pPr>
            <a:r>
              <a:rPr lang="en-US" sz="2500" dirty="0" smtClean="0">
                <a:latin typeface="+mn-lt"/>
              </a:rPr>
              <a:t>In </a:t>
            </a:r>
            <a:r>
              <a:rPr lang="en-US" sz="2500" dirty="0">
                <a:latin typeface="+mn-lt"/>
              </a:rPr>
              <a:t>conclusion, there are many strong </a:t>
            </a:r>
            <a:r>
              <a:rPr lang="en-US" sz="2500" b="1" dirty="0">
                <a:latin typeface="+mn-lt"/>
              </a:rPr>
              <a:t>socio-economic motivators</a:t>
            </a:r>
            <a:r>
              <a:rPr lang="en-US" sz="2500" dirty="0">
                <a:latin typeface="+mn-lt"/>
              </a:rPr>
              <a:t> for the adoption of autonomous vehicles. Human safety, infrastructure efficiency, quality of life and a ready customer base are just a few of the key factors that will help make self-driving cars a </a:t>
            </a:r>
            <a:r>
              <a:rPr lang="en-US" sz="2500" dirty="0" smtClean="0">
                <a:latin typeface="+mn-lt"/>
              </a:rPr>
              <a:t>reality.</a:t>
            </a:r>
          </a:p>
          <a:p>
            <a:pPr algn="just" eaLnBrk="1" hangingPunct="1">
              <a:spcBef>
                <a:spcPct val="10000"/>
              </a:spcBef>
              <a:defRPr/>
            </a:pPr>
            <a:endParaRPr lang="en-US" sz="2500" dirty="0">
              <a:latin typeface="+mn-lt"/>
            </a:endParaRPr>
          </a:p>
          <a:p>
            <a:pPr algn="just" eaLnBrk="1" hangingPunct="1">
              <a:spcBef>
                <a:spcPct val="10000"/>
              </a:spcBef>
              <a:defRPr/>
            </a:pPr>
            <a:endParaRPr lang="en-US" sz="2500" dirty="0" smtClean="0">
              <a:latin typeface="+mn-lt"/>
            </a:endParaRPr>
          </a:p>
          <a:p>
            <a:pPr algn="just" eaLnBrk="1" hangingPunct="1">
              <a:spcBef>
                <a:spcPct val="10000"/>
              </a:spcBef>
              <a:defRPr/>
            </a:pPr>
            <a:endParaRPr lang="en-US" sz="2500" dirty="0" smtClean="0">
              <a:latin typeface="+mn-lt"/>
            </a:endParaRPr>
          </a:p>
          <a:p>
            <a:pPr algn="just" eaLnBrk="1" hangingPunct="1">
              <a:spcBef>
                <a:spcPct val="10000"/>
              </a:spcBef>
              <a:defRPr/>
            </a:pPr>
            <a:endParaRPr lang="en-US" sz="2500" dirty="0" smtClean="0">
              <a:latin typeface="+mn-lt"/>
            </a:endParaRPr>
          </a:p>
          <a:p>
            <a:pPr algn="just" eaLnBrk="1" hangingPunct="1">
              <a:spcBef>
                <a:spcPct val="10000"/>
              </a:spcBef>
              <a:defRPr/>
            </a:pPr>
            <a:endParaRPr lang="en-US" sz="2500" dirty="0" smtClean="0">
              <a:latin typeface="+mn-lt"/>
            </a:endParaRPr>
          </a:p>
          <a:p>
            <a:pPr algn="just" eaLnBrk="1" hangingPunct="1">
              <a:spcBef>
                <a:spcPct val="10000"/>
              </a:spcBef>
              <a:defRPr/>
            </a:pPr>
            <a:r>
              <a:rPr lang="en-US" sz="2500" dirty="0" smtClean="0">
                <a:latin typeface="+mn-lt"/>
              </a:rPr>
              <a:t>There </a:t>
            </a:r>
            <a:r>
              <a:rPr lang="en-US" sz="2500" dirty="0">
                <a:latin typeface="+mn-lt"/>
              </a:rPr>
              <a:t>are plenty of opportunities for future </a:t>
            </a:r>
            <a:r>
              <a:rPr lang="en-US" sz="2500" dirty="0" smtClean="0">
                <a:latin typeface="+mn-lt"/>
              </a:rPr>
              <a:t>work. </a:t>
            </a:r>
          </a:p>
          <a:p>
            <a:pPr algn="just" eaLnBrk="1" hangingPunct="1">
              <a:spcBef>
                <a:spcPct val="10000"/>
              </a:spcBef>
              <a:defRPr/>
            </a:pPr>
            <a:endParaRPr lang="en-US" sz="2500" b="1" dirty="0" smtClean="0">
              <a:latin typeface="+mn-lt"/>
            </a:endParaRPr>
          </a:p>
          <a:p>
            <a:pPr algn="just" eaLnBrk="1" hangingPunct="1">
              <a:spcBef>
                <a:spcPct val="10000"/>
              </a:spcBef>
              <a:defRPr/>
            </a:pPr>
            <a:r>
              <a:rPr lang="en-US" sz="2500" b="1" dirty="0" smtClean="0">
                <a:latin typeface="+mn-lt"/>
              </a:rPr>
              <a:t>First</a:t>
            </a:r>
            <a:r>
              <a:rPr lang="en-US" sz="2500" dirty="0">
                <a:latin typeface="+mn-lt"/>
              </a:rPr>
              <a:t>, we need to better </a:t>
            </a:r>
            <a:r>
              <a:rPr lang="en-US" sz="2500" b="1" dirty="0">
                <a:latin typeface="+mn-lt"/>
              </a:rPr>
              <a:t>characterize</a:t>
            </a:r>
            <a:r>
              <a:rPr lang="en-US" sz="2500" dirty="0">
                <a:latin typeface="+mn-lt"/>
              </a:rPr>
              <a:t> the components of the </a:t>
            </a:r>
            <a:r>
              <a:rPr lang="en-US" sz="2500" b="1" dirty="0">
                <a:latin typeface="+mn-lt"/>
              </a:rPr>
              <a:t>brain activity</a:t>
            </a:r>
            <a:r>
              <a:rPr lang="en-US" sz="2500" dirty="0">
                <a:latin typeface="+mn-lt"/>
              </a:rPr>
              <a:t> associated to the proposed protocol. </a:t>
            </a:r>
            <a:endParaRPr lang="en-US" sz="2500" dirty="0" smtClean="0">
              <a:latin typeface="+mn-lt"/>
            </a:endParaRPr>
          </a:p>
          <a:p>
            <a:pPr algn="just" eaLnBrk="1" hangingPunct="1">
              <a:spcBef>
                <a:spcPct val="10000"/>
              </a:spcBef>
              <a:defRPr/>
            </a:pPr>
            <a:endParaRPr lang="en-US" sz="2500" dirty="0">
              <a:latin typeface="+mn-lt"/>
            </a:endParaRPr>
          </a:p>
          <a:p>
            <a:pPr algn="just" eaLnBrk="1" hangingPunct="1">
              <a:spcBef>
                <a:spcPct val="10000"/>
              </a:spcBef>
              <a:defRPr/>
            </a:pPr>
            <a:r>
              <a:rPr lang="en-US" sz="2500" dirty="0" smtClean="0">
                <a:latin typeface="+mn-lt"/>
              </a:rPr>
              <a:t>Despite we have thought of presenting </a:t>
            </a:r>
            <a:r>
              <a:rPr lang="en-US" sz="2500" dirty="0">
                <a:latin typeface="+mn-lt"/>
              </a:rPr>
              <a:t>a proof-of-concept experiment with two participants, a component characterization will require to conduct further experiments with a larger number of participants to verify the </a:t>
            </a:r>
            <a:r>
              <a:rPr lang="en-US" sz="2500" b="1" dirty="0" smtClean="0">
                <a:latin typeface="+mn-lt"/>
              </a:rPr>
              <a:t>classification </a:t>
            </a:r>
            <a:r>
              <a:rPr lang="en-US" sz="2500" b="1" dirty="0">
                <a:latin typeface="+mn-lt"/>
              </a:rPr>
              <a:t>of the recorded brain activity</a:t>
            </a:r>
            <a:r>
              <a:rPr lang="en-US" sz="2500" dirty="0">
                <a:latin typeface="+mn-lt"/>
              </a:rPr>
              <a:t>. </a:t>
            </a:r>
            <a:endParaRPr lang="en-US" sz="2500" dirty="0" smtClean="0">
              <a:latin typeface="+mn-lt"/>
            </a:endParaRPr>
          </a:p>
          <a:p>
            <a:pPr algn="just" eaLnBrk="1" hangingPunct="1">
              <a:spcBef>
                <a:spcPct val="10000"/>
              </a:spcBef>
              <a:defRPr/>
            </a:pPr>
            <a:endParaRPr lang="en-US" sz="2500" dirty="0">
              <a:latin typeface="+mn-lt"/>
            </a:endParaRPr>
          </a:p>
          <a:p>
            <a:pPr algn="just" eaLnBrk="1" hangingPunct="1">
              <a:spcBef>
                <a:spcPct val="10000"/>
              </a:spcBef>
              <a:defRPr/>
            </a:pPr>
            <a:r>
              <a:rPr lang="en-US" sz="2500" b="1" dirty="0" smtClean="0">
                <a:latin typeface="+mn-lt"/>
              </a:rPr>
              <a:t>Second</a:t>
            </a:r>
            <a:r>
              <a:rPr lang="en-US" sz="2500" dirty="0">
                <a:latin typeface="+mn-lt"/>
              </a:rPr>
              <a:t>, the results suggest that it is possible to obtain information about the correct execution of the task that goes beyond simple error vs. non error classification. This information would be extremely useful to perform reinforcement learning in more realistic and complex robot scenarios.</a:t>
            </a:r>
            <a:endParaRPr lang="en-US" sz="2500" dirty="0" smtClean="0">
              <a:latin typeface="+mn-lt"/>
            </a:endParaRPr>
          </a:p>
          <a:p>
            <a:pPr eaLnBrk="1" hangingPunct="1">
              <a:spcBef>
                <a:spcPct val="10000"/>
              </a:spcBef>
              <a:defRPr/>
            </a:pPr>
            <a:endParaRPr lang="en-US" sz="2400" dirty="0">
              <a:latin typeface="Georgia" pitchFamily="18" charset="0"/>
            </a:endParaRPr>
          </a:p>
          <a:p>
            <a:pPr eaLnBrk="1" hangingPunct="1">
              <a:spcBef>
                <a:spcPct val="10000"/>
              </a:spcBef>
              <a:defRPr/>
            </a:pPr>
            <a:r>
              <a:rPr lang="en-US" sz="2500" dirty="0" smtClean="0">
                <a:latin typeface="Times New Roman" charset="0"/>
              </a:rPr>
              <a:t> </a:t>
            </a:r>
          </a:p>
          <a:p>
            <a:pPr eaLnBrk="1" hangingPunct="1">
              <a:spcBef>
                <a:spcPct val="10000"/>
              </a:spcBef>
              <a:defRPr/>
            </a:pPr>
            <a:endParaRPr lang="en-US" sz="2500" dirty="0" smtClean="0">
              <a:latin typeface="Times New Roman" charset="0"/>
            </a:endParaRPr>
          </a:p>
        </p:txBody>
      </p:sp>
      <p:sp>
        <p:nvSpPr>
          <p:cNvPr id="2056" name="Text Box 14"/>
          <p:cNvSpPr txBox="1">
            <a:spLocks noChangeArrowheads="1"/>
          </p:cNvSpPr>
          <p:nvPr/>
        </p:nvSpPr>
        <p:spPr bwMode="auto">
          <a:xfrm>
            <a:off x="1031875" y="4064807"/>
            <a:ext cx="28194000" cy="1963715"/>
          </a:xfrm>
          <a:prstGeom prst="rect">
            <a:avLst/>
          </a:prstGeom>
          <a:noFill/>
          <a:ln w="12700">
            <a:noFill/>
            <a:miter lim="800000"/>
            <a:headEnd/>
            <a:tailEnd/>
          </a:ln>
        </p:spPr>
        <p:txBody>
          <a:bodyPr lIns="240842" tIns="240842" rIns="240842" bIns="240842" anchor="ctr">
            <a:spAutoFit/>
          </a:bodyPr>
          <a:lstStyle/>
          <a:p>
            <a:pPr algn="ctr">
              <a:spcBef>
                <a:spcPct val="50000"/>
              </a:spcBef>
              <a:spcAft>
                <a:spcPts val="525"/>
              </a:spcAft>
            </a:pPr>
            <a:r>
              <a:rPr lang="en-US" altLang="en-US" sz="9600" b="1" dirty="0" smtClean="0">
                <a:latin typeface="Calibri" pitchFamily="34" charset="0"/>
              </a:rPr>
              <a:t>Brain Computer Interfaced Autonomous Driving </a:t>
            </a:r>
            <a:endParaRPr lang="en-US" altLang="en-US" sz="9600" dirty="0">
              <a:latin typeface="Calibri" pitchFamily="34" charset="0"/>
            </a:endParaRPr>
          </a:p>
        </p:txBody>
      </p:sp>
      <p:sp>
        <p:nvSpPr>
          <p:cNvPr id="2" name="Text Box 15"/>
          <p:cNvSpPr txBox="1">
            <a:spLocks noChangeArrowheads="1"/>
          </p:cNvSpPr>
          <p:nvPr/>
        </p:nvSpPr>
        <p:spPr bwMode="auto">
          <a:xfrm>
            <a:off x="1270223" y="34761714"/>
            <a:ext cx="13441680" cy="7135181"/>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2" spcCol="802806"/>
          <a:lstStyle/>
          <a:p>
            <a:pPr marL="439035" indent="-439035">
              <a:spcBef>
                <a:spcPct val="50000"/>
              </a:spcBef>
              <a:defRPr/>
            </a:pPr>
            <a:r>
              <a:rPr lang="en-US" sz="4000" b="1" dirty="0">
                <a:solidFill>
                  <a:srgbClr val="000000"/>
                </a:solidFill>
                <a:latin typeface="+mj-lt"/>
                <a:ea typeface="ＭＳ Ｐゴシック" pitchFamily="-111" charset="-128"/>
                <a:cs typeface="ＭＳ Ｐゴシック" pitchFamily="-111" charset="-128"/>
              </a:rPr>
              <a:t>Flow Chart</a:t>
            </a:r>
          </a:p>
          <a:p>
            <a:pPr marL="439035" indent="-439035">
              <a:spcBef>
                <a:spcPct val="50000"/>
              </a:spcBef>
              <a:defRPr/>
            </a:pPr>
            <a:endParaRPr lang="en-US" sz="3900" b="1" dirty="0">
              <a:solidFill>
                <a:srgbClr val="000000"/>
              </a:solidFill>
              <a:latin typeface="Calibri"/>
              <a:ea typeface="ＭＳ Ｐゴシック" pitchFamily="-111" charset="-128"/>
              <a:cs typeface="ＭＳ Ｐゴシック" pitchFamily="-111" charset="-128"/>
            </a:endParaRPr>
          </a:p>
        </p:txBody>
      </p:sp>
      <p:sp>
        <p:nvSpPr>
          <p:cNvPr id="3" name="Rectangle 180"/>
          <p:cNvSpPr>
            <a:spLocks noChangeArrowheads="1"/>
          </p:cNvSpPr>
          <p:nvPr/>
        </p:nvSpPr>
        <p:spPr bwMode="auto">
          <a:xfrm>
            <a:off x="498636" y="1947022"/>
            <a:ext cx="29229465" cy="143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a:defRPr/>
            </a:pPr>
            <a:r>
              <a:rPr lang="en-US" sz="8800" b="1" dirty="0" smtClean="0">
                <a:ln>
                  <a:solidFill>
                    <a:schemeClr val="bg1"/>
                  </a:solidFill>
                </a:ln>
                <a:latin typeface="Calibri" panose="020F0502020204030204" pitchFamily="34" charset="0"/>
                <a:ea typeface="ＭＳ Ｐゴシック" charset="0"/>
                <a:cs typeface="ＭＳ Ｐゴシック" charset="0"/>
              </a:rPr>
              <a:t>G H Patel College of Engineering &amp; Technology</a:t>
            </a:r>
            <a:endParaRPr lang="en-US" sz="8800" b="1" dirty="0">
              <a:ln>
                <a:solidFill>
                  <a:schemeClr val="bg1"/>
                </a:solidFill>
              </a:ln>
              <a:latin typeface="Calibri" panose="020F0502020204030204" pitchFamily="34" charset="0"/>
              <a:ea typeface="ＭＳ Ｐゴシック" charset="0"/>
              <a:cs typeface="ＭＳ Ｐゴシック"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62067691"/>
              </p:ext>
            </p:extLst>
          </p:nvPr>
        </p:nvGraphicFramePr>
        <p:xfrm>
          <a:off x="21907500" y="12952413"/>
          <a:ext cx="6083301" cy="1992312"/>
        </p:xfrm>
        <a:graphic>
          <a:graphicData uri="http://schemas.openxmlformats.org/drawingml/2006/table">
            <a:tbl>
              <a:tblPr firstRow="1" bandRow="1">
                <a:tableStyleId>{BC89EF96-8CEA-46FF-86C4-4CE0E7609802}</a:tableStyleId>
              </a:tblPr>
              <a:tblGrid>
                <a:gridCol w="2027767"/>
                <a:gridCol w="2027767"/>
                <a:gridCol w="2027767"/>
              </a:tblGrid>
              <a:tr h="664874">
                <a:tc>
                  <a:txBody>
                    <a:bodyPr/>
                    <a:lstStyle/>
                    <a:p>
                      <a:endParaRPr lang="en-US" sz="1600" dirty="0"/>
                    </a:p>
                  </a:txBody>
                  <a:tcPr marL="91428" marR="91428" marT="45706" marB="45706"/>
                </a:tc>
                <a:tc>
                  <a:txBody>
                    <a:bodyPr/>
                    <a:lstStyle/>
                    <a:p>
                      <a:r>
                        <a:rPr lang="en-US" sz="2800" b="1" dirty="0" smtClean="0"/>
                        <a:t>Positive</a:t>
                      </a:r>
                      <a:r>
                        <a:rPr lang="en-US" sz="2800" b="0" dirty="0" smtClean="0"/>
                        <a:t> </a:t>
                      </a:r>
                      <a:endParaRPr lang="en-US" sz="2800" b="0" dirty="0"/>
                    </a:p>
                  </a:txBody>
                  <a:tcPr marL="91428" marR="91428" marT="45706" marB="45706"/>
                </a:tc>
                <a:tc>
                  <a:txBody>
                    <a:bodyPr/>
                    <a:lstStyle/>
                    <a:p>
                      <a:r>
                        <a:rPr lang="en-US" sz="2800" dirty="0" smtClean="0"/>
                        <a:t>Negative</a:t>
                      </a:r>
                      <a:endParaRPr lang="en-US" sz="2800" dirty="0"/>
                    </a:p>
                  </a:txBody>
                  <a:tcPr marL="91428" marR="91428" marT="45706" marB="45706"/>
                </a:tc>
              </a:tr>
              <a:tr h="662564">
                <a:tc>
                  <a:txBody>
                    <a:bodyPr/>
                    <a:lstStyle/>
                    <a:p>
                      <a:r>
                        <a:rPr lang="en-US" sz="2800" b="1" dirty="0" smtClean="0"/>
                        <a:t>Positive</a:t>
                      </a:r>
                      <a:endParaRPr lang="en-US" sz="2800" b="1" dirty="0"/>
                    </a:p>
                  </a:txBody>
                  <a:tcPr marL="91428" marR="91428" marT="45706" marB="45706"/>
                </a:tc>
                <a:tc>
                  <a:txBody>
                    <a:bodyPr/>
                    <a:lstStyle/>
                    <a:p>
                      <a:r>
                        <a:rPr lang="en-US" sz="2800" dirty="0" smtClean="0"/>
                        <a:t>77.4%</a:t>
                      </a:r>
                      <a:endParaRPr lang="en-US" sz="2800" dirty="0"/>
                    </a:p>
                  </a:txBody>
                  <a:tcPr marL="91428" marR="91428" marT="45706" marB="45706"/>
                </a:tc>
                <a:tc>
                  <a:txBody>
                    <a:bodyPr/>
                    <a:lstStyle/>
                    <a:p>
                      <a:r>
                        <a:rPr lang="en-US" sz="2800" dirty="0" smtClean="0"/>
                        <a:t>22.6%</a:t>
                      </a:r>
                      <a:endParaRPr lang="en-US" sz="2800" dirty="0"/>
                    </a:p>
                  </a:txBody>
                  <a:tcPr marL="91428" marR="91428" marT="45706" marB="45706"/>
                </a:tc>
              </a:tr>
              <a:tr h="664874">
                <a:tc>
                  <a:txBody>
                    <a:bodyPr/>
                    <a:lstStyle/>
                    <a:p>
                      <a:r>
                        <a:rPr lang="en-US" sz="2800" b="1" dirty="0" smtClean="0"/>
                        <a:t>Negative</a:t>
                      </a:r>
                      <a:endParaRPr lang="en-US" sz="2800" b="1" dirty="0"/>
                    </a:p>
                  </a:txBody>
                  <a:tcPr marL="91428" marR="91428" marT="45706" marB="45706"/>
                </a:tc>
                <a:tc>
                  <a:txBody>
                    <a:bodyPr/>
                    <a:lstStyle/>
                    <a:p>
                      <a:r>
                        <a:rPr lang="en-US" sz="2800" dirty="0" smtClean="0"/>
                        <a:t>24.7%</a:t>
                      </a:r>
                      <a:endParaRPr lang="en-US" sz="2800" dirty="0"/>
                    </a:p>
                  </a:txBody>
                  <a:tcPr marL="91428" marR="91428" marT="45706" marB="45706"/>
                </a:tc>
                <a:tc>
                  <a:txBody>
                    <a:bodyPr/>
                    <a:lstStyle/>
                    <a:p>
                      <a:r>
                        <a:rPr lang="en-US" sz="2800" dirty="0" smtClean="0"/>
                        <a:t>75.3%</a:t>
                      </a:r>
                      <a:endParaRPr lang="en-US" sz="2800" dirty="0"/>
                    </a:p>
                  </a:txBody>
                  <a:tcPr marL="91428" marR="91428" marT="45706" marB="45706"/>
                </a:tc>
              </a:tr>
            </a:tbl>
          </a:graphicData>
        </a:graphic>
      </p:graphicFrame>
      <p:pic>
        <p:nvPicPr>
          <p:cNvPr id="2077" name="Picture 25"/>
          <p:cNvPicPr>
            <a:picLocks noChangeAspect="1" noChangeArrowheads="1"/>
          </p:cNvPicPr>
          <p:nvPr/>
        </p:nvPicPr>
        <p:blipFill>
          <a:blip r:embed="rId4"/>
          <a:srcRect/>
          <a:stretch>
            <a:fillRect/>
          </a:stretch>
        </p:blipFill>
        <p:spPr bwMode="auto">
          <a:xfrm>
            <a:off x="12452350" y="11772900"/>
            <a:ext cx="8693150" cy="6915150"/>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2392674266"/>
              </p:ext>
            </p:extLst>
          </p:nvPr>
        </p:nvGraphicFramePr>
        <p:xfrm>
          <a:off x="21926550" y="16578263"/>
          <a:ext cx="6229350" cy="1781175"/>
        </p:xfrm>
        <a:graphic>
          <a:graphicData uri="http://schemas.openxmlformats.org/drawingml/2006/table">
            <a:tbl>
              <a:tblPr firstRow="1" bandRow="1">
                <a:tableStyleId>{BC89EF96-8CEA-46FF-86C4-4CE0E7609802}</a:tableStyleId>
              </a:tblPr>
              <a:tblGrid>
                <a:gridCol w="2076450"/>
                <a:gridCol w="2076450"/>
                <a:gridCol w="2076450"/>
              </a:tblGrid>
              <a:tr h="593725">
                <a:tc>
                  <a:txBody>
                    <a:bodyPr/>
                    <a:lstStyle/>
                    <a:p>
                      <a:endParaRPr lang="en-US" dirty="0"/>
                    </a:p>
                  </a:txBody>
                  <a:tcPr/>
                </a:tc>
                <a:tc>
                  <a:txBody>
                    <a:bodyPr/>
                    <a:lstStyle/>
                    <a:p>
                      <a:r>
                        <a:rPr lang="en-US" sz="2800" dirty="0" smtClean="0"/>
                        <a:t>Positive</a:t>
                      </a:r>
                      <a:endParaRPr lang="en-US" sz="2800" dirty="0"/>
                    </a:p>
                  </a:txBody>
                  <a:tcPr/>
                </a:tc>
                <a:tc>
                  <a:txBody>
                    <a:bodyPr/>
                    <a:lstStyle/>
                    <a:p>
                      <a:r>
                        <a:rPr lang="en-US" sz="2800" dirty="0" smtClean="0"/>
                        <a:t>Negative</a:t>
                      </a:r>
                      <a:endParaRPr lang="en-US" sz="2800" dirty="0"/>
                    </a:p>
                  </a:txBody>
                  <a:tcPr/>
                </a:tc>
              </a:tr>
              <a:tr h="593725">
                <a:tc>
                  <a:txBody>
                    <a:bodyPr/>
                    <a:lstStyle/>
                    <a:p>
                      <a:r>
                        <a:rPr lang="en-US" sz="2800" b="1" dirty="0" smtClean="0"/>
                        <a:t>Positive</a:t>
                      </a:r>
                      <a:endParaRPr lang="en-US" sz="2800" b="1" dirty="0"/>
                    </a:p>
                  </a:txBody>
                  <a:tcPr/>
                </a:tc>
                <a:tc>
                  <a:txBody>
                    <a:bodyPr/>
                    <a:lstStyle/>
                    <a:p>
                      <a:r>
                        <a:rPr lang="en-US" sz="2800" dirty="0" smtClean="0"/>
                        <a:t>62.5%</a:t>
                      </a:r>
                      <a:endParaRPr lang="en-US" sz="2800" dirty="0"/>
                    </a:p>
                  </a:txBody>
                  <a:tcPr/>
                </a:tc>
                <a:tc>
                  <a:txBody>
                    <a:bodyPr/>
                    <a:lstStyle/>
                    <a:p>
                      <a:r>
                        <a:rPr lang="en-US" sz="2800" dirty="0" smtClean="0"/>
                        <a:t>37.5%</a:t>
                      </a:r>
                      <a:endParaRPr lang="en-US" sz="2800" dirty="0"/>
                    </a:p>
                  </a:txBody>
                  <a:tcPr/>
                </a:tc>
              </a:tr>
              <a:tr h="593725">
                <a:tc>
                  <a:txBody>
                    <a:bodyPr/>
                    <a:lstStyle/>
                    <a:p>
                      <a:r>
                        <a:rPr lang="en-US" sz="2800" b="1" dirty="0" smtClean="0"/>
                        <a:t>Negative</a:t>
                      </a:r>
                      <a:endParaRPr lang="en-US" sz="2800" b="1" dirty="0"/>
                    </a:p>
                  </a:txBody>
                  <a:tcPr/>
                </a:tc>
                <a:tc>
                  <a:txBody>
                    <a:bodyPr/>
                    <a:lstStyle/>
                    <a:p>
                      <a:r>
                        <a:rPr lang="en-US" sz="2800" dirty="0" smtClean="0"/>
                        <a:t>23.3%</a:t>
                      </a:r>
                      <a:endParaRPr lang="en-US" sz="2800" dirty="0"/>
                    </a:p>
                  </a:txBody>
                  <a:tcPr/>
                </a:tc>
                <a:tc>
                  <a:txBody>
                    <a:bodyPr/>
                    <a:lstStyle/>
                    <a:p>
                      <a:r>
                        <a:rPr lang="en-US" sz="2800" dirty="0" smtClean="0"/>
                        <a:t>76.7%</a:t>
                      </a:r>
                      <a:endParaRPr lang="en-US" sz="2800" dirty="0"/>
                    </a:p>
                  </a:txBody>
                  <a:tcPr/>
                </a:tc>
              </a:tr>
            </a:tbl>
          </a:graphicData>
        </a:graphic>
      </p:graphicFrame>
      <p:sp>
        <p:nvSpPr>
          <p:cNvPr id="4" name="Down Arrow 3"/>
          <p:cNvSpPr/>
          <p:nvPr/>
        </p:nvSpPr>
        <p:spPr>
          <a:xfrm>
            <a:off x="4338638" y="37592000"/>
            <a:ext cx="485775" cy="979488"/>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097" name="Picture 60" descr="C:\Users\Welcome\Desktop\Capture.JPG"/>
          <p:cNvPicPr>
            <a:picLocks noChangeAspect="1" noChangeArrowheads="1"/>
          </p:cNvPicPr>
          <p:nvPr/>
        </p:nvPicPr>
        <p:blipFill>
          <a:blip r:embed="rId5"/>
          <a:srcRect/>
          <a:stretch>
            <a:fillRect/>
          </a:stretch>
        </p:blipFill>
        <p:spPr bwMode="auto">
          <a:xfrm>
            <a:off x="4800600" y="35786537"/>
            <a:ext cx="9180513" cy="5637688"/>
          </a:xfrm>
          <a:prstGeom prst="rect">
            <a:avLst/>
          </a:prstGeom>
          <a:noFill/>
          <a:ln w="9525">
            <a:noFill/>
            <a:miter lim="800000"/>
            <a:headEnd/>
            <a:tailEnd/>
          </a:ln>
        </p:spPr>
      </p:pic>
      <p:pic>
        <p:nvPicPr>
          <p:cNvPr id="2098" name="Picture 61" descr="H:\ \1-s2.0-S0957417415000512-gr1.jpg"/>
          <p:cNvPicPr>
            <a:picLocks noChangeAspect="1" noChangeArrowheads="1"/>
          </p:cNvPicPr>
          <p:nvPr/>
        </p:nvPicPr>
        <p:blipFill>
          <a:blip r:embed="rId6"/>
          <a:srcRect/>
          <a:stretch>
            <a:fillRect/>
          </a:stretch>
        </p:blipFill>
        <p:spPr bwMode="auto">
          <a:xfrm>
            <a:off x="2563813" y="39047738"/>
            <a:ext cx="4513262" cy="2400300"/>
          </a:xfrm>
          <a:prstGeom prst="rect">
            <a:avLst/>
          </a:prstGeom>
          <a:noFill/>
          <a:ln w="9525">
            <a:noFill/>
            <a:miter lim="800000"/>
            <a:headEnd/>
            <a:tailEnd/>
          </a:ln>
        </p:spPr>
      </p:pic>
      <p:cxnSp>
        <p:nvCxnSpPr>
          <p:cNvPr id="9" name="Elbow Connector 8"/>
          <p:cNvCxnSpPr/>
          <p:nvPr/>
        </p:nvCxnSpPr>
        <p:spPr>
          <a:xfrm rot="5400000">
            <a:off x="3513138" y="37726938"/>
            <a:ext cx="2157412" cy="836612"/>
          </a:xfrm>
          <a:prstGeom prst="bentConnector3">
            <a:avLst>
              <a:gd name="adj1" fmla="val 17711"/>
            </a:avLst>
          </a:prstGeom>
          <a:ln>
            <a:tailEnd type="arrow"/>
          </a:ln>
        </p:spPr>
        <p:style>
          <a:lnRef idx="2">
            <a:schemeClr val="accent1"/>
          </a:lnRef>
          <a:fillRef idx="0">
            <a:schemeClr val="accent1"/>
          </a:fillRef>
          <a:effectRef idx="1">
            <a:schemeClr val="accent1"/>
          </a:effectRef>
          <a:fontRef idx="minor">
            <a:schemeClr val="tx1"/>
          </a:fontRef>
        </p:style>
      </p:cxnSp>
      <p:pic>
        <p:nvPicPr>
          <p:cNvPr id="2100" name="Picture 62" descr="C:\Users\Welcome\Desktop\8aed5380-d9cc-42cf-9114-940e75e9873b.jpg"/>
          <p:cNvPicPr>
            <a:picLocks noChangeAspect="1" noChangeArrowheads="1"/>
          </p:cNvPicPr>
          <p:nvPr/>
        </p:nvPicPr>
        <p:blipFill>
          <a:blip r:embed="rId7"/>
          <a:srcRect/>
          <a:stretch>
            <a:fillRect/>
          </a:stretch>
        </p:blipFill>
        <p:spPr bwMode="auto">
          <a:xfrm>
            <a:off x="2207172" y="19787976"/>
            <a:ext cx="7346731" cy="3853543"/>
          </a:xfrm>
          <a:prstGeom prst="rect">
            <a:avLst/>
          </a:prstGeom>
          <a:ln w="88900" cap="sq" cmpd="thickThin">
            <a:solidFill>
              <a:srgbClr val="000000"/>
            </a:solidFill>
            <a:prstDash val="solid"/>
            <a:miter lim="800000"/>
          </a:ln>
          <a:effectLst>
            <a:innerShdw blurRad="76200">
              <a:srgbClr val="000000"/>
            </a:innerShdw>
          </a:effectLst>
        </p:spPr>
      </p:pic>
      <p:sp>
        <p:nvSpPr>
          <p:cNvPr id="19" name="Text Box 16"/>
          <p:cNvSpPr txBox="1">
            <a:spLocks noChangeArrowheads="1"/>
          </p:cNvSpPr>
          <p:nvPr/>
        </p:nvSpPr>
        <p:spPr bwMode="auto">
          <a:xfrm>
            <a:off x="15706165" y="39229552"/>
            <a:ext cx="13447059" cy="2677581"/>
          </a:xfrm>
          <a:prstGeom prst="rect">
            <a:avLst/>
          </a:prstGeom>
          <a:solidFill>
            <a:schemeClr val="bg1"/>
          </a:solidFill>
          <a:ln w="38100">
            <a:solidFill>
              <a:srgbClr val="000000"/>
            </a:solidFill>
            <a:round/>
            <a:headEnd/>
            <a:tailEnd/>
          </a:ln>
        </p:spPr>
        <p:txBody>
          <a:bodyPr lIns="802806" tIns="401404" rIns="802806" bIns="802806"/>
          <a:lstStyle/>
          <a:p>
            <a:pPr>
              <a:spcBef>
                <a:spcPct val="50000"/>
              </a:spcBef>
            </a:pPr>
            <a:r>
              <a:rPr lang="en-US" altLang="en-US" b="1" dirty="0" smtClean="0">
                <a:solidFill>
                  <a:srgbClr val="000000"/>
                </a:solidFill>
                <a:latin typeface="Calibri" panose="020F0502020204030204" pitchFamily="34" charset="0"/>
              </a:rPr>
              <a:t>Shrinand Thakkar	  	Virali Thakkar	         	Prof. </a:t>
            </a:r>
            <a:r>
              <a:rPr lang="en-US" altLang="en-US" b="1" dirty="0" err="1" smtClean="0">
                <a:solidFill>
                  <a:srgbClr val="000000"/>
                </a:solidFill>
                <a:latin typeface="Calibri" panose="020F0502020204030204" pitchFamily="34" charset="0"/>
              </a:rPr>
              <a:t>Hetal</a:t>
            </a:r>
            <a:r>
              <a:rPr lang="en-US" altLang="en-US" b="1" dirty="0" smtClean="0">
                <a:solidFill>
                  <a:srgbClr val="000000"/>
                </a:solidFill>
                <a:latin typeface="Calibri" panose="020F0502020204030204" pitchFamily="34" charset="0"/>
              </a:rPr>
              <a:t> </a:t>
            </a:r>
            <a:r>
              <a:rPr lang="en-US" altLang="en-US" b="1" dirty="0" err="1" smtClean="0">
                <a:solidFill>
                  <a:srgbClr val="000000"/>
                </a:solidFill>
                <a:latin typeface="Calibri" panose="020F0502020204030204" pitchFamily="34" charset="0"/>
              </a:rPr>
              <a:t>Gaudani</a:t>
            </a:r>
            <a:r>
              <a:rPr lang="en-US" altLang="en-US" b="1" dirty="0" smtClean="0">
                <a:solidFill>
                  <a:srgbClr val="000000"/>
                </a:solidFill>
                <a:latin typeface="Calibri" panose="020F0502020204030204" pitchFamily="34" charset="0"/>
              </a:rPr>
              <a:t>                (130110107059)	 	(130110107060)	               (Project Guide)</a:t>
            </a:r>
          </a:p>
          <a:p>
            <a:pPr algn="ctr">
              <a:spcBef>
                <a:spcPct val="50000"/>
              </a:spcBef>
            </a:pPr>
            <a:r>
              <a:rPr lang="en-US" altLang="en-US" sz="3600" b="1" dirty="0" smtClean="0">
                <a:solidFill>
                  <a:srgbClr val="000000"/>
                </a:solidFill>
                <a:latin typeface="Calibri" panose="020F0502020204030204" pitchFamily="34" charset="0"/>
              </a:rPr>
              <a:t>Computer Engineering Department</a:t>
            </a:r>
          </a:p>
        </p:txBody>
      </p:sp>
      <p:pic>
        <p:nvPicPr>
          <p:cNvPr id="2102" name="Picture 54" descr="Image result for gcet logo"/>
          <p:cNvPicPr>
            <a:picLocks noChangeAspect="1" noChangeArrowheads="1"/>
          </p:cNvPicPr>
          <p:nvPr/>
        </p:nvPicPr>
        <p:blipFill>
          <a:blip r:embed="rId8"/>
          <a:srcRect l="54006" t="17257" b="17419"/>
          <a:stretch>
            <a:fillRect/>
          </a:stretch>
        </p:blipFill>
        <p:spPr bwMode="auto">
          <a:xfrm>
            <a:off x="1" y="1"/>
            <a:ext cx="4849715" cy="2585544"/>
          </a:xfrm>
          <a:prstGeom prst="rect">
            <a:avLst/>
          </a:prstGeom>
          <a:noFill/>
        </p:spPr>
      </p:pic>
      <p:pic>
        <p:nvPicPr>
          <p:cNvPr id="2104" name="Picture 56" descr="Image result for gtu logo"/>
          <p:cNvPicPr>
            <a:picLocks noChangeAspect="1" noChangeArrowheads="1"/>
          </p:cNvPicPr>
          <p:nvPr/>
        </p:nvPicPr>
        <p:blipFill>
          <a:blip r:embed="rId9"/>
          <a:srcRect/>
          <a:stretch>
            <a:fillRect/>
          </a:stretch>
        </p:blipFill>
        <p:spPr bwMode="auto">
          <a:xfrm>
            <a:off x="26895972" y="0"/>
            <a:ext cx="3371303" cy="3371304"/>
          </a:xfrm>
          <a:prstGeom prst="rect">
            <a:avLst/>
          </a:prstGeom>
          <a:noFill/>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07937" y="21998495"/>
            <a:ext cx="6625092"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45500" y="21998494"/>
            <a:ext cx="6305304" cy="2646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7011</TotalTime>
  <Words>453</Words>
  <Application>Microsoft Macintosh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Georgia</vt:lpstr>
      <vt:lpstr>Helvetica</vt:lpstr>
      <vt:lpstr>MS PGothic</vt:lpstr>
      <vt:lpstr>ＭＳ Ｐゴシック</vt:lpstr>
      <vt:lpstr>Times New Roman</vt:lpstr>
      <vt:lpstr>Default Design</vt:lpstr>
      <vt:lpstr>PowerPoint Presentation</vt:lpstr>
    </vt:vector>
  </TitlesOfParts>
  <LinksUpToDate>false</LinksUpToDate>
  <SharedDoc>false</SharedDoc>
  <HyperlinkBase>http://colinpurrington.com/tips/academic/posterdesign</HyperlinkBase>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Shrinand H Thakkar</cp:lastModifiedBy>
  <cp:revision>609</cp:revision>
  <cp:lastPrinted>2011-10-30T12:54:45Z</cp:lastPrinted>
  <dcterms:created xsi:type="dcterms:W3CDTF">2012-06-12T14:08:55Z</dcterms:created>
  <dcterms:modified xsi:type="dcterms:W3CDTF">2017-10-06T09:09:43Z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