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345" r:id="rId2"/>
    <p:sldId id="317" r:id="rId3"/>
    <p:sldId id="318" r:id="rId4"/>
    <p:sldId id="319" r:id="rId5"/>
    <p:sldId id="320" r:id="rId6"/>
    <p:sldId id="321" r:id="rId7"/>
    <p:sldId id="323" r:id="rId8"/>
    <p:sldId id="325" r:id="rId9"/>
    <p:sldId id="346" r:id="rId10"/>
    <p:sldId id="355" r:id="rId11"/>
    <p:sldId id="356" r:id="rId12"/>
    <p:sldId id="32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40" r:id="rId22"/>
    <p:sldId id="341" r:id="rId23"/>
    <p:sldId id="342" r:id="rId24"/>
    <p:sldId id="34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6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7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1517-986F-4888-9653-0A414049B24B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1B52-D5DF-4A12-ADF2-99D9ED0A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236809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>Brain </a:t>
            </a:r>
            <a:r>
              <a:rPr lang="en-US" sz="4800" b="1" dirty="0"/>
              <a:t>Computer Interfaced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Autonomous Driving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5722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857"/>
            <a:ext cx="10515600" cy="58141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b="1" dirty="0" err="1"/>
              <a:t>Receive_Reward</a:t>
            </a:r>
            <a:r>
              <a:rPr lang="en-US" dirty="0"/>
              <a:t>(float </a:t>
            </a:r>
            <a:r>
              <a:rPr lang="en-US" dirty="0" err="1"/>
              <a:t>fr</a:t>
            </a:r>
            <a:r>
              <a:rPr lang="en-US" dirty="0"/>
              <a:t>, float </a:t>
            </a:r>
            <a:r>
              <a:rPr lang="en-US" dirty="0" err="1"/>
              <a:t>fl</a:t>
            </a:r>
            <a:r>
              <a:rPr lang="en-US" dirty="0"/>
              <a:t>, float </a:t>
            </a:r>
            <a:r>
              <a:rPr lang="en-US" dirty="0" err="1"/>
              <a:t>fm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wentForward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fr</a:t>
            </a:r>
            <a:r>
              <a:rPr lang="en-US" dirty="0" smtClean="0"/>
              <a:t> </a:t>
            </a:r>
            <a:r>
              <a:rPr lang="en-US" dirty="0"/>
              <a:t>&lt; 12.0 &amp;&amp; </a:t>
            </a:r>
            <a:r>
              <a:rPr lang="en-US" dirty="0" err="1"/>
              <a:t>fl</a:t>
            </a:r>
            <a:r>
              <a:rPr lang="en-US" dirty="0"/>
              <a:t> &lt; 12.0 &amp;&amp; </a:t>
            </a:r>
            <a:r>
              <a:rPr lang="en-US" dirty="0" err="1"/>
              <a:t>fm</a:t>
            </a:r>
            <a:r>
              <a:rPr lang="en-US" dirty="0"/>
              <a:t> &lt; 12.0){</a:t>
            </a:r>
          </a:p>
          <a:p>
            <a:pPr marL="0" indent="0">
              <a:buNone/>
            </a:pPr>
            <a:r>
              <a:rPr lang="en-US" dirty="0"/>
              <a:t>    reward = reward - 3.0;</a:t>
            </a:r>
          </a:p>
          <a:p>
            <a:pPr marL="0" indent="0">
              <a:buNone/>
            </a:pPr>
            <a:r>
              <a:rPr lang="en-US" dirty="0"/>
              <a:t>  }else if(</a:t>
            </a:r>
            <a:r>
              <a:rPr lang="en-US" dirty="0" err="1"/>
              <a:t>fr</a:t>
            </a:r>
            <a:r>
              <a:rPr lang="en-US" dirty="0"/>
              <a:t> &lt; 6.0 || </a:t>
            </a:r>
            <a:r>
              <a:rPr lang="en-US" dirty="0" err="1"/>
              <a:t>fl</a:t>
            </a:r>
            <a:r>
              <a:rPr lang="en-US" dirty="0"/>
              <a:t> &lt; 6.0 || </a:t>
            </a:r>
            <a:r>
              <a:rPr lang="en-US" dirty="0" err="1"/>
              <a:t>fm</a:t>
            </a:r>
            <a:r>
              <a:rPr lang="en-US" dirty="0"/>
              <a:t> &lt; 6.0){</a:t>
            </a:r>
          </a:p>
          <a:p>
            <a:pPr marL="0" indent="0">
              <a:buNone/>
            </a:pPr>
            <a:r>
              <a:rPr lang="en-US" dirty="0"/>
              <a:t>    reward = reward - 2.0;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  if(</a:t>
            </a:r>
            <a:r>
              <a:rPr lang="en-US" dirty="0" err="1"/>
              <a:t>wentForward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reward = reward + 1.0;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else{</a:t>
            </a:r>
          </a:p>
          <a:p>
            <a:pPr marL="0" indent="0">
              <a:buNone/>
            </a:pPr>
            <a:r>
              <a:rPr lang="en-US" dirty="0"/>
              <a:t>    reward = reward + 0.65;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 reward;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Actual Q Step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 smtClean="0"/>
              <a:t>Update_rewards</a:t>
            </a:r>
            <a:r>
              <a:rPr lang="en-US" dirty="0" smtClean="0"/>
              <a:t>(float </a:t>
            </a:r>
            <a:r>
              <a:rPr lang="en-US" dirty="0" err="1"/>
              <a:t>y_actual</a:t>
            </a:r>
            <a:r>
              <a:rPr lang="en-US" dirty="0"/>
              <a:t>, float </a:t>
            </a:r>
            <a:r>
              <a:rPr lang="en-US" dirty="0" err="1"/>
              <a:t>y_pred</a:t>
            </a:r>
            <a:r>
              <a:rPr lang="en-US" dirty="0"/>
              <a:t>, float </a:t>
            </a:r>
            <a:r>
              <a:rPr lang="en-US" dirty="0" err="1"/>
              <a:t>arr_x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smtClean="0"/>
              <a:t>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 float </a:t>
            </a:r>
            <a:r>
              <a:rPr lang="en-US" dirty="0" err="1"/>
              <a:t>pDelta</a:t>
            </a:r>
            <a:r>
              <a:rPr lang="en-US" dirty="0"/>
              <a:t> = (</a:t>
            </a:r>
            <a:r>
              <a:rPr lang="en-US" dirty="0" err="1"/>
              <a:t>y_pred</a:t>
            </a:r>
            <a:r>
              <a:rPr lang="en-US" dirty="0"/>
              <a:t> - </a:t>
            </a:r>
            <a:r>
              <a:rPr lang="en-US" dirty="0" err="1"/>
              <a:t>y_actual</a:t>
            </a:r>
            <a:r>
              <a:rPr lang="en-US" dirty="0"/>
              <a:t>) * </a:t>
            </a:r>
            <a:r>
              <a:rPr lang="en-US" dirty="0" err="1"/>
              <a:t>arr_x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weights[</a:t>
            </a:r>
            <a:r>
              <a:rPr lang="en-US" dirty="0" err="1"/>
              <a:t>i</a:t>
            </a:r>
            <a:r>
              <a:rPr lang="en-US" dirty="0"/>
              <a:t>] = weights[</a:t>
            </a:r>
            <a:r>
              <a:rPr lang="en-US" dirty="0" err="1"/>
              <a:t>i</a:t>
            </a:r>
            <a:r>
              <a:rPr lang="en-US" dirty="0"/>
              <a:t>] - (</a:t>
            </a:r>
            <a:r>
              <a:rPr lang="en-US" dirty="0" err="1"/>
              <a:t>learn_rate</a:t>
            </a:r>
            <a:r>
              <a:rPr lang="en-US" dirty="0"/>
              <a:t> * </a:t>
            </a:r>
            <a:r>
              <a:rPr lang="en-US" dirty="0" err="1"/>
              <a:t>pDelta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8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Q-learning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 first trained the car for </a:t>
            </a:r>
            <a:r>
              <a:rPr lang="en-IN" b="1" dirty="0" smtClean="0"/>
              <a:t>few possible permutation of obstacles</a:t>
            </a:r>
            <a:r>
              <a:rPr lang="en-IN" dirty="0" smtClean="0"/>
              <a:t> which could hinder the car in its way to reach the destination using Q-learning.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Trained data is uploaded on a local server which is easily accessible by the Wi-Fi module embedded on the Arduino based car.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EEG Signal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</a:rPr>
              <a:t>Electroencephalography (</a:t>
            </a:r>
            <a:r>
              <a:rPr lang="en-US" sz="4400" b="1" dirty="0" smtClean="0">
                <a:latin typeface="+mj-lt"/>
              </a:rPr>
              <a:t>EEG</a:t>
            </a:r>
            <a:r>
              <a:rPr lang="en-US" sz="4400" b="1" dirty="0">
                <a:latin typeface="+mj-lt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Measure spatial distribution of voltage fields </a:t>
            </a:r>
            <a:r>
              <a:rPr lang="en-US" sz="2400" dirty="0" smtClean="0"/>
              <a:t>and </a:t>
            </a:r>
            <a:r>
              <a:rPr lang="en-US" sz="2400" dirty="0"/>
              <a:t>variation over </a:t>
            </a:r>
            <a:r>
              <a:rPr lang="en-US" sz="2400" dirty="0" smtClean="0"/>
              <a:t>time.</a:t>
            </a:r>
          </a:p>
          <a:p>
            <a:pPr algn="just"/>
            <a:r>
              <a:rPr lang="en-US" sz="2400" dirty="0" smtClean="0"/>
              <a:t>EEG </a:t>
            </a:r>
            <a:r>
              <a:rPr lang="en-US" sz="2400" dirty="0"/>
              <a:t>measures voltage fluctuations resulting from ionic current within the neurons of the </a:t>
            </a:r>
            <a:r>
              <a:rPr lang="en-US" sz="2400" dirty="0" smtClean="0"/>
              <a:t>brain.</a:t>
            </a:r>
            <a:r>
              <a:rPr lang="en-US" sz="2400" dirty="0"/>
              <a:t> </a:t>
            </a:r>
            <a:endParaRPr lang="en-US" sz="2400" dirty="0" smtClean="0"/>
          </a:p>
          <a:p>
            <a:pPr algn="just"/>
            <a:r>
              <a:rPr lang="en-US" sz="2400" dirty="0"/>
              <a:t>Using electrodes it’s possible to measure our brain electrical activities.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603912"/>
            <a:ext cx="6807201" cy="30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DEAP Dataset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</a:t>
            </a:r>
            <a:r>
              <a:rPr lang="en-IN" b="1" dirty="0" smtClean="0"/>
              <a:t>electroencephalogram (EEG)</a:t>
            </a:r>
            <a:r>
              <a:rPr lang="en-IN" dirty="0" smtClean="0"/>
              <a:t> and </a:t>
            </a:r>
            <a:r>
              <a:rPr lang="en-IN" b="1" dirty="0" smtClean="0"/>
              <a:t>peripheral physiological signals</a:t>
            </a:r>
            <a:r>
              <a:rPr lang="en-IN" dirty="0" smtClean="0"/>
              <a:t> of 32 participants were recorded as each watched 40 one-minute long excerpts of music videos.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Participants rated each video in terms of the levels of </a:t>
            </a:r>
            <a:r>
              <a:rPr lang="en-IN" b="1" dirty="0" smtClean="0"/>
              <a:t>arousal</a:t>
            </a:r>
            <a:r>
              <a:rPr lang="en-IN" dirty="0" smtClean="0"/>
              <a:t>, </a:t>
            </a:r>
            <a:r>
              <a:rPr lang="en-IN" b="1" dirty="0" smtClean="0"/>
              <a:t>valence</a:t>
            </a:r>
            <a:r>
              <a:rPr lang="en-IN" dirty="0" smtClean="0"/>
              <a:t>, </a:t>
            </a:r>
            <a:r>
              <a:rPr lang="en-IN" b="1" dirty="0" smtClean="0"/>
              <a:t>like/dislike</a:t>
            </a:r>
            <a:r>
              <a:rPr lang="en-IN" dirty="0" smtClean="0"/>
              <a:t>, </a:t>
            </a:r>
            <a:r>
              <a:rPr lang="en-IN" b="1" dirty="0" smtClean="0"/>
              <a:t>dominance</a:t>
            </a:r>
            <a:r>
              <a:rPr lang="en-IN" dirty="0" smtClean="0"/>
              <a:t> and </a:t>
            </a:r>
            <a:r>
              <a:rPr lang="en-IN" b="1" dirty="0" smtClean="0"/>
              <a:t>familiarity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0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data was </a:t>
            </a:r>
            <a:r>
              <a:rPr lang="en-IN" b="1" dirty="0" err="1" smtClean="0"/>
              <a:t>downsampled</a:t>
            </a:r>
            <a:r>
              <a:rPr lang="en-IN" dirty="0" smtClean="0"/>
              <a:t> to 128Hz.</a:t>
            </a:r>
          </a:p>
          <a:p>
            <a:r>
              <a:rPr lang="en-IN" b="1" dirty="0" smtClean="0"/>
              <a:t>EOG</a:t>
            </a:r>
            <a:r>
              <a:rPr lang="en-IN" dirty="0" smtClean="0"/>
              <a:t> artefacts were removed.</a:t>
            </a:r>
          </a:p>
          <a:p>
            <a:r>
              <a:rPr lang="en-IN" dirty="0" smtClean="0"/>
              <a:t>A </a:t>
            </a:r>
            <a:r>
              <a:rPr lang="en-IN" b="1" dirty="0" err="1" smtClean="0"/>
              <a:t>bandpass</a:t>
            </a:r>
            <a:r>
              <a:rPr lang="en-IN" dirty="0" smtClean="0"/>
              <a:t> frequency filter from 8.0-30.0Hz was applied.</a:t>
            </a:r>
          </a:p>
          <a:p>
            <a:r>
              <a:rPr lang="en-IN" dirty="0" smtClean="0"/>
              <a:t>The data was averaged to the common reference.</a:t>
            </a:r>
          </a:p>
          <a:p>
            <a:r>
              <a:rPr lang="en-IN" dirty="0" smtClean="0"/>
              <a:t>The data was segmented into </a:t>
            </a:r>
            <a:r>
              <a:rPr lang="en-IN" b="1" dirty="0" smtClean="0"/>
              <a:t>60 second trials</a:t>
            </a:r>
            <a:r>
              <a:rPr lang="en-IN" dirty="0" smtClean="0"/>
              <a:t> and a </a:t>
            </a:r>
            <a:r>
              <a:rPr lang="en-IN" b="1" dirty="0" smtClean="0"/>
              <a:t>3 second pre-trial baseline</a:t>
            </a:r>
            <a:r>
              <a:rPr lang="en-IN" dirty="0" smtClean="0"/>
              <a:t> removed.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1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dirty="0" smtClean="0"/>
              <a:t>The maximum value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minimum value.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difference of the mean value of the baseline from the mean value of the raw signal (filtered signal).</a:t>
            </a:r>
          </a:p>
        </p:txBody>
      </p:sp>
    </p:spTree>
    <p:extLst>
      <p:ext uri="{BB962C8B-B14F-4D97-AF65-F5344CB8AC3E}">
        <p14:creationId xmlns:p14="http://schemas.microsoft.com/office/powerpoint/2010/main" val="3016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Standard deviation.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mean of the absolute values of the first difference of the signal.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mean of the absolute values of the second difference of the signal.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97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Formatting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numerical values we got from the calculations are formatted in Attribute Related File- Format (</a:t>
            </a:r>
            <a:r>
              <a:rPr lang="en-IN" b="1" dirty="0" smtClean="0"/>
              <a:t>ARFF</a:t>
            </a:r>
            <a:r>
              <a:rPr lang="en-IN" dirty="0" smtClean="0"/>
              <a:t>) which is the acceptable file format for the input in WEKA.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value we input in file makes the Instances of ARFF with the </a:t>
            </a:r>
            <a:r>
              <a:rPr lang="en-IN" b="1" dirty="0" smtClean="0"/>
              <a:t>class values</a:t>
            </a:r>
            <a:r>
              <a:rPr lang="en-IN" dirty="0" smtClean="0"/>
              <a:t> declared at the end of each instance.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6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Idea</a:t>
            </a:r>
          </a:p>
          <a:p>
            <a:pPr algn="just"/>
            <a:r>
              <a:rPr lang="en-US" dirty="0" smtClean="0"/>
              <a:t>Basic Flowchart</a:t>
            </a:r>
          </a:p>
          <a:p>
            <a:pPr algn="just"/>
            <a:r>
              <a:rPr lang="en-US" dirty="0" smtClean="0"/>
              <a:t>Q-Learning</a:t>
            </a:r>
          </a:p>
          <a:p>
            <a:pPr algn="just"/>
            <a:r>
              <a:rPr lang="en-US" dirty="0" smtClean="0"/>
              <a:t>EEG Signal Classification</a:t>
            </a:r>
          </a:p>
          <a:p>
            <a:pPr algn="just"/>
            <a:r>
              <a:rPr lang="en-US" dirty="0" smtClean="0"/>
              <a:t>Conclusion</a:t>
            </a:r>
          </a:p>
          <a:p>
            <a:pPr algn="just"/>
            <a:r>
              <a:rPr lang="en-US" dirty="0" smtClean="0"/>
              <a:t>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0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classification was carried out with the use of </a:t>
            </a:r>
            <a:r>
              <a:rPr lang="en-IN" b="1" dirty="0" smtClean="0"/>
              <a:t>support vector machine</a:t>
            </a:r>
            <a:r>
              <a:rPr lang="en-IN" dirty="0" smtClean="0"/>
              <a:t> as the selected technique when </a:t>
            </a:r>
            <a:r>
              <a:rPr lang="en-IN" b="1" dirty="0"/>
              <a:t>2</a:t>
            </a:r>
            <a:r>
              <a:rPr lang="en-IN" b="1" dirty="0" smtClean="0"/>
              <a:t> emotional states</a:t>
            </a:r>
            <a:r>
              <a:rPr lang="en-IN" dirty="0" smtClean="0"/>
              <a:t> were used to classification.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Classification result of 74% when the binary emotional states were used for the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95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dirty="0" smtClean="0"/>
              <a:t>We have used </a:t>
            </a:r>
            <a:r>
              <a:rPr lang="en-US" b="1" dirty="0" smtClean="0"/>
              <a:t>Q-Learning</a:t>
            </a:r>
            <a:r>
              <a:rPr lang="en-US" dirty="0" smtClean="0"/>
              <a:t> for the training of car and stored the live feedback of particular action to improve the performance. </a:t>
            </a:r>
          </a:p>
          <a:p>
            <a:pPr algn="just">
              <a:spcBef>
                <a:spcPct val="10000"/>
              </a:spcBef>
              <a:buNone/>
              <a:defRPr/>
            </a:pPr>
            <a:endParaRPr lang="en-US" dirty="0" smtClean="0"/>
          </a:p>
          <a:p>
            <a:pPr algn="just">
              <a:spcBef>
                <a:spcPct val="10000"/>
              </a:spcBef>
              <a:defRPr/>
            </a:pPr>
            <a:r>
              <a:rPr lang="en-US" dirty="0" smtClean="0"/>
              <a:t>‘Think and Drive’ mode where emotions like ‘excited’, ‘normal’, ‘fear’, ‘sadness’ could be captured using the </a:t>
            </a:r>
            <a:r>
              <a:rPr lang="en-US" b="1" dirty="0" smtClean="0"/>
              <a:t>EEG headset</a:t>
            </a:r>
            <a:r>
              <a:rPr lang="en-US" dirty="0" smtClean="0"/>
              <a:t>, and forwarded through a computer to the </a:t>
            </a:r>
            <a:r>
              <a:rPr lang="en-US" b="1" dirty="0" smtClean="0"/>
              <a:t>vehicle’s steering mechanism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87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dirty="0" smtClean="0"/>
              <a:t>In conclusion, there are many strong </a:t>
            </a:r>
            <a:r>
              <a:rPr lang="en-US" b="1" dirty="0" smtClean="0"/>
              <a:t>socio-economic motivators for the adoption of autonomous vehicles</a:t>
            </a:r>
            <a:r>
              <a:rPr lang="en-US" dirty="0" smtClean="0"/>
              <a:t>. </a:t>
            </a:r>
          </a:p>
          <a:p>
            <a:pPr algn="just">
              <a:spcBef>
                <a:spcPct val="10000"/>
              </a:spcBef>
              <a:defRPr/>
            </a:pPr>
            <a:endParaRPr lang="en-US" dirty="0" smtClean="0"/>
          </a:p>
          <a:p>
            <a:pPr algn="just">
              <a:spcBef>
                <a:spcPct val="10000"/>
              </a:spcBef>
              <a:defRPr/>
            </a:pPr>
            <a:r>
              <a:rPr lang="en-US" dirty="0" smtClean="0"/>
              <a:t>Human safety, infrastructure efficiency, quality of life and a ready customer base are just a few of the key factors that will help make these kind of self-driving cars a reality.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5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dirty="0"/>
              <a:t>W</a:t>
            </a:r>
            <a:r>
              <a:rPr lang="en-US" dirty="0" smtClean="0"/>
              <a:t>e need to better characterize the components of the brain activity associated to the proposed protocol. </a:t>
            </a:r>
          </a:p>
          <a:p>
            <a:pPr algn="just">
              <a:spcBef>
                <a:spcPct val="10000"/>
              </a:spcBef>
              <a:defRPr/>
            </a:pPr>
            <a:endParaRPr lang="en-US" dirty="0" smtClean="0"/>
          </a:p>
          <a:p>
            <a:pPr algn="just">
              <a:spcBef>
                <a:spcPct val="10000"/>
              </a:spcBef>
              <a:defRPr/>
            </a:pPr>
            <a:r>
              <a:rPr lang="en-US" dirty="0" smtClean="0"/>
              <a:t>Despite we have thought of a experimenting it with two participants, a component characterization will require to conduct further experiments with a larger number of participants to verify the classification of the recorded brain activity. </a:t>
            </a:r>
          </a:p>
        </p:txBody>
      </p:sp>
    </p:spTree>
    <p:extLst>
      <p:ext uri="{BB962C8B-B14F-4D97-AF65-F5344CB8AC3E}">
        <p14:creationId xmlns:p14="http://schemas.microsoft.com/office/powerpoint/2010/main" val="32151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97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Just like a human, </a:t>
            </a:r>
            <a:r>
              <a:rPr lang="en-IN" b="1" dirty="0" smtClean="0"/>
              <a:t>autonomous cars</a:t>
            </a:r>
            <a:r>
              <a:rPr lang="en-IN" dirty="0" smtClean="0"/>
              <a:t> uses sensor obtained data to understand the situations around them, and a </a:t>
            </a:r>
            <a:r>
              <a:rPr lang="en-IN" b="1" dirty="0" smtClean="0"/>
              <a:t>brain</a:t>
            </a:r>
            <a:r>
              <a:rPr lang="en-IN" dirty="0" smtClean="0"/>
              <a:t> that receives, processes on information gathered.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Each autonomous vehicle is </a:t>
            </a:r>
            <a:r>
              <a:rPr lang="en-IN" b="1" dirty="0" smtClean="0"/>
              <a:t>outfitted with advanced tools</a:t>
            </a:r>
            <a:r>
              <a:rPr lang="en-IN" dirty="0" smtClean="0"/>
              <a:t> to collect information, including long-range radar, LIDAR, cameras, short/medium-range radar, and ultrasound.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4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86" y="1658260"/>
            <a:ext cx="10972800" cy="48307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Imagine what the outlook would be like if the human brain itself </a:t>
            </a:r>
            <a:r>
              <a:rPr lang="en-IN" b="1" dirty="0" smtClean="0"/>
              <a:t>accompanies </a:t>
            </a:r>
            <a:r>
              <a:rPr lang="en-IN" dirty="0" smtClean="0"/>
              <a:t>that brain thing of the self-driving car.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Driving </a:t>
            </a:r>
            <a:r>
              <a:rPr lang="en-IN" b="1" dirty="0" smtClean="0"/>
              <a:t>choices</a:t>
            </a:r>
            <a:r>
              <a:rPr lang="en-IN" dirty="0" smtClean="0"/>
              <a:t> range from highly accelerated sporty driving to average paced comfortable one. Alongside this, a large number of parameters such as distances to other cars, speed during lane changes, characterize the </a:t>
            </a:r>
            <a:r>
              <a:rPr lang="en-IN" b="1" dirty="0" smtClean="0"/>
              <a:t>style of a human driver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9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Here, learning using Brain Computer Interface (BCI) </a:t>
            </a:r>
            <a:r>
              <a:rPr lang="en-IN" b="1" dirty="0" smtClean="0"/>
              <a:t>overpowers</a:t>
            </a:r>
            <a:r>
              <a:rPr lang="en-IN" dirty="0" smtClean="0"/>
              <a:t> tedious and error-prone manual tuning of these human dependent parameters.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Brain Computer Interface approach allows the user to </a:t>
            </a:r>
            <a:r>
              <a:rPr lang="en-IN" b="1" dirty="0" smtClean="0"/>
              <a:t>just think</a:t>
            </a:r>
            <a:r>
              <a:rPr lang="en-IN" dirty="0" smtClean="0"/>
              <a:t> about the desired style of driving, and the car will.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1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Flowchart</a:t>
            </a:r>
            <a:endParaRPr lang="en-IN" b="1" dirty="0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1817953" y="2402153"/>
            <a:ext cx="2157412" cy="1115483"/>
          </a:xfrm>
          <a:prstGeom prst="bentConnector3">
            <a:avLst>
              <a:gd name="adj1" fmla="val 177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0" descr="C:\Users\Welcome\Desktop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4552" y="1600200"/>
            <a:ext cx="8096249" cy="403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1" descr="H:\ \1-s2.0-S0957417415000512-gr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99" y="4076702"/>
            <a:ext cx="5444567" cy="217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32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Arduino</a:t>
            </a:r>
            <a:r>
              <a:rPr lang="en-US" b="1" dirty="0" smtClean="0"/>
              <a:t> Powered Car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will work as an </a:t>
            </a:r>
            <a:r>
              <a:rPr lang="en-IN" b="1" dirty="0" smtClean="0"/>
              <a:t>autonomous vehicle</a:t>
            </a:r>
            <a:r>
              <a:rPr lang="en-IN" dirty="0" smtClean="0"/>
              <a:t> with an assortment of </a:t>
            </a:r>
            <a:r>
              <a:rPr lang="en-IN" b="1" dirty="0" smtClean="0"/>
              <a:t>electronic sensors</a:t>
            </a:r>
            <a:r>
              <a:rPr lang="en-IN" dirty="0" smtClean="0"/>
              <a:t> (HC-SR04) and components like </a:t>
            </a:r>
            <a:r>
              <a:rPr lang="en-IN" b="1" dirty="0" smtClean="0"/>
              <a:t>Wi-Fi module</a:t>
            </a:r>
            <a:r>
              <a:rPr lang="en-IN" dirty="0" smtClean="0"/>
              <a:t> (ESP8266) and </a:t>
            </a:r>
            <a:r>
              <a:rPr lang="en-IN" b="1" dirty="0" smtClean="0"/>
              <a:t>Servo Motors</a:t>
            </a:r>
            <a:r>
              <a:rPr lang="en-IN" dirty="0" smtClean="0"/>
              <a:t>, which pulls together the knowledge it had learned and synthesized from many sources along the way.</a:t>
            </a:r>
          </a:p>
          <a:p>
            <a:pPr algn="just"/>
            <a:endParaRPr lang="en-IN" dirty="0"/>
          </a:p>
        </p:txBody>
      </p:sp>
      <p:pic>
        <p:nvPicPr>
          <p:cNvPr id="4" name="Picture 62" descr="C:\Users\Welcome\Desktop\8aed5380-d9cc-42cf-9114-940e75e9873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2114" y="3977482"/>
            <a:ext cx="3744686" cy="214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35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Q-learning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Q-learning is basically a </a:t>
            </a:r>
            <a:r>
              <a:rPr lang="en-IN" b="1" dirty="0" smtClean="0"/>
              <a:t>model-free reinforcement learning technique</a:t>
            </a:r>
            <a:r>
              <a:rPr lang="en-IN" dirty="0" smtClean="0"/>
              <a:t>. </a:t>
            </a:r>
          </a:p>
          <a:p>
            <a:pPr algn="just">
              <a:buNone/>
            </a:pPr>
            <a:endParaRPr lang="en-IN" dirty="0" smtClean="0"/>
          </a:p>
          <a:p>
            <a:r>
              <a:rPr lang="en-IN" dirty="0" smtClean="0"/>
              <a:t>It works by learning an action-value function that ultimately gives the expected utility of taking a given action in a given state and following that favourable policy afterward.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9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Q-learning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Initial reward array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	rewards[]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n-US" dirty="0"/>
              <a:t>{ 0.0018, 0.0017, 0.0019, 0.0011, 0.0013, </a:t>
            </a:r>
            <a:r>
              <a:rPr lang="en-US" dirty="0" smtClean="0"/>
              <a:t>0.0012};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Distance Vector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arr_x</a:t>
            </a:r>
            <a:r>
              <a:rPr lang="en-US" dirty="0" smtClean="0"/>
              <a:t>[7</a:t>
            </a:r>
            <a:r>
              <a:rPr lang="en-US" dirty="0"/>
              <a:t>] = {</a:t>
            </a:r>
            <a:r>
              <a:rPr lang="en-US" dirty="0" err="1"/>
              <a:t>fr_s</a:t>
            </a:r>
            <a:r>
              <a:rPr lang="en-US" dirty="0"/>
              <a:t>, </a:t>
            </a:r>
            <a:r>
              <a:rPr lang="en-US" dirty="0" err="1"/>
              <a:t>fm_s</a:t>
            </a:r>
            <a:r>
              <a:rPr lang="en-US" dirty="0"/>
              <a:t>, </a:t>
            </a:r>
            <a:r>
              <a:rPr lang="en-US" dirty="0" err="1"/>
              <a:t>fl_s</a:t>
            </a:r>
            <a:r>
              <a:rPr lang="en-US" dirty="0"/>
              <a:t>, 1, 0, </a:t>
            </a:r>
            <a:r>
              <a:rPr lang="en-US" dirty="0" smtClean="0"/>
              <a:t>0};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IN" dirty="0" smtClean="0"/>
              <a:t>To predict reward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	total+= </a:t>
            </a:r>
            <a:r>
              <a:rPr lang="en-IN" dirty="0"/>
              <a:t>(</a:t>
            </a:r>
            <a:r>
              <a:rPr lang="en-IN" dirty="0" err="1"/>
              <a:t>arr_x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* </a:t>
            </a:r>
            <a:r>
              <a:rPr lang="en-IN" dirty="0" smtClean="0"/>
              <a:t>reward</a:t>
            </a:r>
            <a:r>
              <a:rPr lang="en-IN" dirty="0" smtClean="0"/>
              <a:t>s[</a:t>
            </a:r>
            <a:r>
              <a:rPr lang="en-IN" dirty="0" err="1" smtClean="0"/>
              <a:t>i</a:t>
            </a:r>
            <a:r>
              <a:rPr lang="en-IN" dirty="0"/>
              <a:t>]);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1315</TotalTime>
  <Words>910</Words>
  <Application>Microsoft Office PowerPoint</Application>
  <PresentationFormat>Custom</PresentationFormat>
  <Paragraphs>113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Brain Computer Interfaced  Autonomous Driving  </vt:lpstr>
      <vt:lpstr>Contents</vt:lpstr>
      <vt:lpstr>Idea</vt:lpstr>
      <vt:lpstr>Idea</vt:lpstr>
      <vt:lpstr>Idea</vt:lpstr>
      <vt:lpstr>Basic Flowchart</vt:lpstr>
      <vt:lpstr>Arduino Powered Car</vt:lpstr>
      <vt:lpstr>The Q-learning Algorithm</vt:lpstr>
      <vt:lpstr>The Q-learning Algorithm</vt:lpstr>
      <vt:lpstr>PowerPoint Presentation</vt:lpstr>
      <vt:lpstr>Actual Q Step</vt:lpstr>
      <vt:lpstr>The Q-learning Algorithm</vt:lpstr>
      <vt:lpstr>EEG Signal Classification</vt:lpstr>
      <vt:lpstr>Electroencephalography (EEG)</vt:lpstr>
      <vt:lpstr>DEAP Dataset</vt:lpstr>
      <vt:lpstr>Preprocessing</vt:lpstr>
      <vt:lpstr>Feature Extraction</vt:lpstr>
      <vt:lpstr>Feature Extraction</vt:lpstr>
      <vt:lpstr>Formatting</vt:lpstr>
      <vt:lpstr>Classification</vt:lpstr>
      <vt:lpstr>Conclusion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using BCI</dc:title>
  <dc:creator>NICE</dc:creator>
  <cp:lastModifiedBy>Welcome</cp:lastModifiedBy>
  <cp:revision>70</cp:revision>
  <dcterms:created xsi:type="dcterms:W3CDTF">2016-10-14T08:36:26Z</dcterms:created>
  <dcterms:modified xsi:type="dcterms:W3CDTF">2017-04-08T06:49:22Z</dcterms:modified>
</cp:coreProperties>
</file>