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42" r:id="rId5"/>
    <p:sldId id="359" r:id="rId6"/>
    <p:sldId id="404" r:id="rId7"/>
    <p:sldId id="428" r:id="rId8"/>
    <p:sldId id="385" r:id="rId9"/>
    <p:sldId id="386" r:id="rId10"/>
    <p:sldId id="387" r:id="rId11"/>
    <p:sldId id="388" r:id="rId12"/>
    <p:sldId id="389" r:id="rId13"/>
    <p:sldId id="395" r:id="rId14"/>
    <p:sldId id="390" r:id="rId15"/>
    <p:sldId id="396" r:id="rId16"/>
    <p:sldId id="397" r:id="rId17"/>
    <p:sldId id="398" r:id="rId18"/>
    <p:sldId id="399" r:id="rId19"/>
    <p:sldId id="391" r:id="rId20"/>
    <p:sldId id="392" r:id="rId21"/>
    <p:sldId id="400" r:id="rId22"/>
    <p:sldId id="401" r:id="rId23"/>
    <p:sldId id="429" r:id="rId24"/>
    <p:sldId id="402" r:id="rId25"/>
    <p:sldId id="423" r:id="rId26"/>
    <p:sldId id="425" r:id="rId27"/>
    <p:sldId id="427" r:id="rId28"/>
    <p:sldId id="405" r:id="rId29"/>
    <p:sldId id="410" r:id="rId30"/>
    <p:sldId id="411" r:id="rId31"/>
    <p:sldId id="412" r:id="rId32"/>
    <p:sldId id="413" r:id="rId33"/>
    <p:sldId id="416" r:id="rId34"/>
    <p:sldId id="415" r:id="rId35"/>
    <p:sldId id="417" r:id="rId36"/>
    <p:sldId id="419" r:id="rId37"/>
    <p:sldId id="4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3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2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8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28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8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Data challenge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Sören </a:t>
            </a:r>
            <a:r>
              <a:rPr lang="en-US" dirty="0" err="1"/>
              <a:t>schenk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– exposure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D7CE3-F2B3-D0DA-CC5C-F1ABF3AB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37" y="2560638"/>
            <a:ext cx="5069088" cy="3171784"/>
          </a:xfrm>
          <a:prstGeom prst="rect">
            <a:avLst/>
          </a:prstGeom>
        </p:spPr>
      </p:pic>
      <p:sp>
        <p:nvSpPr>
          <p:cNvPr id="9" name="Table Placeholder 6">
            <a:extLst>
              <a:ext uri="{FF2B5EF4-FFF2-40B4-BE49-F238E27FC236}">
                <a16:creationId xmlns:a16="http://schemas.microsoft.com/office/drawing/2014/main" id="{F568C70B-1611-19E8-7FA0-480F4351FD07}"/>
              </a:ext>
            </a:extLst>
          </p:cNvPr>
          <p:cNvSpPr txBox="1">
            <a:spLocks/>
          </p:cNvSpPr>
          <p:nvPr/>
        </p:nvSpPr>
        <p:spPr>
          <a:xfrm>
            <a:off x="835025" y="2560638"/>
            <a:ext cx="5069088" cy="3478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Hohe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Anzahl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an 1.00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getrieben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durch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Policen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die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mehrere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Jahre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aktiv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sind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Wichtig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Offset für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Modelle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6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– area &amp; Region 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EEB6CAF-B934-91C9-D29C-B3EFF976B0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266338"/>
            <a:ext cx="10515600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Area: 6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größere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Gebiete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Region: 22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kleinere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Regionen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1143000" lvl="1"/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Potentielle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Multi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kolinearität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zwischen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dieser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Variablen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1143000" lvl="1">
              <a:buFontTx/>
              <a:buChar char="-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1A174-555B-F924-B123-BB7CAE13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84" y="4299744"/>
            <a:ext cx="3641952" cy="1669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9F9E4-1618-239B-1C1E-A1CB514F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30" y="4299743"/>
            <a:ext cx="3528141" cy="16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7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–</a:t>
            </a:r>
            <a:r>
              <a:rPr lang="en-US" dirty="0" err="1"/>
              <a:t>vehpower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8AA69-E5FE-3EFD-8C76-AFA58AA1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156" y="2450910"/>
            <a:ext cx="5558815" cy="3478212"/>
          </a:xfrm>
          <a:prstGeom prst="rect">
            <a:avLst/>
          </a:prstGeom>
        </p:spPr>
      </p:pic>
      <p:sp>
        <p:nvSpPr>
          <p:cNvPr id="6" name="Table Placeholder 6">
            <a:extLst>
              <a:ext uri="{FF2B5EF4-FFF2-40B4-BE49-F238E27FC236}">
                <a16:creationId xmlns:a16="http://schemas.microsoft.com/office/drawing/2014/main" id="{9742EAC3-87E2-44D9-16E8-8C8652FD56E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370" y="2450910"/>
            <a:ext cx="4258183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Ordinale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Skala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Wahrscheinlich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Motorleistungsklassen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1143000" lvl="1">
              <a:buFontTx/>
              <a:buChar char="-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–</a:t>
            </a:r>
            <a:r>
              <a:rPr lang="en-US" dirty="0" err="1"/>
              <a:t>vehage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6D080-E6BD-E6C7-09F2-C0C88717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70" y="2584125"/>
            <a:ext cx="5536501" cy="3464250"/>
          </a:xfrm>
          <a:prstGeom prst="rect">
            <a:avLst/>
          </a:prstGeom>
        </p:spPr>
      </p:pic>
      <p:sp>
        <p:nvSpPr>
          <p:cNvPr id="6" name="Table Placeholder 6">
            <a:extLst>
              <a:ext uri="{FF2B5EF4-FFF2-40B4-BE49-F238E27FC236}">
                <a16:creationId xmlns:a16="http://schemas.microsoft.com/office/drawing/2014/main" id="{56A4322F-A224-2FC8-6641-9C3D2876190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370" y="2450910"/>
            <a:ext cx="4258183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Fahrzeugalter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Einzelne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Ausreiser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100 Jahren</a:t>
            </a:r>
          </a:p>
          <a:p>
            <a:pPr marL="1143000" lvl="1">
              <a:buFontTx/>
              <a:buChar char="-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4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–drivage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able Placeholder 6">
            <a:extLst>
              <a:ext uri="{FF2B5EF4-FFF2-40B4-BE49-F238E27FC236}">
                <a16:creationId xmlns:a16="http://schemas.microsoft.com/office/drawing/2014/main" id="{41F05ADF-6204-FA23-ED6A-8E1644BCE9E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370" y="2450910"/>
            <a:ext cx="4258183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Fahreralter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Einzelne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Ausreiser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100 Jahren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F7436-37DA-E803-DC2C-92144782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78" y="2450910"/>
            <a:ext cx="5434393" cy="34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–</a:t>
            </a:r>
            <a:r>
              <a:rPr lang="en-US" dirty="0" err="1"/>
              <a:t>Bonusmalus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7F025-B19E-3718-424C-74E06D21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96" y="2563854"/>
            <a:ext cx="5553675" cy="3474996"/>
          </a:xfrm>
          <a:prstGeom prst="rect">
            <a:avLst/>
          </a:prstGeom>
        </p:spPr>
      </p:pic>
      <p:sp>
        <p:nvSpPr>
          <p:cNvPr id="6" name="Table Placeholder 6">
            <a:extLst>
              <a:ext uri="{FF2B5EF4-FFF2-40B4-BE49-F238E27FC236}">
                <a16:creationId xmlns:a16="http://schemas.microsoft.com/office/drawing/2014/main" id="{770929DF-C60A-B68A-6409-E8C5369EC52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370" y="2450910"/>
            <a:ext cx="4258183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Französische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Schadensfreiheits-klassen</a:t>
            </a: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50% -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Maximaler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Rabatt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auf den Tarif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Plausibel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zwischen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50% und 100%.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Außreiser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bis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zu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200%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auch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plausibel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53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 - Veh brand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EEB6CAF-B934-91C9-D29C-B3EFF976B0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4" y="2297907"/>
            <a:ext cx="10515600" cy="525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11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Marken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unterschiedlichen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Häufigkeiten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1143000" lvl="1">
              <a:buFontTx/>
              <a:buChar char="-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01EE3-0941-2D98-5B38-BC21B255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20" y="3150027"/>
            <a:ext cx="5503409" cy="25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6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 - </a:t>
            </a:r>
            <a:r>
              <a:rPr lang="en-US" dirty="0" err="1"/>
              <a:t>veh</a:t>
            </a:r>
            <a:r>
              <a:rPr lang="en-US" dirty="0"/>
              <a:t> gas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EEB6CAF-B934-91C9-D29C-B3EFF976B0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5254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Nur Regular und Diesel</a:t>
            </a:r>
          </a:p>
          <a:p>
            <a:pPr marL="1143000" lvl="1">
              <a:buFontTx/>
              <a:buChar char="-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FD415-F5CF-1691-4001-0995EC2F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3429000"/>
            <a:ext cx="4917549" cy="242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17594-E12B-CEE4-3B53-B34C10BF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416" y="2170124"/>
            <a:ext cx="2743200" cy="1935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71FAF-B48F-CD7B-3E32-EA32480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77" y="4222705"/>
            <a:ext cx="2743200" cy="18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6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– density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5B3B2-B8C8-C85A-BFE8-4D7BDE38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98" y="2315111"/>
            <a:ext cx="6112573" cy="3824704"/>
          </a:xfrm>
          <a:prstGeom prst="rect">
            <a:avLst/>
          </a:prstGeom>
        </p:spPr>
      </p:pic>
      <p:sp>
        <p:nvSpPr>
          <p:cNvPr id="6" name="Table Placeholder 6">
            <a:extLst>
              <a:ext uri="{FF2B5EF4-FFF2-40B4-BE49-F238E27FC236}">
                <a16:creationId xmlns:a16="http://schemas.microsoft.com/office/drawing/2014/main" id="{1B7E6EE9-5FAB-0464-3826-D3D83A9DA42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370" y="2488357"/>
            <a:ext cx="4258183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Bevölkerungsdichte</a:t>
            </a: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Rechtsschiefe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plausibel</a:t>
            </a: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Werte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bis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zu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27.000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auch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Plausibel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(Paris hat bis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zu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ca. 20.000 </a:t>
            </a:r>
            <a:r>
              <a:rPr 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Einwohner</a:t>
            </a:r>
            <a:r>
              <a:rPr 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/km^2</a:t>
            </a:r>
          </a:p>
        </p:txBody>
      </p:sp>
    </p:spTree>
    <p:extLst>
      <p:ext uri="{BB962C8B-B14F-4D97-AF65-F5344CB8AC3E}">
        <p14:creationId xmlns:p14="http://schemas.microsoft.com/office/powerpoint/2010/main" val="351376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Korrelationsanalyse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A681A-FE5C-3508-BD5D-3CE63ACC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30" y="2612571"/>
            <a:ext cx="3796997" cy="3405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F1E8D-3D56-A983-8B05-9E29D76B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96" y="2612571"/>
            <a:ext cx="3665253" cy="34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7086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740210"/>
            <a:ext cx="4466504" cy="4026108"/>
          </a:xfrm>
        </p:spPr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MODELLIERUNG</a:t>
            </a:r>
          </a:p>
          <a:p>
            <a:pPr>
              <a:lnSpc>
                <a:spcPct val="100000"/>
              </a:lnSpc>
            </a:pPr>
            <a:r>
              <a:rPr lang="en-US" dirty="0"/>
              <a:t>1. </a:t>
            </a:r>
            <a:r>
              <a:rPr lang="en-US" dirty="0" err="1"/>
              <a:t>Daten</a:t>
            </a:r>
            <a:r>
              <a:rPr lang="en-US" dirty="0"/>
              <a:t> Exploration &amp; </a:t>
            </a:r>
            <a:r>
              <a:rPr lang="en-US" dirty="0" err="1"/>
              <a:t>Datenanalyse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</a:t>
            </a:r>
            <a:r>
              <a:rPr lang="en-US" dirty="0" err="1"/>
              <a:t>Schadenmodell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TARIFKALKULATION &amp; PRODUKTENTWICKLUNG</a:t>
            </a:r>
          </a:p>
          <a:p>
            <a:r>
              <a:rPr lang="en-US" dirty="0"/>
              <a:t>1. Qualitative </a:t>
            </a:r>
            <a:r>
              <a:rPr lang="en-US" dirty="0" err="1"/>
              <a:t>Beurteilung</a:t>
            </a:r>
            <a:r>
              <a:rPr lang="en-US" dirty="0"/>
              <a:t> des </a:t>
            </a:r>
            <a:r>
              <a:rPr lang="en-US" dirty="0" err="1"/>
              <a:t>Modells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Überführung</a:t>
            </a:r>
            <a:r>
              <a:rPr lang="en-US" dirty="0"/>
              <a:t> des </a:t>
            </a:r>
            <a:r>
              <a:rPr lang="en-US" dirty="0" err="1"/>
              <a:t>Schadensbedarfs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23630-124F-57BD-E7B1-29373687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2" y="2573323"/>
            <a:ext cx="5544324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A9F6-ED69-E737-8559-BD19348B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Tarifmerkmale</a:t>
            </a:r>
            <a:r>
              <a:rPr lang="en-US" dirty="0"/>
              <a:t> und outcomes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505C6-EDE3-6818-37C9-22B66296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FD231C-D97C-5C65-43E6-9B632133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0" y="2207372"/>
            <a:ext cx="2756610" cy="17836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C4B3D7-C71B-2DB3-1101-B8092460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69" y="4282899"/>
            <a:ext cx="2756611" cy="17836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D9377A-4AC2-BBB2-9E5D-0D6F4392B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65" y="2209471"/>
            <a:ext cx="2756610" cy="17836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B7DA9B-1E3D-F8D3-60BA-A463B73F1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65" y="4273161"/>
            <a:ext cx="2756612" cy="17836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2B3EEB-4491-31C5-4203-2E5A89A75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901" y="2207372"/>
            <a:ext cx="2756613" cy="17836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A6CEB5-621E-5B1F-90B9-64BD47A11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080" y="4227334"/>
            <a:ext cx="2898257" cy="18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80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able Placeholder 6">
            <a:extLst>
              <a:ext uri="{FF2B5EF4-FFF2-40B4-BE49-F238E27FC236}">
                <a16:creationId xmlns:a16="http://schemas.microsoft.com/office/drawing/2014/main" id="{DE639680-5A12-A1DE-1BFB-D9C4F529992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/>
          <a:p>
            <a:pPr marL="1143000" lvl="1">
              <a:buFontTx/>
              <a:buChar char="-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Claim Number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kategorische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163051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163-71BC-C0D4-3DD6-40F3390D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BB149-8E4F-7F46-F535-DE2E22FAC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1.Schadenfrequenz </a:t>
            </a:r>
          </a:p>
        </p:txBody>
      </p:sp>
    </p:spTree>
    <p:extLst>
      <p:ext uri="{BB962C8B-B14F-4D97-AF65-F5344CB8AC3E}">
        <p14:creationId xmlns:p14="http://schemas.microsoft.com/office/powerpoint/2010/main" val="395872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4B4A-74A3-718F-9B5F-5816316B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schadensfrequenz</a:t>
            </a:r>
            <a:endParaRPr lang="en-DE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71A5C6B-2776-2831-51B1-28DBF04EC73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5859390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Durch</a:t>
            </a:r>
            <a:r>
              <a:rPr lang="en-US" sz="1800" dirty="0"/>
              <a:t> </a:t>
            </a:r>
            <a:r>
              <a:rPr lang="en-US" sz="1800" dirty="0" err="1"/>
              <a:t>extrem</a:t>
            </a:r>
            <a:r>
              <a:rPr lang="en-US" sz="1800" dirty="0"/>
              <a:t> </a:t>
            </a:r>
            <a:r>
              <a:rPr lang="en-US" sz="1800" dirty="0" err="1"/>
              <a:t>unausgeglichene</a:t>
            </a:r>
            <a:r>
              <a:rPr lang="en-US" sz="1800" dirty="0"/>
              <a:t> </a:t>
            </a:r>
            <a:r>
              <a:rPr lang="en-US" sz="1800" dirty="0" err="1"/>
              <a:t>Daten</a:t>
            </a:r>
            <a:r>
              <a:rPr lang="en-US" sz="1800" dirty="0"/>
              <a:t> </a:t>
            </a:r>
            <a:r>
              <a:rPr lang="en-US" sz="1800" dirty="0" err="1"/>
              <a:t>wird</a:t>
            </a:r>
            <a:r>
              <a:rPr lang="en-US" sz="1800" dirty="0"/>
              <a:t> </a:t>
            </a:r>
            <a:r>
              <a:rPr lang="en-US" sz="1800" dirty="0" err="1"/>
              <a:t>hauptsächlich</a:t>
            </a:r>
            <a:r>
              <a:rPr lang="en-US" sz="1800" dirty="0"/>
              <a:t> 0 </a:t>
            </a:r>
            <a:r>
              <a:rPr lang="en-US" sz="1800" dirty="0" err="1"/>
              <a:t>vorhergesagt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Kategorischem</a:t>
            </a:r>
            <a:r>
              <a:rPr lang="en-US" sz="1800" dirty="0"/>
              <a:t> Outcome:</a:t>
            </a:r>
          </a:p>
          <a:p>
            <a:pPr marL="1143000" lvl="1"/>
            <a:r>
              <a:rPr lang="en-US" sz="1800" dirty="0"/>
              <a:t>Logit Model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Numerischer</a:t>
            </a:r>
            <a:r>
              <a:rPr lang="en-US" sz="1800" dirty="0"/>
              <a:t> Outcome</a:t>
            </a:r>
          </a:p>
          <a:p>
            <a:pPr marL="1143000" lvl="1"/>
            <a:r>
              <a:rPr lang="en-US" sz="1800" dirty="0"/>
              <a:t>Poisson GLM</a:t>
            </a:r>
          </a:p>
          <a:p>
            <a:pPr marL="1143000" lvl="1"/>
            <a:r>
              <a:rPr lang="en-US" sz="1800" dirty="0" err="1"/>
              <a:t>Negativ</a:t>
            </a:r>
            <a:r>
              <a:rPr lang="en-US" sz="1800" dirty="0"/>
              <a:t> Binomial Model um Overdispersion </a:t>
            </a:r>
            <a:r>
              <a:rPr lang="en-US" sz="1800" dirty="0" err="1"/>
              <a:t>zu</a:t>
            </a:r>
            <a:r>
              <a:rPr lang="en-US" sz="1800" dirty="0"/>
              <a:t> </a:t>
            </a:r>
            <a:r>
              <a:rPr lang="en-US" sz="1800" dirty="0" err="1"/>
              <a:t>berücksichtigen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CD4B0-5539-7526-547E-64EE97DD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D1E3F0-5063-EC21-A3B1-D5EF6CD1855D}"/>
              </a:ext>
            </a:extLst>
          </p:cNvPr>
          <p:cNvCxnSpPr>
            <a:cxnSpLocks/>
          </p:cNvCxnSpPr>
          <p:nvPr/>
        </p:nvCxnSpPr>
        <p:spPr>
          <a:xfrm>
            <a:off x="6560141" y="3830558"/>
            <a:ext cx="780176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685AE9-77CD-2BC1-B0AA-BB93A8803DD6}"/>
              </a:ext>
            </a:extLst>
          </p:cNvPr>
          <p:cNvSpPr txBox="1"/>
          <p:nvPr/>
        </p:nvSpPr>
        <p:spPr>
          <a:xfrm>
            <a:off x="7474591" y="3101410"/>
            <a:ext cx="3470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Modelle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haben</a:t>
            </a:r>
            <a:r>
              <a:rPr lang="en-US" dirty="0">
                <a:solidFill>
                  <a:srgbClr val="FF0000"/>
                </a:solidFill>
              </a:rPr>
              <a:t> 95% </a:t>
            </a:r>
            <a:r>
              <a:rPr lang="en-US" dirty="0" err="1">
                <a:solidFill>
                  <a:srgbClr val="FF0000"/>
                </a:solidFill>
              </a:rPr>
              <a:t>Genauigkeit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sagen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aber</a:t>
            </a:r>
            <a:r>
              <a:rPr lang="en-US" dirty="0">
                <a:solidFill>
                  <a:srgbClr val="FF0000"/>
                </a:solidFill>
              </a:rPr>
              <a:t> fast </a:t>
            </a:r>
            <a:r>
              <a:rPr lang="en-US" dirty="0" err="1">
                <a:solidFill>
                  <a:srgbClr val="FF0000"/>
                </a:solidFill>
              </a:rPr>
              <a:t>nur</a:t>
            </a:r>
            <a:r>
              <a:rPr lang="en-US" dirty="0">
                <a:solidFill>
                  <a:srgbClr val="FF0000"/>
                </a:solidFill>
              </a:rPr>
              <a:t> 0 </a:t>
            </a:r>
            <a:r>
              <a:rPr lang="en-US" dirty="0" err="1">
                <a:solidFill>
                  <a:srgbClr val="FF0000"/>
                </a:solidFill>
              </a:rPr>
              <a:t>vorher</a:t>
            </a:r>
            <a:r>
              <a:rPr lang="en-US" dirty="0">
                <a:solidFill>
                  <a:srgbClr val="FF0000"/>
                </a:solidFill>
              </a:rPr>
              <a:t> und </a:t>
            </a:r>
            <a:r>
              <a:rPr lang="en-US" dirty="0" err="1">
                <a:solidFill>
                  <a:srgbClr val="FF0000"/>
                </a:solidFill>
              </a:rPr>
              <a:t>sind</a:t>
            </a:r>
            <a:r>
              <a:rPr lang="en-US" dirty="0">
                <a:solidFill>
                  <a:srgbClr val="FF0000"/>
                </a:solidFill>
              </a:rPr>
              <a:t> damit nicht viel </a:t>
            </a:r>
            <a:r>
              <a:rPr lang="en-US" dirty="0" err="1">
                <a:solidFill>
                  <a:srgbClr val="FF0000"/>
                </a:solidFill>
              </a:rPr>
              <a:t>besser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ein</a:t>
            </a:r>
            <a:r>
              <a:rPr lang="en-US" dirty="0">
                <a:solidFill>
                  <a:srgbClr val="FF0000"/>
                </a:solidFill>
              </a:rPr>
              <a:t> Random Guess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87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4B4A-74A3-718F-9B5F-5816316B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schadensfrequenz</a:t>
            </a:r>
            <a:endParaRPr lang="en-DE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71A5C6B-2776-2831-51B1-28DBF04EC73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5859390" cy="3478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Logit Modell </a:t>
            </a:r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kategorischem</a:t>
            </a:r>
            <a:r>
              <a:rPr lang="en-US" sz="1800" dirty="0"/>
              <a:t> Outcome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Durch</a:t>
            </a:r>
            <a:r>
              <a:rPr lang="en-US" sz="1800" dirty="0"/>
              <a:t> </a:t>
            </a:r>
            <a:r>
              <a:rPr lang="en-US" sz="1800" dirty="0" err="1"/>
              <a:t>Anpassen</a:t>
            </a:r>
            <a:r>
              <a:rPr lang="en-US" sz="1800" dirty="0"/>
              <a:t> der </a:t>
            </a:r>
            <a:r>
              <a:rPr lang="en-US" sz="1800" dirty="0" err="1"/>
              <a:t>Gewichte</a:t>
            </a:r>
            <a:r>
              <a:rPr lang="en-US" sz="1800" dirty="0"/>
              <a:t> Prediction von </a:t>
            </a:r>
            <a:r>
              <a:rPr lang="en-US" sz="1800" dirty="0" err="1"/>
              <a:t>Schadenfällen</a:t>
            </a:r>
            <a:r>
              <a:rPr lang="en-US" sz="1800" dirty="0"/>
              <a:t> </a:t>
            </a:r>
            <a:r>
              <a:rPr lang="en-US" sz="1800" dirty="0" err="1"/>
              <a:t>erzwungen</a:t>
            </a:r>
            <a:r>
              <a:rPr lang="en-US" sz="1800" dirty="0"/>
              <a:t>:</a:t>
            </a:r>
            <a:endParaRPr lang="en-DE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CD4B0-5539-7526-547E-64EE97DD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F94D4-8BB6-3C6E-AA7E-E3C88EFB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21" y="2399938"/>
            <a:ext cx="4320235" cy="33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3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163-71BC-C0D4-3DD6-40F3390D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BB149-8E4F-7F46-F535-DE2E22FAC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2.Schadenmodell </a:t>
            </a:r>
          </a:p>
        </p:txBody>
      </p:sp>
    </p:spTree>
    <p:extLst>
      <p:ext uri="{BB962C8B-B14F-4D97-AF65-F5344CB8AC3E}">
        <p14:creationId xmlns:p14="http://schemas.microsoft.com/office/powerpoint/2010/main" val="131918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D379-63A3-A40A-D848-409244F5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Schadenmodell</a:t>
            </a:r>
            <a:r>
              <a:rPr lang="en-US" dirty="0"/>
              <a:t> - </a:t>
            </a:r>
            <a:r>
              <a:rPr lang="en-US" dirty="0" err="1"/>
              <a:t>schadenhöhe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C1BDE-E424-89BE-D8C7-A514350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39AD3-3E6A-A34B-74E2-8374457575FC}"/>
                  </a:ext>
                </a:extLst>
              </p:cNvPr>
              <p:cNvSpPr txBox="1"/>
              <p:nvPr/>
            </p:nvSpPr>
            <p:spPr>
              <a:xfrm>
                <a:off x="807038" y="2640993"/>
                <a:ext cx="4963217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Baseline Modell - OLS Regression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𝑇𝑜𝑡𝑎𝑙𝐶𝑙𝑎𝑖𝑚𝐴𝑚𝑜𝑢𝑛𝑡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𝑉𝑒h𝐴𝑔𝑒</m:t>
                      </m:r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𝐷𝑖𝑣𝐴𝑔𝑒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𝑉𝑒h𝑃𝑜𝑤𝑒𝑟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𝐵𝑜𝑛𝑢𝑠𝑀𝑎𝑙𝑢𝑠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39AD3-3E6A-A34B-74E2-83744575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38" y="2640993"/>
                <a:ext cx="4963217" cy="2154436"/>
              </a:xfrm>
              <a:prstGeom prst="rect">
                <a:avLst/>
              </a:prstGeom>
              <a:blipFill>
                <a:blip r:embed="rId2"/>
                <a:stretch>
                  <a:fillRect t="-1130" b="-8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484FD6-5660-B707-710F-4F99D837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451" y="2248250"/>
            <a:ext cx="496321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6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D379-63A3-A40A-D848-409244F5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Schadenmodell</a:t>
            </a:r>
            <a:r>
              <a:rPr lang="en-US" dirty="0"/>
              <a:t> - </a:t>
            </a:r>
            <a:r>
              <a:rPr lang="en-US" dirty="0" err="1"/>
              <a:t>schadenhöhe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C1BDE-E424-89BE-D8C7-A514350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39AD3-3E6A-A34B-74E2-8374457575FC}"/>
                  </a:ext>
                </a:extLst>
              </p:cNvPr>
              <p:cNvSpPr txBox="1"/>
              <p:nvPr/>
            </p:nvSpPr>
            <p:spPr>
              <a:xfrm>
                <a:off x="807038" y="2640993"/>
                <a:ext cx="4963217" cy="243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Negative Binomial Generalized Linear Model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𝑇𝑜𝑡𝑎𝑙𝐶𝑙𝑎𝑖𝑚𝐴𝑚𝑜𝑢𝑛𝑡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𝐸𝑥𝑝𝑜𝑠𝑢𝑟𝑒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𝑉𝑒h𝐴𝑔𝑒</m:t>
                      </m:r>
                    </m:oMath>
                  </m:oMathPara>
                </a14:m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𝐷𝑖𝑣𝐴𝑔𝑒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𝑉𝑒h𝑃𝑜𝑤𝑒𝑟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𝐵𝑜𝑛𝑢𝑠𝑀𝑎𝑙𝑢𝑠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DE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39AD3-3E6A-A34B-74E2-83744575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38" y="2640993"/>
                <a:ext cx="4963217" cy="2432397"/>
              </a:xfrm>
              <a:prstGeom prst="rect">
                <a:avLst/>
              </a:prstGeom>
              <a:blipFill>
                <a:blip r:embed="rId2"/>
                <a:stretch>
                  <a:fillRect t="-1003" b="-10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F872D6-B347-1FC3-E663-47474709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89" y="2399379"/>
            <a:ext cx="4971680" cy="32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163-71BC-C0D4-3DD6-40F3390D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TARIFKALKULATION &amp; PRODUKTENTWICKLUNG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BB149-8E4F-7F46-F535-DE2E22FA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33672"/>
            <a:ext cx="12191997" cy="2014728"/>
          </a:xfrm>
        </p:spPr>
        <p:txBody>
          <a:bodyPr/>
          <a:lstStyle/>
          <a:p>
            <a:r>
              <a:rPr lang="en-US" dirty="0"/>
              <a:t>1.Qualitative </a:t>
            </a:r>
            <a:r>
              <a:rPr lang="en-US" dirty="0" err="1"/>
              <a:t>beurteilung</a:t>
            </a:r>
            <a:r>
              <a:rPr lang="en-US" dirty="0"/>
              <a:t> </a:t>
            </a:r>
          </a:p>
          <a:p>
            <a:r>
              <a:rPr lang="en-US" dirty="0"/>
              <a:t>des </a:t>
            </a:r>
            <a:r>
              <a:rPr lang="en-US" dirty="0" err="1"/>
              <a:t>modells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1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CEDC-B46F-166B-F1AC-240072A5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</a:t>
            </a:r>
            <a:r>
              <a:rPr lang="en-US" dirty="0" err="1"/>
              <a:t>beurteilung</a:t>
            </a:r>
            <a:r>
              <a:rPr lang="en-US" dirty="0"/>
              <a:t> des </a:t>
            </a:r>
            <a:r>
              <a:rPr lang="en-US" dirty="0" err="1"/>
              <a:t>modells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02BD-6C91-0824-D4CA-8B1F23AA6A7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2996477" cy="29138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KOEFFIZIENTEN:</a:t>
            </a:r>
            <a:endParaRPr lang="en-US" b="0" i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VehAge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-0.0049</a:t>
            </a: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DrivAge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-0.0032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VehPower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0.0077</a:t>
            </a: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BonusMalus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0.0357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Density: -6.577e-06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943C1-50FD-8C2F-0911-D9BF999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6F7585-0568-2A17-F973-F60D7D6B4D98}"/>
              </a:ext>
            </a:extLst>
          </p:cNvPr>
          <p:cNvSpPr txBox="1">
            <a:spLocks/>
          </p:cNvSpPr>
          <p:nvPr/>
        </p:nvSpPr>
        <p:spPr>
          <a:xfrm>
            <a:off x="5097636" y="2465538"/>
            <a:ext cx="4932104" cy="291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Assoziierte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Veränderungen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VehAge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0.995 -&gt; - 0.5%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DrivAge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0.9968 -&gt; - 0.32%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VehPower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1.0077 -&gt; + 0.77%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BonusMalus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1.0363 -&gt; + 3.63%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Density: 1 -&gt; - 0.00%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8544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163-71BC-C0D4-3DD6-40F3390D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Modellierung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BB149-8E4F-7F46-F535-DE2E22FAC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Daten</a:t>
            </a:r>
            <a:r>
              <a:rPr lang="en-US" dirty="0"/>
              <a:t> Exploration</a:t>
            </a:r>
          </a:p>
          <a:p>
            <a:r>
              <a:rPr lang="en-US" dirty="0"/>
              <a:t>&amp; </a:t>
            </a:r>
            <a:r>
              <a:rPr lang="en-US" dirty="0" err="1"/>
              <a:t>Datenanalyse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9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CEDC-B46F-166B-F1AC-240072A5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</a:t>
            </a:r>
            <a:r>
              <a:rPr lang="en-US" dirty="0" err="1"/>
              <a:t>beurteilung</a:t>
            </a:r>
            <a:r>
              <a:rPr lang="en-US" dirty="0"/>
              <a:t> des </a:t>
            </a:r>
            <a:r>
              <a:rPr lang="en-US" dirty="0" err="1"/>
              <a:t>modells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02BD-6C91-0824-D4CA-8B1F23AA6A7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25252" y="2143403"/>
            <a:ext cx="2996477" cy="29138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KOEFFIZIENTEN:</a:t>
            </a:r>
            <a:endParaRPr lang="en-US" b="0" i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VehAge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-0.0049</a:t>
            </a: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DrivAge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-0.0032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VehPower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0.0077</a:t>
            </a:r>
          </a:p>
          <a:p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BonusMalus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0.0357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Density: -6.577e-06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943C1-50FD-8C2F-0911-D9BF999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6F7585-0568-2A17-F973-F60D7D6B4D98}"/>
              </a:ext>
            </a:extLst>
          </p:cNvPr>
          <p:cNvSpPr txBox="1">
            <a:spLocks/>
          </p:cNvSpPr>
          <p:nvPr/>
        </p:nvSpPr>
        <p:spPr>
          <a:xfrm>
            <a:off x="5421385" y="2143403"/>
            <a:ext cx="4932104" cy="291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Assoziierte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Veränderungen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VehAge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0.995 -&gt; - 0.5%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DrivAge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0.9968 -&gt; - 0.32%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VehPower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1.0077 -&gt; + 0.77%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BonusMalus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1.0363 -&gt; + 3.63%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Density: 1 -&gt; - 0.00%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8AA5C-782A-BDFB-8D35-7B8C0F9172B5}"/>
              </a:ext>
            </a:extLst>
          </p:cNvPr>
          <p:cNvSpPr txBox="1">
            <a:spLocks/>
          </p:cNvSpPr>
          <p:nvPr/>
        </p:nvSpPr>
        <p:spPr>
          <a:xfrm>
            <a:off x="925252" y="5100055"/>
            <a:ext cx="10133843" cy="1040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/>
              <a:t>Durchschnittliche</a:t>
            </a:r>
            <a:r>
              <a:rPr lang="en-US" dirty="0"/>
              <a:t> Police </a:t>
            </a:r>
            <a:r>
              <a:rPr lang="en-US" dirty="0" err="1"/>
              <a:t>verursacht</a:t>
            </a:r>
            <a:r>
              <a:rPr lang="en-US" dirty="0"/>
              <a:t> </a:t>
            </a:r>
            <a:r>
              <a:rPr lang="en-US" dirty="0" err="1"/>
              <a:t>Schaden</a:t>
            </a:r>
            <a:r>
              <a:rPr lang="en-US" dirty="0"/>
              <a:t> von 297€</a:t>
            </a:r>
          </a:p>
          <a:p>
            <a:pPr marL="285750" indent="-285750">
              <a:buFontTx/>
              <a:buChar char="-"/>
            </a:pPr>
            <a:r>
              <a:rPr lang="en-US" dirty="0"/>
              <a:t>Median Police </a:t>
            </a:r>
            <a:r>
              <a:rPr lang="en-US" dirty="0" err="1"/>
              <a:t>verursacht</a:t>
            </a:r>
            <a:r>
              <a:rPr lang="en-US" dirty="0"/>
              <a:t> </a:t>
            </a:r>
            <a:r>
              <a:rPr lang="en-US" dirty="0" err="1"/>
              <a:t>Schaden</a:t>
            </a:r>
            <a:r>
              <a:rPr lang="en-US" dirty="0"/>
              <a:t> von 210€</a:t>
            </a:r>
          </a:p>
        </p:txBody>
      </p:sp>
    </p:spTree>
    <p:extLst>
      <p:ext uri="{BB962C8B-B14F-4D97-AF65-F5344CB8AC3E}">
        <p14:creationId xmlns:p14="http://schemas.microsoft.com/office/powerpoint/2010/main" val="795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CEDC-B46F-166B-F1AC-240072A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61" y="2060867"/>
            <a:ext cx="8162677" cy="507369"/>
          </a:xfrm>
        </p:spPr>
        <p:txBody>
          <a:bodyPr/>
          <a:lstStyle/>
          <a:p>
            <a:pPr algn="ctr"/>
            <a:r>
              <a:rPr lang="en-US" sz="2000" dirty="0"/>
              <a:t>NUR ZWEI MERKMALE KÖNNEN AUSGEWÄHLT WERDEN</a:t>
            </a:r>
            <a:endParaRPr lang="en-DE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943C1-50FD-8C2F-0911-D9BF999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5D9C8A-53A9-70B8-056F-3435F323E8B6}"/>
              </a:ext>
            </a:extLst>
          </p:cNvPr>
          <p:cNvSpPr txBox="1">
            <a:spLocks/>
          </p:cNvSpPr>
          <p:nvPr/>
        </p:nvSpPr>
        <p:spPr>
          <a:xfrm>
            <a:off x="741679" y="2305759"/>
            <a:ext cx="10133843" cy="1040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9E333A-2156-E62F-FB22-B98D7D0BB12D}"/>
              </a:ext>
            </a:extLst>
          </p:cNvPr>
          <p:cNvSpPr txBox="1">
            <a:spLocks/>
          </p:cNvSpPr>
          <p:nvPr/>
        </p:nvSpPr>
        <p:spPr>
          <a:xfrm>
            <a:off x="894080" y="582882"/>
            <a:ext cx="10500989" cy="13274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/>
              <a:t>Qualitative beurteilung des modells </a:t>
            </a:r>
            <a:endParaRPr lang="en-D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BD3C5D-968E-A2D0-17D3-86179498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2813128"/>
            <a:ext cx="4820323" cy="321037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2D1AA2-1988-E9CC-8395-2623CABE3279}"/>
              </a:ext>
            </a:extLst>
          </p:cNvPr>
          <p:cNvCxnSpPr/>
          <p:nvPr/>
        </p:nvCxnSpPr>
        <p:spPr>
          <a:xfrm>
            <a:off x="3346522" y="5643107"/>
            <a:ext cx="30155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C25F7-782B-824B-F928-436DCAE6B025}"/>
              </a:ext>
            </a:extLst>
          </p:cNvPr>
          <p:cNvCxnSpPr/>
          <p:nvPr/>
        </p:nvCxnSpPr>
        <p:spPr>
          <a:xfrm>
            <a:off x="3346522" y="5804971"/>
            <a:ext cx="3015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3D7D00-82DE-19F2-AFF2-754980D1174A}"/>
              </a:ext>
            </a:extLst>
          </p:cNvPr>
          <p:cNvCxnSpPr/>
          <p:nvPr/>
        </p:nvCxnSpPr>
        <p:spPr>
          <a:xfrm>
            <a:off x="3346522" y="5500171"/>
            <a:ext cx="3015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CD087-1E1F-BAEC-9BC7-0EAF2AF0C5A9}"/>
              </a:ext>
            </a:extLst>
          </p:cNvPr>
          <p:cNvCxnSpPr/>
          <p:nvPr/>
        </p:nvCxnSpPr>
        <p:spPr>
          <a:xfrm>
            <a:off x="3346522" y="5189017"/>
            <a:ext cx="30155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163-71BC-C0D4-3DD6-40F3390D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TARIFKALKULATION &amp; PRODUKTENTWICKLUNG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BB149-8E4F-7F46-F535-DE2E22FA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33672"/>
            <a:ext cx="12191997" cy="2014728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Überführung</a:t>
            </a:r>
            <a:r>
              <a:rPr lang="en-US" dirty="0"/>
              <a:t> des </a:t>
            </a:r>
            <a:r>
              <a:rPr lang="en-US" dirty="0" err="1"/>
              <a:t>schadenbedarfs</a:t>
            </a:r>
            <a:r>
              <a:rPr lang="en-US" dirty="0"/>
              <a:t> </a:t>
            </a:r>
          </a:p>
          <a:p>
            <a:r>
              <a:rPr lang="en-US" dirty="0"/>
              <a:t>in den </a:t>
            </a:r>
            <a:r>
              <a:rPr lang="en-US" dirty="0" err="1"/>
              <a:t>tarif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 err="1"/>
              <a:t>gesamtprämie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99625" y="2428633"/>
            <a:ext cx="10343044" cy="3723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1CE707-D3B3-DAFB-B2A4-C8FB6E16F974}"/>
                  </a:ext>
                </a:extLst>
              </p:cNvPr>
              <p:cNvSpPr txBox="1"/>
              <p:nvPr/>
            </p:nvSpPr>
            <p:spPr>
              <a:xfrm>
                <a:off x="1662793" y="2842423"/>
                <a:ext cx="886641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𝐵𝑒𝑡𝑟𝑖𝑒𝑏𝑠𝑘𝑜𝑠𝑡𝑒𝑛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=0,25 ∗275€=68,75€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𝐾𝑎𝑝𝑖𝑡𝑎𝑙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𝑅𝑖𝑠𝑖𝑘𝑜𝑚𝑎𝑟𝑔𝑒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=0,15 ∗275€=41,25€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𝐺𝑒𝑤𝑖𝑛𝑛𝑚𝑎𝑟𝑔𝑒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=0,05 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275€+68,75€+41,25€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=19€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1CE707-D3B3-DAFB-B2A4-C8FB6E16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93" y="2842423"/>
                <a:ext cx="886641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CBC601-218B-AA2B-C263-FF2D45340315}"/>
                  </a:ext>
                </a:extLst>
              </p:cNvPr>
              <p:cNvSpPr txBox="1"/>
              <p:nvPr/>
            </p:nvSpPr>
            <p:spPr>
              <a:xfrm>
                <a:off x="2943397" y="4570065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𝐺𝑒𝑠𝑎𝑚𝑡𝑝𝑟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=275€+68,75+41,25+19€=404€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CBC601-218B-AA2B-C263-FF2D4534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397" y="4570065"/>
                <a:ext cx="60975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6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 err="1"/>
              <a:t>Chancen</a:t>
            </a:r>
            <a:r>
              <a:rPr lang="en-US" dirty="0"/>
              <a:t> &amp; </a:t>
            </a:r>
            <a:r>
              <a:rPr lang="en-US" dirty="0" err="1"/>
              <a:t>Risiken</a:t>
            </a:r>
            <a:r>
              <a:rPr lang="en-US" dirty="0"/>
              <a:t> - </a:t>
            </a:r>
            <a:r>
              <a:rPr lang="en-US" dirty="0" err="1"/>
              <a:t>Tarifdifferenzierung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EA905F-EDB1-6B18-DD90-445E3208E605}"/>
              </a:ext>
            </a:extLst>
          </p:cNvPr>
          <p:cNvSpPr/>
          <p:nvPr/>
        </p:nvSpPr>
        <p:spPr>
          <a:xfrm>
            <a:off x="1766045" y="2204897"/>
            <a:ext cx="3617068" cy="447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DIREKTMARKT</a:t>
            </a:r>
            <a:endParaRPr lang="en-DE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732D4-6956-D6D3-7AE0-A32757125E5F}"/>
              </a:ext>
            </a:extLst>
          </p:cNvPr>
          <p:cNvSpPr/>
          <p:nvPr/>
        </p:nvSpPr>
        <p:spPr>
          <a:xfrm>
            <a:off x="7242088" y="2199214"/>
            <a:ext cx="3617068" cy="447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AGENTUREVERTRIEB</a:t>
            </a:r>
            <a:endParaRPr lang="en-DE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DC195-1086-F67D-48B8-F51E5F71998A}"/>
              </a:ext>
            </a:extLst>
          </p:cNvPr>
          <p:cNvSpPr txBox="1">
            <a:spLocks/>
          </p:cNvSpPr>
          <p:nvPr/>
        </p:nvSpPr>
        <p:spPr>
          <a:xfrm>
            <a:off x="1041147" y="3241335"/>
            <a:ext cx="5052635" cy="127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Erreicht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die </a:t>
            </a:r>
            <a:r>
              <a:rPr lang="en-US" dirty="0" err="1"/>
              <a:t>unabhängig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entscheiden</a:t>
            </a:r>
            <a:r>
              <a:rPr lang="en-US" dirty="0"/>
              <a:t> wollen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Geringere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, </a:t>
            </a:r>
            <a:r>
              <a:rPr lang="en-US" dirty="0" err="1"/>
              <a:t>keine</a:t>
            </a:r>
            <a:r>
              <a:rPr lang="en-US" dirty="0"/>
              <a:t> Provision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034837-D8FC-A6A3-A7C8-C7D5B349A342}"/>
              </a:ext>
            </a:extLst>
          </p:cNvPr>
          <p:cNvSpPr txBox="1">
            <a:spLocks/>
          </p:cNvSpPr>
          <p:nvPr/>
        </p:nvSpPr>
        <p:spPr>
          <a:xfrm>
            <a:off x="6190034" y="3193170"/>
            <a:ext cx="5052635" cy="127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Erreicht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die </a:t>
            </a:r>
            <a:r>
              <a:rPr lang="en-US" dirty="0" err="1"/>
              <a:t>persönliche</a:t>
            </a:r>
            <a:r>
              <a:rPr lang="en-US" dirty="0"/>
              <a:t> </a:t>
            </a:r>
            <a:r>
              <a:rPr lang="en-US" dirty="0" err="1"/>
              <a:t>Beratung</a:t>
            </a:r>
            <a:r>
              <a:rPr lang="en-US" dirty="0"/>
              <a:t> </a:t>
            </a:r>
            <a:r>
              <a:rPr lang="en-US" dirty="0" err="1"/>
              <a:t>bevorzugen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Höhere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höhere</a:t>
            </a:r>
            <a:r>
              <a:rPr lang="en-US" dirty="0"/>
              <a:t> </a:t>
            </a:r>
            <a:r>
              <a:rPr lang="en-US" dirty="0" err="1"/>
              <a:t>Prämien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89F9D-C29D-AC24-5EAB-11FB22AAC097}"/>
              </a:ext>
            </a:extLst>
          </p:cNvPr>
          <p:cNvSpPr txBox="1"/>
          <p:nvPr/>
        </p:nvSpPr>
        <p:spPr>
          <a:xfrm>
            <a:off x="4925522" y="2814553"/>
            <a:ext cx="233652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CHANCEN</a:t>
            </a:r>
            <a:endParaRPr lang="en-DE" b="1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E7DBD1C-157A-D44E-2A0A-97A8BB717FA5}"/>
              </a:ext>
            </a:extLst>
          </p:cNvPr>
          <p:cNvSpPr txBox="1">
            <a:spLocks/>
          </p:cNvSpPr>
          <p:nvPr/>
        </p:nvSpPr>
        <p:spPr>
          <a:xfrm>
            <a:off x="949331" y="4983355"/>
            <a:ext cx="10293338" cy="1277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Preise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Unverständnis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den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führen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Höhere</a:t>
            </a:r>
            <a:r>
              <a:rPr lang="en-US" dirty="0"/>
              <a:t> </a:t>
            </a:r>
            <a:r>
              <a:rPr lang="en-US" dirty="0" err="1"/>
              <a:t>Komplexität</a:t>
            </a:r>
            <a:r>
              <a:rPr lang="en-US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Aggressive </a:t>
            </a:r>
            <a:r>
              <a:rPr lang="en-US" dirty="0" err="1"/>
              <a:t>Preise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Direktvertrieb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Image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Agenturevertrieb</a:t>
            </a:r>
            <a:r>
              <a:rPr lang="en-US" dirty="0"/>
              <a:t> </a:t>
            </a:r>
            <a:r>
              <a:rPr lang="en-US" dirty="0" err="1"/>
              <a:t>schädigen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216F9-DD16-950A-409F-E326CA7D0E1C}"/>
              </a:ext>
            </a:extLst>
          </p:cNvPr>
          <p:cNvSpPr txBox="1"/>
          <p:nvPr/>
        </p:nvSpPr>
        <p:spPr>
          <a:xfrm>
            <a:off x="4925522" y="4561453"/>
            <a:ext cx="233652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RISIKEN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78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172-4ADB-F073-DAC1-A05A1738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exploration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9B631-4040-BEDA-A49B-A626FB0A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5B2EE-4072-1097-D53B-E5A2C4A7EED0}"/>
              </a:ext>
            </a:extLst>
          </p:cNvPr>
          <p:cNvSpPr/>
          <p:nvPr/>
        </p:nvSpPr>
        <p:spPr>
          <a:xfrm>
            <a:off x="4287466" y="4824378"/>
            <a:ext cx="3617068" cy="447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ZIELGRÖßEN</a:t>
            </a:r>
            <a:endParaRPr lang="en-DE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937037C-4F9C-052A-1910-A9467A109F1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370" y="3171617"/>
            <a:ext cx="2737993" cy="887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Exposure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Area &amp; Region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Tx/>
              <a:buChar char="-"/>
            </a:pP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CAAD4-6912-D304-73BD-65B96DD20D60}"/>
              </a:ext>
            </a:extLst>
          </p:cNvPr>
          <p:cNvSpPr/>
          <p:nvPr/>
        </p:nvSpPr>
        <p:spPr>
          <a:xfrm>
            <a:off x="4287466" y="2311942"/>
            <a:ext cx="3617068" cy="447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TARIFMERKMALE</a:t>
            </a:r>
            <a:endParaRPr lang="en-DE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able Placeholder 6">
            <a:extLst>
              <a:ext uri="{FF2B5EF4-FFF2-40B4-BE49-F238E27FC236}">
                <a16:creationId xmlns:a16="http://schemas.microsoft.com/office/drawing/2014/main" id="{59AC5090-070D-0F9B-6506-78C268D0E50E}"/>
              </a:ext>
            </a:extLst>
          </p:cNvPr>
          <p:cNvSpPr txBox="1">
            <a:spLocks/>
          </p:cNvSpPr>
          <p:nvPr/>
        </p:nvSpPr>
        <p:spPr>
          <a:xfrm>
            <a:off x="6087959" y="3228421"/>
            <a:ext cx="2530680" cy="887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BonusMalus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Veh Brand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DE" dirty="0"/>
          </a:p>
        </p:txBody>
      </p:sp>
      <p:sp>
        <p:nvSpPr>
          <p:cNvPr id="6" name="Table Placeholder 6">
            <a:extLst>
              <a:ext uri="{FF2B5EF4-FFF2-40B4-BE49-F238E27FC236}">
                <a16:creationId xmlns:a16="http://schemas.microsoft.com/office/drawing/2014/main" id="{EBF401B2-5946-C6F7-8806-843F9A50C99C}"/>
              </a:ext>
            </a:extLst>
          </p:cNvPr>
          <p:cNvSpPr txBox="1">
            <a:spLocks/>
          </p:cNvSpPr>
          <p:nvPr/>
        </p:nvSpPr>
        <p:spPr>
          <a:xfrm>
            <a:off x="1675514" y="5589339"/>
            <a:ext cx="3795698" cy="4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ClaimAmount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Tx/>
              <a:buChar char="-"/>
            </a:pPr>
            <a:endParaRPr lang="en-DE" dirty="0"/>
          </a:p>
        </p:txBody>
      </p:sp>
      <p:sp>
        <p:nvSpPr>
          <p:cNvPr id="9" name="Table Placeholder 6">
            <a:extLst>
              <a:ext uri="{FF2B5EF4-FFF2-40B4-BE49-F238E27FC236}">
                <a16:creationId xmlns:a16="http://schemas.microsoft.com/office/drawing/2014/main" id="{D9739D79-1551-89EA-605B-E4C774370541}"/>
              </a:ext>
            </a:extLst>
          </p:cNvPr>
          <p:cNvSpPr txBox="1">
            <a:spLocks/>
          </p:cNvSpPr>
          <p:nvPr/>
        </p:nvSpPr>
        <p:spPr>
          <a:xfrm>
            <a:off x="6720790" y="5589339"/>
            <a:ext cx="3795698" cy="44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Claim Number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Tx/>
              <a:buChar char="-"/>
            </a:pP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76BC-B9B9-5534-2723-1C71F1C0C893}"/>
              </a:ext>
            </a:extLst>
          </p:cNvPr>
          <p:cNvSpPr txBox="1"/>
          <p:nvPr/>
        </p:nvSpPr>
        <p:spPr>
          <a:xfrm>
            <a:off x="3288133" y="3228420"/>
            <a:ext cx="279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VehAge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DrivAge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947EB-7BD4-A422-8D1E-15C72F4542AF}"/>
              </a:ext>
            </a:extLst>
          </p:cNvPr>
          <p:cNvSpPr txBox="1"/>
          <p:nvPr/>
        </p:nvSpPr>
        <p:spPr>
          <a:xfrm>
            <a:off x="8492422" y="3228421"/>
            <a:ext cx="2858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Veh Gas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351613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Zielgröße</a:t>
            </a:r>
            <a:r>
              <a:rPr lang="en-US" dirty="0"/>
              <a:t> – </a:t>
            </a:r>
            <a:r>
              <a:rPr lang="en-US" dirty="0" err="1"/>
              <a:t>schadenhöhe</a:t>
            </a:r>
            <a:r>
              <a:rPr lang="en-US" dirty="0"/>
              <a:t> / claim amount</a:t>
            </a:r>
            <a:endParaRPr lang="en-DE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7A077D0-CC45-8576-EFDD-F6237EECA3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4457700"/>
            <a:ext cx="10515600" cy="15811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Anteil</a:t>
            </a:r>
            <a:r>
              <a:rPr lang="en-US" dirty="0"/>
              <a:t> des </a:t>
            </a:r>
            <a:r>
              <a:rPr lang="en-US" dirty="0" err="1"/>
              <a:t>gesamten</a:t>
            </a:r>
            <a:r>
              <a:rPr lang="en-US" dirty="0"/>
              <a:t> </a:t>
            </a:r>
            <a:r>
              <a:rPr lang="en-US" dirty="0" err="1"/>
              <a:t>Schadenvolumens</a:t>
            </a:r>
            <a:r>
              <a:rPr lang="en-US" dirty="0"/>
              <a:t> </a:t>
            </a:r>
            <a:r>
              <a:rPr lang="en-US" dirty="0" err="1"/>
              <a:t>verursacht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Schäden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12,000€ : 41%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Anteil</a:t>
            </a:r>
            <a:r>
              <a:rPr lang="en-US" dirty="0"/>
              <a:t> des </a:t>
            </a:r>
            <a:r>
              <a:rPr lang="en-US" dirty="0" err="1"/>
              <a:t>gesamten</a:t>
            </a:r>
            <a:r>
              <a:rPr lang="en-US" dirty="0"/>
              <a:t> </a:t>
            </a:r>
            <a:r>
              <a:rPr lang="en-US" dirty="0" err="1"/>
              <a:t>Schadenvolumens</a:t>
            </a:r>
            <a:r>
              <a:rPr lang="en-US" dirty="0"/>
              <a:t> </a:t>
            </a:r>
            <a:r>
              <a:rPr lang="en-US" dirty="0" err="1"/>
              <a:t>verursacht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Schäden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100,000€: 0.2460301595573274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C34C5-5E38-FCC0-0494-9CDBD5CA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67" y="2055425"/>
            <a:ext cx="3340708" cy="2131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06E8DA-83FF-9020-26A3-8C032085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61" y="2069347"/>
            <a:ext cx="3353538" cy="2117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61991-2327-38A1-9361-9E6A4CD1D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25" y="2069347"/>
            <a:ext cx="3353538" cy="21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Zielgröße</a:t>
            </a:r>
            <a:r>
              <a:rPr lang="en-US" dirty="0"/>
              <a:t> – </a:t>
            </a:r>
            <a:r>
              <a:rPr lang="en-US" dirty="0" err="1"/>
              <a:t>schadenhöhe</a:t>
            </a:r>
            <a:r>
              <a:rPr lang="en-US" dirty="0"/>
              <a:t> / claim amount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7E2C4-8A1A-E18F-E356-E34A4514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0" y="2251208"/>
            <a:ext cx="10515601" cy="1432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E12590-2B3B-172D-4C86-80A07DE2260F}"/>
              </a:ext>
            </a:extLst>
          </p:cNvPr>
          <p:cNvSpPr txBox="1"/>
          <p:nvPr/>
        </p:nvSpPr>
        <p:spPr>
          <a:xfrm>
            <a:off x="835370" y="3875714"/>
            <a:ext cx="1016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Diese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Policen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sehr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hohen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Claims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unterscheiden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sich in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allen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Features</a:t>
            </a:r>
            <a:endParaRPr lang="en-DE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Zielgröße</a:t>
            </a:r>
            <a:r>
              <a:rPr lang="en-US" dirty="0"/>
              <a:t> – </a:t>
            </a:r>
            <a:r>
              <a:rPr lang="en-US" dirty="0" err="1"/>
              <a:t>schadenhöhe</a:t>
            </a:r>
            <a:r>
              <a:rPr lang="en-US" dirty="0"/>
              <a:t> / claim amount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DB205-AC23-D00A-3B38-DA26EA5B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21" y="4581719"/>
            <a:ext cx="6504298" cy="151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394C2-BD03-5B10-68CC-F64160E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16" y="2475214"/>
            <a:ext cx="7772568" cy="1606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001DE6-212D-14C4-4699-3131C9A82148}"/>
              </a:ext>
            </a:extLst>
          </p:cNvPr>
          <p:cNvSpPr txBox="1"/>
          <p:nvPr/>
        </p:nvSpPr>
        <p:spPr>
          <a:xfrm>
            <a:off x="2632711" y="2105882"/>
            <a:ext cx="692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Alle </a:t>
            </a:r>
            <a:r>
              <a:rPr lang="en-US" dirty="0" err="1">
                <a:solidFill>
                  <a:schemeClr val="bg1"/>
                </a:solidFill>
              </a:rPr>
              <a:t>Policen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10A77-6062-7A28-8C1C-49EC99709A4E}"/>
              </a:ext>
            </a:extLst>
          </p:cNvPr>
          <p:cNvSpPr txBox="1"/>
          <p:nvPr/>
        </p:nvSpPr>
        <p:spPr>
          <a:xfrm>
            <a:off x="2632710" y="4212387"/>
            <a:ext cx="692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Policien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als</a:t>
            </a:r>
            <a:r>
              <a:rPr lang="en-US" dirty="0">
                <a:solidFill>
                  <a:schemeClr val="bg1"/>
                </a:solidFill>
              </a:rPr>
              <a:t> 12.000 </a:t>
            </a:r>
            <a:r>
              <a:rPr lang="en-US" dirty="0" err="1">
                <a:solidFill>
                  <a:schemeClr val="bg1"/>
                </a:solidFill>
              </a:rPr>
              <a:t>Schadenshöhe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Zielgröße</a:t>
            </a:r>
            <a:r>
              <a:rPr lang="en-US" dirty="0"/>
              <a:t> – </a:t>
            </a:r>
            <a:r>
              <a:rPr lang="en-US" dirty="0" err="1"/>
              <a:t>Schadenfrequenz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EEB6CAF-B934-91C9-D29C-B3EFF976B0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377758"/>
            <a:ext cx="10515600" cy="36655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Anzahl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Policen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ohne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Claim = 643,953</a:t>
            </a:r>
          </a:p>
          <a:p>
            <a:pPr marL="1143000" lvl="1"/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95%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aller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Policen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verursachen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keinen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Schaden</a:t>
            </a:r>
            <a:endParaRPr lang="en-US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5% der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Policen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verursachen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einen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Schaden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0.27%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verursachen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mehr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einen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Schaden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16% der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Policen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sehr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hohen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Schäden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über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12.000€)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verursacehn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mehr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einen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Schaden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1143000" lvl="1"/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Identifizieren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der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Policen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die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mehr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eine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Schaden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verursachen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wertvoll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4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9648-2EB9-0ACA-1FE9-16AB7CC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Zielgröße</a:t>
            </a:r>
            <a:r>
              <a:rPr lang="en-US" dirty="0"/>
              <a:t> – </a:t>
            </a:r>
            <a:r>
              <a:rPr lang="en-US" dirty="0" err="1"/>
              <a:t>Schadenfrequenz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366-EA02-1C13-5414-9D391DC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EEB6CAF-B934-91C9-D29C-B3EFF976B0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Deswegen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Drei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Kategorien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0, 1 and more than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Es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gibt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DE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8608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Claims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0€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Claimamount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Das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sind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27%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aller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Policies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einem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Claim und 25%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aller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Policies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mehr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null claims</a:t>
            </a:r>
            <a:endParaRPr lang="en-US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551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{EACBBC06-C09D-420D-8855-5FD936761F2C}tf11936837_win32</Template>
  <TotalTime>0</TotalTime>
  <Words>818</Words>
  <Application>Microsoft Office PowerPoint</Application>
  <PresentationFormat>Widescreen</PresentationFormat>
  <Paragraphs>210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Nova</vt:lpstr>
      <vt:lpstr>Biome</vt:lpstr>
      <vt:lpstr>Calibri</vt:lpstr>
      <vt:lpstr>Cambria Math</vt:lpstr>
      <vt:lpstr>Consolas</vt:lpstr>
      <vt:lpstr>Custom</vt:lpstr>
      <vt:lpstr>Data challenge</vt:lpstr>
      <vt:lpstr>Agenda</vt:lpstr>
      <vt:lpstr>Modellierung</vt:lpstr>
      <vt:lpstr>Daten exploration</vt:lpstr>
      <vt:lpstr>Zielgröße – schadenhöhe / claim amount</vt:lpstr>
      <vt:lpstr>Zielgröße – schadenhöhe / claim amount</vt:lpstr>
      <vt:lpstr>Zielgröße – schadenhöhe / claim amount</vt:lpstr>
      <vt:lpstr>Zielgröße – Schadenfrequenz </vt:lpstr>
      <vt:lpstr>Zielgröße – Schadenfrequenz </vt:lpstr>
      <vt:lpstr>tarifmerkmale – exposure</vt:lpstr>
      <vt:lpstr>tarifmerkmale – area &amp; Region </vt:lpstr>
      <vt:lpstr>tarifmerkmale –vehpower</vt:lpstr>
      <vt:lpstr>tarifmerkmale –vehage</vt:lpstr>
      <vt:lpstr>tarifmerkmale –drivage</vt:lpstr>
      <vt:lpstr>tarifmerkmale –Bonusmalus</vt:lpstr>
      <vt:lpstr>tarifmerkmale  - Veh brand</vt:lpstr>
      <vt:lpstr>tarifmerkmale  - veh gas</vt:lpstr>
      <vt:lpstr>tarifmerkmale – density</vt:lpstr>
      <vt:lpstr>Korrelationsanalyse</vt:lpstr>
      <vt:lpstr>Tarifmerkmale und outcomes</vt:lpstr>
      <vt:lpstr>Data preparation</vt:lpstr>
      <vt:lpstr>Modellierung</vt:lpstr>
      <vt:lpstr>Modellierung schadensfrequenz</vt:lpstr>
      <vt:lpstr>Modellierung schadensfrequenz</vt:lpstr>
      <vt:lpstr>Modellierung</vt:lpstr>
      <vt:lpstr>Schadenmodell - schadenhöhe</vt:lpstr>
      <vt:lpstr>Schadenmodell - schadenhöhe</vt:lpstr>
      <vt:lpstr>TARIFKALKULATION &amp; PRODUKTENTWICKLUNG</vt:lpstr>
      <vt:lpstr>Qualitative beurteilung des modells </vt:lpstr>
      <vt:lpstr>Qualitative beurteilung des modells </vt:lpstr>
      <vt:lpstr>NUR ZWEI MERKMALE KÖNNEN AUSGEWÄHLT WERDEN</vt:lpstr>
      <vt:lpstr>TARIFKALKULATION &amp; PRODUKTENTWICKLUNG</vt:lpstr>
      <vt:lpstr>gesamtprämie</vt:lpstr>
      <vt:lpstr>Chancen &amp; Risiken - Tarifdifferenzierung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Sören Schenk</dc:creator>
  <cp:lastModifiedBy>Sören Schenk</cp:lastModifiedBy>
  <cp:revision>27</cp:revision>
  <dcterms:created xsi:type="dcterms:W3CDTF">2024-05-29T13:03:30Z</dcterms:created>
  <dcterms:modified xsi:type="dcterms:W3CDTF">2024-05-30T22:37:04Z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