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layfair Displ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italic.fntdata"/><Relationship Id="rId25" Type="http://schemas.openxmlformats.org/officeDocument/2006/relationships/font" Target="fonts/PlayfairDisplay-bold.fntdata"/><Relationship Id="rId28" Type="http://schemas.openxmlformats.org/officeDocument/2006/relationships/font" Target="fonts/Lato-regular.fntdata"/><Relationship Id="rId27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bbad8b97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bbad8b97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be7b9555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be7b9555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be7b9555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be7b9555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be7b9555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be7b9555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be7b9555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be7b9555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be7b9555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be7b9555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be7b9555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be7b9555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be7b9555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be7b9555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c246da572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8c246da572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c246da57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c246da57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c246da57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c246da57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bbad8b9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bbad8b9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on student assignment and SFUSD in particular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c246da57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c246da57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on student assignment and SFUSD in particular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c246da57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c246da57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on student assignment and SFUSD in particular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c246da57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c246da57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on student assignment and SFUSD in particular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c246da57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c246da57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on student assignment and SFUSD in particular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be7b9555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be7b9555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samantha_robertson@berkeley.edu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896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Lato"/>
                <a:ea typeface="Lato"/>
                <a:cs typeface="Lato"/>
                <a:sym typeface="Lato"/>
              </a:rPr>
              <a:t>What If I Don’t Like Any of The Choices?</a:t>
            </a:r>
            <a:endParaRPr b="1" sz="3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The Limits of Preference Elicitation for Participatory Algorithm Design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86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Samantha Robertson, Niloufar Salehi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 flipH="1">
            <a:off x="3400" y="4632625"/>
            <a:ext cx="9180600" cy="13200"/>
          </a:xfrm>
          <a:prstGeom prst="straightConnector1">
            <a:avLst/>
          </a:prstGeom>
          <a:noFill/>
          <a:ln cap="flat" cmpd="sng" w="7620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14792" l="0" r="0" t="0"/>
          <a:stretch/>
        </p:blipFill>
        <p:spPr>
          <a:xfrm>
            <a:off x="7173900" y="3104750"/>
            <a:ext cx="1813100" cy="15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2"/>
          <p:cNvPicPr preferRelativeResize="0"/>
          <p:nvPr/>
        </p:nvPicPr>
        <p:blipFill rotWithShape="1">
          <a:blip r:embed="rId3">
            <a:alphaModFix/>
          </a:blip>
          <a:srcRect b="14456" l="0" r="49826" t="0"/>
          <a:stretch/>
        </p:blipFill>
        <p:spPr>
          <a:xfrm>
            <a:off x="-231375" y="2686741"/>
            <a:ext cx="1361525" cy="232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/>
          <p:nvPr/>
        </p:nvSpPr>
        <p:spPr>
          <a:xfrm>
            <a:off x="1171975" y="2802000"/>
            <a:ext cx="1589100" cy="2090700"/>
          </a:xfrm>
          <a:prstGeom prst="verticalScroll">
            <a:avLst>
              <a:gd fmla="val 12500" name="adj"/>
            </a:avLst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 txBox="1"/>
          <p:nvPr/>
        </p:nvSpPr>
        <p:spPr>
          <a:xfrm>
            <a:off x="1379975" y="3104925"/>
            <a:ext cx="1170900" cy="17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1. </a:t>
            </a:r>
            <a:r>
              <a:rPr b="1" lang="en"/>
              <a:t>School 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School B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3. School C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4. School 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5. ???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...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97" name="Google Shape;197;p22"/>
          <p:cNvSpPr txBox="1"/>
          <p:nvPr>
            <p:ph type="title"/>
          </p:nvPr>
        </p:nvSpPr>
        <p:spPr>
          <a:xfrm>
            <a:off x="311700" y="1922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What do I prefer?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127725" y="116125"/>
            <a:ext cx="49926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1. </a:t>
            </a:r>
            <a:r>
              <a:rPr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Preferences are </a:t>
            </a:r>
            <a:r>
              <a:rPr b="1"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inherent and fixed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/>
          <p:nvPr/>
        </p:nvSpPr>
        <p:spPr>
          <a:xfrm flipH="1" rot="10800000">
            <a:off x="2571350" y="1940438"/>
            <a:ext cx="1663800" cy="631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2569575" y="2872437"/>
            <a:ext cx="1665600" cy="595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 rot="5400000">
            <a:off x="2273900" y="772488"/>
            <a:ext cx="669000" cy="16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 rot="5400000">
            <a:off x="2307800" y="2745013"/>
            <a:ext cx="559500" cy="165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4235250" y="2203012"/>
            <a:ext cx="1825500" cy="1025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 txBox="1"/>
          <p:nvPr/>
        </p:nvSpPr>
        <p:spPr>
          <a:xfrm>
            <a:off x="1879888" y="1313863"/>
            <a:ext cx="14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Preferences over schools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1758725" y="3294163"/>
            <a:ext cx="1484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Priorities over students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4235175" y="2203013"/>
            <a:ext cx="1825500" cy="10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Matching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algorithm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7197825" y="2197538"/>
            <a:ext cx="1698900" cy="102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Best possible assignments for students subject to school priorities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6060750" y="2546300"/>
            <a:ext cx="1137000" cy="29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3"/>
          <p:cNvPicPr preferRelativeResize="0"/>
          <p:nvPr/>
        </p:nvPicPr>
        <p:blipFill rotWithShape="1">
          <a:blip r:embed="rId3">
            <a:alphaModFix/>
          </a:blip>
          <a:srcRect b="14792" l="0" r="0" t="0"/>
          <a:stretch/>
        </p:blipFill>
        <p:spPr>
          <a:xfrm>
            <a:off x="7185600" y="619524"/>
            <a:ext cx="1677725" cy="142956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3"/>
          <p:cNvSpPr txBox="1"/>
          <p:nvPr/>
        </p:nvSpPr>
        <p:spPr>
          <a:xfrm>
            <a:off x="585400" y="4018775"/>
            <a:ext cx="1137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Schools </a:t>
            </a:r>
            <a:endParaRPr/>
          </a:p>
        </p:txBody>
      </p:sp>
      <p:pic>
        <p:nvPicPr>
          <p:cNvPr id="215" name="Google Shape;215;p23"/>
          <p:cNvPicPr preferRelativeResize="0"/>
          <p:nvPr/>
        </p:nvPicPr>
        <p:blipFill rotWithShape="1">
          <a:blip r:embed="rId4">
            <a:alphaModFix/>
          </a:blip>
          <a:srcRect b="17498" l="0" r="0" t="0"/>
          <a:stretch/>
        </p:blipFill>
        <p:spPr>
          <a:xfrm>
            <a:off x="247250" y="2787984"/>
            <a:ext cx="1484474" cy="122470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 txBox="1"/>
          <p:nvPr/>
        </p:nvSpPr>
        <p:spPr>
          <a:xfrm>
            <a:off x="585400" y="716550"/>
            <a:ext cx="1137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Students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7" name="Google Shape;217;p23"/>
          <p:cNvPicPr preferRelativeResize="0"/>
          <p:nvPr/>
        </p:nvPicPr>
        <p:blipFill rotWithShape="1">
          <a:blip r:embed="rId5">
            <a:alphaModFix/>
          </a:blip>
          <a:srcRect b="14456" l="0" r="49826" t="0"/>
          <a:stretch/>
        </p:blipFill>
        <p:spPr>
          <a:xfrm>
            <a:off x="475850" y="1082787"/>
            <a:ext cx="769300" cy="13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3"/>
          <p:cNvSpPr txBox="1"/>
          <p:nvPr/>
        </p:nvSpPr>
        <p:spPr>
          <a:xfrm>
            <a:off x="1775000" y="3859188"/>
            <a:ext cx="17562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In SFUSD: sibling, preK/TK, CTIP1, attendance area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1837725" y="848125"/>
            <a:ext cx="22914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FA8DC"/>
                </a:solidFill>
                <a:latin typeface="Lato"/>
                <a:ea typeface="Lato"/>
                <a:cs typeface="Lato"/>
                <a:sym typeface="Lato"/>
              </a:rPr>
              <a:t>Inherent, fixed</a:t>
            </a:r>
            <a:endParaRPr b="1">
              <a:solidFill>
                <a:srgbClr val="6FA8D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3514725" y="1313875"/>
            <a:ext cx="22914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4D79"/>
                </a:solidFill>
                <a:latin typeface="Lato"/>
                <a:ea typeface="Lato"/>
                <a:cs typeface="Lato"/>
                <a:sym typeface="Lato"/>
              </a:rPr>
              <a:t>Time consuming, situated</a:t>
            </a:r>
            <a:endParaRPr b="1">
              <a:solidFill>
                <a:srgbClr val="A64D7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127725" y="116125"/>
            <a:ext cx="49926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1. Preferences are </a:t>
            </a:r>
            <a:r>
              <a:rPr b="1"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inherent and fixed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>
            <p:ph type="title"/>
          </p:nvPr>
        </p:nvSpPr>
        <p:spPr>
          <a:xfrm>
            <a:off x="311700" y="1922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What if I don’t like any of the choices?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27" name="Google Shape;227;p24"/>
          <p:cNvPicPr preferRelativeResize="0"/>
          <p:nvPr/>
        </p:nvPicPr>
        <p:blipFill rotWithShape="1">
          <a:blip r:embed="rId3">
            <a:alphaModFix/>
          </a:blip>
          <a:srcRect b="14456" l="0" r="49826" t="0"/>
          <a:stretch/>
        </p:blipFill>
        <p:spPr>
          <a:xfrm>
            <a:off x="-231375" y="2686741"/>
            <a:ext cx="1361525" cy="232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4"/>
          <p:cNvSpPr/>
          <p:nvPr/>
        </p:nvSpPr>
        <p:spPr>
          <a:xfrm>
            <a:off x="1171975" y="2802000"/>
            <a:ext cx="1589100" cy="2090700"/>
          </a:xfrm>
          <a:prstGeom prst="verticalScroll">
            <a:avLst>
              <a:gd fmla="val 12500" name="adj"/>
            </a:avLst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"/>
          <p:cNvSpPr txBox="1"/>
          <p:nvPr/>
        </p:nvSpPr>
        <p:spPr>
          <a:xfrm>
            <a:off x="1379975" y="3104925"/>
            <a:ext cx="1170900" cy="17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1. …?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30" name="Google Shape;230;p24"/>
          <p:cNvSpPr txBox="1"/>
          <p:nvPr/>
        </p:nvSpPr>
        <p:spPr>
          <a:xfrm>
            <a:off x="127700" y="116125"/>
            <a:ext cx="84060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2. </a:t>
            </a:r>
            <a:r>
              <a:rPr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Preferences </a:t>
            </a:r>
            <a:r>
              <a:rPr b="1"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fully encapsulate</a:t>
            </a:r>
            <a:r>
              <a:rPr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relevant values, needs, and goals</a:t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/>
          <p:nvPr/>
        </p:nvSpPr>
        <p:spPr>
          <a:xfrm flipH="1" rot="10800000">
            <a:off x="2571350" y="1940438"/>
            <a:ext cx="1663800" cy="631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"/>
          <p:cNvSpPr/>
          <p:nvPr/>
        </p:nvSpPr>
        <p:spPr>
          <a:xfrm>
            <a:off x="2569575" y="2872437"/>
            <a:ext cx="1665600" cy="595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5"/>
          <p:cNvSpPr/>
          <p:nvPr/>
        </p:nvSpPr>
        <p:spPr>
          <a:xfrm rot="5400000">
            <a:off x="2273900" y="772488"/>
            <a:ext cx="669000" cy="16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5"/>
          <p:cNvSpPr/>
          <p:nvPr/>
        </p:nvSpPr>
        <p:spPr>
          <a:xfrm rot="5400000">
            <a:off x="2307800" y="2745013"/>
            <a:ext cx="559500" cy="165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39" name="Google Shape;239;p25"/>
          <p:cNvSpPr/>
          <p:nvPr/>
        </p:nvSpPr>
        <p:spPr>
          <a:xfrm>
            <a:off x="4235250" y="2203012"/>
            <a:ext cx="1825500" cy="1025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5"/>
          <p:cNvSpPr txBox="1"/>
          <p:nvPr/>
        </p:nvSpPr>
        <p:spPr>
          <a:xfrm>
            <a:off x="1879888" y="1313863"/>
            <a:ext cx="14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Preferences over schools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1758725" y="3294163"/>
            <a:ext cx="1484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Priorities over students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4235175" y="2203013"/>
            <a:ext cx="1825500" cy="10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Matching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algorithm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7197825" y="2197538"/>
            <a:ext cx="1698900" cy="102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Best possible assignments for students subject to school priorities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6060750" y="2546300"/>
            <a:ext cx="1137000" cy="29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25"/>
          <p:cNvPicPr preferRelativeResize="0"/>
          <p:nvPr/>
        </p:nvPicPr>
        <p:blipFill rotWithShape="1">
          <a:blip r:embed="rId3">
            <a:alphaModFix/>
          </a:blip>
          <a:srcRect b="14792" l="0" r="0" t="0"/>
          <a:stretch/>
        </p:blipFill>
        <p:spPr>
          <a:xfrm>
            <a:off x="7185600" y="619524"/>
            <a:ext cx="1677725" cy="142956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5"/>
          <p:cNvSpPr txBox="1"/>
          <p:nvPr/>
        </p:nvSpPr>
        <p:spPr>
          <a:xfrm>
            <a:off x="585400" y="4018775"/>
            <a:ext cx="1137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Schools </a:t>
            </a:r>
            <a:endParaRPr/>
          </a:p>
        </p:txBody>
      </p:sp>
      <p:pic>
        <p:nvPicPr>
          <p:cNvPr id="247" name="Google Shape;247;p25"/>
          <p:cNvPicPr preferRelativeResize="0"/>
          <p:nvPr/>
        </p:nvPicPr>
        <p:blipFill rotWithShape="1">
          <a:blip r:embed="rId4">
            <a:alphaModFix/>
          </a:blip>
          <a:srcRect b="17498" l="0" r="0" t="0"/>
          <a:stretch/>
        </p:blipFill>
        <p:spPr>
          <a:xfrm>
            <a:off x="247250" y="2787984"/>
            <a:ext cx="1484474" cy="122470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5"/>
          <p:cNvSpPr txBox="1"/>
          <p:nvPr/>
        </p:nvSpPr>
        <p:spPr>
          <a:xfrm>
            <a:off x="585400" y="716550"/>
            <a:ext cx="1137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Students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9" name="Google Shape;249;p25"/>
          <p:cNvPicPr preferRelativeResize="0"/>
          <p:nvPr/>
        </p:nvPicPr>
        <p:blipFill rotWithShape="1">
          <a:blip r:embed="rId5">
            <a:alphaModFix/>
          </a:blip>
          <a:srcRect b="14456" l="0" r="49826" t="0"/>
          <a:stretch/>
        </p:blipFill>
        <p:spPr>
          <a:xfrm>
            <a:off x="475850" y="1082787"/>
            <a:ext cx="769300" cy="13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5"/>
          <p:cNvSpPr txBox="1"/>
          <p:nvPr/>
        </p:nvSpPr>
        <p:spPr>
          <a:xfrm>
            <a:off x="1775000" y="3859188"/>
            <a:ext cx="17562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In SFUSD: sibling, preK/TK, CTIP1, attendance area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1827250" y="686250"/>
            <a:ext cx="2291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“All choice”</a:t>
            </a:r>
            <a:endParaRPr b="1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25"/>
          <p:cNvSpPr txBox="1"/>
          <p:nvPr/>
        </p:nvSpPr>
        <p:spPr>
          <a:xfrm>
            <a:off x="3531200" y="1313875"/>
            <a:ext cx="22914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4D79"/>
                </a:solidFill>
                <a:latin typeface="Lato"/>
                <a:ea typeface="Lato"/>
                <a:cs typeface="Lato"/>
                <a:sym typeface="Lato"/>
              </a:rPr>
              <a:t>Limited options, unequal access</a:t>
            </a:r>
            <a:endParaRPr b="1">
              <a:solidFill>
                <a:srgbClr val="A64D7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3443375" y="3575575"/>
            <a:ext cx="22914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Added advantage to underserved students</a:t>
            </a:r>
            <a:endParaRPr b="1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3041700" y="4364375"/>
            <a:ext cx="22914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4D79"/>
                </a:solidFill>
                <a:latin typeface="Lato"/>
                <a:ea typeface="Lato"/>
                <a:cs typeface="Lato"/>
                <a:sym typeface="Lato"/>
              </a:rPr>
              <a:t>Cannot address access and participation barriers</a:t>
            </a:r>
            <a:endParaRPr b="1">
              <a:solidFill>
                <a:srgbClr val="A64D7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25"/>
          <p:cNvSpPr txBox="1"/>
          <p:nvPr/>
        </p:nvSpPr>
        <p:spPr>
          <a:xfrm>
            <a:off x="127700" y="116125"/>
            <a:ext cx="84060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2. Preferences </a:t>
            </a:r>
            <a:r>
              <a:rPr b="1"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fully encapsulate</a:t>
            </a:r>
            <a:r>
              <a:rPr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relevant values, needs, and goals</a:t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>
            <a:off x="6195550" y="3699575"/>
            <a:ext cx="22914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4D79"/>
                </a:solidFill>
                <a:latin typeface="Lato"/>
                <a:ea typeface="Lato"/>
                <a:cs typeface="Lato"/>
                <a:sym typeface="Lato"/>
              </a:rPr>
              <a:t>What about alternatives to choice?</a:t>
            </a:r>
            <a:endParaRPr b="1">
              <a:solidFill>
                <a:srgbClr val="A64D7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30" y="195187"/>
            <a:ext cx="1563282" cy="1335108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6"/>
          <p:cNvSpPr txBox="1"/>
          <p:nvPr>
            <p:ph type="title"/>
          </p:nvPr>
        </p:nvSpPr>
        <p:spPr>
          <a:xfrm>
            <a:off x="311700" y="1922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What do </a:t>
            </a:r>
            <a:r>
              <a:rPr i="1" lang="en">
                <a:latin typeface="Playfair Display"/>
                <a:ea typeface="Playfair Display"/>
                <a:cs typeface="Playfair Display"/>
                <a:sym typeface="Playfair Display"/>
              </a:rPr>
              <a:t>we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 prefer?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63" name="Google Shape;2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25" y="1904194"/>
            <a:ext cx="1563282" cy="1335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19" y="3484793"/>
            <a:ext cx="1563282" cy="1335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6"/>
          <p:cNvPicPr preferRelativeResize="0"/>
          <p:nvPr/>
        </p:nvPicPr>
        <p:blipFill rotWithShape="1">
          <a:blip r:embed="rId4">
            <a:alphaModFix/>
          </a:blip>
          <a:srcRect b="17498" l="0" r="0" t="0"/>
          <a:stretch/>
        </p:blipFill>
        <p:spPr>
          <a:xfrm>
            <a:off x="7347825" y="3539996"/>
            <a:ext cx="1484474" cy="1224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6"/>
          <p:cNvPicPr preferRelativeResize="0"/>
          <p:nvPr/>
        </p:nvPicPr>
        <p:blipFill rotWithShape="1">
          <a:blip r:embed="rId4">
            <a:alphaModFix/>
          </a:blip>
          <a:srcRect b="17498" l="0" r="0" t="0"/>
          <a:stretch/>
        </p:blipFill>
        <p:spPr>
          <a:xfrm>
            <a:off x="7347825" y="1959396"/>
            <a:ext cx="1484474" cy="1224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6"/>
          <p:cNvPicPr preferRelativeResize="0"/>
          <p:nvPr/>
        </p:nvPicPr>
        <p:blipFill rotWithShape="1">
          <a:blip r:embed="rId4">
            <a:alphaModFix/>
          </a:blip>
          <a:srcRect b="17498" l="0" r="0" t="0"/>
          <a:stretch/>
        </p:blipFill>
        <p:spPr>
          <a:xfrm>
            <a:off x="7403225" y="250384"/>
            <a:ext cx="1484474" cy="1224704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6"/>
          <p:cNvSpPr txBox="1"/>
          <p:nvPr/>
        </p:nvSpPr>
        <p:spPr>
          <a:xfrm>
            <a:off x="1770050" y="0"/>
            <a:ext cx="5956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3. </a:t>
            </a:r>
            <a:r>
              <a:rPr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Some aggregation of these preferences is </a:t>
            </a:r>
            <a:r>
              <a:rPr b="1"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socially optimal</a:t>
            </a:r>
            <a:endParaRPr b="1" sz="2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/>
          <p:nvPr/>
        </p:nvSpPr>
        <p:spPr>
          <a:xfrm flipH="1" rot="10800000">
            <a:off x="2571350" y="1940438"/>
            <a:ext cx="1663800" cy="631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7"/>
          <p:cNvSpPr/>
          <p:nvPr/>
        </p:nvSpPr>
        <p:spPr>
          <a:xfrm>
            <a:off x="2569575" y="2872437"/>
            <a:ext cx="1665600" cy="595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7"/>
          <p:cNvSpPr/>
          <p:nvPr/>
        </p:nvSpPr>
        <p:spPr>
          <a:xfrm rot="5400000">
            <a:off x="2273900" y="772488"/>
            <a:ext cx="669000" cy="16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7"/>
          <p:cNvSpPr/>
          <p:nvPr/>
        </p:nvSpPr>
        <p:spPr>
          <a:xfrm rot="5400000">
            <a:off x="2307800" y="2745013"/>
            <a:ext cx="559500" cy="165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77" name="Google Shape;277;p27"/>
          <p:cNvSpPr/>
          <p:nvPr/>
        </p:nvSpPr>
        <p:spPr>
          <a:xfrm>
            <a:off x="4235250" y="2203012"/>
            <a:ext cx="1825500" cy="1025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7"/>
          <p:cNvSpPr txBox="1"/>
          <p:nvPr/>
        </p:nvSpPr>
        <p:spPr>
          <a:xfrm>
            <a:off x="1879888" y="1313863"/>
            <a:ext cx="14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Preferences over schools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27"/>
          <p:cNvSpPr txBox="1"/>
          <p:nvPr/>
        </p:nvSpPr>
        <p:spPr>
          <a:xfrm>
            <a:off x="1758725" y="3294163"/>
            <a:ext cx="1484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Priorities over students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" name="Google Shape;280;p27"/>
          <p:cNvSpPr txBox="1"/>
          <p:nvPr/>
        </p:nvSpPr>
        <p:spPr>
          <a:xfrm>
            <a:off x="4235175" y="2203013"/>
            <a:ext cx="1825500" cy="10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Matching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algorithm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" name="Google Shape;281;p27"/>
          <p:cNvSpPr txBox="1"/>
          <p:nvPr/>
        </p:nvSpPr>
        <p:spPr>
          <a:xfrm>
            <a:off x="7197825" y="2197538"/>
            <a:ext cx="1698900" cy="102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Best possible assignments for students subject to school priorities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27"/>
          <p:cNvSpPr/>
          <p:nvPr/>
        </p:nvSpPr>
        <p:spPr>
          <a:xfrm>
            <a:off x="6060750" y="2546300"/>
            <a:ext cx="1137000" cy="29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27"/>
          <p:cNvPicPr preferRelativeResize="0"/>
          <p:nvPr/>
        </p:nvPicPr>
        <p:blipFill rotWithShape="1">
          <a:blip r:embed="rId3">
            <a:alphaModFix/>
          </a:blip>
          <a:srcRect b="14792" l="0" r="0" t="0"/>
          <a:stretch/>
        </p:blipFill>
        <p:spPr>
          <a:xfrm>
            <a:off x="7185600" y="619524"/>
            <a:ext cx="1677725" cy="142956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7"/>
          <p:cNvSpPr txBox="1"/>
          <p:nvPr/>
        </p:nvSpPr>
        <p:spPr>
          <a:xfrm>
            <a:off x="585400" y="4018775"/>
            <a:ext cx="1137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Schools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5" name="Google Shape;285;p27"/>
          <p:cNvPicPr preferRelativeResize="0"/>
          <p:nvPr/>
        </p:nvPicPr>
        <p:blipFill rotWithShape="1">
          <a:blip r:embed="rId4">
            <a:alphaModFix/>
          </a:blip>
          <a:srcRect b="17498" l="0" r="0" t="0"/>
          <a:stretch/>
        </p:blipFill>
        <p:spPr>
          <a:xfrm>
            <a:off x="247250" y="2787984"/>
            <a:ext cx="1484474" cy="1224704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7"/>
          <p:cNvSpPr txBox="1"/>
          <p:nvPr/>
        </p:nvSpPr>
        <p:spPr>
          <a:xfrm>
            <a:off x="585400" y="716550"/>
            <a:ext cx="1137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Students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7" name="Google Shape;287;p27"/>
          <p:cNvPicPr preferRelativeResize="0"/>
          <p:nvPr/>
        </p:nvPicPr>
        <p:blipFill rotWithShape="1">
          <a:blip r:embed="rId5">
            <a:alphaModFix/>
          </a:blip>
          <a:srcRect b="14456" l="0" r="49826" t="0"/>
          <a:stretch/>
        </p:blipFill>
        <p:spPr>
          <a:xfrm>
            <a:off x="475850" y="1082787"/>
            <a:ext cx="769300" cy="13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7"/>
          <p:cNvSpPr txBox="1"/>
          <p:nvPr/>
        </p:nvSpPr>
        <p:spPr>
          <a:xfrm>
            <a:off x="1775000" y="3859188"/>
            <a:ext cx="17562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In SFUSD: sibling, preK/TK, CTIP1, attendance area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5632625" y="1736988"/>
            <a:ext cx="2291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Efficiency is optimal</a:t>
            </a:r>
            <a:endParaRPr b="1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27"/>
          <p:cNvSpPr txBox="1"/>
          <p:nvPr/>
        </p:nvSpPr>
        <p:spPr>
          <a:xfrm>
            <a:off x="5870400" y="3288250"/>
            <a:ext cx="22914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4D79"/>
                </a:solidFill>
                <a:latin typeface="Lato"/>
                <a:ea typeface="Lato"/>
                <a:cs typeface="Lato"/>
                <a:sym typeface="Lato"/>
              </a:rPr>
              <a:t>Outcomes constrained by preference patterns</a:t>
            </a:r>
            <a:endParaRPr b="1">
              <a:solidFill>
                <a:srgbClr val="A64D7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1770050" y="0"/>
            <a:ext cx="5956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3. Some aggregation of these preferences is </a:t>
            </a:r>
            <a:r>
              <a:rPr b="1"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socially optimal</a:t>
            </a:r>
            <a:endParaRPr b="1" sz="2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Expanding participation beyond preferences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97" name="Google Shape;297;p28"/>
          <p:cNvSpPr txBox="1"/>
          <p:nvPr>
            <p:ph idx="1" type="body"/>
          </p:nvPr>
        </p:nvSpPr>
        <p:spPr>
          <a:xfrm>
            <a:off x="311700" y="1152475"/>
            <a:ext cx="85206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Alternative formats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What formats would work well?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8" name="Google Shape;298;p28"/>
          <p:cNvCxnSpPr/>
          <p:nvPr/>
        </p:nvCxnSpPr>
        <p:spPr>
          <a:xfrm flipH="1">
            <a:off x="3400" y="4632625"/>
            <a:ext cx="9180600" cy="13200"/>
          </a:xfrm>
          <a:prstGeom prst="straightConnector1">
            <a:avLst/>
          </a:prstGeom>
          <a:noFill/>
          <a:ln cap="flat" cmpd="sng" w="7620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28"/>
          <p:cNvSpPr txBox="1"/>
          <p:nvPr>
            <p:ph idx="1" type="body"/>
          </p:nvPr>
        </p:nvSpPr>
        <p:spPr>
          <a:xfrm>
            <a:off x="311700" y="1894590"/>
            <a:ext cx="85206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More opportunities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When is participation appropriate?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p28"/>
          <p:cNvSpPr txBox="1"/>
          <p:nvPr>
            <p:ph idx="1" type="body"/>
          </p:nvPr>
        </p:nvSpPr>
        <p:spPr>
          <a:xfrm>
            <a:off x="311700" y="2703450"/>
            <a:ext cx="85206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Discourse and deliberation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How can we build accessible tools and infrastructure to involve stakeholders in the </a:t>
            </a:r>
            <a:r>
              <a:rPr lang="en" u="sng">
                <a:latin typeface="Lato"/>
                <a:ea typeface="Lato"/>
                <a:cs typeface="Lato"/>
                <a:sym typeface="Lato"/>
              </a:rPr>
              <a:t>design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u="sng">
                <a:latin typeface="Lato"/>
                <a:ea typeface="Lato"/>
                <a:cs typeface="Lato"/>
                <a:sym typeface="Lato"/>
              </a:rPr>
              <a:t>governance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of algorithmic systems?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Takeaways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06" name="Google Shape;306;p29"/>
          <p:cNvSpPr txBox="1"/>
          <p:nvPr>
            <p:ph idx="1" type="body"/>
          </p:nvPr>
        </p:nvSpPr>
        <p:spPr>
          <a:xfrm>
            <a:off x="311700" y="1152475"/>
            <a:ext cx="8520600" cy="8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Preferences are an intuitive way to incorporate participation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Ask people what they want → Give as many people as possible what they want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7" name="Google Shape;307;p29"/>
          <p:cNvCxnSpPr/>
          <p:nvPr/>
        </p:nvCxnSpPr>
        <p:spPr>
          <a:xfrm flipH="1">
            <a:off x="3400" y="4632625"/>
            <a:ext cx="9180600" cy="13200"/>
          </a:xfrm>
          <a:prstGeom prst="straightConnector1">
            <a:avLst/>
          </a:prstGeom>
          <a:noFill/>
          <a:ln cap="flat" cmpd="sng" w="7620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29"/>
          <p:cNvSpPr txBox="1"/>
          <p:nvPr/>
        </p:nvSpPr>
        <p:spPr>
          <a:xfrm>
            <a:off x="311700" y="1968475"/>
            <a:ext cx="8348400" cy="1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But, the story is more complicated than that…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How do we ask people what they want? Who responds?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What are the alternatives they can choose from? Who benefits? What’s missing?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How do we decide who gets what they </a:t>
            </a:r>
            <a:r>
              <a:rPr i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most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want? How does that drive change?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/>
          <p:nvPr>
            <p:ph type="ctrTitle"/>
          </p:nvPr>
        </p:nvSpPr>
        <p:spPr>
          <a:xfrm>
            <a:off x="311708" y="896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Lato"/>
                <a:ea typeface="Lato"/>
                <a:cs typeface="Lato"/>
                <a:sym typeface="Lato"/>
              </a:rPr>
              <a:t>Thank you!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" name="Google Shape;314;p30"/>
          <p:cNvSpPr txBox="1"/>
          <p:nvPr>
            <p:ph idx="1" type="subTitle"/>
          </p:nvPr>
        </p:nvSpPr>
        <p:spPr>
          <a:xfrm>
            <a:off x="311700" y="2986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A64D79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3"/>
              </a:rPr>
              <a:t>samantha_robertson@berkeley.edu</a:t>
            </a:r>
            <a:endParaRPr>
              <a:solidFill>
                <a:srgbClr val="A64D7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@samanthaa_rr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315" name="Google Shape;315;p30"/>
          <p:cNvCxnSpPr/>
          <p:nvPr/>
        </p:nvCxnSpPr>
        <p:spPr>
          <a:xfrm flipH="1">
            <a:off x="3400" y="4632625"/>
            <a:ext cx="9180600" cy="13200"/>
          </a:xfrm>
          <a:prstGeom prst="straightConnector1">
            <a:avLst/>
          </a:prstGeom>
          <a:noFill/>
          <a:ln cap="flat" cmpd="sng" w="7620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6" name="Google Shape;316;p30"/>
          <p:cNvPicPr preferRelativeResize="0"/>
          <p:nvPr/>
        </p:nvPicPr>
        <p:blipFill rotWithShape="1">
          <a:blip r:embed="rId4">
            <a:alphaModFix/>
          </a:blip>
          <a:srcRect b="14792" l="0" r="0" t="0"/>
          <a:stretch/>
        </p:blipFill>
        <p:spPr>
          <a:xfrm>
            <a:off x="7173900" y="3104750"/>
            <a:ext cx="1813100" cy="154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350" y="3504650"/>
            <a:ext cx="486225" cy="4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14456" l="0" r="49826" t="0"/>
          <a:stretch/>
        </p:blipFill>
        <p:spPr>
          <a:xfrm>
            <a:off x="591925" y="1411141"/>
            <a:ext cx="1361525" cy="232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1995275" y="1526400"/>
            <a:ext cx="1589100" cy="2090700"/>
          </a:xfrm>
          <a:prstGeom prst="verticalScroll">
            <a:avLst>
              <a:gd fmla="val 12500" name="adj"/>
            </a:avLst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2097000" y="1829325"/>
            <a:ext cx="1277100" cy="17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Needs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Values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Goals</a:t>
            </a:r>
            <a:endParaRPr b="1"/>
          </a:p>
        </p:txBody>
      </p:sp>
      <p:sp>
        <p:nvSpPr>
          <p:cNvPr id="65" name="Google Shape;65;p14"/>
          <p:cNvSpPr/>
          <p:nvPr/>
        </p:nvSpPr>
        <p:spPr>
          <a:xfrm>
            <a:off x="3479575" y="2218650"/>
            <a:ext cx="1785000" cy="31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14456" l="0" r="49826" t="0"/>
          <a:stretch/>
        </p:blipFill>
        <p:spPr>
          <a:xfrm>
            <a:off x="4859700" y="1411141"/>
            <a:ext cx="1361525" cy="232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6263050" y="1526400"/>
            <a:ext cx="1589100" cy="2090700"/>
          </a:xfrm>
          <a:prstGeom prst="verticalScroll">
            <a:avLst>
              <a:gd fmla="val 12500" name="adj"/>
            </a:avLst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6481875" y="1829325"/>
            <a:ext cx="1277100" cy="17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1. Option 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Option B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3. Option C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Preferences ≠ Participation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74" name="Google Shape;74;p15"/>
          <p:cNvCxnSpPr/>
          <p:nvPr/>
        </p:nvCxnSpPr>
        <p:spPr>
          <a:xfrm flipH="1">
            <a:off x="3400" y="4632625"/>
            <a:ext cx="9180600" cy="13200"/>
          </a:xfrm>
          <a:prstGeom prst="straightConnector1">
            <a:avLst/>
          </a:prstGeom>
          <a:noFill/>
          <a:ln cap="flat" cmpd="sng" w="7620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 flipH="1" rot="10800000">
            <a:off x="2571350" y="1940438"/>
            <a:ext cx="1663800" cy="631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2569575" y="2872437"/>
            <a:ext cx="1665600" cy="595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 rot="5400000">
            <a:off x="2273900" y="772488"/>
            <a:ext cx="669000" cy="16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 rot="5400000">
            <a:off x="2307800" y="2745013"/>
            <a:ext cx="559500" cy="165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4235250" y="2203012"/>
            <a:ext cx="1825500" cy="1025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1879888" y="1313863"/>
            <a:ext cx="14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Preferences over schools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758725" y="3294163"/>
            <a:ext cx="1484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Priorities over students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235175" y="2203013"/>
            <a:ext cx="1825500" cy="10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Matching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algorithm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7197825" y="2197538"/>
            <a:ext cx="1698900" cy="10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Best possible assignments for students subject to school priorities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6060750" y="2546300"/>
            <a:ext cx="1137000" cy="29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14792" l="0" r="0" t="0"/>
          <a:stretch/>
        </p:blipFill>
        <p:spPr>
          <a:xfrm>
            <a:off x="7185600" y="619524"/>
            <a:ext cx="1677725" cy="142956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585400" y="4018775"/>
            <a:ext cx="1137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Schools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4">
            <a:alphaModFix/>
          </a:blip>
          <a:srcRect b="17498" l="0" r="0" t="0"/>
          <a:stretch/>
        </p:blipFill>
        <p:spPr>
          <a:xfrm>
            <a:off x="247250" y="2787984"/>
            <a:ext cx="1484474" cy="122470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585400" y="716550"/>
            <a:ext cx="1137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Students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5">
            <a:alphaModFix/>
          </a:blip>
          <a:srcRect b="14456" l="0" r="49826" t="0"/>
          <a:stretch/>
        </p:blipFill>
        <p:spPr>
          <a:xfrm>
            <a:off x="475850" y="1082787"/>
            <a:ext cx="769300" cy="13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1775000" y="3859188"/>
            <a:ext cx="17562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In SFUSD: sibling, preK/TK, CTIP1, attendance area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6"/>
          <p:cNvSpPr txBox="1"/>
          <p:nvPr>
            <p:ph type="title"/>
          </p:nvPr>
        </p:nvSpPr>
        <p:spPr>
          <a:xfrm>
            <a:off x="194975" y="123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An example...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 flipH="1" rot="10800000">
            <a:off x="2571350" y="1940438"/>
            <a:ext cx="1663800" cy="631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2569575" y="2872437"/>
            <a:ext cx="1665600" cy="595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 rot="5400000">
            <a:off x="2273900" y="772488"/>
            <a:ext cx="669000" cy="16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 rot="5400000">
            <a:off x="2307800" y="2745013"/>
            <a:ext cx="559500" cy="165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4235250" y="2203012"/>
            <a:ext cx="1825500" cy="1025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1879888" y="1313863"/>
            <a:ext cx="14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Preferences over schools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1758725" y="3294163"/>
            <a:ext cx="1484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Priorities over students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4235175" y="2203013"/>
            <a:ext cx="1825500" cy="10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Matching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algorithm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7197825" y="2197538"/>
            <a:ext cx="1698900" cy="10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Best possible assignments for students subject to school priorities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6060750" y="2546300"/>
            <a:ext cx="1137000" cy="29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14792" l="0" r="0" t="0"/>
          <a:stretch/>
        </p:blipFill>
        <p:spPr>
          <a:xfrm>
            <a:off x="7185600" y="619524"/>
            <a:ext cx="1677725" cy="142956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585400" y="4018775"/>
            <a:ext cx="1137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Schools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4">
            <a:alphaModFix/>
          </a:blip>
          <a:srcRect b="17498" l="0" r="0" t="0"/>
          <a:stretch/>
        </p:blipFill>
        <p:spPr>
          <a:xfrm>
            <a:off x="247250" y="2787984"/>
            <a:ext cx="1484474" cy="12247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585400" y="716550"/>
            <a:ext cx="1137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Students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5">
            <a:alphaModFix/>
          </a:blip>
          <a:srcRect b="14456" l="0" r="49826" t="0"/>
          <a:stretch/>
        </p:blipFill>
        <p:spPr>
          <a:xfrm>
            <a:off x="475850" y="1082787"/>
            <a:ext cx="769300" cy="13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1775000" y="3859188"/>
            <a:ext cx="17562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In SFUSD: sibling, preK/TK, CTIP1, attendance area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7"/>
          <p:cNvSpPr txBox="1"/>
          <p:nvPr>
            <p:ph type="title"/>
          </p:nvPr>
        </p:nvSpPr>
        <p:spPr>
          <a:xfrm>
            <a:off x="194975" y="123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An example...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475850" y="775200"/>
            <a:ext cx="3126000" cy="179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 flipH="1" rot="10800000">
            <a:off x="2571350" y="1940438"/>
            <a:ext cx="1663800" cy="631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2569575" y="2872437"/>
            <a:ext cx="1665600" cy="595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 rot="5400000">
            <a:off x="2273900" y="772488"/>
            <a:ext cx="669000" cy="16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 rot="5400000">
            <a:off x="2307800" y="2745013"/>
            <a:ext cx="559500" cy="165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4235250" y="2203012"/>
            <a:ext cx="1825500" cy="1025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1879888" y="1313863"/>
            <a:ext cx="14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Preferences over schools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1758725" y="3294163"/>
            <a:ext cx="1484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Priorities over students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4235175" y="2203013"/>
            <a:ext cx="1825500" cy="10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Matching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algorithm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7197825" y="2197538"/>
            <a:ext cx="1698900" cy="10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Best possible assignments for students subject to school priorities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6060750" y="2546300"/>
            <a:ext cx="1137000" cy="29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b="14792" l="0" r="0" t="0"/>
          <a:stretch/>
        </p:blipFill>
        <p:spPr>
          <a:xfrm>
            <a:off x="7185600" y="619524"/>
            <a:ext cx="1677725" cy="142956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585400" y="4018775"/>
            <a:ext cx="1137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Schools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4">
            <a:alphaModFix/>
          </a:blip>
          <a:srcRect b="17498" l="0" r="0" t="0"/>
          <a:stretch/>
        </p:blipFill>
        <p:spPr>
          <a:xfrm>
            <a:off x="247250" y="2787984"/>
            <a:ext cx="1484474" cy="122470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585400" y="716550"/>
            <a:ext cx="1137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Students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5">
            <a:alphaModFix/>
          </a:blip>
          <a:srcRect b="14456" l="0" r="49826" t="0"/>
          <a:stretch/>
        </p:blipFill>
        <p:spPr>
          <a:xfrm>
            <a:off x="475850" y="1082787"/>
            <a:ext cx="769300" cy="13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1775000" y="3859188"/>
            <a:ext cx="17562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In SFUSD: sibling, preK/TK, CTIP1, attendance area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8"/>
          <p:cNvSpPr txBox="1"/>
          <p:nvPr>
            <p:ph type="title"/>
          </p:nvPr>
        </p:nvSpPr>
        <p:spPr>
          <a:xfrm>
            <a:off x="194975" y="123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An example...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194975" y="2675725"/>
            <a:ext cx="3462600" cy="1973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 flipH="1" rot="10800000">
            <a:off x="2571350" y="1940438"/>
            <a:ext cx="1663800" cy="631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2569575" y="2872437"/>
            <a:ext cx="1665600" cy="595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 rot="5400000">
            <a:off x="2273900" y="772488"/>
            <a:ext cx="669000" cy="16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 rot="5400000">
            <a:off x="2307800" y="2745013"/>
            <a:ext cx="559500" cy="165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4235250" y="2203012"/>
            <a:ext cx="1825500" cy="1025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1879888" y="1313863"/>
            <a:ext cx="14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Preferences over schools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1758725" y="3294163"/>
            <a:ext cx="1484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Priorities over students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4235175" y="2203013"/>
            <a:ext cx="1825500" cy="10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Matching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algorithm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7197825" y="2197538"/>
            <a:ext cx="1698900" cy="10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Best possible assignments for students subject to school priorities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6060750" y="2546300"/>
            <a:ext cx="1137000" cy="29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 b="14792" l="0" r="0" t="0"/>
          <a:stretch/>
        </p:blipFill>
        <p:spPr>
          <a:xfrm>
            <a:off x="7185600" y="619524"/>
            <a:ext cx="1677725" cy="142956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/>
        </p:nvSpPr>
        <p:spPr>
          <a:xfrm>
            <a:off x="585400" y="4018775"/>
            <a:ext cx="1137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Schools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19"/>
          <p:cNvPicPr preferRelativeResize="0"/>
          <p:nvPr/>
        </p:nvPicPr>
        <p:blipFill rotWithShape="1">
          <a:blip r:embed="rId4">
            <a:alphaModFix/>
          </a:blip>
          <a:srcRect b="17498" l="0" r="0" t="0"/>
          <a:stretch/>
        </p:blipFill>
        <p:spPr>
          <a:xfrm>
            <a:off x="247250" y="2787984"/>
            <a:ext cx="1484474" cy="122470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 txBox="1"/>
          <p:nvPr/>
        </p:nvSpPr>
        <p:spPr>
          <a:xfrm>
            <a:off x="585400" y="716550"/>
            <a:ext cx="1137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Students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5">
            <a:alphaModFix/>
          </a:blip>
          <a:srcRect b="14456" l="0" r="49826" t="0"/>
          <a:stretch/>
        </p:blipFill>
        <p:spPr>
          <a:xfrm>
            <a:off x="475850" y="1082787"/>
            <a:ext cx="769300" cy="13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/>
          <p:nvPr/>
        </p:nvSpPr>
        <p:spPr>
          <a:xfrm>
            <a:off x="1775000" y="3859188"/>
            <a:ext cx="17562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In SFUSD: sibling, preK/TK, CTIP1, attendance area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9"/>
          <p:cNvSpPr txBox="1"/>
          <p:nvPr>
            <p:ph type="title"/>
          </p:nvPr>
        </p:nvSpPr>
        <p:spPr>
          <a:xfrm>
            <a:off x="194975" y="123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An example...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3971650" y="1810200"/>
            <a:ext cx="5109600" cy="1819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/>
          <p:nvPr/>
        </p:nvSpPr>
        <p:spPr>
          <a:xfrm flipH="1" rot="10800000">
            <a:off x="2571350" y="1940438"/>
            <a:ext cx="1663800" cy="631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569575" y="2872437"/>
            <a:ext cx="1665600" cy="595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 rot="5400000">
            <a:off x="2273900" y="772488"/>
            <a:ext cx="669000" cy="16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 rot="5400000">
            <a:off x="2307800" y="2745013"/>
            <a:ext cx="559500" cy="165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4235250" y="2203012"/>
            <a:ext cx="1825500" cy="1025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 txBox="1"/>
          <p:nvPr/>
        </p:nvSpPr>
        <p:spPr>
          <a:xfrm>
            <a:off x="1879888" y="1313863"/>
            <a:ext cx="14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Preferences over schools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1758725" y="3294163"/>
            <a:ext cx="1484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Priorities over students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4235175" y="2203013"/>
            <a:ext cx="1825500" cy="10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Matching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algorithm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7197825" y="2197538"/>
            <a:ext cx="1698900" cy="10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Best possible assignments for students subject to school priorities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6060750" y="2546300"/>
            <a:ext cx="1137000" cy="29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 rotWithShape="1">
          <a:blip r:embed="rId3">
            <a:alphaModFix/>
          </a:blip>
          <a:srcRect b="14792" l="0" r="0" t="0"/>
          <a:stretch/>
        </p:blipFill>
        <p:spPr>
          <a:xfrm>
            <a:off x="7185600" y="619524"/>
            <a:ext cx="1677725" cy="142956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 txBox="1"/>
          <p:nvPr/>
        </p:nvSpPr>
        <p:spPr>
          <a:xfrm>
            <a:off x="585400" y="4018775"/>
            <a:ext cx="1137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Schools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 rotWithShape="1">
          <a:blip r:embed="rId4">
            <a:alphaModFix/>
          </a:blip>
          <a:srcRect b="17498" l="0" r="0" t="0"/>
          <a:stretch/>
        </p:blipFill>
        <p:spPr>
          <a:xfrm>
            <a:off x="247250" y="2787984"/>
            <a:ext cx="1484474" cy="122470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585400" y="716550"/>
            <a:ext cx="1137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Students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 rotWithShape="1">
          <a:blip r:embed="rId5">
            <a:alphaModFix/>
          </a:blip>
          <a:srcRect b="14456" l="0" r="49826" t="0"/>
          <a:stretch/>
        </p:blipFill>
        <p:spPr>
          <a:xfrm>
            <a:off x="475850" y="1082787"/>
            <a:ext cx="769300" cy="13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0"/>
          <p:cNvSpPr txBox="1"/>
          <p:nvPr/>
        </p:nvSpPr>
        <p:spPr>
          <a:xfrm>
            <a:off x="1775000" y="3859188"/>
            <a:ext cx="17562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In SFUSD: sibling, preK/TK, CTIP1, attendance area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0"/>
          <p:cNvSpPr txBox="1"/>
          <p:nvPr>
            <p:ph type="title"/>
          </p:nvPr>
        </p:nvSpPr>
        <p:spPr>
          <a:xfrm>
            <a:off x="194975" y="123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An example...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Three assumptions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Preferences are </a:t>
            </a:r>
            <a:r>
              <a:rPr b="1" lang="en" sz="2100">
                <a:latin typeface="Lato"/>
                <a:ea typeface="Lato"/>
                <a:cs typeface="Lato"/>
                <a:sym typeface="Lato"/>
              </a:rPr>
              <a:t>inherent and fixed</a:t>
            </a:r>
            <a:endParaRPr b="1" sz="21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Preferences </a:t>
            </a:r>
            <a:r>
              <a:rPr b="1" lang="en" sz="2100">
                <a:latin typeface="Lato"/>
                <a:ea typeface="Lato"/>
                <a:cs typeface="Lato"/>
                <a:sym typeface="Lato"/>
              </a:rPr>
              <a:t>fully encapsulate</a:t>
            </a:r>
            <a:r>
              <a:rPr lang="en" sz="2100">
                <a:latin typeface="Lato"/>
                <a:ea typeface="Lato"/>
                <a:cs typeface="Lato"/>
                <a:sym typeface="Lato"/>
              </a:rPr>
              <a:t> relevant values, needs, and goals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Some aggregation of these preferences is </a:t>
            </a:r>
            <a:r>
              <a:rPr b="1" lang="en" sz="2100">
                <a:latin typeface="Lato"/>
                <a:ea typeface="Lato"/>
                <a:cs typeface="Lato"/>
                <a:sym typeface="Lato"/>
              </a:rPr>
              <a:t>socially optimal</a:t>
            </a:r>
            <a:endParaRPr b="1" sz="2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9" name="Google Shape;189;p21"/>
          <p:cNvCxnSpPr/>
          <p:nvPr/>
        </p:nvCxnSpPr>
        <p:spPr>
          <a:xfrm flipH="1">
            <a:off x="3400" y="4632625"/>
            <a:ext cx="9180600" cy="13200"/>
          </a:xfrm>
          <a:prstGeom prst="straightConnector1">
            <a:avLst/>
          </a:prstGeom>
          <a:noFill/>
          <a:ln cap="flat" cmpd="sng" w="7620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