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83" r:id="rId6"/>
    <p:sldId id="280" r:id="rId7"/>
    <p:sldId id="289" r:id="rId8"/>
    <p:sldId id="290" r:id="rId9"/>
    <p:sldId id="281" r:id="rId10"/>
    <p:sldId id="285" r:id="rId11"/>
    <p:sldId id="288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nvergov.org/opendata/dataset/city-and-county-of-denver-fire-stations" TargetMode="External"/><Relationship Id="rId5" Type="http://schemas.openxmlformats.org/officeDocument/2006/relationships/hyperlink" Target="https://www.denvergov.org/opendata/dataset/city-and-county-of-denver-crim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13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5232" y="1235440"/>
            <a:ext cx="7219954" cy="2126186"/>
          </a:xfrm>
        </p:spPr>
        <p:txBody>
          <a:bodyPr>
            <a:normAutofit/>
          </a:bodyPr>
          <a:lstStyle/>
          <a:p>
            <a:r>
              <a:rPr lang="en-US" sz="3000" dirty="0"/>
              <a:t>Linear Programming Project:</a:t>
            </a:r>
            <a:br>
              <a:rPr lang="en-US" sz="3000" dirty="0"/>
            </a:br>
            <a:r>
              <a:rPr lang="en-US" sz="3000" dirty="0"/>
              <a:t>Optimizing responses to arson calls by the Denver Metro Fire Police Department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5232" y="404524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/>
              <a:t>By: SRM &amp; EHH</a:t>
            </a:r>
          </a:p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0BCA-CD53-4CEF-AF7B-EFEF53E7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AD9C9-A09A-4308-BE36-E65E69720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look at fires in Denver County for the last 5 years and determine which Fire Station needs to respond to it?</a:t>
            </a:r>
          </a:p>
          <a:p>
            <a:r>
              <a:rPr lang="en-US" dirty="0"/>
              <a:t>Would this mean that stations should answer calls outside of their district?</a:t>
            </a:r>
          </a:p>
        </p:txBody>
      </p:sp>
    </p:spTree>
    <p:extLst>
      <p:ext uri="{BB962C8B-B14F-4D97-AF65-F5344CB8AC3E}">
        <p14:creationId xmlns:p14="http://schemas.microsoft.com/office/powerpoint/2010/main" val="37345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8B781-EA8D-4456-B214-85D59334F3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8" r="34229"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ED24C-DEBF-4D30-9C96-D21BDEE1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904E-FAD8-414D-AEB3-CFC51A2E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Using Crime data for the County of Denver </a:t>
            </a:r>
            <a:r>
              <a:rPr lang="en-US" sz="1800" b="0" i="0" dirty="0"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https://www.denvergov.org/opendata/dataset/city-and-county-of-denver-crime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 lvl="3">
              <a:lnSpc>
                <a:spcPct val="90000"/>
              </a:lnSpc>
            </a:pPr>
            <a:r>
              <a:rPr lang="en-US" sz="1800" dirty="0">
                <a:effectLst/>
                <a:latin typeface="Calibri" panose="020F0502020204030204" pitchFamily="34" charset="0"/>
              </a:rPr>
              <a:t>Over 600 fires in the last 5 years.</a:t>
            </a:r>
          </a:p>
          <a:p>
            <a:pPr lvl="3">
              <a:lnSpc>
                <a:spcPct val="90000"/>
              </a:lnSpc>
            </a:pPr>
            <a:r>
              <a:rPr lang="en-US" sz="1800" dirty="0">
                <a:effectLst/>
                <a:latin typeface="Calibri" panose="020F0502020204030204" pitchFamily="34" charset="0"/>
              </a:rPr>
              <a:t>Categories of fires: vehicles, residence, business, public building, ‘other’.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800" dirty="0"/>
              <a:t>There are 40 fire stations in the County of Denver</a:t>
            </a:r>
          </a:p>
          <a:p>
            <a:pPr lvl="1">
              <a:lnSpc>
                <a:spcPct val="90000"/>
              </a:lnSpc>
            </a:pPr>
            <a:r>
              <a:rPr lang="en-US" sz="1800" b="0" i="0" dirty="0">
                <a:effectLst/>
                <a:latin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https://www.denvergov.org/opendata/dataset/city-and-county-of-denver-fire-stations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effectLst/>
                <a:latin typeface="Calibri" panose="020F0502020204030204" pitchFamily="34" charset="0"/>
              </a:rPr>
              <a:t>They’re assigned to “districts” (left)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DCF2B-9CE2-407B-8C94-32B4EE9006FC}"/>
              </a:ext>
            </a:extLst>
          </p:cNvPr>
          <p:cNvSpPr txBox="1"/>
          <p:nvPr/>
        </p:nvSpPr>
        <p:spPr>
          <a:xfrm>
            <a:off x="9102291" y="6581000"/>
            <a:ext cx="3143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Image Source: </a:t>
            </a:r>
            <a:r>
              <a:rPr lang="en-US" sz="1200" i="1" dirty="0" err="1"/>
              <a:t>denvergov.org’s</a:t>
            </a:r>
            <a:r>
              <a:rPr lang="en-US" sz="1200" i="1" dirty="0"/>
              <a:t> Fire Department website</a:t>
            </a:r>
          </a:p>
        </p:txBody>
      </p:sp>
    </p:spTree>
    <p:extLst>
      <p:ext uri="{BB962C8B-B14F-4D97-AF65-F5344CB8AC3E}">
        <p14:creationId xmlns:p14="http://schemas.microsoft.com/office/powerpoint/2010/main" val="213609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4555-2B6F-4E25-8C52-497984E6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2144"/>
            <a:ext cx="10353762" cy="719091"/>
          </a:xfrm>
        </p:spPr>
        <p:txBody>
          <a:bodyPr>
            <a:normAutofit fontScale="90000"/>
          </a:bodyPr>
          <a:lstStyle/>
          <a:p>
            <a:r>
              <a:rPr lang="en-US" dirty="0"/>
              <a:t>The data, continued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84ABD43-CAE8-43DC-AA51-360050533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15" y="621713"/>
            <a:ext cx="11950055" cy="6017211"/>
          </a:xfrm>
        </p:spPr>
      </p:pic>
    </p:spTree>
    <p:extLst>
      <p:ext uri="{BB962C8B-B14F-4D97-AF65-F5344CB8AC3E}">
        <p14:creationId xmlns:p14="http://schemas.microsoft.com/office/powerpoint/2010/main" val="392136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4555-2B6F-4E25-8C52-497984E6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2144"/>
            <a:ext cx="10353762" cy="719091"/>
          </a:xfrm>
        </p:spPr>
        <p:txBody>
          <a:bodyPr>
            <a:normAutofit fontScale="90000"/>
          </a:bodyPr>
          <a:lstStyle/>
          <a:p>
            <a:r>
              <a:rPr lang="en-US" dirty="0"/>
              <a:t>The data, continued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D64BA4F7-FF29-4B87-A63B-A18594262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80" y="781234"/>
            <a:ext cx="11852695" cy="5905316"/>
          </a:xfrm>
        </p:spPr>
      </p:pic>
    </p:spTree>
    <p:extLst>
      <p:ext uri="{BB962C8B-B14F-4D97-AF65-F5344CB8AC3E}">
        <p14:creationId xmlns:p14="http://schemas.microsoft.com/office/powerpoint/2010/main" val="324875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5AB4-411F-4A49-A3A9-1B01C89C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EB99-EC71-4508-9BD8-D88FAFC7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83" y="1782835"/>
            <a:ext cx="10780458" cy="46431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The location of each arson will be derived (previous slide), the distance of each arson to each fire station will be computed.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Using Euclidian distances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We will determine which fire station should respond to each arson fire in such a pattern that minimizes the distances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This would be an assignment problem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The assignment problem is unbalanced with more tasks (arsons) than fire stations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i.e. if a neighborhood has more arson than the others, we could allocate funds to build a fire station within the cluster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Goal: Optimize response to arson calls by the Denver Metro Fire Department</a:t>
            </a:r>
          </a:p>
        </p:txBody>
      </p:sp>
    </p:spTree>
    <p:extLst>
      <p:ext uri="{BB962C8B-B14F-4D97-AF65-F5344CB8AC3E}">
        <p14:creationId xmlns:p14="http://schemas.microsoft.com/office/powerpoint/2010/main" val="413312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4798-42EF-436D-9E78-D903FA23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F2E41-1C41-4EEC-9EA4-4AE89A13BDE5}"/>
              </a:ext>
            </a:extLst>
          </p:cNvPr>
          <p:cNvSpPr txBox="1"/>
          <p:nvPr/>
        </p:nvSpPr>
        <p:spPr>
          <a:xfrm>
            <a:off x="913794" y="3295650"/>
            <a:ext cx="10353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row is a fire reported over the last 5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Column ‘</a:t>
            </a:r>
            <a:r>
              <a:rPr lang="en-US" dirty="0" err="1"/>
              <a:t>arson_district</a:t>
            </a:r>
            <a:r>
              <a:rPr lang="en-US" dirty="0"/>
              <a:t>’ is the district in which the fire occurred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‘</a:t>
            </a:r>
            <a:r>
              <a:rPr lang="en-US" dirty="0" err="1"/>
              <a:t>firestation</a:t>
            </a:r>
            <a:r>
              <a:rPr lang="en-US" dirty="0"/>
              <a:t>’ is which station in which the Linear Program recommends to respond to the fire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Column ‘District’ is the district of the fire station that the Linear Program says should respond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‘</a:t>
            </a:r>
            <a:r>
              <a:rPr lang="en-US" dirty="0" err="1"/>
              <a:t>different_district</a:t>
            </a:r>
            <a:r>
              <a:rPr lang="en-US" dirty="0"/>
              <a:t>’ triggers FALSE if the responding fire station is outside of the district in which the fire occurred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Triggers TRUE if the responding fire station is inside the district in which the fire occurred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78% of arsons have a responding fire station outside of its own district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CC3C6464-8C90-42EE-86D6-7D7F7C79F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6900"/>
            <a:ext cx="10353675" cy="1334741"/>
          </a:xfrm>
        </p:spPr>
      </p:pic>
    </p:spTree>
    <p:extLst>
      <p:ext uri="{BB962C8B-B14F-4D97-AF65-F5344CB8AC3E}">
        <p14:creationId xmlns:p14="http://schemas.microsoft.com/office/powerpoint/2010/main" val="163449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0709-F0F0-4356-B1C1-798BB44D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9798"/>
            <a:ext cx="10353762" cy="736847"/>
          </a:xfrm>
        </p:spPr>
        <p:txBody>
          <a:bodyPr/>
          <a:lstStyle/>
          <a:p>
            <a:r>
              <a:rPr lang="en-US" dirty="0"/>
              <a:t>Visualizing the results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1C426E21-E5EE-4624-AF8D-7BD881AD0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65" y="1272374"/>
            <a:ext cx="11681669" cy="5425828"/>
          </a:xfrm>
        </p:spPr>
      </p:pic>
    </p:spTree>
    <p:extLst>
      <p:ext uri="{BB962C8B-B14F-4D97-AF65-F5344CB8AC3E}">
        <p14:creationId xmlns:p14="http://schemas.microsoft.com/office/powerpoint/2010/main" val="221556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B20F-23BE-4448-8A38-1BB7C4A1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Ideas Obtained from Linear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B8DF-25B7-4BC5-A2DA-A6A3C92B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see that there are an alarming number of fire stations that are responding to fires that are not within their district</a:t>
            </a:r>
          </a:p>
          <a:p>
            <a:r>
              <a:rPr lang="en-US" dirty="0"/>
              <a:t>We can make the valid argument that there is a need to advocate for funding to build more fire stations within the Denver-Metro Area</a:t>
            </a:r>
          </a:p>
          <a:p>
            <a:r>
              <a:rPr lang="en-US" dirty="0"/>
              <a:t>For future work we could take a closer look at which district is in the most need of another fire station currently</a:t>
            </a:r>
          </a:p>
        </p:txBody>
      </p:sp>
    </p:spTree>
    <p:extLst>
      <p:ext uri="{BB962C8B-B14F-4D97-AF65-F5344CB8AC3E}">
        <p14:creationId xmlns:p14="http://schemas.microsoft.com/office/powerpoint/2010/main" val="1511422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462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Goudy Old Style</vt:lpstr>
      <vt:lpstr>Wingdings 2</vt:lpstr>
      <vt:lpstr>SlateVTI</vt:lpstr>
      <vt:lpstr>Linear Programming Project: Optimizing responses to arson calls by the Denver Metro Fire Police Department</vt:lpstr>
      <vt:lpstr>High-level Question</vt:lpstr>
      <vt:lpstr>Data</vt:lpstr>
      <vt:lpstr>The data, continued</vt:lpstr>
      <vt:lpstr>The data, continued</vt:lpstr>
      <vt:lpstr>Linear Program</vt:lpstr>
      <vt:lpstr>Optimized Output</vt:lpstr>
      <vt:lpstr>Visualizing the results</vt:lpstr>
      <vt:lpstr>Policy Ideas Obtained from Linear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 Project: Optimizing responses to arson calls by the Denver Metro Fire Police Department</dc:title>
  <dc:creator>Robles Munoz, Sandra</dc:creator>
  <cp:lastModifiedBy>Robles Munoz, Sandra</cp:lastModifiedBy>
  <cp:revision>14</cp:revision>
  <dcterms:created xsi:type="dcterms:W3CDTF">2020-11-12T04:58:08Z</dcterms:created>
  <dcterms:modified xsi:type="dcterms:W3CDTF">2020-12-01T02:46:26Z</dcterms:modified>
</cp:coreProperties>
</file>