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p:restoredTop sz="94671"/>
  </p:normalViewPr>
  <p:slideViewPr>
    <p:cSldViewPr snapToGrid="0" snapToObjects="1">
      <p:cViewPr varScale="1">
        <p:scale>
          <a:sx n="101" d="100"/>
          <a:sy n="101" d="100"/>
        </p:scale>
        <p:origin x="22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2031-86B7-8940-BF63-2333EC6682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E648E1-541A-DA45-9AA7-496646EE7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57EA38-093A-8E4E-8CD4-EB8891FFF6AE}"/>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9181F059-4B6C-DF4C-B40F-E6CAC7BB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92E2-93BE-DF41-8269-78B5B5B3E67E}"/>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34215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2B70-0E69-3A4E-B6F2-B606A2CE82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7BD90-9852-504C-B064-A3064DA30F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4464-6B5D-1A46-8617-DA0D68B3A1D9}"/>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2945E49F-324F-4D41-A990-7099D501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27C00-2F5E-2344-8B67-5BB33EAD3327}"/>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425504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1160B-990F-6B45-9D33-899F52F4D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27996B-EB19-5649-966F-BC11AA106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70063-6A63-C744-95AE-A7AED27CD662}"/>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9F295182-FB71-3B42-BA08-DAC5D7D76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6CF70-3539-F549-BFF3-F972232DE722}"/>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67115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843D-3925-9A46-AF65-74F1B3081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FC3D1-3665-104C-8363-CC6241CA0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BAAFC-3763-2249-9EEB-67D387F37C89}"/>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3E9EC0E7-7441-6E4A-AB88-D3CC0D6C1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AE84A-1A47-A842-A491-C715B5E624F4}"/>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319377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12CF-BE96-0E41-8BF1-A8DCB126C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AAE41-AAA7-A548-842C-A33D963D82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4AC7E-A46B-2A4C-AA87-0638996EB054}"/>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6DC257A7-1617-8B43-A63E-282819660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8AE07-1088-2A4B-8CC9-C291738FE7BB}"/>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117920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80B0-F6A7-454C-869E-04D3E9E6F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32F01E-CD72-CA4F-9870-0052167A3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6A353B-6C68-384C-8FE7-76F63B61F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E2A8E6-B7BD-C74C-A796-9DAB9F76C643}"/>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6" name="Footer Placeholder 5">
            <a:extLst>
              <a:ext uri="{FF2B5EF4-FFF2-40B4-BE49-F238E27FC236}">
                <a16:creationId xmlns:a16="http://schemas.microsoft.com/office/drawing/2014/main" id="{F53EFD85-4960-EA4D-91E7-70C88CD66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418DF-D5BE-764C-ABF5-0977B1505D75}"/>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114359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C1F-C4D4-2346-93C1-8D4BA9287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4F6495-243C-DB40-ABC0-7051C75CA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45E80-1515-7340-9C92-0526F1240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B8B06-D1B3-A44D-BE01-A4C7393B3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C5578-4180-EC4E-A31F-BE2B92351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C62A6-D8B2-0249-94D3-25871F70F49F}"/>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8" name="Footer Placeholder 7">
            <a:extLst>
              <a:ext uri="{FF2B5EF4-FFF2-40B4-BE49-F238E27FC236}">
                <a16:creationId xmlns:a16="http://schemas.microsoft.com/office/drawing/2014/main" id="{477453A4-9DB8-DD40-A251-57B8FC9C88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5847F-8AF9-E047-A53F-6C9804DFEAF4}"/>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2046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E9A2-37D8-DB48-89D8-BFAA2EAD0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CAA430-2702-8641-B8D7-A600D82AE7A9}"/>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4" name="Footer Placeholder 3">
            <a:extLst>
              <a:ext uri="{FF2B5EF4-FFF2-40B4-BE49-F238E27FC236}">
                <a16:creationId xmlns:a16="http://schemas.microsoft.com/office/drawing/2014/main" id="{7A5D5091-8733-6645-A424-D20A09CC7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F5749-0DCA-BC4E-B75C-0D5E9BCF23A9}"/>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428301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BD537-43D2-DC40-8014-8F379E0572C2}"/>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3" name="Footer Placeholder 2">
            <a:extLst>
              <a:ext uri="{FF2B5EF4-FFF2-40B4-BE49-F238E27FC236}">
                <a16:creationId xmlns:a16="http://schemas.microsoft.com/office/drawing/2014/main" id="{285667A8-A891-DD4E-A080-4379C37F5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3555C-32E0-FA42-87F9-B706B59FCA84}"/>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324466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2F68-F099-2541-BCD9-CB31FC73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71FCF7-CC8B-5D48-8470-A7D5174B9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55BD4C-6B25-BC49-B06C-9B971CB3B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DA206-66ED-FA4A-8478-6F1196421208}"/>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6" name="Footer Placeholder 5">
            <a:extLst>
              <a:ext uri="{FF2B5EF4-FFF2-40B4-BE49-F238E27FC236}">
                <a16:creationId xmlns:a16="http://schemas.microsoft.com/office/drawing/2014/main" id="{E05C6E1B-240E-884A-8E4C-55D4227F8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68604-D0F2-1D49-A27A-1A17943EE25E}"/>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39131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7D22-9A6F-0A4D-997C-F4129631C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F5F47E-2479-444C-8094-BDA18DE22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2CD0B-7BBB-6F4E-A6C9-03E634613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60DDF-09E9-CB41-9D25-D6E90E3B072D}"/>
              </a:ext>
            </a:extLst>
          </p:cNvPr>
          <p:cNvSpPr>
            <a:spLocks noGrp="1"/>
          </p:cNvSpPr>
          <p:nvPr>
            <p:ph type="dt" sz="half" idx="10"/>
          </p:nvPr>
        </p:nvSpPr>
        <p:spPr/>
        <p:txBody>
          <a:bodyPr/>
          <a:lstStyle/>
          <a:p>
            <a:fld id="{36C6B5F9-7AE1-774D-98A3-2704D7F49EAF}" type="datetimeFigureOut">
              <a:rPr lang="en-US" smtClean="0"/>
              <a:t>2/22/19</a:t>
            </a:fld>
            <a:endParaRPr lang="en-US"/>
          </a:p>
        </p:txBody>
      </p:sp>
      <p:sp>
        <p:nvSpPr>
          <p:cNvPr id="6" name="Footer Placeholder 5">
            <a:extLst>
              <a:ext uri="{FF2B5EF4-FFF2-40B4-BE49-F238E27FC236}">
                <a16:creationId xmlns:a16="http://schemas.microsoft.com/office/drawing/2014/main" id="{90C9A660-F0FE-A947-BED4-43757CB64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D950D-0110-0241-9948-868EA59C21BB}"/>
              </a:ext>
            </a:extLst>
          </p:cNvPr>
          <p:cNvSpPr>
            <a:spLocks noGrp="1"/>
          </p:cNvSpPr>
          <p:nvPr>
            <p:ph type="sldNum" sz="quarter" idx="12"/>
          </p:nvPr>
        </p:nvSpPr>
        <p:spPr/>
        <p:txBody>
          <a:bodyPr/>
          <a:lstStyle/>
          <a:p>
            <a:fld id="{9E0A6A75-53AD-2344-B136-3451CA081A75}" type="slidenum">
              <a:rPr lang="en-US" smtClean="0"/>
              <a:t>‹#›</a:t>
            </a:fld>
            <a:endParaRPr lang="en-US"/>
          </a:p>
        </p:txBody>
      </p:sp>
    </p:spTree>
    <p:extLst>
      <p:ext uri="{BB962C8B-B14F-4D97-AF65-F5344CB8AC3E}">
        <p14:creationId xmlns:p14="http://schemas.microsoft.com/office/powerpoint/2010/main" val="351731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83449-B4AA-4244-85AA-A6A24ADD7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9CBFCB-D86A-7B43-83E5-95EA28122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A8062-7CB9-FC43-8DE1-02C9F8424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6B5F9-7AE1-774D-98A3-2704D7F49EAF}" type="datetimeFigureOut">
              <a:rPr lang="en-US" smtClean="0"/>
              <a:t>2/22/19</a:t>
            </a:fld>
            <a:endParaRPr lang="en-US"/>
          </a:p>
        </p:txBody>
      </p:sp>
      <p:sp>
        <p:nvSpPr>
          <p:cNvPr id="5" name="Footer Placeholder 4">
            <a:extLst>
              <a:ext uri="{FF2B5EF4-FFF2-40B4-BE49-F238E27FC236}">
                <a16:creationId xmlns:a16="http://schemas.microsoft.com/office/drawing/2014/main" id="{2CD9AC3C-B6A8-6D4E-862F-2FE4E96E8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A19D8-3D8A-9B4F-B9A4-873BB68F0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A6A75-53AD-2344-B136-3451CA081A75}" type="slidenum">
              <a:rPr lang="en-US" smtClean="0"/>
              <a:t>‹#›</a:t>
            </a:fld>
            <a:endParaRPr lang="en-US"/>
          </a:p>
        </p:txBody>
      </p:sp>
    </p:spTree>
    <p:extLst>
      <p:ext uri="{BB962C8B-B14F-4D97-AF65-F5344CB8AC3E}">
        <p14:creationId xmlns:p14="http://schemas.microsoft.com/office/powerpoint/2010/main" val="8664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ckernoon.com/text-summarization-using-keras-models-366b002408d9" TargetMode="External"/><Relationship Id="rId2" Type="http://schemas.openxmlformats.org/officeDocument/2006/relationships/hyperlink" Target="https://blog.keras.io/a-ten-minute-introduction-to-sequence-to-sequence-learning-in-kera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ackernoon.com/text-summarization-using-keras-models-366b002408d9" TargetMode="External"/><Relationship Id="rId2" Type="http://schemas.openxmlformats.org/officeDocument/2006/relationships/hyperlink" Target="https://blog.keras.io/a-ten-minute-introduction-to-sequence-to-sequence-learning-in-kera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chinelearningmastery.com/lstm-autoencod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5247-C212-1A4C-B5E2-1D751AAE0987}"/>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60734895-2BD0-B548-B55A-E39BDD6DF5FE}"/>
              </a:ext>
            </a:extLst>
          </p:cNvPr>
          <p:cNvSpPr>
            <a:spLocks noGrp="1"/>
          </p:cNvSpPr>
          <p:nvPr>
            <p:ph type="subTitle" idx="1"/>
          </p:nvPr>
        </p:nvSpPr>
        <p:spPr/>
        <p:txBody>
          <a:bodyPr>
            <a:normAutofit lnSpcReduction="10000"/>
          </a:bodyPr>
          <a:lstStyle/>
          <a:p>
            <a:r>
              <a:rPr lang="en-US" dirty="0"/>
              <a:t>Text Summarization with Keras</a:t>
            </a:r>
          </a:p>
          <a:p>
            <a:endParaRPr lang="en-US" dirty="0"/>
          </a:p>
          <a:p>
            <a:r>
              <a:rPr lang="en-US" dirty="0"/>
              <a:t>Student: Sherry Rodas</a:t>
            </a:r>
          </a:p>
          <a:p>
            <a:r>
              <a:rPr lang="en-US" dirty="0"/>
              <a:t>Professor: Benjamin Soibam</a:t>
            </a:r>
          </a:p>
        </p:txBody>
      </p:sp>
    </p:spTree>
    <p:extLst>
      <p:ext uri="{BB962C8B-B14F-4D97-AF65-F5344CB8AC3E}">
        <p14:creationId xmlns:p14="http://schemas.microsoft.com/office/powerpoint/2010/main" val="945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5719-D97F-A248-92DD-37FB6A707408}"/>
              </a:ext>
            </a:extLst>
          </p:cNvPr>
          <p:cNvSpPr>
            <a:spLocks noGrp="1"/>
          </p:cNvSpPr>
          <p:nvPr>
            <p:ph type="title"/>
          </p:nvPr>
        </p:nvSpPr>
        <p:spPr>
          <a:xfrm>
            <a:off x="838200" y="365126"/>
            <a:ext cx="10515600" cy="499848"/>
          </a:xfrm>
        </p:spPr>
        <p:txBody>
          <a:bodyPr>
            <a:normAutofit/>
          </a:bodyPr>
          <a:lstStyle/>
          <a:p>
            <a:r>
              <a:rPr lang="en-US" sz="2400" dirty="0"/>
              <a:t>Pre-Processing</a:t>
            </a:r>
          </a:p>
        </p:txBody>
      </p:sp>
      <p:sp>
        <p:nvSpPr>
          <p:cNvPr id="3" name="Content Placeholder 2">
            <a:extLst>
              <a:ext uri="{FF2B5EF4-FFF2-40B4-BE49-F238E27FC236}">
                <a16:creationId xmlns:a16="http://schemas.microsoft.com/office/drawing/2014/main" id="{6E8B568E-286F-1B4C-9F17-41E3997DB03E}"/>
              </a:ext>
            </a:extLst>
          </p:cNvPr>
          <p:cNvSpPr>
            <a:spLocks noGrp="1"/>
          </p:cNvSpPr>
          <p:nvPr>
            <p:ph idx="1"/>
          </p:nvPr>
        </p:nvSpPr>
        <p:spPr>
          <a:xfrm>
            <a:off x="838200" y="864974"/>
            <a:ext cx="10515600" cy="5311989"/>
          </a:xfrm>
        </p:spPr>
        <p:txBody>
          <a:bodyPr>
            <a:normAutofit/>
          </a:bodyPr>
          <a:lstStyle/>
          <a:p>
            <a:r>
              <a:rPr lang="en-US" sz="1400" dirty="0"/>
              <a:t>File: </a:t>
            </a:r>
            <a:r>
              <a:rPr lang="en-US" sz="1400" dirty="0" err="1"/>
              <a:t>CAP_PreProc.py</a:t>
            </a:r>
            <a:endParaRPr lang="en-US" sz="1400" dirty="0"/>
          </a:p>
          <a:p>
            <a:r>
              <a:rPr lang="en-US" sz="1400" dirty="0"/>
              <a:t>Tokenize text to sequence</a:t>
            </a:r>
          </a:p>
          <a:p>
            <a:r>
              <a:rPr lang="en-US" sz="1400" dirty="0"/>
              <a:t>Pad sequences to max sentence length for text and text summary</a:t>
            </a:r>
          </a:p>
          <a:p>
            <a:r>
              <a:rPr lang="en-US" sz="1400" dirty="0"/>
              <a:t>Use </a:t>
            </a:r>
            <a:r>
              <a:rPr lang="en-US" sz="1400" dirty="0" err="1"/>
              <a:t>GloVe</a:t>
            </a:r>
            <a:r>
              <a:rPr lang="en-US" sz="1400" dirty="0"/>
              <a:t> Pretrained Embedding of dimension 100</a:t>
            </a:r>
          </a:p>
          <a:p>
            <a:r>
              <a:rPr lang="en-US" sz="1400" dirty="0"/>
              <a:t>Create embedding matrix that maps tokenized word’s index to the word’s embedded vector</a:t>
            </a:r>
          </a:p>
          <a:p>
            <a:r>
              <a:rPr lang="en-US" sz="1400" dirty="0"/>
              <a:t>Create 3 dimensional array for text, summary, and target summary</a:t>
            </a:r>
          </a:p>
          <a:p>
            <a:pPr lvl="1"/>
            <a:r>
              <a:rPr lang="en-US" sz="1200" dirty="0"/>
              <a:t>Per article:</a:t>
            </a:r>
          </a:p>
          <a:p>
            <a:pPr lvl="2"/>
            <a:r>
              <a:rPr lang="en-US" sz="1200" dirty="0"/>
              <a:t>Turn the sentences into 3 </a:t>
            </a:r>
            <a:r>
              <a:rPr lang="en-US" sz="1200" dirty="0" err="1"/>
              <a:t>Numpy</a:t>
            </a:r>
            <a:r>
              <a:rPr lang="en-US" sz="1200" dirty="0"/>
              <a:t> arrays, </a:t>
            </a:r>
            <a:r>
              <a:rPr lang="en-US" sz="1200" dirty="0" err="1"/>
              <a:t>encoder_input_data</a:t>
            </a:r>
            <a:r>
              <a:rPr lang="en-US" sz="1200" dirty="0"/>
              <a:t>, </a:t>
            </a:r>
            <a:r>
              <a:rPr lang="en-US" sz="1200" dirty="0" err="1"/>
              <a:t>decoder_input_data</a:t>
            </a:r>
            <a:r>
              <a:rPr lang="en-US" sz="1200" dirty="0"/>
              <a:t>, </a:t>
            </a:r>
            <a:r>
              <a:rPr lang="en-US" sz="1200" dirty="0" err="1"/>
              <a:t>decoder_target_data:encoder_input_data</a:t>
            </a:r>
            <a:r>
              <a:rPr lang="en-US" sz="1200" dirty="0"/>
              <a:t> is a 3D array of shape (</a:t>
            </a:r>
            <a:r>
              <a:rPr lang="en-US" sz="1200" dirty="0" err="1"/>
              <a:t>num_pairs</a:t>
            </a:r>
            <a:r>
              <a:rPr lang="en-US" sz="1200" dirty="0"/>
              <a:t>, </a:t>
            </a:r>
            <a:r>
              <a:rPr lang="en-US" sz="1200" dirty="0" err="1"/>
              <a:t>max_english_sentence_length</a:t>
            </a:r>
            <a:r>
              <a:rPr lang="en-US" sz="1200" dirty="0"/>
              <a:t>, </a:t>
            </a:r>
            <a:r>
              <a:rPr lang="en-US" sz="1200" dirty="0" err="1"/>
              <a:t>num_english_characters</a:t>
            </a:r>
            <a:r>
              <a:rPr lang="en-US" sz="1200" dirty="0"/>
              <a:t>) containing a one-hot vectorization of the English sentences.</a:t>
            </a:r>
          </a:p>
          <a:p>
            <a:pPr lvl="2"/>
            <a:r>
              <a:rPr lang="en-US" sz="1200" dirty="0" err="1"/>
              <a:t>decoder_input_data</a:t>
            </a:r>
            <a:r>
              <a:rPr lang="en-US" sz="1200" dirty="0"/>
              <a:t> is a 3D array of shape (</a:t>
            </a:r>
            <a:r>
              <a:rPr lang="en-US" sz="1200" dirty="0" err="1"/>
              <a:t>num_pairs</a:t>
            </a:r>
            <a:r>
              <a:rPr lang="en-US" sz="1200" dirty="0"/>
              <a:t>, </a:t>
            </a:r>
            <a:r>
              <a:rPr lang="en-US" sz="1200" dirty="0" err="1"/>
              <a:t>max_french_sentence_length</a:t>
            </a:r>
            <a:r>
              <a:rPr lang="en-US" sz="1200" dirty="0"/>
              <a:t>, </a:t>
            </a:r>
            <a:r>
              <a:rPr lang="en-US" sz="1200" dirty="0" err="1"/>
              <a:t>num_french_characters</a:t>
            </a:r>
            <a:r>
              <a:rPr lang="en-US" sz="1200" dirty="0"/>
              <a:t>) </a:t>
            </a:r>
            <a:r>
              <a:rPr lang="en-US" sz="1200" dirty="0" err="1"/>
              <a:t>containg</a:t>
            </a:r>
            <a:r>
              <a:rPr lang="en-US" sz="1200" dirty="0"/>
              <a:t> a one-hot vectorization of the French sentences.</a:t>
            </a:r>
          </a:p>
          <a:p>
            <a:pPr lvl="2"/>
            <a:r>
              <a:rPr lang="en-US" sz="1200" dirty="0" err="1"/>
              <a:t>decoder_target_data</a:t>
            </a:r>
            <a:r>
              <a:rPr lang="en-US" sz="1200" dirty="0"/>
              <a:t> is the same as </a:t>
            </a:r>
            <a:r>
              <a:rPr lang="en-US" sz="1200" dirty="0" err="1"/>
              <a:t>decoder_input_data</a:t>
            </a:r>
            <a:r>
              <a:rPr lang="en-US" sz="1200" dirty="0"/>
              <a:t> but offset by one timestep. </a:t>
            </a:r>
            <a:r>
              <a:rPr lang="en-US" sz="1200" dirty="0" err="1"/>
              <a:t>decoder_target_data</a:t>
            </a:r>
            <a:r>
              <a:rPr lang="en-US" sz="1200" dirty="0"/>
              <a:t>[:, t, :] will be the same as </a:t>
            </a:r>
            <a:r>
              <a:rPr lang="en-US" sz="1200" dirty="0" err="1"/>
              <a:t>decoder_input_data</a:t>
            </a:r>
            <a:r>
              <a:rPr lang="en-US" sz="1200" dirty="0"/>
              <a:t>[:, t + 1, :].</a:t>
            </a:r>
          </a:p>
          <a:p>
            <a:pPr lvl="2"/>
            <a:endParaRPr lang="en-US" sz="650" dirty="0"/>
          </a:p>
          <a:p>
            <a:pPr lvl="2"/>
            <a:endParaRPr lang="en-US" sz="600" dirty="0"/>
          </a:p>
        </p:txBody>
      </p:sp>
    </p:spTree>
    <p:extLst>
      <p:ext uri="{BB962C8B-B14F-4D97-AF65-F5344CB8AC3E}">
        <p14:creationId xmlns:p14="http://schemas.microsoft.com/office/powerpoint/2010/main" val="245368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5719-D97F-A248-92DD-37FB6A707408}"/>
              </a:ext>
            </a:extLst>
          </p:cNvPr>
          <p:cNvSpPr>
            <a:spLocks noGrp="1"/>
          </p:cNvSpPr>
          <p:nvPr>
            <p:ph type="title"/>
          </p:nvPr>
        </p:nvSpPr>
        <p:spPr>
          <a:xfrm>
            <a:off x="838200" y="365126"/>
            <a:ext cx="10515600" cy="499848"/>
          </a:xfrm>
        </p:spPr>
        <p:txBody>
          <a:bodyPr>
            <a:normAutofit/>
          </a:bodyPr>
          <a:lstStyle/>
          <a:p>
            <a:r>
              <a:rPr lang="en-US" sz="2400" dirty="0"/>
              <a:t>Model 1</a:t>
            </a:r>
          </a:p>
        </p:txBody>
      </p:sp>
      <p:sp>
        <p:nvSpPr>
          <p:cNvPr id="3" name="Content Placeholder 2">
            <a:extLst>
              <a:ext uri="{FF2B5EF4-FFF2-40B4-BE49-F238E27FC236}">
                <a16:creationId xmlns:a16="http://schemas.microsoft.com/office/drawing/2014/main" id="{6E8B568E-286F-1B4C-9F17-41E3997DB03E}"/>
              </a:ext>
            </a:extLst>
          </p:cNvPr>
          <p:cNvSpPr>
            <a:spLocks noGrp="1"/>
          </p:cNvSpPr>
          <p:nvPr>
            <p:ph idx="1"/>
          </p:nvPr>
        </p:nvSpPr>
        <p:spPr>
          <a:xfrm>
            <a:off x="838200" y="864974"/>
            <a:ext cx="10515600" cy="5311989"/>
          </a:xfrm>
        </p:spPr>
        <p:txBody>
          <a:bodyPr>
            <a:normAutofit/>
          </a:bodyPr>
          <a:lstStyle/>
          <a:p>
            <a:r>
              <a:rPr lang="en-US" sz="1400" dirty="0"/>
              <a:t>File: </a:t>
            </a:r>
            <a:r>
              <a:rPr lang="en-US" sz="1400" dirty="0" err="1"/>
              <a:t>CAP_PreProc.py</a:t>
            </a:r>
            <a:endParaRPr lang="en-US" sz="1400" dirty="0"/>
          </a:p>
          <a:p>
            <a:r>
              <a:rPr lang="en-US" sz="1400" dirty="0">
                <a:hlinkClick r:id="rId2"/>
              </a:rPr>
              <a:t>Article 1</a:t>
            </a:r>
            <a:r>
              <a:rPr lang="en-US" sz="1400" dirty="0"/>
              <a:t> and </a:t>
            </a:r>
            <a:r>
              <a:rPr lang="en-US" sz="1400" dirty="0">
                <a:hlinkClick r:id="rId3"/>
              </a:rPr>
              <a:t>Article 2</a:t>
            </a:r>
            <a:endParaRPr lang="en-US" sz="1400" dirty="0"/>
          </a:p>
          <a:p>
            <a:r>
              <a:rPr lang="en-US" sz="1400" dirty="0"/>
              <a:t>Steps:</a:t>
            </a:r>
          </a:p>
          <a:p>
            <a:pPr lvl="1"/>
            <a:r>
              <a:rPr lang="en-US" sz="1400" dirty="0"/>
              <a:t>Create function that generates 3 models: model, encoding model, decoding model</a:t>
            </a:r>
          </a:p>
          <a:p>
            <a:pPr lvl="1"/>
            <a:r>
              <a:rPr lang="en-US" sz="1400" dirty="0"/>
              <a:t>Compile &amp; Train model</a:t>
            </a:r>
          </a:p>
          <a:p>
            <a:pPr lvl="1"/>
            <a:r>
              <a:rPr lang="en-US" sz="1400" dirty="0"/>
              <a:t>Save best model</a:t>
            </a:r>
          </a:p>
          <a:p>
            <a:pPr lvl="1"/>
            <a:r>
              <a:rPr lang="en-US" sz="1400" dirty="0"/>
              <a:t>Decode/Predict Sequence</a:t>
            </a:r>
          </a:p>
          <a:p>
            <a:r>
              <a:rPr lang="en-US" sz="1400" dirty="0"/>
              <a:t>Completed:</a:t>
            </a:r>
          </a:p>
          <a:p>
            <a:pPr lvl="1"/>
            <a:r>
              <a:rPr lang="en-US" sz="1400" dirty="0"/>
              <a:t>I was able to get the text and text summary into a 3d array [</a:t>
            </a:r>
            <a:r>
              <a:rPr lang="en-US" sz="1400" dirty="0" err="1"/>
              <a:t>i</a:t>
            </a:r>
            <a:r>
              <a:rPr lang="en-US" sz="1400" dirty="0"/>
              <a:t> , j , k] where </a:t>
            </a:r>
            <a:r>
              <a:rPr lang="en-US" sz="1400" dirty="0" err="1"/>
              <a:t>i</a:t>
            </a:r>
            <a:r>
              <a:rPr lang="en-US" sz="1400" dirty="0"/>
              <a:t> is the row number of the text, j is the word in the sequence, and k is the 100 dim embedding vector for the j word.</a:t>
            </a:r>
          </a:p>
          <a:p>
            <a:pPr lvl="1"/>
            <a:r>
              <a:rPr lang="en-US" sz="1400" dirty="0"/>
              <a:t>I had to modify the function for the models because we are now using a 3d input instead of a 2 dimensional input.</a:t>
            </a:r>
          </a:p>
          <a:p>
            <a:r>
              <a:rPr lang="en-US" sz="1400" dirty="0">
                <a:highlight>
                  <a:srgbClr val="FFFF00"/>
                </a:highlight>
              </a:rPr>
              <a:t>Questions:</a:t>
            </a:r>
          </a:p>
          <a:p>
            <a:pPr lvl="1"/>
            <a:r>
              <a:rPr lang="en-US" sz="1400" dirty="0"/>
              <a:t>It looks like the decoding part of the process doesn’t use the model that was compiled or trained. Why are we compiling and training the initial model if it is not used by the encoder and decoder model?</a:t>
            </a:r>
          </a:p>
          <a:p>
            <a:pPr lvl="1"/>
            <a:r>
              <a:rPr lang="en-US" sz="1400" dirty="0"/>
              <a:t>The model runs without error and the model summary looks ok to me – can you please check if the array shapes in the models function is correct?</a:t>
            </a:r>
          </a:p>
          <a:p>
            <a:r>
              <a:rPr lang="en-US" sz="1400" dirty="0">
                <a:highlight>
                  <a:srgbClr val="FFFF00"/>
                </a:highlight>
              </a:rPr>
              <a:t>Block:</a:t>
            </a:r>
          </a:p>
          <a:p>
            <a:pPr lvl="1"/>
            <a:r>
              <a:rPr lang="en-US" sz="1400" dirty="0"/>
              <a:t>Both articles have 2 different decoding/predicting functions. I’m not sure which to use or what I need to modify in order to use either of them. Can you provide guidance?</a:t>
            </a:r>
          </a:p>
          <a:p>
            <a:pPr lvl="1"/>
            <a:r>
              <a:rPr lang="en-US" sz="1400" dirty="0"/>
              <a:t>I was thinking another approach would be to actually use the word integer index sequence on another run</a:t>
            </a:r>
          </a:p>
          <a:p>
            <a:endParaRPr lang="en-US" sz="1400" dirty="0"/>
          </a:p>
          <a:p>
            <a:endParaRPr lang="en-US" sz="1200" dirty="0"/>
          </a:p>
          <a:p>
            <a:pPr lvl="2"/>
            <a:endParaRPr lang="en-US" sz="600" dirty="0"/>
          </a:p>
        </p:txBody>
      </p:sp>
    </p:spTree>
    <p:extLst>
      <p:ext uri="{BB962C8B-B14F-4D97-AF65-F5344CB8AC3E}">
        <p14:creationId xmlns:p14="http://schemas.microsoft.com/office/powerpoint/2010/main" val="90894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5719-D97F-A248-92DD-37FB6A707408}"/>
              </a:ext>
            </a:extLst>
          </p:cNvPr>
          <p:cNvSpPr>
            <a:spLocks noGrp="1"/>
          </p:cNvSpPr>
          <p:nvPr>
            <p:ph type="title"/>
          </p:nvPr>
        </p:nvSpPr>
        <p:spPr>
          <a:xfrm>
            <a:off x="838200" y="365126"/>
            <a:ext cx="10515600" cy="499848"/>
          </a:xfrm>
        </p:spPr>
        <p:txBody>
          <a:bodyPr>
            <a:normAutofit/>
          </a:bodyPr>
          <a:lstStyle/>
          <a:p>
            <a:r>
              <a:rPr lang="en-US" sz="2400" dirty="0"/>
              <a:t>Model 1: Predict/Decode Functions</a:t>
            </a:r>
          </a:p>
        </p:txBody>
      </p:sp>
      <p:sp>
        <p:nvSpPr>
          <p:cNvPr id="3" name="Content Placeholder 2">
            <a:extLst>
              <a:ext uri="{FF2B5EF4-FFF2-40B4-BE49-F238E27FC236}">
                <a16:creationId xmlns:a16="http://schemas.microsoft.com/office/drawing/2014/main" id="{6E8B568E-286F-1B4C-9F17-41E3997DB03E}"/>
              </a:ext>
            </a:extLst>
          </p:cNvPr>
          <p:cNvSpPr>
            <a:spLocks noGrp="1"/>
          </p:cNvSpPr>
          <p:nvPr>
            <p:ph idx="1"/>
          </p:nvPr>
        </p:nvSpPr>
        <p:spPr>
          <a:xfrm>
            <a:off x="838200" y="864974"/>
            <a:ext cx="5041900" cy="5726326"/>
          </a:xfrm>
        </p:spPr>
        <p:txBody>
          <a:bodyPr>
            <a:noAutofit/>
          </a:bodyPr>
          <a:lstStyle/>
          <a:p>
            <a:r>
              <a:rPr lang="en-US" sz="1400" dirty="0">
                <a:hlinkClick r:id="rId2"/>
              </a:rPr>
              <a:t>Article 1</a:t>
            </a:r>
            <a:endParaRPr lang="en-US" sz="1400" dirty="0"/>
          </a:p>
          <a:p>
            <a:pPr marL="0" indent="0">
              <a:spcBef>
                <a:spcPts val="0"/>
              </a:spcBef>
              <a:buNone/>
            </a:pPr>
            <a:endParaRPr lang="en-US" sz="1200" dirty="0"/>
          </a:p>
          <a:p>
            <a:pPr marL="0" indent="0">
              <a:spcBef>
                <a:spcPts val="0"/>
              </a:spcBef>
              <a:buNone/>
            </a:pPr>
            <a:r>
              <a:rPr lang="en-US" sz="1050" dirty="0"/>
              <a:t>def </a:t>
            </a:r>
            <a:r>
              <a:rPr lang="en-US" sz="1050" dirty="0" err="1"/>
              <a:t>decode_sequence</a:t>
            </a:r>
            <a:r>
              <a:rPr lang="en-US" sz="1050" dirty="0"/>
              <a:t>(</a:t>
            </a:r>
            <a:r>
              <a:rPr lang="en-US" sz="1050" dirty="0" err="1"/>
              <a:t>input_seq</a:t>
            </a:r>
            <a:r>
              <a:rPr lang="en-US" sz="1050" dirty="0"/>
              <a:t>):</a:t>
            </a:r>
          </a:p>
          <a:p>
            <a:pPr marL="0" indent="0">
              <a:spcBef>
                <a:spcPts val="0"/>
              </a:spcBef>
              <a:buNone/>
            </a:pPr>
            <a:r>
              <a:rPr lang="en-US" sz="1050" dirty="0"/>
              <a:t>    # Encode the input as state vectors.</a:t>
            </a:r>
          </a:p>
          <a:p>
            <a:pPr marL="0" indent="0">
              <a:spcBef>
                <a:spcPts val="0"/>
              </a:spcBef>
              <a:buNone/>
            </a:pPr>
            <a:r>
              <a:rPr lang="en-US" sz="1050" dirty="0"/>
              <a:t>    </a:t>
            </a:r>
            <a:r>
              <a:rPr lang="en-US" sz="1050" dirty="0" err="1"/>
              <a:t>states_value</a:t>
            </a:r>
            <a:r>
              <a:rPr lang="en-US" sz="1050" dirty="0"/>
              <a:t> = </a:t>
            </a:r>
            <a:r>
              <a:rPr lang="en-US" sz="1050" dirty="0" err="1"/>
              <a:t>encoder_model.predict</a:t>
            </a:r>
            <a:r>
              <a:rPr lang="en-US" sz="1050" dirty="0"/>
              <a:t>(</a:t>
            </a:r>
            <a:r>
              <a:rPr lang="en-US" sz="1050" dirty="0" err="1"/>
              <a:t>input_seq</a:t>
            </a:r>
            <a:r>
              <a:rPr lang="en-US" sz="1050" dirty="0"/>
              <a:t>)</a:t>
            </a:r>
          </a:p>
          <a:p>
            <a:pPr marL="0" indent="0">
              <a:spcBef>
                <a:spcPts val="0"/>
              </a:spcBef>
              <a:buNone/>
            </a:pPr>
            <a:endParaRPr lang="en-US" sz="1050" dirty="0"/>
          </a:p>
          <a:p>
            <a:pPr marL="0" indent="0">
              <a:spcBef>
                <a:spcPts val="0"/>
              </a:spcBef>
              <a:buNone/>
            </a:pPr>
            <a:r>
              <a:rPr lang="en-US" sz="1050" dirty="0"/>
              <a:t>    # Generate empty target sequence of length 1.</a:t>
            </a:r>
          </a:p>
          <a:p>
            <a:pPr marL="0" indent="0">
              <a:spcBef>
                <a:spcPts val="0"/>
              </a:spcBef>
              <a:buNone/>
            </a:pPr>
            <a:r>
              <a:rPr lang="en-US" sz="1050" dirty="0"/>
              <a:t>    </a:t>
            </a:r>
            <a:r>
              <a:rPr lang="en-US" sz="1050" dirty="0" err="1"/>
              <a:t>target_seq</a:t>
            </a:r>
            <a:r>
              <a:rPr lang="en-US" sz="1050" dirty="0"/>
              <a:t> = </a:t>
            </a:r>
            <a:r>
              <a:rPr lang="en-US" sz="1050" dirty="0" err="1"/>
              <a:t>np.zeros</a:t>
            </a:r>
            <a:r>
              <a:rPr lang="en-US" sz="1050" dirty="0"/>
              <a:t>((1, 1, </a:t>
            </a:r>
            <a:r>
              <a:rPr lang="en-US" sz="1050" dirty="0" err="1"/>
              <a:t>num_decoder_tokens</a:t>
            </a:r>
            <a:r>
              <a:rPr lang="en-US" sz="1050" dirty="0"/>
              <a:t>))</a:t>
            </a:r>
          </a:p>
          <a:p>
            <a:pPr marL="0" indent="0">
              <a:spcBef>
                <a:spcPts val="0"/>
              </a:spcBef>
              <a:buNone/>
            </a:pPr>
            <a:r>
              <a:rPr lang="en-US" sz="1050" dirty="0"/>
              <a:t>    # Populate the first character of target sequence with the start character.</a:t>
            </a:r>
          </a:p>
          <a:p>
            <a:pPr marL="0" indent="0">
              <a:spcBef>
                <a:spcPts val="0"/>
              </a:spcBef>
              <a:buNone/>
            </a:pPr>
            <a:r>
              <a:rPr lang="en-US" sz="1050" dirty="0"/>
              <a:t>    </a:t>
            </a:r>
            <a:r>
              <a:rPr lang="en-US" sz="1050" dirty="0" err="1"/>
              <a:t>target_seq</a:t>
            </a:r>
            <a:r>
              <a:rPr lang="en-US" sz="1050" dirty="0"/>
              <a:t>[0, 0, </a:t>
            </a:r>
            <a:r>
              <a:rPr lang="en-US" sz="1050" dirty="0" err="1"/>
              <a:t>target_token_index</a:t>
            </a:r>
            <a:r>
              <a:rPr lang="en-US" sz="1050" dirty="0"/>
              <a:t>['\t']] = 1.</a:t>
            </a:r>
          </a:p>
          <a:p>
            <a:pPr marL="0" indent="0">
              <a:spcBef>
                <a:spcPts val="0"/>
              </a:spcBef>
              <a:buNone/>
            </a:pPr>
            <a:endParaRPr lang="en-US" sz="1050" dirty="0"/>
          </a:p>
          <a:p>
            <a:pPr marL="0" indent="0">
              <a:spcBef>
                <a:spcPts val="0"/>
              </a:spcBef>
              <a:buNone/>
            </a:pPr>
            <a:r>
              <a:rPr lang="en-US" sz="1050" dirty="0"/>
              <a:t>    # Sampling loop for a batch of sequences</a:t>
            </a:r>
          </a:p>
          <a:p>
            <a:pPr marL="0" indent="0">
              <a:spcBef>
                <a:spcPts val="0"/>
              </a:spcBef>
              <a:buNone/>
            </a:pPr>
            <a:r>
              <a:rPr lang="en-US" sz="1050" dirty="0"/>
              <a:t>    # (to simplify, here we assume a batch of size 1).</a:t>
            </a:r>
          </a:p>
          <a:p>
            <a:pPr marL="0" indent="0">
              <a:spcBef>
                <a:spcPts val="0"/>
              </a:spcBef>
              <a:buNone/>
            </a:pPr>
            <a:r>
              <a:rPr lang="en-US" sz="1050" dirty="0"/>
              <a:t>    </a:t>
            </a:r>
            <a:r>
              <a:rPr lang="en-US" sz="1050" dirty="0" err="1"/>
              <a:t>stop_condition</a:t>
            </a:r>
            <a:r>
              <a:rPr lang="en-US" sz="1050" dirty="0"/>
              <a:t> = False</a:t>
            </a:r>
          </a:p>
          <a:p>
            <a:pPr marL="0" indent="0">
              <a:spcBef>
                <a:spcPts val="0"/>
              </a:spcBef>
              <a:buNone/>
            </a:pPr>
            <a:r>
              <a:rPr lang="en-US" sz="1050" dirty="0"/>
              <a:t>    </a:t>
            </a:r>
            <a:r>
              <a:rPr lang="en-US" sz="1050" dirty="0" err="1"/>
              <a:t>decoded_sentence</a:t>
            </a:r>
            <a:r>
              <a:rPr lang="en-US" sz="1050" dirty="0"/>
              <a:t> = ''</a:t>
            </a:r>
          </a:p>
          <a:p>
            <a:pPr marL="0" indent="0">
              <a:spcBef>
                <a:spcPts val="0"/>
              </a:spcBef>
              <a:buNone/>
            </a:pPr>
            <a:r>
              <a:rPr lang="en-US" sz="1050" dirty="0"/>
              <a:t>    while not </a:t>
            </a:r>
            <a:r>
              <a:rPr lang="en-US" sz="1050" dirty="0" err="1"/>
              <a:t>stop_condition</a:t>
            </a:r>
            <a:r>
              <a:rPr lang="en-US" sz="1050" dirty="0"/>
              <a:t>:</a:t>
            </a:r>
          </a:p>
          <a:p>
            <a:pPr marL="0" indent="0">
              <a:spcBef>
                <a:spcPts val="0"/>
              </a:spcBef>
              <a:buNone/>
            </a:pPr>
            <a:r>
              <a:rPr lang="en-US" sz="1050" dirty="0"/>
              <a:t>        </a:t>
            </a:r>
            <a:r>
              <a:rPr lang="en-US" sz="1050" dirty="0" err="1"/>
              <a:t>output_tokens</a:t>
            </a:r>
            <a:r>
              <a:rPr lang="en-US" sz="1050" dirty="0"/>
              <a:t>, h, c = </a:t>
            </a:r>
            <a:r>
              <a:rPr lang="en-US" sz="1050" dirty="0" err="1"/>
              <a:t>decoder_model.predict</a:t>
            </a:r>
            <a:r>
              <a:rPr lang="en-US" sz="1050" dirty="0"/>
              <a:t>(</a:t>
            </a:r>
          </a:p>
          <a:p>
            <a:pPr marL="0" indent="0">
              <a:spcBef>
                <a:spcPts val="0"/>
              </a:spcBef>
              <a:buNone/>
            </a:pPr>
            <a:r>
              <a:rPr lang="en-US" sz="1050" dirty="0"/>
              <a:t>            [</a:t>
            </a:r>
            <a:r>
              <a:rPr lang="en-US" sz="1050" dirty="0" err="1"/>
              <a:t>target_seq</a:t>
            </a:r>
            <a:r>
              <a:rPr lang="en-US" sz="1050" dirty="0"/>
              <a:t>] + </a:t>
            </a:r>
            <a:r>
              <a:rPr lang="en-US" sz="1050" dirty="0" err="1"/>
              <a:t>states_value</a:t>
            </a:r>
            <a:r>
              <a:rPr lang="en-US" sz="1050" dirty="0"/>
              <a:t>)</a:t>
            </a:r>
          </a:p>
          <a:p>
            <a:pPr marL="0" indent="0">
              <a:spcBef>
                <a:spcPts val="0"/>
              </a:spcBef>
              <a:buNone/>
            </a:pPr>
            <a:endParaRPr lang="en-US" sz="1050" dirty="0"/>
          </a:p>
          <a:p>
            <a:pPr marL="0" indent="0">
              <a:spcBef>
                <a:spcPts val="0"/>
              </a:spcBef>
              <a:buNone/>
            </a:pPr>
            <a:r>
              <a:rPr lang="en-US" sz="1050" dirty="0"/>
              <a:t>        # Sample a token</a:t>
            </a:r>
          </a:p>
          <a:p>
            <a:pPr marL="0" indent="0">
              <a:spcBef>
                <a:spcPts val="0"/>
              </a:spcBef>
              <a:buNone/>
            </a:pPr>
            <a:r>
              <a:rPr lang="en-US" sz="1050" dirty="0"/>
              <a:t>        </a:t>
            </a:r>
            <a:r>
              <a:rPr lang="en-US" sz="1050" dirty="0" err="1"/>
              <a:t>sampled_token_index</a:t>
            </a:r>
            <a:r>
              <a:rPr lang="en-US" sz="1050" dirty="0"/>
              <a:t> = </a:t>
            </a:r>
            <a:r>
              <a:rPr lang="en-US" sz="1050" dirty="0" err="1"/>
              <a:t>np.argmax</a:t>
            </a:r>
            <a:r>
              <a:rPr lang="en-US" sz="1050" dirty="0"/>
              <a:t>(</a:t>
            </a:r>
            <a:r>
              <a:rPr lang="en-US" sz="1050" dirty="0" err="1"/>
              <a:t>output_tokens</a:t>
            </a:r>
            <a:r>
              <a:rPr lang="en-US" sz="1050" dirty="0"/>
              <a:t>[0, -1, :])</a:t>
            </a:r>
          </a:p>
          <a:p>
            <a:pPr marL="0" indent="0">
              <a:spcBef>
                <a:spcPts val="0"/>
              </a:spcBef>
              <a:buNone/>
            </a:pPr>
            <a:r>
              <a:rPr lang="en-US" sz="1050" dirty="0"/>
              <a:t>        </a:t>
            </a:r>
            <a:r>
              <a:rPr lang="en-US" sz="1050" dirty="0" err="1"/>
              <a:t>sampled_char</a:t>
            </a:r>
            <a:r>
              <a:rPr lang="en-US" sz="1050" dirty="0"/>
              <a:t> = </a:t>
            </a:r>
            <a:r>
              <a:rPr lang="en-US" sz="1050" dirty="0" err="1"/>
              <a:t>reverse_target_char_index</a:t>
            </a:r>
            <a:r>
              <a:rPr lang="en-US" sz="1050" dirty="0"/>
              <a:t>[</a:t>
            </a:r>
            <a:r>
              <a:rPr lang="en-US" sz="1050" dirty="0" err="1"/>
              <a:t>sampled_token_index</a:t>
            </a:r>
            <a:r>
              <a:rPr lang="en-US" sz="1050" dirty="0"/>
              <a:t>]</a:t>
            </a:r>
          </a:p>
          <a:p>
            <a:pPr marL="0" indent="0">
              <a:spcBef>
                <a:spcPts val="0"/>
              </a:spcBef>
              <a:buNone/>
            </a:pPr>
            <a:r>
              <a:rPr lang="en-US" sz="1050" dirty="0"/>
              <a:t>        </a:t>
            </a:r>
            <a:r>
              <a:rPr lang="en-US" sz="1050" dirty="0" err="1"/>
              <a:t>decoded_sentence</a:t>
            </a:r>
            <a:r>
              <a:rPr lang="en-US" sz="1050" dirty="0"/>
              <a:t> += </a:t>
            </a:r>
            <a:r>
              <a:rPr lang="en-US" sz="1050" dirty="0" err="1"/>
              <a:t>sampled_char</a:t>
            </a:r>
            <a:endParaRPr lang="en-US" sz="1050" dirty="0"/>
          </a:p>
          <a:p>
            <a:pPr marL="0" indent="0">
              <a:spcBef>
                <a:spcPts val="0"/>
              </a:spcBef>
              <a:buNone/>
            </a:pPr>
            <a:endParaRPr lang="en-US" sz="1050" dirty="0"/>
          </a:p>
          <a:p>
            <a:pPr marL="0" indent="0">
              <a:spcBef>
                <a:spcPts val="0"/>
              </a:spcBef>
              <a:buNone/>
            </a:pPr>
            <a:r>
              <a:rPr lang="en-US" sz="1050" dirty="0"/>
              <a:t>        # Exit condition: either hit max length</a:t>
            </a:r>
          </a:p>
          <a:p>
            <a:pPr marL="0" indent="0">
              <a:spcBef>
                <a:spcPts val="0"/>
              </a:spcBef>
              <a:buNone/>
            </a:pPr>
            <a:r>
              <a:rPr lang="en-US" sz="1050" dirty="0"/>
              <a:t>        # or find stop character.</a:t>
            </a:r>
          </a:p>
          <a:p>
            <a:pPr marL="0" indent="0">
              <a:spcBef>
                <a:spcPts val="0"/>
              </a:spcBef>
              <a:buNone/>
            </a:pPr>
            <a:r>
              <a:rPr lang="en-US" sz="1050" dirty="0"/>
              <a:t>        if (</a:t>
            </a:r>
            <a:r>
              <a:rPr lang="en-US" sz="1050" dirty="0" err="1"/>
              <a:t>sampled_char</a:t>
            </a:r>
            <a:r>
              <a:rPr lang="en-US" sz="1050" dirty="0"/>
              <a:t> == '\n' or</a:t>
            </a:r>
          </a:p>
          <a:p>
            <a:pPr marL="0" indent="0">
              <a:spcBef>
                <a:spcPts val="0"/>
              </a:spcBef>
              <a:buNone/>
            </a:pPr>
            <a:r>
              <a:rPr lang="en-US" sz="1050" dirty="0"/>
              <a:t>           </a:t>
            </a:r>
            <a:r>
              <a:rPr lang="en-US" sz="1050" dirty="0" err="1"/>
              <a:t>len</a:t>
            </a:r>
            <a:r>
              <a:rPr lang="en-US" sz="1050" dirty="0"/>
              <a:t>(</a:t>
            </a:r>
            <a:r>
              <a:rPr lang="en-US" sz="1050" dirty="0" err="1"/>
              <a:t>decoded_sentence</a:t>
            </a:r>
            <a:r>
              <a:rPr lang="en-US" sz="1050" dirty="0"/>
              <a:t>) &gt; </a:t>
            </a:r>
            <a:r>
              <a:rPr lang="en-US" sz="1050" dirty="0" err="1"/>
              <a:t>max_decoder_seq_length</a:t>
            </a:r>
            <a:r>
              <a:rPr lang="en-US" sz="1050" dirty="0"/>
              <a:t>):</a:t>
            </a:r>
          </a:p>
          <a:p>
            <a:pPr marL="0" indent="0">
              <a:spcBef>
                <a:spcPts val="0"/>
              </a:spcBef>
              <a:buNone/>
            </a:pPr>
            <a:r>
              <a:rPr lang="en-US" sz="1050" dirty="0"/>
              <a:t>            </a:t>
            </a:r>
            <a:r>
              <a:rPr lang="en-US" sz="1050" dirty="0" err="1"/>
              <a:t>stop_condition</a:t>
            </a:r>
            <a:r>
              <a:rPr lang="en-US" sz="1050" dirty="0"/>
              <a:t> = True</a:t>
            </a:r>
          </a:p>
          <a:p>
            <a:pPr marL="0" indent="0">
              <a:spcBef>
                <a:spcPts val="0"/>
              </a:spcBef>
              <a:buNone/>
            </a:pPr>
            <a:endParaRPr lang="en-US" sz="1050" dirty="0"/>
          </a:p>
          <a:p>
            <a:pPr marL="0" indent="0">
              <a:spcBef>
                <a:spcPts val="0"/>
              </a:spcBef>
              <a:buNone/>
            </a:pPr>
            <a:r>
              <a:rPr lang="en-US" sz="1050" dirty="0"/>
              <a:t>        # Update the target sequence (of length 1).</a:t>
            </a:r>
          </a:p>
          <a:p>
            <a:pPr marL="0" indent="0">
              <a:spcBef>
                <a:spcPts val="0"/>
              </a:spcBef>
              <a:buNone/>
            </a:pPr>
            <a:r>
              <a:rPr lang="en-US" sz="1050" dirty="0"/>
              <a:t>        </a:t>
            </a:r>
            <a:r>
              <a:rPr lang="en-US" sz="1050" dirty="0" err="1"/>
              <a:t>target_seq</a:t>
            </a:r>
            <a:r>
              <a:rPr lang="en-US" sz="1050" dirty="0"/>
              <a:t> = </a:t>
            </a:r>
            <a:r>
              <a:rPr lang="en-US" sz="1050" dirty="0" err="1"/>
              <a:t>np.zeros</a:t>
            </a:r>
            <a:r>
              <a:rPr lang="en-US" sz="1050" dirty="0"/>
              <a:t>((1, 1, </a:t>
            </a:r>
            <a:r>
              <a:rPr lang="en-US" sz="1050" dirty="0" err="1"/>
              <a:t>num_decoder_tokens</a:t>
            </a:r>
            <a:r>
              <a:rPr lang="en-US" sz="1050" dirty="0"/>
              <a:t>))</a:t>
            </a:r>
          </a:p>
          <a:p>
            <a:pPr marL="0" indent="0">
              <a:spcBef>
                <a:spcPts val="0"/>
              </a:spcBef>
              <a:buNone/>
            </a:pPr>
            <a:r>
              <a:rPr lang="en-US" sz="1050" dirty="0"/>
              <a:t>        </a:t>
            </a:r>
            <a:r>
              <a:rPr lang="en-US" sz="1050" dirty="0" err="1"/>
              <a:t>target_seq</a:t>
            </a:r>
            <a:r>
              <a:rPr lang="en-US" sz="1050" dirty="0"/>
              <a:t>[0, 0, </a:t>
            </a:r>
            <a:r>
              <a:rPr lang="en-US" sz="1050" dirty="0" err="1"/>
              <a:t>sampled_token_index</a:t>
            </a:r>
            <a:r>
              <a:rPr lang="en-US" sz="1050" dirty="0"/>
              <a:t>] = 1.</a:t>
            </a:r>
          </a:p>
          <a:p>
            <a:pPr marL="0" indent="0">
              <a:spcBef>
                <a:spcPts val="0"/>
              </a:spcBef>
              <a:buNone/>
            </a:pPr>
            <a:endParaRPr lang="en-US" sz="1050" dirty="0"/>
          </a:p>
          <a:p>
            <a:pPr marL="0" indent="0">
              <a:spcBef>
                <a:spcPts val="0"/>
              </a:spcBef>
              <a:buNone/>
            </a:pPr>
            <a:r>
              <a:rPr lang="en-US" sz="1050" dirty="0"/>
              <a:t>        # Update states</a:t>
            </a:r>
          </a:p>
          <a:p>
            <a:pPr marL="0" indent="0">
              <a:spcBef>
                <a:spcPts val="0"/>
              </a:spcBef>
              <a:buNone/>
            </a:pPr>
            <a:r>
              <a:rPr lang="en-US" sz="1050" dirty="0"/>
              <a:t>        </a:t>
            </a:r>
            <a:r>
              <a:rPr lang="en-US" sz="1050" dirty="0" err="1"/>
              <a:t>states_value</a:t>
            </a:r>
            <a:r>
              <a:rPr lang="en-US" sz="1050" dirty="0"/>
              <a:t> = [h, c]</a:t>
            </a:r>
          </a:p>
          <a:p>
            <a:pPr marL="0" indent="0">
              <a:spcBef>
                <a:spcPts val="0"/>
              </a:spcBef>
              <a:buNone/>
            </a:pPr>
            <a:endParaRPr lang="en-US" sz="1050" dirty="0"/>
          </a:p>
          <a:p>
            <a:pPr marL="0" indent="0">
              <a:spcBef>
                <a:spcPts val="0"/>
              </a:spcBef>
              <a:buNone/>
            </a:pPr>
            <a:r>
              <a:rPr lang="en-US" sz="1050" dirty="0"/>
              <a:t>    return </a:t>
            </a:r>
            <a:r>
              <a:rPr lang="en-US" sz="1050" dirty="0" err="1"/>
              <a:t>decoded_sentence</a:t>
            </a:r>
            <a:endParaRPr lang="en-US" sz="1050" dirty="0"/>
          </a:p>
        </p:txBody>
      </p:sp>
      <p:sp>
        <p:nvSpPr>
          <p:cNvPr id="4" name="Content Placeholder 2">
            <a:extLst>
              <a:ext uri="{FF2B5EF4-FFF2-40B4-BE49-F238E27FC236}">
                <a16:creationId xmlns:a16="http://schemas.microsoft.com/office/drawing/2014/main" id="{945EC062-66CA-214C-95E5-019C8AE58EE7}"/>
              </a:ext>
            </a:extLst>
          </p:cNvPr>
          <p:cNvSpPr txBox="1">
            <a:spLocks/>
          </p:cNvSpPr>
          <p:nvPr/>
        </p:nvSpPr>
        <p:spPr>
          <a:xfrm>
            <a:off x="6096000" y="864974"/>
            <a:ext cx="5473700" cy="5311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hlinkClick r:id="rId3"/>
              </a:rPr>
              <a:t>Article 2</a:t>
            </a:r>
            <a:endParaRPr lang="en-US" sz="1400" dirty="0"/>
          </a:p>
          <a:p>
            <a:pPr marL="0" indent="0">
              <a:spcBef>
                <a:spcPts val="0"/>
              </a:spcBef>
              <a:buNone/>
            </a:pPr>
            <a:endParaRPr lang="en-US" sz="1400" dirty="0"/>
          </a:p>
          <a:p>
            <a:pPr marL="0" indent="0">
              <a:spcBef>
                <a:spcPts val="0"/>
              </a:spcBef>
              <a:buNone/>
            </a:pPr>
            <a:r>
              <a:rPr lang="en-US" sz="1200" dirty="0"/>
              <a:t># Function to predict sequence</a:t>
            </a:r>
          </a:p>
          <a:p>
            <a:pPr marL="0" indent="0">
              <a:spcBef>
                <a:spcPts val="0"/>
              </a:spcBef>
              <a:buNone/>
            </a:pPr>
            <a:r>
              <a:rPr lang="en-US" sz="1200" dirty="0"/>
              <a:t>def </a:t>
            </a:r>
            <a:r>
              <a:rPr lang="en-US" sz="1200" dirty="0" err="1"/>
              <a:t>predict_sequence</a:t>
            </a:r>
            <a:r>
              <a:rPr lang="en-US" sz="1200" dirty="0"/>
              <a:t>(</a:t>
            </a:r>
            <a:r>
              <a:rPr lang="en-US" sz="1200" dirty="0" err="1"/>
              <a:t>infenc</a:t>
            </a:r>
            <a:r>
              <a:rPr lang="en-US" sz="1200" dirty="0"/>
              <a:t>, </a:t>
            </a:r>
            <a:r>
              <a:rPr lang="en-US" sz="1200" dirty="0" err="1"/>
              <a:t>infdec</a:t>
            </a:r>
            <a:r>
              <a:rPr lang="en-US" sz="1200" dirty="0"/>
              <a:t>, source, </a:t>
            </a:r>
            <a:r>
              <a:rPr lang="en-US" sz="1200" dirty="0" err="1"/>
              <a:t>n_steps</a:t>
            </a:r>
            <a:r>
              <a:rPr lang="en-US" sz="1200" dirty="0"/>
              <a:t>, cardinality):</a:t>
            </a:r>
          </a:p>
          <a:p>
            <a:pPr marL="0" indent="0">
              <a:spcBef>
                <a:spcPts val="0"/>
              </a:spcBef>
              <a:buNone/>
            </a:pPr>
            <a:r>
              <a:rPr lang="en-US" sz="1200" dirty="0"/>
              <a:t>    # encode</a:t>
            </a:r>
          </a:p>
          <a:p>
            <a:pPr marL="0" indent="0">
              <a:spcBef>
                <a:spcPts val="0"/>
              </a:spcBef>
              <a:buNone/>
            </a:pPr>
            <a:r>
              <a:rPr lang="en-US" sz="1200" dirty="0"/>
              <a:t>    state = </a:t>
            </a:r>
            <a:r>
              <a:rPr lang="en-US" sz="1200" dirty="0" err="1"/>
              <a:t>infenc.predict</a:t>
            </a:r>
            <a:r>
              <a:rPr lang="en-US" sz="1200" dirty="0"/>
              <a:t>(source)</a:t>
            </a:r>
          </a:p>
          <a:p>
            <a:pPr marL="0" indent="0">
              <a:spcBef>
                <a:spcPts val="0"/>
              </a:spcBef>
              <a:buNone/>
            </a:pPr>
            <a:r>
              <a:rPr lang="en-US" sz="1200" dirty="0"/>
              <a:t>    # start of sequence input</a:t>
            </a:r>
          </a:p>
          <a:p>
            <a:pPr marL="0" indent="0">
              <a:spcBef>
                <a:spcPts val="0"/>
              </a:spcBef>
              <a:buNone/>
            </a:pPr>
            <a:r>
              <a:rPr lang="en-US" sz="1200" dirty="0"/>
              <a:t>    </a:t>
            </a:r>
            <a:r>
              <a:rPr lang="en-US" sz="1200" dirty="0" err="1"/>
              <a:t>target_seq</a:t>
            </a:r>
            <a:r>
              <a:rPr lang="en-US" sz="1200" dirty="0"/>
              <a:t> = array([0.0 for _ in range(cardinality)]).reshape(1, 1, cardinality)</a:t>
            </a:r>
          </a:p>
          <a:p>
            <a:pPr marL="0" indent="0">
              <a:spcBef>
                <a:spcPts val="0"/>
              </a:spcBef>
              <a:buNone/>
            </a:pPr>
            <a:r>
              <a:rPr lang="en-US" sz="1200" dirty="0"/>
              <a:t>    # collect predictions</a:t>
            </a:r>
          </a:p>
          <a:p>
            <a:pPr marL="0" indent="0">
              <a:spcBef>
                <a:spcPts val="0"/>
              </a:spcBef>
              <a:buNone/>
            </a:pPr>
            <a:r>
              <a:rPr lang="en-US" sz="1200" dirty="0"/>
              <a:t>    output = list()</a:t>
            </a:r>
          </a:p>
          <a:p>
            <a:pPr marL="0" indent="0">
              <a:spcBef>
                <a:spcPts val="0"/>
              </a:spcBef>
              <a:buNone/>
            </a:pPr>
            <a:r>
              <a:rPr lang="en-US" sz="1200" dirty="0"/>
              <a:t>    for t in range(</a:t>
            </a:r>
            <a:r>
              <a:rPr lang="en-US" sz="1200" dirty="0" err="1"/>
              <a:t>n_steps</a:t>
            </a:r>
            <a:r>
              <a:rPr lang="en-US" sz="1200" dirty="0"/>
              <a:t>):</a:t>
            </a:r>
          </a:p>
          <a:p>
            <a:pPr marL="0" indent="0">
              <a:spcBef>
                <a:spcPts val="0"/>
              </a:spcBef>
              <a:buNone/>
            </a:pPr>
            <a:r>
              <a:rPr lang="en-US" sz="1200" dirty="0"/>
              <a:t>    # predict next char</a:t>
            </a:r>
          </a:p>
          <a:p>
            <a:pPr marL="0" indent="0">
              <a:spcBef>
                <a:spcPts val="0"/>
              </a:spcBef>
              <a:buNone/>
            </a:pPr>
            <a:r>
              <a:rPr lang="en-US" sz="1200" dirty="0"/>
              <a:t>    </a:t>
            </a:r>
            <a:r>
              <a:rPr lang="en-US" sz="1200" dirty="0" err="1"/>
              <a:t>yhat</a:t>
            </a:r>
            <a:r>
              <a:rPr lang="en-US" sz="1200" dirty="0"/>
              <a:t>, h, c = </a:t>
            </a:r>
            <a:r>
              <a:rPr lang="en-US" sz="1200" dirty="0" err="1"/>
              <a:t>infdec.predict</a:t>
            </a:r>
            <a:r>
              <a:rPr lang="en-US" sz="1200" dirty="0"/>
              <a:t>([</a:t>
            </a:r>
            <a:r>
              <a:rPr lang="en-US" sz="1200" dirty="0" err="1"/>
              <a:t>target_seq</a:t>
            </a:r>
            <a:r>
              <a:rPr lang="en-US" sz="1200" dirty="0"/>
              <a:t>] + state)</a:t>
            </a:r>
          </a:p>
          <a:p>
            <a:pPr marL="0" indent="0">
              <a:spcBef>
                <a:spcPts val="0"/>
              </a:spcBef>
              <a:buNone/>
            </a:pPr>
            <a:r>
              <a:rPr lang="en-US" sz="1200" dirty="0"/>
              <a:t>    # store prediction</a:t>
            </a:r>
          </a:p>
          <a:p>
            <a:pPr marL="0" indent="0">
              <a:spcBef>
                <a:spcPts val="0"/>
              </a:spcBef>
              <a:buNone/>
            </a:pPr>
            <a:r>
              <a:rPr lang="en-US" sz="1200" dirty="0"/>
              <a:t>    </a:t>
            </a:r>
            <a:r>
              <a:rPr lang="en-US" sz="1200" dirty="0" err="1"/>
              <a:t>output.append</a:t>
            </a:r>
            <a:r>
              <a:rPr lang="en-US" sz="1200" dirty="0"/>
              <a:t>(</a:t>
            </a:r>
            <a:r>
              <a:rPr lang="en-US" sz="1200" dirty="0" err="1"/>
              <a:t>yhat</a:t>
            </a:r>
            <a:r>
              <a:rPr lang="en-US" sz="1200" dirty="0"/>
              <a:t>[0,0,:])</a:t>
            </a:r>
          </a:p>
          <a:p>
            <a:pPr marL="0" indent="0">
              <a:spcBef>
                <a:spcPts val="0"/>
              </a:spcBef>
              <a:buNone/>
            </a:pPr>
            <a:r>
              <a:rPr lang="en-US" sz="1200" dirty="0"/>
              <a:t>    # update state</a:t>
            </a:r>
          </a:p>
          <a:p>
            <a:pPr marL="0" indent="0">
              <a:spcBef>
                <a:spcPts val="0"/>
              </a:spcBef>
              <a:buNone/>
            </a:pPr>
            <a:r>
              <a:rPr lang="en-US" sz="1200" dirty="0"/>
              <a:t>    state = [h, c]</a:t>
            </a:r>
          </a:p>
          <a:p>
            <a:pPr marL="0" indent="0">
              <a:spcBef>
                <a:spcPts val="0"/>
              </a:spcBef>
              <a:buNone/>
            </a:pPr>
            <a:r>
              <a:rPr lang="en-US" sz="1200" dirty="0"/>
              <a:t>    # update target sequence</a:t>
            </a:r>
          </a:p>
          <a:p>
            <a:pPr marL="0" indent="0">
              <a:spcBef>
                <a:spcPts val="0"/>
              </a:spcBef>
              <a:buNone/>
            </a:pPr>
            <a:r>
              <a:rPr lang="en-US" sz="1200" dirty="0"/>
              <a:t>    </a:t>
            </a:r>
            <a:r>
              <a:rPr lang="en-US" sz="1200" dirty="0" err="1"/>
              <a:t>target_seq</a:t>
            </a:r>
            <a:r>
              <a:rPr lang="en-US" sz="1200" dirty="0"/>
              <a:t> = </a:t>
            </a:r>
            <a:r>
              <a:rPr lang="en-US" sz="1200" dirty="0" err="1"/>
              <a:t>yhat</a:t>
            </a:r>
            <a:endParaRPr lang="en-US" sz="1200" dirty="0"/>
          </a:p>
          <a:p>
            <a:pPr marL="0" indent="0">
              <a:spcBef>
                <a:spcPts val="0"/>
              </a:spcBef>
              <a:buNone/>
            </a:pPr>
            <a:r>
              <a:rPr lang="en-US" sz="1200" dirty="0"/>
              <a:t>    return array(output)</a:t>
            </a:r>
          </a:p>
          <a:p>
            <a:pPr marL="914400" lvl="2" indent="0">
              <a:buNone/>
            </a:pPr>
            <a:endParaRPr lang="en-US" sz="600" dirty="0"/>
          </a:p>
        </p:txBody>
      </p:sp>
    </p:spTree>
    <p:extLst>
      <p:ext uri="{BB962C8B-B14F-4D97-AF65-F5344CB8AC3E}">
        <p14:creationId xmlns:p14="http://schemas.microsoft.com/office/powerpoint/2010/main" val="74915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5719-D97F-A248-92DD-37FB6A707408}"/>
              </a:ext>
            </a:extLst>
          </p:cNvPr>
          <p:cNvSpPr>
            <a:spLocks noGrp="1"/>
          </p:cNvSpPr>
          <p:nvPr>
            <p:ph type="title"/>
          </p:nvPr>
        </p:nvSpPr>
        <p:spPr>
          <a:xfrm>
            <a:off x="838200" y="365126"/>
            <a:ext cx="10515600" cy="499848"/>
          </a:xfrm>
        </p:spPr>
        <p:txBody>
          <a:bodyPr>
            <a:normAutofit/>
          </a:bodyPr>
          <a:lstStyle/>
          <a:p>
            <a:r>
              <a:rPr lang="en-US" sz="2400" dirty="0"/>
              <a:t>Model 2</a:t>
            </a:r>
          </a:p>
        </p:txBody>
      </p:sp>
      <p:sp>
        <p:nvSpPr>
          <p:cNvPr id="3" name="Content Placeholder 2">
            <a:extLst>
              <a:ext uri="{FF2B5EF4-FFF2-40B4-BE49-F238E27FC236}">
                <a16:creationId xmlns:a16="http://schemas.microsoft.com/office/drawing/2014/main" id="{6E8B568E-286F-1B4C-9F17-41E3997DB03E}"/>
              </a:ext>
            </a:extLst>
          </p:cNvPr>
          <p:cNvSpPr>
            <a:spLocks noGrp="1"/>
          </p:cNvSpPr>
          <p:nvPr>
            <p:ph idx="1"/>
          </p:nvPr>
        </p:nvSpPr>
        <p:spPr>
          <a:xfrm>
            <a:off x="838200" y="864974"/>
            <a:ext cx="10515600" cy="5311989"/>
          </a:xfrm>
        </p:spPr>
        <p:txBody>
          <a:bodyPr>
            <a:normAutofit/>
          </a:bodyPr>
          <a:lstStyle/>
          <a:p>
            <a:r>
              <a:rPr lang="en-US" sz="1400" dirty="0"/>
              <a:t>File: No file yet</a:t>
            </a:r>
          </a:p>
          <a:p>
            <a:r>
              <a:rPr lang="en-US" sz="1400" dirty="0">
                <a:hlinkClick r:id="rId2"/>
              </a:rPr>
              <a:t>Article</a:t>
            </a:r>
            <a:endParaRPr lang="en-US" sz="1400" dirty="0"/>
          </a:p>
          <a:p>
            <a:r>
              <a:rPr lang="en-US" sz="1400" dirty="0"/>
              <a:t>I want to try LSTM Autoencoders after I get results for Model 1.</a:t>
            </a:r>
            <a:endParaRPr lang="en-US" sz="650" dirty="0"/>
          </a:p>
          <a:p>
            <a:pPr lvl="2"/>
            <a:endParaRPr lang="en-US" sz="600" dirty="0"/>
          </a:p>
        </p:txBody>
      </p:sp>
    </p:spTree>
    <p:extLst>
      <p:ext uri="{BB962C8B-B14F-4D97-AF65-F5344CB8AC3E}">
        <p14:creationId xmlns:p14="http://schemas.microsoft.com/office/powerpoint/2010/main" val="132071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839</Words>
  <Application>Microsoft Macintosh PowerPoint</Application>
  <PresentationFormat>Widescreen</PresentationFormat>
  <Paragraphs>97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Capstone Project</vt:lpstr>
      <vt:lpstr>Pre-Processing</vt:lpstr>
      <vt:lpstr>Model 1</vt:lpstr>
      <vt:lpstr>Model 1: Predict/Decode Functions</vt:lpstr>
      <vt:lpstr>Model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Rodas, Sherry</dc:creator>
  <cp:lastModifiedBy>Rodas, Sherry</cp:lastModifiedBy>
  <cp:revision>12</cp:revision>
  <dcterms:created xsi:type="dcterms:W3CDTF">2019-02-23T01:10:00Z</dcterms:created>
  <dcterms:modified xsi:type="dcterms:W3CDTF">2019-02-23T03:44:22Z</dcterms:modified>
</cp:coreProperties>
</file>