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60" r:id="rId6"/>
    <p:sldId id="259" r:id="rId7"/>
    <p:sldId id="261" r:id="rId8"/>
    <p:sldId id="262" r:id="rId9"/>
    <p:sldId id="266" r:id="rId10"/>
    <p:sldId id="265" r:id="rId11"/>
    <p:sldId id="263" r:id="rId12"/>
    <p:sldId id="264" r:id="rId13"/>
    <p:sldId id="272" r:id="rId14"/>
    <p:sldId id="273" r:id="rId15"/>
    <p:sldId id="267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28BA1-1814-4DC7-B1BF-FADFE5DCD55A}" v="252" vWet="253" dt="2022-11-24T21:47:35.253"/>
    <p1510:client id="{162D8973-0854-4BC3-9C43-7B9BBF199E42}" v="422" dt="2022-11-24T22:41:33.456"/>
    <p1510:client id="{1CE6E1A1-657B-427F-B45D-0578F9C4390C}" v="362" dt="2022-11-24T22:07:35.240"/>
    <p1510:client id="{6B027D3B-C046-4442-B226-2FAD8E1D5A61}" v="794" dt="2022-11-24T22:12:58.436"/>
    <p1510:client id="{8408696B-E948-4B52-B828-343112557981}" v="188" dt="2022-11-24T21:28:56.265"/>
    <p1510:client id="{A57EDAC4-DE01-4FD4-A1B6-3B3692E9006F}" v="118" dt="2022-11-24T21:34:50.633"/>
    <p1510:client id="{C68F880E-FBCE-4A47-8A4D-5CD1D0A25C25}" v="693" dt="2022-11-24T22:11:35.177"/>
    <p1510:client id="{EB0A7F35-38D9-6944-91E6-9C738D233F53}" v="670" dt="2022-11-24T21:46:2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514-3ADC-4C5B-88B3-0852550AFE80}" type="datetimeFigureOut">
              <a:rPr lang="es-CO" smtClean="0"/>
              <a:t>24/11/2022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9CB4-7BDC-434F-AFDA-CCA45934AB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830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514-3ADC-4C5B-88B3-0852550AFE80}" type="datetimeFigureOut">
              <a:rPr lang="es-CO" smtClean="0"/>
              <a:t>24/11/2022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9CB4-7BDC-434F-AFDA-CCA45934AB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06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91D14-89CC-65C3-996C-47E49AAFA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96645-9B22-EC9C-68BB-683E8A90D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6DD62-3A6C-F944-43DF-5A349ABD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514-3ADC-4C5B-88B3-0852550AFE80}" type="datetimeFigureOut">
              <a:rPr lang="es-CO" smtClean="0"/>
              <a:t>24/11/2022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48C89-55B0-DD10-6C72-68B8BAA2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34CE4-1436-BE9E-7A43-F55086B8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9CB4-7BDC-434F-AFDA-CCA45934AB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13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4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9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7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514-3ADC-4C5B-88B3-0852550AFE80}" type="datetimeFigureOut">
              <a:rPr lang="es-CO" smtClean="0"/>
              <a:t>24/11/2022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9CB4-7BDC-434F-AFDA-CCA45934AB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19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514-3ADC-4C5B-88B3-0852550AFE80}" type="datetimeFigureOut">
              <a:rPr lang="es-CO" smtClean="0"/>
              <a:t>24/11/2022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9CB4-7BDC-434F-AFDA-CCA45934AB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34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1514-3ADC-4C5B-88B3-0852550AFE80}" type="datetimeFigureOut">
              <a:rPr lang="es-CO" smtClean="0"/>
              <a:t>24/11/2022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9CB4-7BDC-434F-AFDA-CCA45934AB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037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GGUGxm6rJEaXq2TZnhsOwTzOtEz0_4XfpQU4EXthQryyQPQ/viewform?vc=0&amp;c=0&amp;w=1&amp;flr=0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201B305-B5E1-7708-867F-E73B849F8052}"/>
              </a:ext>
            </a:extLst>
          </p:cNvPr>
          <p:cNvSpPr txBox="1"/>
          <p:nvPr/>
        </p:nvSpPr>
        <p:spPr>
          <a:xfrm>
            <a:off x="0" y="0"/>
            <a:ext cx="6241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>
                <a:solidFill>
                  <a:schemeClr val="bg1"/>
                </a:solidFill>
              </a:rPr>
              <a:t>Título</a:t>
            </a:r>
            <a:endParaRPr lang="es-CO" sz="6600" b="1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FE179F-7D13-92D3-9A7C-F97E3E24FBCB}"/>
              </a:ext>
            </a:extLst>
          </p:cNvPr>
          <p:cNvSpPr txBox="1"/>
          <p:nvPr/>
        </p:nvSpPr>
        <p:spPr>
          <a:xfrm>
            <a:off x="0" y="1616766"/>
            <a:ext cx="12192000" cy="35548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2500" b="1" dirty="0">
                <a:latin typeface="Times New Roman"/>
                <a:cs typeface="Times New Roman"/>
              </a:rPr>
              <a:t>Sistema de Reservas Para Actividades Recreativas</a:t>
            </a:r>
          </a:p>
          <a:p>
            <a:pPr algn="ctr"/>
            <a:r>
              <a:rPr lang="es-CO" sz="2500" b="1" dirty="0">
                <a:latin typeface="Times New Roman"/>
                <a:cs typeface="Times New Roman"/>
              </a:rPr>
              <a:t>Reserve shoot</a:t>
            </a:r>
            <a:endParaRPr lang="es-CO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CO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CO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2500" dirty="0">
                <a:latin typeface="Times New Roman"/>
                <a:cs typeface="Times New Roman"/>
              </a:rPr>
              <a:t>Sergio David	</a:t>
            </a:r>
            <a:r>
              <a:rPr lang="es-CO" sz="2500" dirty="0" err="1">
                <a:latin typeface="Times New Roman"/>
                <a:cs typeface="Times New Roman"/>
              </a:rPr>
              <a:t>Rodriguez</a:t>
            </a:r>
            <a:r>
              <a:rPr lang="es-CO" sz="2500" dirty="0">
                <a:latin typeface="Times New Roman"/>
                <a:cs typeface="Times New Roman"/>
              </a:rPr>
              <a:t> Robayo</a:t>
            </a:r>
          </a:p>
          <a:p>
            <a:pPr algn="ctr"/>
            <a:r>
              <a:rPr lang="es-CO" sz="2500" dirty="0">
                <a:latin typeface="Times New Roman"/>
                <a:cs typeface="Times New Roman"/>
              </a:rPr>
              <a:t>Daniel Alberto </a:t>
            </a:r>
            <a:r>
              <a:rPr lang="es-CO" sz="2500" dirty="0" err="1">
                <a:latin typeface="Times New Roman"/>
                <a:cs typeface="Times New Roman"/>
              </a:rPr>
              <a:t>Rodriguez</a:t>
            </a:r>
            <a:r>
              <a:rPr lang="es-CO" sz="2500" dirty="0">
                <a:latin typeface="Times New Roman"/>
                <a:cs typeface="Times New Roman"/>
              </a:rPr>
              <a:t> Pineda</a:t>
            </a:r>
          </a:p>
          <a:p>
            <a:pPr algn="ctr"/>
            <a:r>
              <a:rPr lang="es-CO" sz="2500" dirty="0" err="1">
                <a:latin typeface="Times New Roman"/>
                <a:cs typeface="Times New Roman"/>
              </a:rPr>
              <a:t>Sneyder</a:t>
            </a:r>
            <a:r>
              <a:rPr lang="es-CO" sz="2500" dirty="0">
                <a:latin typeface="Times New Roman"/>
                <a:cs typeface="Times New Roman"/>
              </a:rPr>
              <a:t> Vergel Alvarado</a:t>
            </a:r>
          </a:p>
          <a:p>
            <a:pPr algn="ctr"/>
            <a:r>
              <a:rPr lang="es-CO" sz="2500" dirty="0" err="1">
                <a:latin typeface="Times New Roman"/>
                <a:cs typeface="Times New Roman"/>
              </a:rPr>
              <a:t>Jeiron</a:t>
            </a:r>
            <a:r>
              <a:rPr lang="es-CO" sz="2500" dirty="0">
                <a:latin typeface="Times New Roman"/>
                <a:cs typeface="Times New Roman"/>
              </a:rPr>
              <a:t> David	Martínez Acevedo</a:t>
            </a:r>
          </a:p>
          <a:p>
            <a:pPr algn="ctr"/>
            <a:r>
              <a:rPr lang="es-CO" sz="2500" dirty="0">
                <a:latin typeface="Times New Roman"/>
                <a:cs typeface="Times New Roman"/>
              </a:rPr>
              <a:t>Jair Andrés Carrillo </a:t>
            </a:r>
            <a:r>
              <a:rPr lang="es-CO" sz="2500" dirty="0" err="1">
                <a:latin typeface="Times New Roman"/>
                <a:cs typeface="Times New Roman"/>
              </a:rPr>
              <a:t>Gelvez</a:t>
            </a:r>
            <a:endParaRPr lang="es-CO"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95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AB609A-8B53-0093-2B53-3EBB94EE50A4}"/>
              </a:ext>
            </a:extLst>
          </p:cNvPr>
          <p:cNvSpPr txBox="1"/>
          <p:nvPr/>
        </p:nvSpPr>
        <p:spPr>
          <a:xfrm>
            <a:off x="1" y="0"/>
            <a:ext cx="63345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>
                <a:solidFill>
                  <a:schemeClr val="bg1"/>
                </a:solidFill>
              </a:rPr>
              <a:t>BPMN </a:t>
            </a:r>
            <a:endParaRPr lang="es-CO" sz="6600" b="1">
              <a:solidFill>
                <a:schemeClr val="bg1"/>
              </a:solidFill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27C515C-A747-92BF-88C9-7F95F3E7F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8"/>
          <a:stretch/>
        </p:blipFill>
        <p:spPr>
          <a:xfrm>
            <a:off x="516835" y="1541480"/>
            <a:ext cx="10548730" cy="53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AB609A-8B53-0093-2B53-3EBB94EE50A4}"/>
              </a:ext>
            </a:extLst>
          </p:cNvPr>
          <p:cNvSpPr txBox="1"/>
          <p:nvPr/>
        </p:nvSpPr>
        <p:spPr>
          <a:xfrm>
            <a:off x="1" y="0"/>
            <a:ext cx="63345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>
                <a:solidFill>
                  <a:schemeClr val="bg1"/>
                </a:solidFill>
              </a:rPr>
              <a:t>BPMN </a:t>
            </a:r>
            <a:endParaRPr lang="es-CO" sz="6600" b="1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32F918-0276-EF0C-29C2-07C971127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0" t="15424" r="20676" b="7588"/>
          <a:stretch/>
        </p:blipFill>
        <p:spPr>
          <a:xfrm>
            <a:off x="-1" y="1409130"/>
            <a:ext cx="9691611" cy="54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8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C20DDA-B104-8BCF-847C-C4E2047AD4B0}"/>
              </a:ext>
            </a:extLst>
          </p:cNvPr>
          <p:cNvSpPr txBox="1"/>
          <p:nvPr/>
        </p:nvSpPr>
        <p:spPr>
          <a:xfrm>
            <a:off x="1" y="0"/>
            <a:ext cx="63345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Encuesta </a:t>
            </a:r>
            <a:endParaRPr lang="es-CO" sz="66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DDB744-C3CE-E561-5700-DB046F4C19CF}"/>
              </a:ext>
            </a:extLst>
          </p:cNvPr>
          <p:cNvSpPr txBox="1"/>
          <p:nvPr/>
        </p:nvSpPr>
        <p:spPr>
          <a:xfrm>
            <a:off x="0" y="1401254"/>
            <a:ext cx="12191999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CO" sz="25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https://docs.google.com/forms/d/e/1FAIpQLSeGGUGxm6rJEaXq2TZnhsOwTzOtEz0_4XfpQU4EXthQryyQPQ/viewform?vc=0&amp;c=0&amp;w=1&amp;flr=0</a:t>
            </a:r>
            <a:endParaRPr lang="es-CO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15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A34ABA-4762-92AC-BBD4-2E45D4ACDBB4}"/>
              </a:ext>
            </a:extLst>
          </p:cNvPr>
          <p:cNvSpPr txBox="1"/>
          <p:nvPr/>
        </p:nvSpPr>
        <p:spPr>
          <a:xfrm>
            <a:off x="1" y="0"/>
            <a:ext cx="63345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Requerimiento 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83E4B7-DC47-17E8-9E77-27F1193C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9" t="22140" r="23385" b="8903"/>
          <a:stretch/>
        </p:blipFill>
        <p:spPr>
          <a:xfrm>
            <a:off x="2293033" y="1406769"/>
            <a:ext cx="7287065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A3786C-255F-3DB8-ADE1-CDD1DD7508CB}"/>
              </a:ext>
            </a:extLst>
          </p:cNvPr>
          <p:cNvSpPr txBox="1"/>
          <p:nvPr/>
        </p:nvSpPr>
        <p:spPr>
          <a:xfrm>
            <a:off x="1" y="0"/>
            <a:ext cx="63345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Requerimiento 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B7B6F5-F69C-35DC-337D-83E1B5B47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3" t="25630" r="26615" b="9312"/>
          <a:stretch/>
        </p:blipFill>
        <p:spPr>
          <a:xfrm>
            <a:off x="2528108" y="1434905"/>
            <a:ext cx="7361480" cy="54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8E97563-23BA-6694-3001-32CD21361B61}"/>
              </a:ext>
            </a:extLst>
          </p:cNvPr>
          <p:cNvSpPr txBox="1"/>
          <p:nvPr/>
        </p:nvSpPr>
        <p:spPr>
          <a:xfrm>
            <a:off x="1" y="0"/>
            <a:ext cx="6334538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Caso de uso 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C887DDEF-9DC5-ABB8-815D-3367A1DF4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7" t="15100" r="22703" b="27350"/>
          <a:stretch/>
        </p:blipFill>
        <p:spPr>
          <a:xfrm>
            <a:off x="1561382" y="1564393"/>
            <a:ext cx="8725338" cy="530012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4DA742E-9552-6F25-0DD5-C9D6FB9D292B}"/>
              </a:ext>
            </a:extLst>
          </p:cNvPr>
          <p:cNvSpPr txBox="1"/>
          <p:nvPr/>
        </p:nvSpPr>
        <p:spPr>
          <a:xfrm>
            <a:off x="0" y="0"/>
            <a:ext cx="6334538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Caso de uso </a:t>
            </a:r>
            <a:endParaRPr lang="es-CO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64F2B82-91D7-413C-1088-BDF1B4E2D50C}"/>
              </a:ext>
            </a:extLst>
          </p:cNvPr>
          <p:cNvSpPr txBox="1"/>
          <p:nvPr/>
        </p:nvSpPr>
        <p:spPr>
          <a:xfrm>
            <a:off x="0" y="0"/>
            <a:ext cx="889078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Caso de uso extendido 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2B2CAE-EA5F-E927-67D3-6D85A74C6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01" t="21319" r="27076" b="8903"/>
          <a:stretch/>
        </p:blipFill>
        <p:spPr>
          <a:xfrm>
            <a:off x="2912013" y="1400010"/>
            <a:ext cx="6597748" cy="54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64F2B82-91D7-413C-1088-BDF1B4E2D50C}"/>
              </a:ext>
            </a:extLst>
          </p:cNvPr>
          <p:cNvSpPr txBox="1"/>
          <p:nvPr/>
        </p:nvSpPr>
        <p:spPr>
          <a:xfrm>
            <a:off x="0" y="0"/>
            <a:ext cx="889078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Caso de uso extendido 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576E05-944D-B990-1076-82FBFD0AA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1" t="22346" r="27077" b="13213"/>
          <a:stretch/>
        </p:blipFill>
        <p:spPr>
          <a:xfrm>
            <a:off x="2442364" y="1420836"/>
            <a:ext cx="7307271" cy="54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3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889078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Prototipo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2381B7-0727-74F9-5252-615096623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"/>
          <a:stretch/>
        </p:blipFill>
        <p:spPr>
          <a:xfrm>
            <a:off x="0" y="1422511"/>
            <a:ext cx="12192000" cy="54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6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889078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Prototipo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9B5FF3-19DD-8D51-76C8-3FFC7D65D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19"/>
          <a:stretch/>
        </p:blipFill>
        <p:spPr>
          <a:xfrm>
            <a:off x="0" y="1392702"/>
            <a:ext cx="12192000" cy="54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3AD08C-9C91-B50A-0435-8D7BA0EF9DAA}"/>
              </a:ext>
            </a:extLst>
          </p:cNvPr>
          <p:cNvSpPr txBox="1"/>
          <p:nvPr/>
        </p:nvSpPr>
        <p:spPr>
          <a:xfrm>
            <a:off x="0" y="0"/>
            <a:ext cx="6241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>
                <a:solidFill>
                  <a:schemeClr val="bg1"/>
                </a:solidFill>
              </a:rPr>
              <a:t>Objetivo general</a:t>
            </a:r>
            <a:endParaRPr lang="es-CO" sz="6600" b="1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C72D72-81E4-6BCB-5BC6-D85E2A2DA6FE}"/>
              </a:ext>
            </a:extLst>
          </p:cNvPr>
          <p:cNvSpPr txBox="1"/>
          <p:nvPr/>
        </p:nvSpPr>
        <p:spPr>
          <a:xfrm>
            <a:off x="0" y="1384727"/>
            <a:ext cx="12192000" cy="3052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MX" sz="2500">
                <a:latin typeface="Times New Roman"/>
                <a:cs typeface="Times New Roman"/>
              </a:rPr>
              <a:t>    Desarrollar un sistema de información web con enfoque en reservas para actividades recreativas , se quiere una usabilidad para cualquier usuario donde su funcionamiento sea sencillo, efectivo y rápido para el público que sea necesario un sistema innovador para la comunidad que desee usarla.</a:t>
            </a:r>
          </a:p>
        </p:txBody>
      </p:sp>
    </p:spTree>
    <p:extLst>
      <p:ext uri="{BB962C8B-B14F-4D97-AF65-F5344CB8AC3E}">
        <p14:creationId xmlns:p14="http://schemas.microsoft.com/office/powerpoint/2010/main" val="249936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889078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Prototipo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B54570-5B42-F314-76B7-27E428904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0"/>
          <a:stretch/>
        </p:blipFill>
        <p:spPr>
          <a:xfrm>
            <a:off x="0" y="1392702"/>
            <a:ext cx="6096000" cy="54652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B6DEA6-2DA6-E32C-2CBB-5F334AB2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9"/>
          <a:stretch/>
        </p:blipFill>
        <p:spPr>
          <a:xfrm>
            <a:off x="6096000" y="1392702"/>
            <a:ext cx="6096000" cy="54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889078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Prototipo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25D5BC-7D8A-5833-2D77-C8A9B18C2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19"/>
          <a:stretch/>
        </p:blipFill>
        <p:spPr>
          <a:xfrm>
            <a:off x="0" y="1420837"/>
            <a:ext cx="12192000" cy="54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32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889078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Prototipo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99D3BC-7A56-F54E-C04D-C78598DB1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4"/>
          <a:stretch/>
        </p:blipFill>
        <p:spPr>
          <a:xfrm>
            <a:off x="0" y="1392702"/>
            <a:ext cx="12192000" cy="54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3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33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E62208D-03B6-4151-E05F-9E8A9B846917}"/>
              </a:ext>
            </a:extLst>
          </p:cNvPr>
          <p:cNvSpPr txBox="1"/>
          <p:nvPr/>
        </p:nvSpPr>
        <p:spPr>
          <a:xfrm>
            <a:off x="0" y="0"/>
            <a:ext cx="117826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000" b="1">
                <a:solidFill>
                  <a:schemeClr val="bg1"/>
                </a:solidFill>
              </a:rPr>
              <a:t>Objetivos específicos del sistema</a:t>
            </a:r>
            <a:endParaRPr lang="es-CO" sz="6000" b="1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F3869D-DB37-F292-AF33-2BB42C6FE9D2}"/>
              </a:ext>
            </a:extLst>
          </p:cNvPr>
          <p:cNvSpPr txBox="1"/>
          <p:nvPr/>
        </p:nvSpPr>
        <p:spPr>
          <a:xfrm>
            <a:off x="0" y="1435200"/>
            <a:ext cx="12192000" cy="4269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800">
                <a:solidFill>
                  <a:srgbClr val="000000"/>
                </a:solidFill>
                <a:latin typeface="Times New Roman"/>
                <a:cs typeface="Times New Roman"/>
              </a:rPr>
              <a:t>Disminuir el tiempo general de la planeación y  la reserva para actividades con enfoque recreativo.</a:t>
            </a:r>
            <a:endParaRPr lang="es-MX" sz="2800" b="0" i="0">
              <a:solidFill>
                <a:srgbClr val="FF0000"/>
              </a:solidFill>
              <a:effectLst/>
              <a:latin typeface="Times New Roman"/>
              <a:cs typeface="Times New Roman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8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Funcionar como un sistema de conexión entre el cliente y la empresa y que existan gran variedad de empresas.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8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Conocer que es lo más necesario para los clientes cuando recurren a este servicio.</a:t>
            </a:r>
          </a:p>
        </p:txBody>
      </p:sp>
    </p:spTree>
    <p:extLst>
      <p:ext uri="{BB962C8B-B14F-4D97-AF65-F5344CB8AC3E}">
        <p14:creationId xmlns:p14="http://schemas.microsoft.com/office/powerpoint/2010/main" val="117912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E62208D-03B6-4151-E05F-9E8A9B846917}"/>
              </a:ext>
            </a:extLst>
          </p:cNvPr>
          <p:cNvSpPr txBox="1"/>
          <p:nvPr/>
        </p:nvSpPr>
        <p:spPr>
          <a:xfrm>
            <a:off x="0" y="0"/>
            <a:ext cx="11121325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4400" b="1">
                <a:solidFill>
                  <a:schemeClr val="bg1"/>
                </a:solidFill>
              </a:rPr>
              <a:t>Objetivos específicos tiempo de vida del sistema</a:t>
            </a:r>
            <a:endParaRPr lang="es-MX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F3869D-DB37-F292-AF33-2BB42C6FE9D2}"/>
              </a:ext>
            </a:extLst>
          </p:cNvPr>
          <p:cNvSpPr txBox="1"/>
          <p:nvPr/>
        </p:nvSpPr>
        <p:spPr>
          <a:xfrm>
            <a:off x="0" y="1435200"/>
            <a:ext cx="12192000" cy="51316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Times New Roman"/>
                <a:cs typeface="Times New Roman"/>
              </a:rPr>
              <a:t>Recolectar información de la utilidad que va a tener el software web.</a:t>
            </a:r>
            <a:endParaRPr lang="es-MX" sz="2800" b="0" i="0">
              <a:solidFill>
                <a:srgbClr val="FF0000"/>
              </a:solidFill>
              <a:effectLst/>
              <a:latin typeface="Times New Roman"/>
              <a:cs typeface="Times New Roman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8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Analizar lo que puede ayudar a los clientes para un buen manejo del servicio que desea.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8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Diseñar un sistema de ayuda a clientes y empresas que tienen énfasis en servicios de actividades recreativas.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800">
                <a:solidFill>
                  <a:srgbClr val="000000"/>
                </a:solidFill>
                <a:latin typeface="Times New Roman"/>
                <a:cs typeface="Times New Roman"/>
              </a:rPr>
              <a:t>Probar que el sistema de información web  cumpla con lo esperado.</a:t>
            </a:r>
            <a:endParaRPr lang="es-MX" sz="2800" b="0" i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554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C6C234F-E24B-E0B8-9E12-26196BF22161}"/>
              </a:ext>
            </a:extLst>
          </p:cNvPr>
          <p:cNvSpPr txBox="1"/>
          <p:nvPr/>
        </p:nvSpPr>
        <p:spPr>
          <a:xfrm>
            <a:off x="0" y="0"/>
            <a:ext cx="10270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>
                <a:solidFill>
                  <a:schemeClr val="bg1"/>
                </a:solidFill>
              </a:rPr>
              <a:t>Pregunta del problema</a:t>
            </a:r>
            <a:endParaRPr lang="es-CO" sz="6600" b="1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7CEF1A-C820-FACD-1ED8-1BD193EFFF2D}"/>
              </a:ext>
            </a:extLst>
          </p:cNvPr>
          <p:cNvSpPr txBox="1"/>
          <p:nvPr/>
        </p:nvSpPr>
        <p:spPr>
          <a:xfrm>
            <a:off x="-1028" y="1431774"/>
            <a:ext cx="12192000" cy="15140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CO" sz="2500" dirty="0">
                <a:solidFill>
                  <a:srgbClr val="000000"/>
                </a:solidFill>
                <a:latin typeface="Times New Roman"/>
                <a:cs typeface="Times New Roman"/>
              </a:rPr>
              <a:t>    ¿Como se puede facilitar todo el proceso que con lleva hacer una actividad con enfoque recreativo y/o reservas, sin tener alguna experiencia profesional?</a:t>
            </a:r>
          </a:p>
        </p:txBody>
      </p:sp>
    </p:spTree>
    <p:extLst>
      <p:ext uri="{BB962C8B-B14F-4D97-AF65-F5344CB8AC3E}">
        <p14:creationId xmlns:p14="http://schemas.microsoft.com/office/powerpoint/2010/main" val="343329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BF072EF-95CF-B02B-8414-974AE19DB804}"/>
              </a:ext>
            </a:extLst>
          </p:cNvPr>
          <p:cNvSpPr txBox="1"/>
          <p:nvPr/>
        </p:nvSpPr>
        <p:spPr>
          <a:xfrm>
            <a:off x="0" y="0"/>
            <a:ext cx="10270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>
                <a:solidFill>
                  <a:schemeClr val="bg1"/>
                </a:solidFill>
              </a:rPr>
              <a:t>Planteamiento del problema</a:t>
            </a:r>
            <a:endParaRPr lang="es-CO" sz="6600" b="1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50D6D4-8850-FEF0-3C0D-29DE4F7EBFE9}"/>
              </a:ext>
            </a:extLst>
          </p:cNvPr>
          <p:cNvSpPr txBox="1"/>
          <p:nvPr/>
        </p:nvSpPr>
        <p:spPr>
          <a:xfrm>
            <a:off x="0" y="1432254"/>
            <a:ext cx="12192000" cy="3052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US" sz="2500" dirty="0">
                <a:latin typeface="Times New Roman"/>
                <a:cs typeface="Times New Roman"/>
              </a:rPr>
              <a:t>     Realizar reservas para</a:t>
            </a:r>
            <a:r>
              <a:rPr lang="es-CO" sz="2500" dirty="0">
                <a:latin typeface="Times New Roman"/>
                <a:cs typeface="Times New Roman"/>
              </a:rPr>
              <a:t> una actividad recreativa siempre suele llegar </a:t>
            </a:r>
            <a:r>
              <a:rPr lang="es-US" sz="2500" dirty="0">
                <a:latin typeface="Times New Roman"/>
                <a:cs typeface="Times New Roman"/>
              </a:rPr>
              <a:t>a ser</a:t>
            </a:r>
            <a:r>
              <a:rPr lang="es-CO" sz="2500" dirty="0">
                <a:latin typeface="Times New Roman"/>
                <a:cs typeface="Times New Roman"/>
              </a:rPr>
              <a:t> muy tardío </a:t>
            </a:r>
            <a:r>
              <a:rPr lang="es-US" sz="2500" dirty="0">
                <a:latin typeface="Times New Roman"/>
                <a:cs typeface="Times New Roman"/>
              </a:rPr>
              <a:t>y no muy eficiente, </a:t>
            </a:r>
            <a:r>
              <a:rPr lang="es-CO" sz="2500" dirty="0">
                <a:latin typeface="Times New Roman"/>
                <a:cs typeface="Times New Roman"/>
              </a:rPr>
              <a:t>esos aspectos que suelen hacer que el realizar una actividad de esta índole</a:t>
            </a:r>
            <a:r>
              <a:rPr lang="es-US" sz="2500" dirty="0">
                <a:latin typeface="Times New Roman"/>
                <a:cs typeface="Times New Roman"/>
              </a:rPr>
              <a:t> </a:t>
            </a:r>
            <a:r>
              <a:rPr lang="es-CO" sz="2500" dirty="0">
                <a:latin typeface="Times New Roman"/>
                <a:cs typeface="Times New Roman"/>
              </a:rPr>
              <a:t>sea tan tedioso y con este sistema se busca mejorar la eficiencia para mejorar las reservas y/o actividades recreativas.</a:t>
            </a:r>
          </a:p>
        </p:txBody>
      </p:sp>
    </p:spTree>
    <p:extLst>
      <p:ext uri="{BB962C8B-B14F-4D97-AF65-F5344CB8AC3E}">
        <p14:creationId xmlns:p14="http://schemas.microsoft.com/office/powerpoint/2010/main" val="87464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7CF4B1-8159-8EAF-1DE2-E2505DF70F18}"/>
              </a:ext>
            </a:extLst>
          </p:cNvPr>
          <p:cNvSpPr txBox="1"/>
          <p:nvPr/>
        </p:nvSpPr>
        <p:spPr>
          <a:xfrm>
            <a:off x="1" y="0"/>
            <a:ext cx="7460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>
                <a:solidFill>
                  <a:schemeClr val="bg1"/>
                </a:solidFill>
              </a:rPr>
              <a:t>Alcance del proyecto</a:t>
            </a:r>
            <a:endParaRPr lang="es-CO" sz="6600" b="1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66CBA8-B052-2F90-BA89-D592976B4D86}"/>
              </a:ext>
            </a:extLst>
          </p:cNvPr>
          <p:cNvSpPr txBox="1"/>
          <p:nvPr/>
        </p:nvSpPr>
        <p:spPr>
          <a:xfrm>
            <a:off x="-5502" y="1396690"/>
            <a:ext cx="12198878" cy="42782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US" sz="2800" dirty="0">
                <a:latin typeface="Times New Roman"/>
                <a:cs typeface="Times New Roman"/>
              </a:rPr>
              <a:t>    Desarrollar un sistema de información de reservas en un plazo máximo de un año y medio, se espera un uso para todo usuario que le interese el usar el sistema en la ciudad de Bogotá D.C en Colombia,  y darle una aplicación para empresas dedicadas a actividades recreativas y ayudar a los usuarios a una mejor experiencia para hacer reservas de manera rápida y eficaz.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933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C1D8A0-F767-15CF-E438-79A594B3D3D8}"/>
              </a:ext>
            </a:extLst>
          </p:cNvPr>
          <p:cNvSpPr txBox="1"/>
          <p:nvPr/>
        </p:nvSpPr>
        <p:spPr>
          <a:xfrm>
            <a:off x="1" y="0"/>
            <a:ext cx="4439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>
                <a:solidFill>
                  <a:schemeClr val="bg1"/>
                </a:solidFill>
              </a:rPr>
              <a:t>Justificación</a:t>
            </a:r>
            <a:endParaRPr lang="es-CO" sz="6600" b="1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3D6E0B-BC3B-BF72-3DB9-DF1DCB4CEE59}"/>
              </a:ext>
            </a:extLst>
          </p:cNvPr>
          <p:cNvSpPr txBox="1"/>
          <p:nvPr/>
        </p:nvSpPr>
        <p:spPr>
          <a:xfrm>
            <a:off x="0" y="1457739"/>
            <a:ext cx="12192000" cy="3829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CO" sz="2500">
                <a:latin typeface="Times New Roman"/>
                <a:cs typeface="Times New Roman"/>
              </a:rPr>
              <a:t>    Este proyecto se realiza con el fin de facilitar a las empresas y más que todo a las personas poder realizar reservas sin necesidad de estar realizando llamadas y sin la seguridad  de que esté disponible el lugar donde quiere reservar. Este software web les permitirá a los clientes poder conocer todo sobre las reserva como en qué lugar quieren reservar si hay disponibilidad, a qué hora y qué día quiere la reserva entre otras cosas.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3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AB609A-8B53-0093-2B53-3EBB94EE50A4}"/>
              </a:ext>
            </a:extLst>
          </p:cNvPr>
          <p:cNvSpPr txBox="1"/>
          <p:nvPr/>
        </p:nvSpPr>
        <p:spPr>
          <a:xfrm>
            <a:off x="1" y="0"/>
            <a:ext cx="63345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>
                <a:solidFill>
                  <a:schemeClr val="bg1"/>
                </a:solidFill>
              </a:rPr>
              <a:t>BPMN </a:t>
            </a:r>
            <a:endParaRPr lang="es-CO" sz="6600" b="1">
              <a:solidFill>
                <a:schemeClr val="bg1"/>
              </a:solidFill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AC32D57-2E38-7BF7-0DE1-62E0B3CE6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4" y="1443037"/>
            <a:ext cx="7294908" cy="51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50934"/>
      </p:ext>
    </p:extLst>
  </p:cSld>
  <p:clrMapOvr>
    <a:masterClrMapping/>
  </p:clrMapOvr>
</p:sld>
</file>

<file path=ppt/theme/theme1.xml><?xml version="1.0" encoding="utf-8"?>
<a:theme xmlns:a="http://schemas.openxmlformats.org/drawingml/2006/main" name="GC-F-004_Formato_Plantilla_Presentación_Power_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GC-F-004_Formato_Plantilla_Presentación_Power_Point</Template>
  <TotalTime>0</TotalTime>
  <Words>503</Words>
  <Application>Microsoft Office PowerPoint</Application>
  <PresentationFormat>Panorámica</PresentationFormat>
  <Paragraphs>45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GC-F-004_Formato_Plantilla_Presentación_Power_Point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David Rodriguez Robayo</dc:creator>
  <cp:lastModifiedBy>Sergio David Rodriguez Robayo</cp:lastModifiedBy>
  <cp:revision>188</cp:revision>
  <dcterms:created xsi:type="dcterms:W3CDTF">2022-10-12T18:41:39Z</dcterms:created>
  <dcterms:modified xsi:type="dcterms:W3CDTF">2022-11-25T02:09:21Z</dcterms:modified>
</cp:coreProperties>
</file>