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3" r:id="rId10"/>
    <p:sldId id="264" r:id="rId11"/>
    <p:sldId id="266" r:id="rId12"/>
  </p:sldIdLst>
  <p:sldSz cx="12192000" cy="6858000"/>
  <p:notesSz cx="6858000" cy="9144000"/>
  <p:embeddedFontLst>
    <p:embeddedFont>
      <p:font typeface="Verdana" panose="020B0604030504040204" pitchFamily="34" charset="0"/>
      <p:regular r:id="rId14"/>
      <p:bold r:id="rId15"/>
      <p:italic r:id="rId16"/>
      <p:boldItalic r:id="rId17"/>
    </p:embeddedFont>
    <p:embeddedFont>
      <p:font typeface="Work Sans" pitchFamily="2" charset="0"/>
      <p:regular r:id="rId18"/>
      <p:bold r:id="rId19"/>
      <p:italic r:id="rId20"/>
      <p:boldItalic r:id="rId21"/>
    </p:embeddedFont>
    <p:embeddedFont>
      <p:font typeface="Work Sans Medium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gH17hDAVPrpoakEmole6UrNg6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4beb2f3d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f4beb2f3d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61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296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github.com/srodriguezrobayo/Proyecto.g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triz%20de%20Riesgo%20Reserve%20Shoot.xlsx" TargetMode="External"/><Relationship Id="rId5" Type="http://schemas.openxmlformats.org/officeDocument/2006/relationships/hyperlink" Target="Casosdepruebas.xlsx" TargetMode="External"/><Relationship Id="rId4" Type="http://schemas.openxmlformats.org/officeDocument/2006/relationships/hyperlink" Target="Informe%20Pruebas.do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PlantillanPlannMigracion___5265d2a4eb92020___.doc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PlannCapacitacionnPlantilla___4665cb56ef045cb___.doc" TargetMode="External"/><Relationship Id="rId5" Type="http://schemas.openxmlformats.org/officeDocument/2006/relationships/hyperlink" Target="PlanDespliegueRS.docx" TargetMode="External"/><Relationship Id="rId4" Type="http://schemas.openxmlformats.org/officeDocument/2006/relationships/hyperlink" Target="PlanRespaldoReserveShoot.doc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Lista%20chequeo%20Acanner.pdf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hyperlink" Target="Informendencalidadnfinal___5265d8de36a7855___.docx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Manual_InstalacionRS%20(1).doc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nual%20T&#233;cnico.docx" TargetMode="External"/><Relationship Id="rId5" Type="http://schemas.openxmlformats.org/officeDocument/2006/relationships/hyperlink" Target="manualnusuario___55635aa96036dda___.pdf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1rtryxi5dldmw.cloudfront.net/" TargetMode="External"/><Relationship Id="rId4" Type="http://schemas.openxmlformats.org/officeDocument/2006/relationships/hyperlink" Target="https://despliegue-backend-7h6l.onrend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1412162" y="2152774"/>
            <a:ext cx="64536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800" b="1" dirty="0">
                <a:solidFill>
                  <a:schemeClr val="bg2"/>
                </a:solidFill>
                <a:latin typeface="Verdana"/>
                <a:ea typeface="Verdana"/>
                <a:cs typeface="Verdana"/>
                <a:sym typeface="Verdana"/>
              </a:rPr>
              <a:t>Sistema de Reservas Para Actividades Recreativas</a:t>
            </a:r>
            <a:endParaRPr sz="1600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800" b="1" dirty="0">
                <a:solidFill>
                  <a:schemeClr val="bg2"/>
                </a:solidFill>
                <a:latin typeface="Verdana"/>
                <a:ea typeface="Verdana"/>
                <a:cs typeface="Verdana"/>
                <a:sym typeface="Verdana"/>
              </a:rPr>
              <a:t>Reserve shoot</a:t>
            </a:r>
            <a:endParaRPr sz="6000" b="1" dirty="0">
              <a:solidFill>
                <a:schemeClr val="bg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2533983" y="3880290"/>
            <a:ext cx="439874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Sergio David Rodriguez Robayo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Daniel Alberto Rodriguez Pineda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Sneyder Vergel Alvarado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Jeiron David Martínez Acevedo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Jair Andrés Carrillo Gelvez</a:t>
            </a:r>
            <a:endParaRPr sz="16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178" name="Google Shape;17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644" y="2845251"/>
            <a:ext cx="2619419" cy="235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4beb2f3dd_0_7"/>
          <p:cNvSpPr txBox="1"/>
          <p:nvPr/>
        </p:nvSpPr>
        <p:spPr>
          <a:xfrm>
            <a:off x="3372125" y="792650"/>
            <a:ext cx="46542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Work Sans"/>
              <a:buNone/>
            </a:pPr>
            <a:endParaRPr sz="3700"/>
          </a:p>
        </p:txBody>
      </p:sp>
      <p:sp>
        <p:nvSpPr>
          <p:cNvPr id="231" name="Google Shape;231;g1f4beb2f3dd_0_7"/>
          <p:cNvSpPr txBox="1"/>
          <p:nvPr/>
        </p:nvSpPr>
        <p:spPr>
          <a:xfrm>
            <a:off x="1198875" y="2125575"/>
            <a:ext cx="10383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Links: </a:t>
            </a: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https://github.com/srodriguezrobayo/Proyecto.git</a:t>
            </a:r>
            <a:endParaRPr lang="es-CO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f4beb2f3dd_0_7"/>
          <p:cNvSpPr txBox="1"/>
          <p:nvPr/>
        </p:nvSpPr>
        <p:spPr>
          <a:xfrm>
            <a:off x="0" y="270656"/>
            <a:ext cx="11430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b="1" dirty="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Sistema de control de versiones</a:t>
            </a:r>
            <a:endParaRPr dirty="0"/>
          </a:p>
        </p:txBody>
      </p:sp>
      <p:pic>
        <p:nvPicPr>
          <p:cNvPr id="233" name="Google Shape;233;g1f4beb2f3dd_0_7"/>
          <p:cNvPicPr preferRelativeResize="0"/>
          <p:nvPr/>
        </p:nvPicPr>
        <p:blipFill rotWithShape="1">
          <a:blip r:embed="rId5">
            <a:alphaModFix/>
          </a:blip>
          <a:srcRect l="4053" r="25459" b="15074"/>
          <a:stretch/>
        </p:blipFill>
        <p:spPr>
          <a:xfrm>
            <a:off x="4074175" y="2824550"/>
            <a:ext cx="7132300" cy="36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f4beb2f3dd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8875" y="3539495"/>
            <a:ext cx="2141465" cy="20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/>
          <p:nvPr/>
        </p:nvSpPr>
        <p:spPr>
          <a:xfrm>
            <a:off x="3139200" y="1493205"/>
            <a:ext cx="6453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lang="es-CO" sz="5400" b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Objetivo General</a:t>
            </a:r>
            <a:endParaRPr sz="5400" b="1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endParaRPr sz="5400" b="1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2672850" y="2458700"/>
            <a:ext cx="73863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Desarrollar un sistema de información web con enfoque en reservas para actividades recreativas , se quiere una usabilidad para cualquier usuario donde su funcionamiento sea sencillo, efectivo y rápido para el público que sea necesario un sistema innovador para la comunidad que desee usarla.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/>
        </p:nvSpPr>
        <p:spPr>
          <a:xfrm>
            <a:off x="2834550" y="864247"/>
            <a:ext cx="6555256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lang="es-CO" sz="42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Objetivos específicos del sistema</a:t>
            </a:r>
            <a:endParaRPr sz="28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1066800" y="2043170"/>
            <a:ext cx="100584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41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O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Disminuir el tiempo general de la planeación y  la reserva para actividades con enfoque recreativo.</a:t>
            </a:r>
            <a:endParaRPr sz="1800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-241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O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Funcionar como un sistema de conexión entre el cliente y la empresa y que existan gran variedad de empresas.</a:t>
            </a:r>
            <a:endParaRPr sz="700" dirty="0">
              <a:solidFill>
                <a:schemeClr val="dk1"/>
              </a:solidFill>
            </a:endParaRPr>
          </a:p>
          <a:p>
            <a:pPr marL="285750" lvl="0" indent="-241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O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Conocer que es lo más necesario para los clientes cuando recurren a este servicio</a:t>
            </a:r>
            <a: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/>
          <p:nvPr/>
        </p:nvSpPr>
        <p:spPr>
          <a:xfrm>
            <a:off x="4229619" y="1305547"/>
            <a:ext cx="3463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6000"/>
              <a:buFont typeface="Work Sans"/>
              <a:buNone/>
            </a:pPr>
            <a:r>
              <a:rPr lang="es-CO" sz="6000" b="1" dirty="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Pruebas </a:t>
            </a:r>
            <a:endParaRPr sz="7200" b="1" u="none" strike="noStrike" cap="none" dirty="0">
              <a:solidFill>
                <a:srgbClr val="4D4D4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C248C26-DA3E-E3D2-DF4B-8C2C9E6F08E0}"/>
              </a:ext>
            </a:extLst>
          </p:cNvPr>
          <p:cNvSpPr txBox="1"/>
          <p:nvPr/>
        </p:nvSpPr>
        <p:spPr>
          <a:xfrm>
            <a:off x="4896464" y="3035269"/>
            <a:ext cx="5180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hlinkClick r:id="rId4" action="ppaction://hlinkfile"/>
              </a:rPr>
              <a:t>Informe Plan de Pruebas</a:t>
            </a:r>
            <a:endParaRPr lang="es-CO" sz="3200" b="1" dirty="0"/>
          </a:p>
          <a:p>
            <a:r>
              <a:rPr lang="es-CO" sz="3200" b="1" dirty="0">
                <a:hlinkClick r:id="rId5" action="ppaction://hlinkfile"/>
              </a:rPr>
              <a:t>Casos de Prueba</a:t>
            </a:r>
            <a:endParaRPr lang="es-CO" sz="3200" b="1" dirty="0"/>
          </a:p>
          <a:p>
            <a:r>
              <a:rPr lang="es-CO" sz="3200" b="1" dirty="0">
                <a:hlinkClick r:id="rId6" action="ppaction://hlinkfile"/>
              </a:rPr>
              <a:t>Matriz de Riesgo </a:t>
            </a:r>
            <a:endParaRPr lang="es-CO" sz="3200" b="1" dirty="0"/>
          </a:p>
        </p:txBody>
      </p:sp>
      <p:pic>
        <p:nvPicPr>
          <p:cNvPr id="3" name="Google Shape;210;p6">
            <a:extLst>
              <a:ext uri="{FF2B5EF4-FFF2-40B4-BE49-F238E27FC236}">
                <a16:creationId xmlns:a16="http://schemas.microsoft.com/office/drawing/2014/main" id="{BB3F770B-C6D4-DB27-648E-1CF0DE31F57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9218" y="2740302"/>
            <a:ext cx="2153923" cy="20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/>
        </p:nvSpPr>
        <p:spPr>
          <a:xfrm>
            <a:off x="690875" y="1315825"/>
            <a:ext cx="102717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CO" sz="4800" b="1" dirty="0">
                <a:solidFill>
                  <a:schemeClr val="bg2"/>
                </a:solidFill>
                <a:latin typeface="Work Sans"/>
                <a:ea typeface="Work Sans"/>
                <a:cs typeface="Work Sans"/>
                <a:sym typeface="Work Sans"/>
              </a:rPr>
              <a:t>Planes de respaldo/instalación/ capacitación y migración</a:t>
            </a:r>
            <a:endParaRPr sz="6000" b="1" u="none" strike="noStrike" cap="none" dirty="0">
              <a:solidFill>
                <a:schemeClr val="bg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09" name="Google Shape;209;p6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0" name="Google Shape;21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358" y="3429000"/>
            <a:ext cx="2153923" cy="200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6"/>
          <p:cNvSpPr txBox="1"/>
          <p:nvPr/>
        </p:nvSpPr>
        <p:spPr>
          <a:xfrm>
            <a:off x="5419924" y="3555133"/>
            <a:ext cx="3682499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 action="ppaction://hlinkfile"/>
              </a:rPr>
              <a:t>Plan de respaldo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 action="ppaction://hlinkfile"/>
              </a:rPr>
              <a:t>Plan de Instalación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6" action="ppaction://hlinkfile"/>
              </a:rPr>
              <a:t>Plan de capacitación</a:t>
            </a:r>
            <a:endParaRPr lang="es-CO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7" action="ppaction://hlinkfile"/>
              </a:rPr>
              <a:t>Plan de migración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/>
        </p:nvSpPr>
        <p:spPr>
          <a:xfrm>
            <a:off x="2241438" y="847440"/>
            <a:ext cx="7973852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3600"/>
              <a:buFont typeface="Work Sans"/>
              <a:buNone/>
            </a:pPr>
            <a:r>
              <a:rPr lang="es-CO" sz="6600" b="1" dirty="0">
                <a:solidFill>
                  <a:schemeClr val="bg2"/>
                </a:solidFill>
                <a:latin typeface="Work Sans"/>
                <a:ea typeface="Work Sans"/>
                <a:cs typeface="Work Sans"/>
                <a:sym typeface="Work Sans"/>
              </a:rPr>
              <a:t>Modelo de Calidad</a:t>
            </a:r>
            <a:endParaRPr sz="3600" dirty="0">
              <a:solidFill>
                <a:schemeClr val="bg2"/>
              </a:solidFill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1074875" y="3054685"/>
            <a:ext cx="385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243" y="1975870"/>
            <a:ext cx="960944" cy="97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 txBox="1"/>
          <p:nvPr/>
        </p:nvSpPr>
        <p:spPr>
          <a:xfrm>
            <a:off x="2480593" y="2027714"/>
            <a:ext cx="305049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 action="ppaction://hlinkfile"/>
              </a:rPr>
              <a:t>Modelo de Calidad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B2ABD2-193E-797E-B4FD-09491FC4B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715" y="3372317"/>
            <a:ext cx="6127285" cy="34486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62CD260-5548-03BC-67C7-90A6780A36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945" t="4474" r="6614"/>
          <a:stretch/>
        </p:blipFill>
        <p:spPr>
          <a:xfrm>
            <a:off x="0" y="3042614"/>
            <a:ext cx="6127286" cy="3674398"/>
          </a:xfrm>
          <a:prstGeom prst="rect">
            <a:avLst/>
          </a:prstGeom>
        </p:spPr>
      </p:pic>
      <p:sp>
        <p:nvSpPr>
          <p:cNvPr id="13" name="Google Shape;219;p7">
            <a:extLst>
              <a:ext uri="{FF2B5EF4-FFF2-40B4-BE49-F238E27FC236}">
                <a16:creationId xmlns:a16="http://schemas.microsoft.com/office/drawing/2014/main" id="{D718CE79-F5FE-8117-4E6E-D750AED4A5CE}"/>
              </a:ext>
            </a:extLst>
          </p:cNvPr>
          <p:cNvSpPr txBox="1"/>
          <p:nvPr/>
        </p:nvSpPr>
        <p:spPr>
          <a:xfrm>
            <a:off x="6925640" y="2027714"/>
            <a:ext cx="285660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 action="ppaction://hlinkfile"/>
              </a:rPr>
              <a:t>Lista de chequeo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8">
            <a:extLst>
              <a:ext uri="{FF2B5EF4-FFF2-40B4-BE49-F238E27FC236}">
                <a16:creationId xmlns:a16="http://schemas.microsoft.com/office/drawing/2014/main" id="{13D2735A-AABF-CD6A-CD63-247C7F8EDB22}"/>
              </a:ext>
            </a:extLst>
          </p:cNvPr>
          <p:cNvSpPr txBox="1"/>
          <p:nvPr/>
        </p:nvSpPr>
        <p:spPr>
          <a:xfrm>
            <a:off x="1118003" y="792650"/>
            <a:ext cx="9419303" cy="9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Work Sans"/>
              <a:buNone/>
            </a:pPr>
            <a:r>
              <a:rPr lang="es-CO" sz="5900" b="1" dirty="0">
                <a:solidFill>
                  <a:srgbClr val="4D4D4C"/>
                </a:solidFill>
                <a:latin typeface="Work Sans"/>
                <a:sym typeface="Work Sans"/>
              </a:rPr>
              <a:t>Manuales</a:t>
            </a:r>
            <a:endParaRPr sz="3700" dirty="0"/>
          </a:p>
        </p:txBody>
      </p:sp>
      <p:cxnSp>
        <p:nvCxnSpPr>
          <p:cNvPr id="3" name="Google Shape;209;p6">
            <a:extLst>
              <a:ext uri="{FF2B5EF4-FFF2-40B4-BE49-F238E27FC236}">
                <a16:creationId xmlns:a16="http://schemas.microsoft.com/office/drawing/2014/main" id="{41C70B0D-D31C-4018-40D6-407B8272339A}"/>
              </a:ext>
            </a:extLst>
          </p:cNvPr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210;p6">
            <a:extLst>
              <a:ext uri="{FF2B5EF4-FFF2-40B4-BE49-F238E27FC236}">
                <a16:creationId xmlns:a16="http://schemas.microsoft.com/office/drawing/2014/main" id="{20562D01-A6FC-71C2-C95E-9C6A52340ED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358" y="2926088"/>
            <a:ext cx="2476272" cy="25074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1;p6">
            <a:extLst>
              <a:ext uri="{FF2B5EF4-FFF2-40B4-BE49-F238E27FC236}">
                <a16:creationId xmlns:a16="http://schemas.microsoft.com/office/drawing/2014/main" id="{E3522D20-F317-3605-880A-61EE479D1F6F}"/>
              </a:ext>
            </a:extLst>
          </p:cNvPr>
          <p:cNvSpPr txBox="1"/>
          <p:nvPr/>
        </p:nvSpPr>
        <p:spPr>
          <a:xfrm>
            <a:off x="5189725" y="3230265"/>
            <a:ext cx="3977293" cy="189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5" action="ppaction://hlinkfile"/>
              </a:rPr>
              <a:t>Manual de usuario</a:t>
            </a:r>
            <a:endParaRPr lang="es-CO" sz="32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6" action="ppaction://hlinkfile"/>
              </a:rPr>
              <a:t>Manual Técnico</a:t>
            </a:r>
            <a:endParaRPr lang="es-CO" sz="32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7" action="ppaction://hlinkfile"/>
              </a:rPr>
              <a:t>Manual de instalación</a:t>
            </a:r>
            <a:endParaRPr sz="32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60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/>
        </p:nvSpPr>
        <p:spPr>
          <a:xfrm>
            <a:off x="1160206" y="792650"/>
            <a:ext cx="9419303" cy="9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Work Sans"/>
              <a:buNone/>
            </a:pPr>
            <a:r>
              <a:rPr lang="es-CO" sz="5900" b="1" dirty="0">
                <a:solidFill>
                  <a:srgbClr val="4D4D4C"/>
                </a:solidFill>
                <a:latin typeface="Work Sans"/>
                <a:sym typeface="Work Sans"/>
              </a:rPr>
              <a:t>Diagrama de Despliegue</a:t>
            </a:r>
            <a:endParaRPr sz="37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EFD028-C9FF-1CB5-8530-A2512C878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342" y="1848465"/>
            <a:ext cx="5627892" cy="47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/>
        </p:nvSpPr>
        <p:spPr>
          <a:xfrm>
            <a:off x="3768900" y="1225269"/>
            <a:ext cx="46542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Work Sans"/>
              <a:buNone/>
            </a:pPr>
            <a:r>
              <a:rPr lang="es-CO" sz="5900" b="1" dirty="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Despliegue</a:t>
            </a:r>
            <a:endParaRPr sz="3700" dirty="0"/>
          </a:p>
        </p:txBody>
      </p:sp>
      <p:sp>
        <p:nvSpPr>
          <p:cNvPr id="225" name="Google Shape;225;p8"/>
          <p:cNvSpPr txBox="1"/>
          <p:nvPr/>
        </p:nvSpPr>
        <p:spPr>
          <a:xfrm>
            <a:off x="1823700" y="2386086"/>
            <a:ext cx="85446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Backend: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https://despliegue-backend-7h6l.onrender.com/</a:t>
            </a:r>
            <a:endParaRPr lang="es-CO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Frontend: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https://d1rtryxi5dldmw.cloudfront.net</a:t>
            </a:r>
            <a:endParaRPr lang="es-CO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Base de Datos: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bxj8zacvd1keambgbsos-mysql.services.clever-cloud.com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235</Words>
  <Application>Microsoft Office PowerPoint</Application>
  <PresentationFormat>Panorámica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Work Sans Medium</vt:lpstr>
      <vt:lpstr>Calibri</vt:lpstr>
      <vt:lpstr>Times New Roman</vt:lpstr>
      <vt:lpstr>Verdana</vt:lpstr>
      <vt:lpstr>Arial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sergio rodriguez</cp:lastModifiedBy>
  <cp:revision>2</cp:revision>
  <dcterms:created xsi:type="dcterms:W3CDTF">2020-10-01T23:51:28Z</dcterms:created>
  <dcterms:modified xsi:type="dcterms:W3CDTF">2024-04-03T21:28:20Z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