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8" r:id="rId10"/>
    <p:sldId id="269" r:id="rId11"/>
    <p:sldId id="264"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108" y="3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8A45EC-F8D3-4090-84BA-C7067EA1D272}"/>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Подзаголовок 2">
            <a:extLst>
              <a:ext uri="{FF2B5EF4-FFF2-40B4-BE49-F238E27FC236}">
                <a16:creationId xmlns:a16="http://schemas.microsoft.com/office/drawing/2014/main" id="{A58C079F-C5C9-45F1-81E5-94C8DFC239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Дата 3">
            <a:extLst>
              <a:ext uri="{FF2B5EF4-FFF2-40B4-BE49-F238E27FC236}">
                <a16:creationId xmlns:a16="http://schemas.microsoft.com/office/drawing/2014/main" id="{1BE488B5-EA74-4FB9-8723-33DFB017BA7D}"/>
              </a:ext>
            </a:extLst>
          </p:cNvPr>
          <p:cNvSpPr>
            <a:spLocks noGrp="1"/>
          </p:cNvSpPr>
          <p:nvPr>
            <p:ph type="dt" sz="half" idx="10"/>
          </p:nvPr>
        </p:nvSpPr>
        <p:spPr/>
        <p:txBody>
          <a:bodyPr/>
          <a:lstStyle/>
          <a:p>
            <a:fld id="{7A6B217C-E91C-4629-A450-696E236B4779}" type="datetimeFigureOut">
              <a:rPr lang="en-US" smtClean="0"/>
              <a:t>2018-08-31</a:t>
            </a:fld>
            <a:endParaRPr lang="en-US"/>
          </a:p>
        </p:txBody>
      </p:sp>
      <p:sp>
        <p:nvSpPr>
          <p:cNvPr id="5" name="Нижний колонтитул 4">
            <a:extLst>
              <a:ext uri="{FF2B5EF4-FFF2-40B4-BE49-F238E27FC236}">
                <a16:creationId xmlns:a16="http://schemas.microsoft.com/office/drawing/2014/main" id="{CEF8FBB5-3118-4E4A-A506-E4B9EFE6807C}"/>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2AF4493F-A781-42B2-8F8A-2D84ABE480AE}"/>
              </a:ext>
            </a:extLst>
          </p:cNvPr>
          <p:cNvSpPr>
            <a:spLocks noGrp="1"/>
          </p:cNvSpPr>
          <p:nvPr>
            <p:ph type="sldNum" sz="quarter" idx="12"/>
          </p:nvPr>
        </p:nvSpPr>
        <p:spPr/>
        <p:txBody>
          <a:bodyPr/>
          <a:lstStyle/>
          <a:p>
            <a:fld id="{1364CEA2-BCEE-4DB7-A932-09E81C9CB703}" type="slidenum">
              <a:rPr lang="en-US" smtClean="0"/>
              <a:t>‹#›</a:t>
            </a:fld>
            <a:endParaRPr lang="en-US"/>
          </a:p>
        </p:txBody>
      </p:sp>
    </p:spTree>
    <p:extLst>
      <p:ext uri="{BB962C8B-B14F-4D97-AF65-F5344CB8AC3E}">
        <p14:creationId xmlns:p14="http://schemas.microsoft.com/office/powerpoint/2010/main" val="1784521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14B99B-9DD1-475A-BFFE-3BD5BF05EA08}"/>
              </a:ext>
            </a:extLst>
          </p:cNvPr>
          <p:cNvSpPr>
            <a:spLocks noGrp="1"/>
          </p:cNvSpPr>
          <p:nvPr>
            <p:ph type="title"/>
          </p:nvPr>
        </p:nvSpPr>
        <p:spPr/>
        <p:txBody>
          <a:bodyPr/>
          <a:lstStyle/>
          <a:p>
            <a:r>
              <a:rPr lang="ru-RU"/>
              <a:t>Образец заголовка</a:t>
            </a:r>
            <a:endParaRPr lang="en-US"/>
          </a:p>
        </p:txBody>
      </p:sp>
      <p:sp>
        <p:nvSpPr>
          <p:cNvPr id="3" name="Вертикальный текст 2">
            <a:extLst>
              <a:ext uri="{FF2B5EF4-FFF2-40B4-BE49-F238E27FC236}">
                <a16:creationId xmlns:a16="http://schemas.microsoft.com/office/drawing/2014/main" id="{1EFAE202-84EC-47B6-8824-EC20C4E21E88}"/>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6546429F-D146-4C2D-820C-BAEAB7043527}"/>
              </a:ext>
            </a:extLst>
          </p:cNvPr>
          <p:cNvSpPr>
            <a:spLocks noGrp="1"/>
          </p:cNvSpPr>
          <p:nvPr>
            <p:ph type="dt" sz="half" idx="10"/>
          </p:nvPr>
        </p:nvSpPr>
        <p:spPr/>
        <p:txBody>
          <a:bodyPr/>
          <a:lstStyle/>
          <a:p>
            <a:fld id="{7A6B217C-E91C-4629-A450-696E236B4779}" type="datetimeFigureOut">
              <a:rPr lang="en-US" smtClean="0"/>
              <a:t>2018-08-31</a:t>
            </a:fld>
            <a:endParaRPr lang="en-US"/>
          </a:p>
        </p:txBody>
      </p:sp>
      <p:sp>
        <p:nvSpPr>
          <p:cNvPr id="5" name="Нижний колонтитул 4">
            <a:extLst>
              <a:ext uri="{FF2B5EF4-FFF2-40B4-BE49-F238E27FC236}">
                <a16:creationId xmlns:a16="http://schemas.microsoft.com/office/drawing/2014/main" id="{E599B1C5-5540-486E-96FC-A428B1F3CC25}"/>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3F93F927-DC58-43BD-9720-7797820E6C45}"/>
              </a:ext>
            </a:extLst>
          </p:cNvPr>
          <p:cNvSpPr>
            <a:spLocks noGrp="1"/>
          </p:cNvSpPr>
          <p:nvPr>
            <p:ph type="sldNum" sz="quarter" idx="12"/>
          </p:nvPr>
        </p:nvSpPr>
        <p:spPr/>
        <p:txBody>
          <a:bodyPr/>
          <a:lstStyle/>
          <a:p>
            <a:fld id="{1364CEA2-BCEE-4DB7-A932-09E81C9CB703}" type="slidenum">
              <a:rPr lang="en-US" smtClean="0"/>
              <a:t>‹#›</a:t>
            </a:fld>
            <a:endParaRPr lang="en-US"/>
          </a:p>
        </p:txBody>
      </p:sp>
    </p:spTree>
    <p:extLst>
      <p:ext uri="{BB962C8B-B14F-4D97-AF65-F5344CB8AC3E}">
        <p14:creationId xmlns:p14="http://schemas.microsoft.com/office/powerpoint/2010/main" val="4196448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560F9B3F-E69D-4947-AAE3-A6A1E4238C2F}"/>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Вертикальный текст 2">
            <a:extLst>
              <a:ext uri="{FF2B5EF4-FFF2-40B4-BE49-F238E27FC236}">
                <a16:creationId xmlns:a16="http://schemas.microsoft.com/office/drawing/2014/main" id="{D319A70A-3855-48E7-B56F-74E6AD9D998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8A95FBCE-BAD2-4850-A529-0843800165AF}"/>
              </a:ext>
            </a:extLst>
          </p:cNvPr>
          <p:cNvSpPr>
            <a:spLocks noGrp="1"/>
          </p:cNvSpPr>
          <p:nvPr>
            <p:ph type="dt" sz="half" idx="10"/>
          </p:nvPr>
        </p:nvSpPr>
        <p:spPr/>
        <p:txBody>
          <a:bodyPr/>
          <a:lstStyle/>
          <a:p>
            <a:fld id="{7A6B217C-E91C-4629-A450-696E236B4779}" type="datetimeFigureOut">
              <a:rPr lang="en-US" smtClean="0"/>
              <a:t>2018-08-31</a:t>
            </a:fld>
            <a:endParaRPr lang="en-US"/>
          </a:p>
        </p:txBody>
      </p:sp>
      <p:sp>
        <p:nvSpPr>
          <p:cNvPr id="5" name="Нижний колонтитул 4">
            <a:extLst>
              <a:ext uri="{FF2B5EF4-FFF2-40B4-BE49-F238E27FC236}">
                <a16:creationId xmlns:a16="http://schemas.microsoft.com/office/drawing/2014/main" id="{C3F16EF1-48B8-46B6-AB42-6574F850F5DC}"/>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3DBBE218-7AF1-4DDA-918C-94A6F19C5751}"/>
              </a:ext>
            </a:extLst>
          </p:cNvPr>
          <p:cNvSpPr>
            <a:spLocks noGrp="1"/>
          </p:cNvSpPr>
          <p:nvPr>
            <p:ph type="sldNum" sz="quarter" idx="12"/>
          </p:nvPr>
        </p:nvSpPr>
        <p:spPr/>
        <p:txBody>
          <a:bodyPr/>
          <a:lstStyle/>
          <a:p>
            <a:fld id="{1364CEA2-BCEE-4DB7-A932-09E81C9CB703}" type="slidenum">
              <a:rPr lang="en-US" smtClean="0"/>
              <a:t>‹#›</a:t>
            </a:fld>
            <a:endParaRPr lang="en-US"/>
          </a:p>
        </p:txBody>
      </p:sp>
    </p:spTree>
    <p:extLst>
      <p:ext uri="{BB962C8B-B14F-4D97-AF65-F5344CB8AC3E}">
        <p14:creationId xmlns:p14="http://schemas.microsoft.com/office/powerpoint/2010/main" val="313644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271C0F-3E6C-46A6-A537-5BC87F3491DA}"/>
              </a:ext>
            </a:extLst>
          </p:cNvPr>
          <p:cNvSpPr>
            <a:spLocks noGrp="1"/>
          </p:cNvSpPr>
          <p:nvPr>
            <p:ph type="title"/>
          </p:nvPr>
        </p:nvSpPr>
        <p:spPr/>
        <p:txBody>
          <a:bodyPr/>
          <a:lstStyle/>
          <a:p>
            <a:r>
              <a:rPr lang="ru-RU"/>
              <a:t>Образец заголовка</a:t>
            </a:r>
            <a:endParaRPr lang="en-US"/>
          </a:p>
        </p:txBody>
      </p:sp>
      <p:sp>
        <p:nvSpPr>
          <p:cNvPr id="3" name="Объект 2">
            <a:extLst>
              <a:ext uri="{FF2B5EF4-FFF2-40B4-BE49-F238E27FC236}">
                <a16:creationId xmlns:a16="http://schemas.microsoft.com/office/drawing/2014/main" id="{30A0B560-B6FF-4100-8534-4D6167BED5C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33519413-806A-4F70-AB33-33DC881FB963}"/>
              </a:ext>
            </a:extLst>
          </p:cNvPr>
          <p:cNvSpPr>
            <a:spLocks noGrp="1"/>
          </p:cNvSpPr>
          <p:nvPr>
            <p:ph type="dt" sz="half" idx="10"/>
          </p:nvPr>
        </p:nvSpPr>
        <p:spPr/>
        <p:txBody>
          <a:bodyPr/>
          <a:lstStyle/>
          <a:p>
            <a:fld id="{7A6B217C-E91C-4629-A450-696E236B4779}" type="datetimeFigureOut">
              <a:rPr lang="en-US" smtClean="0"/>
              <a:t>2018-08-31</a:t>
            </a:fld>
            <a:endParaRPr lang="en-US"/>
          </a:p>
        </p:txBody>
      </p:sp>
      <p:sp>
        <p:nvSpPr>
          <p:cNvPr id="5" name="Нижний колонтитул 4">
            <a:extLst>
              <a:ext uri="{FF2B5EF4-FFF2-40B4-BE49-F238E27FC236}">
                <a16:creationId xmlns:a16="http://schemas.microsoft.com/office/drawing/2014/main" id="{28DEEDB0-838F-4999-B2C1-E19D3A0B3C41}"/>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1100F884-51E9-43BD-B19C-2252EBBE5C8B}"/>
              </a:ext>
            </a:extLst>
          </p:cNvPr>
          <p:cNvSpPr>
            <a:spLocks noGrp="1"/>
          </p:cNvSpPr>
          <p:nvPr>
            <p:ph type="sldNum" sz="quarter" idx="12"/>
          </p:nvPr>
        </p:nvSpPr>
        <p:spPr/>
        <p:txBody>
          <a:bodyPr/>
          <a:lstStyle/>
          <a:p>
            <a:fld id="{1364CEA2-BCEE-4DB7-A932-09E81C9CB703}" type="slidenum">
              <a:rPr lang="en-US" smtClean="0"/>
              <a:t>‹#›</a:t>
            </a:fld>
            <a:endParaRPr lang="en-US"/>
          </a:p>
        </p:txBody>
      </p:sp>
    </p:spTree>
    <p:extLst>
      <p:ext uri="{BB962C8B-B14F-4D97-AF65-F5344CB8AC3E}">
        <p14:creationId xmlns:p14="http://schemas.microsoft.com/office/powerpoint/2010/main" val="1592044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9320CD-52E6-49F8-9098-6D12188E27D2}"/>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Текст 2">
            <a:extLst>
              <a:ext uri="{FF2B5EF4-FFF2-40B4-BE49-F238E27FC236}">
                <a16:creationId xmlns:a16="http://schemas.microsoft.com/office/drawing/2014/main" id="{38FAC210-0F6F-4D7F-906A-28D8440F8E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A83875D8-C8EC-49D4-B7DD-1AD82F44C23F}"/>
              </a:ext>
            </a:extLst>
          </p:cNvPr>
          <p:cNvSpPr>
            <a:spLocks noGrp="1"/>
          </p:cNvSpPr>
          <p:nvPr>
            <p:ph type="dt" sz="half" idx="10"/>
          </p:nvPr>
        </p:nvSpPr>
        <p:spPr/>
        <p:txBody>
          <a:bodyPr/>
          <a:lstStyle/>
          <a:p>
            <a:fld id="{7A6B217C-E91C-4629-A450-696E236B4779}" type="datetimeFigureOut">
              <a:rPr lang="en-US" smtClean="0"/>
              <a:t>2018-08-31</a:t>
            </a:fld>
            <a:endParaRPr lang="en-US"/>
          </a:p>
        </p:txBody>
      </p:sp>
      <p:sp>
        <p:nvSpPr>
          <p:cNvPr id="5" name="Нижний колонтитул 4">
            <a:extLst>
              <a:ext uri="{FF2B5EF4-FFF2-40B4-BE49-F238E27FC236}">
                <a16:creationId xmlns:a16="http://schemas.microsoft.com/office/drawing/2014/main" id="{D1C2C980-F5E6-47DF-AC85-FEE3336FB4B6}"/>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8F1513D1-442E-4228-861D-5CF1F5F45E48}"/>
              </a:ext>
            </a:extLst>
          </p:cNvPr>
          <p:cNvSpPr>
            <a:spLocks noGrp="1"/>
          </p:cNvSpPr>
          <p:nvPr>
            <p:ph type="sldNum" sz="quarter" idx="12"/>
          </p:nvPr>
        </p:nvSpPr>
        <p:spPr/>
        <p:txBody>
          <a:bodyPr/>
          <a:lstStyle/>
          <a:p>
            <a:fld id="{1364CEA2-BCEE-4DB7-A932-09E81C9CB703}" type="slidenum">
              <a:rPr lang="en-US" smtClean="0"/>
              <a:t>‹#›</a:t>
            </a:fld>
            <a:endParaRPr lang="en-US"/>
          </a:p>
        </p:txBody>
      </p:sp>
    </p:spTree>
    <p:extLst>
      <p:ext uri="{BB962C8B-B14F-4D97-AF65-F5344CB8AC3E}">
        <p14:creationId xmlns:p14="http://schemas.microsoft.com/office/powerpoint/2010/main" val="3224859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D0A4BE-C5C6-431D-86A4-5A38FA56046B}"/>
              </a:ext>
            </a:extLst>
          </p:cNvPr>
          <p:cNvSpPr>
            <a:spLocks noGrp="1"/>
          </p:cNvSpPr>
          <p:nvPr>
            <p:ph type="title"/>
          </p:nvPr>
        </p:nvSpPr>
        <p:spPr/>
        <p:txBody>
          <a:bodyPr/>
          <a:lstStyle/>
          <a:p>
            <a:r>
              <a:rPr lang="ru-RU"/>
              <a:t>Образец заголовка</a:t>
            </a:r>
            <a:endParaRPr lang="en-US"/>
          </a:p>
        </p:txBody>
      </p:sp>
      <p:sp>
        <p:nvSpPr>
          <p:cNvPr id="3" name="Объект 2">
            <a:extLst>
              <a:ext uri="{FF2B5EF4-FFF2-40B4-BE49-F238E27FC236}">
                <a16:creationId xmlns:a16="http://schemas.microsoft.com/office/drawing/2014/main" id="{9DC97EEB-C1D8-49EA-915D-97A90BC7C242}"/>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Объект 3">
            <a:extLst>
              <a:ext uri="{FF2B5EF4-FFF2-40B4-BE49-F238E27FC236}">
                <a16:creationId xmlns:a16="http://schemas.microsoft.com/office/drawing/2014/main" id="{5253968D-E59B-4146-AC4D-11DD8160BB8E}"/>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a:extLst>
              <a:ext uri="{FF2B5EF4-FFF2-40B4-BE49-F238E27FC236}">
                <a16:creationId xmlns:a16="http://schemas.microsoft.com/office/drawing/2014/main" id="{D9E3490F-AF08-4C2C-9AD7-4A9798E93EC6}"/>
              </a:ext>
            </a:extLst>
          </p:cNvPr>
          <p:cNvSpPr>
            <a:spLocks noGrp="1"/>
          </p:cNvSpPr>
          <p:nvPr>
            <p:ph type="dt" sz="half" idx="10"/>
          </p:nvPr>
        </p:nvSpPr>
        <p:spPr/>
        <p:txBody>
          <a:bodyPr/>
          <a:lstStyle/>
          <a:p>
            <a:fld id="{7A6B217C-E91C-4629-A450-696E236B4779}" type="datetimeFigureOut">
              <a:rPr lang="en-US" smtClean="0"/>
              <a:t>2018-08-31</a:t>
            </a:fld>
            <a:endParaRPr lang="en-US"/>
          </a:p>
        </p:txBody>
      </p:sp>
      <p:sp>
        <p:nvSpPr>
          <p:cNvPr id="6" name="Нижний колонтитул 5">
            <a:extLst>
              <a:ext uri="{FF2B5EF4-FFF2-40B4-BE49-F238E27FC236}">
                <a16:creationId xmlns:a16="http://schemas.microsoft.com/office/drawing/2014/main" id="{72DF1BE2-2AF7-4D4B-B1EA-5169843FF6E3}"/>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C7D3D2AF-B11E-4F37-AC51-DA90C2D7344D}"/>
              </a:ext>
            </a:extLst>
          </p:cNvPr>
          <p:cNvSpPr>
            <a:spLocks noGrp="1"/>
          </p:cNvSpPr>
          <p:nvPr>
            <p:ph type="sldNum" sz="quarter" idx="12"/>
          </p:nvPr>
        </p:nvSpPr>
        <p:spPr/>
        <p:txBody>
          <a:bodyPr/>
          <a:lstStyle/>
          <a:p>
            <a:fld id="{1364CEA2-BCEE-4DB7-A932-09E81C9CB703}" type="slidenum">
              <a:rPr lang="en-US" smtClean="0"/>
              <a:t>‹#›</a:t>
            </a:fld>
            <a:endParaRPr lang="en-US"/>
          </a:p>
        </p:txBody>
      </p:sp>
    </p:spTree>
    <p:extLst>
      <p:ext uri="{BB962C8B-B14F-4D97-AF65-F5344CB8AC3E}">
        <p14:creationId xmlns:p14="http://schemas.microsoft.com/office/powerpoint/2010/main" val="1701298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EA8280-26A1-4FFC-8CF0-8B7B19CEC7C3}"/>
              </a:ext>
            </a:extLst>
          </p:cNvPr>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Текст 2">
            <a:extLst>
              <a:ext uri="{FF2B5EF4-FFF2-40B4-BE49-F238E27FC236}">
                <a16:creationId xmlns:a16="http://schemas.microsoft.com/office/drawing/2014/main" id="{FAD3BAF2-4129-4E6E-BCD3-0C1832A1EE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DF289BAA-F7C4-4012-A7FA-C08774AF5E2A}"/>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a:extLst>
              <a:ext uri="{FF2B5EF4-FFF2-40B4-BE49-F238E27FC236}">
                <a16:creationId xmlns:a16="http://schemas.microsoft.com/office/drawing/2014/main" id="{14570506-FAF1-4632-B5E8-C40795B112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B43159B2-B723-4234-BE4D-9E9524A9ACAC}"/>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a:extLst>
              <a:ext uri="{FF2B5EF4-FFF2-40B4-BE49-F238E27FC236}">
                <a16:creationId xmlns:a16="http://schemas.microsoft.com/office/drawing/2014/main" id="{6FA1AF5D-7F2B-4B73-BE96-F729425044A2}"/>
              </a:ext>
            </a:extLst>
          </p:cNvPr>
          <p:cNvSpPr>
            <a:spLocks noGrp="1"/>
          </p:cNvSpPr>
          <p:nvPr>
            <p:ph type="dt" sz="half" idx="10"/>
          </p:nvPr>
        </p:nvSpPr>
        <p:spPr/>
        <p:txBody>
          <a:bodyPr/>
          <a:lstStyle/>
          <a:p>
            <a:fld id="{7A6B217C-E91C-4629-A450-696E236B4779}" type="datetimeFigureOut">
              <a:rPr lang="en-US" smtClean="0"/>
              <a:t>2018-08-31</a:t>
            </a:fld>
            <a:endParaRPr lang="en-US"/>
          </a:p>
        </p:txBody>
      </p:sp>
      <p:sp>
        <p:nvSpPr>
          <p:cNvPr id="8" name="Нижний колонтитул 7">
            <a:extLst>
              <a:ext uri="{FF2B5EF4-FFF2-40B4-BE49-F238E27FC236}">
                <a16:creationId xmlns:a16="http://schemas.microsoft.com/office/drawing/2014/main" id="{A9ABE53F-31E0-49B3-9851-7FED9710E82D}"/>
              </a:ext>
            </a:extLst>
          </p:cNvPr>
          <p:cNvSpPr>
            <a:spLocks noGrp="1"/>
          </p:cNvSpPr>
          <p:nvPr>
            <p:ph type="ftr" sz="quarter" idx="11"/>
          </p:nvPr>
        </p:nvSpPr>
        <p:spPr/>
        <p:txBody>
          <a:bodyPr/>
          <a:lstStyle/>
          <a:p>
            <a:endParaRPr lang="en-US"/>
          </a:p>
        </p:txBody>
      </p:sp>
      <p:sp>
        <p:nvSpPr>
          <p:cNvPr id="9" name="Номер слайда 8">
            <a:extLst>
              <a:ext uri="{FF2B5EF4-FFF2-40B4-BE49-F238E27FC236}">
                <a16:creationId xmlns:a16="http://schemas.microsoft.com/office/drawing/2014/main" id="{8075A0CA-B0B6-43C1-9898-8820522F4766}"/>
              </a:ext>
            </a:extLst>
          </p:cNvPr>
          <p:cNvSpPr>
            <a:spLocks noGrp="1"/>
          </p:cNvSpPr>
          <p:nvPr>
            <p:ph type="sldNum" sz="quarter" idx="12"/>
          </p:nvPr>
        </p:nvSpPr>
        <p:spPr/>
        <p:txBody>
          <a:bodyPr/>
          <a:lstStyle/>
          <a:p>
            <a:fld id="{1364CEA2-BCEE-4DB7-A932-09E81C9CB703}" type="slidenum">
              <a:rPr lang="en-US" smtClean="0"/>
              <a:t>‹#›</a:t>
            </a:fld>
            <a:endParaRPr lang="en-US"/>
          </a:p>
        </p:txBody>
      </p:sp>
    </p:spTree>
    <p:extLst>
      <p:ext uri="{BB962C8B-B14F-4D97-AF65-F5344CB8AC3E}">
        <p14:creationId xmlns:p14="http://schemas.microsoft.com/office/powerpoint/2010/main" val="4286356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452FDC-7FEB-4ED7-89E2-CE924507B4D7}"/>
              </a:ext>
            </a:extLst>
          </p:cNvPr>
          <p:cNvSpPr>
            <a:spLocks noGrp="1"/>
          </p:cNvSpPr>
          <p:nvPr>
            <p:ph type="title"/>
          </p:nvPr>
        </p:nvSpPr>
        <p:spPr/>
        <p:txBody>
          <a:bodyPr/>
          <a:lstStyle/>
          <a:p>
            <a:r>
              <a:rPr lang="ru-RU"/>
              <a:t>Образец заголовка</a:t>
            </a:r>
            <a:endParaRPr lang="en-US"/>
          </a:p>
        </p:txBody>
      </p:sp>
      <p:sp>
        <p:nvSpPr>
          <p:cNvPr id="3" name="Дата 2">
            <a:extLst>
              <a:ext uri="{FF2B5EF4-FFF2-40B4-BE49-F238E27FC236}">
                <a16:creationId xmlns:a16="http://schemas.microsoft.com/office/drawing/2014/main" id="{80DBB68C-3A5F-4528-8D14-BFDE7A6A3975}"/>
              </a:ext>
            </a:extLst>
          </p:cNvPr>
          <p:cNvSpPr>
            <a:spLocks noGrp="1"/>
          </p:cNvSpPr>
          <p:nvPr>
            <p:ph type="dt" sz="half" idx="10"/>
          </p:nvPr>
        </p:nvSpPr>
        <p:spPr/>
        <p:txBody>
          <a:bodyPr/>
          <a:lstStyle/>
          <a:p>
            <a:fld id="{7A6B217C-E91C-4629-A450-696E236B4779}" type="datetimeFigureOut">
              <a:rPr lang="en-US" smtClean="0"/>
              <a:t>2018-08-31</a:t>
            </a:fld>
            <a:endParaRPr lang="en-US"/>
          </a:p>
        </p:txBody>
      </p:sp>
      <p:sp>
        <p:nvSpPr>
          <p:cNvPr id="4" name="Нижний колонтитул 3">
            <a:extLst>
              <a:ext uri="{FF2B5EF4-FFF2-40B4-BE49-F238E27FC236}">
                <a16:creationId xmlns:a16="http://schemas.microsoft.com/office/drawing/2014/main" id="{27CDFE33-8019-431C-96DB-91D6F40334F1}"/>
              </a:ext>
            </a:extLst>
          </p:cNvPr>
          <p:cNvSpPr>
            <a:spLocks noGrp="1"/>
          </p:cNvSpPr>
          <p:nvPr>
            <p:ph type="ftr" sz="quarter" idx="11"/>
          </p:nvPr>
        </p:nvSpPr>
        <p:spPr/>
        <p:txBody>
          <a:bodyPr/>
          <a:lstStyle/>
          <a:p>
            <a:endParaRPr lang="en-US"/>
          </a:p>
        </p:txBody>
      </p:sp>
      <p:sp>
        <p:nvSpPr>
          <p:cNvPr id="5" name="Номер слайда 4">
            <a:extLst>
              <a:ext uri="{FF2B5EF4-FFF2-40B4-BE49-F238E27FC236}">
                <a16:creationId xmlns:a16="http://schemas.microsoft.com/office/drawing/2014/main" id="{A4C6CE31-3AE5-4DB8-A37E-C8BAB6D28461}"/>
              </a:ext>
            </a:extLst>
          </p:cNvPr>
          <p:cNvSpPr>
            <a:spLocks noGrp="1"/>
          </p:cNvSpPr>
          <p:nvPr>
            <p:ph type="sldNum" sz="quarter" idx="12"/>
          </p:nvPr>
        </p:nvSpPr>
        <p:spPr/>
        <p:txBody>
          <a:bodyPr/>
          <a:lstStyle/>
          <a:p>
            <a:fld id="{1364CEA2-BCEE-4DB7-A932-09E81C9CB703}" type="slidenum">
              <a:rPr lang="en-US" smtClean="0"/>
              <a:t>‹#›</a:t>
            </a:fld>
            <a:endParaRPr lang="en-US"/>
          </a:p>
        </p:txBody>
      </p:sp>
    </p:spTree>
    <p:extLst>
      <p:ext uri="{BB962C8B-B14F-4D97-AF65-F5344CB8AC3E}">
        <p14:creationId xmlns:p14="http://schemas.microsoft.com/office/powerpoint/2010/main" val="422590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25731898-417E-4319-960C-97197E0E37D1}"/>
              </a:ext>
            </a:extLst>
          </p:cNvPr>
          <p:cNvSpPr>
            <a:spLocks noGrp="1"/>
          </p:cNvSpPr>
          <p:nvPr>
            <p:ph type="dt" sz="half" idx="10"/>
          </p:nvPr>
        </p:nvSpPr>
        <p:spPr/>
        <p:txBody>
          <a:bodyPr/>
          <a:lstStyle/>
          <a:p>
            <a:fld id="{7A6B217C-E91C-4629-A450-696E236B4779}" type="datetimeFigureOut">
              <a:rPr lang="en-US" smtClean="0"/>
              <a:t>2018-08-31</a:t>
            </a:fld>
            <a:endParaRPr lang="en-US"/>
          </a:p>
        </p:txBody>
      </p:sp>
      <p:sp>
        <p:nvSpPr>
          <p:cNvPr id="3" name="Нижний колонтитул 2">
            <a:extLst>
              <a:ext uri="{FF2B5EF4-FFF2-40B4-BE49-F238E27FC236}">
                <a16:creationId xmlns:a16="http://schemas.microsoft.com/office/drawing/2014/main" id="{DE86B502-8124-420B-91F0-F4C4434EBF97}"/>
              </a:ext>
            </a:extLst>
          </p:cNvPr>
          <p:cNvSpPr>
            <a:spLocks noGrp="1"/>
          </p:cNvSpPr>
          <p:nvPr>
            <p:ph type="ftr" sz="quarter" idx="11"/>
          </p:nvPr>
        </p:nvSpPr>
        <p:spPr/>
        <p:txBody>
          <a:bodyPr/>
          <a:lstStyle/>
          <a:p>
            <a:endParaRPr lang="en-US"/>
          </a:p>
        </p:txBody>
      </p:sp>
      <p:sp>
        <p:nvSpPr>
          <p:cNvPr id="4" name="Номер слайда 3">
            <a:extLst>
              <a:ext uri="{FF2B5EF4-FFF2-40B4-BE49-F238E27FC236}">
                <a16:creationId xmlns:a16="http://schemas.microsoft.com/office/drawing/2014/main" id="{1C8AD6EC-82D4-4CB9-9AC3-C70BEEA3F325}"/>
              </a:ext>
            </a:extLst>
          </p:cNvPr>
          <p:cNvSpPr>
            <a:spLocks noGrp="1"/>
          </p:cNvSpPr>
          <p:nvPr>
            <p:ph type="sldNum" sz="quarter" idx="12"/>
          </p:nvPr>
        </p:nvSpPr>
        <p:spPr/>
        <p:txBody>
          <a:bodyPr/>
          <a:lstStyle/>
          <a:p>
            <a:fld id="{1364CEA2-BCEE-4DB7-A932-09E81C9CB703}" type="slidenum">
              <a:rPr lang="en-US" smtClean="0"/>
              <a:t>‹#›</a:t>
            </a:fld>
            <a:endParaRPr lang="en-US"/>
          </a:p>
        </p:txBody>
      </p:sp>
    </p:spTree>
    <p:extLst>
      <p:ext uri="{BB962C8B-B14F-4D97-AF65-F5344CB8AC3E}">
        <p14:creationId xmlns:p14="http://schemas.microsoft.com/office/powerpoint/2010/main" val="3767456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6A9E8E-441D-4488-8255-B10A3245835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Объект 2">
            <a:extLst>
              <a:ext uri="{FF2B5EF4-FFF2-40B4-BE49-F238E27FC236}">
                <a16:creationId xmlns:a16="http://schemas.microsoft.com/office/drawing/2014/main" id="{478FFD91-83E0-47C9-88B5-356B08220E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a:extLst>
              <a:ext uri="{FF2B5EF4-FFF2-40B4-BE49-F238E27FC236}">
                <a16:creationId xmlns:a16="http://schemas.microsoft.com/office/drawing/2014/main" id="{107A8726-F162-42E1-A38C-55DC1F0C7E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AE828E60-25DD-4B01-AFA3-6DC3F3CF9E09}"/>
              </a:ext>
            </a:extLst>
          </p:cNvPr>
          <p:cNvSpPr>
            <a:spLocks noGrp="1"/>
          </p:cNvSpPr>
          <p:nvPr>
            <p:ph type="dt" sz="half" idx="10"/>
          </p:nvPr>
        </p:nvSpPr>
        <p:spPr/>
        <p:txBody>
          <a:bodyPr/>
          <a:lstStyle/>
          <a:p>
            <a:fld id="{7A6B217C-E91C-4629-A450-696E236B4779}" type="datetimeFigureOut">
              <a:rPr lang="en-US" smtClean="0"/>
              <a:t>2018-08-31</a:t>
            </a:fld>
            <a:endParaRPr lang="en-US"/>
          </a:p>
        </p:txBody>
      </p:sp>
      <p:sp>
        <p:nvSpPr>
          <p:cNvPr id="6" name="Нижний колонтитул 5">
            <a:extLst>
              <a:ext uri="{FF2B5EF4-FFF2-40B4-BE49-F238E27FC236}">
                <a16:creationId xmlns:a16="http://schemas.microsoft.com/office/drawing/2014/main" id="{F1F4BD4A-8A05-4B32-A0C0-90BD3C9DE835}"/>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D57B330C-6F3B-46D8-A1C5-11DC98150A74}"/>
              </a:ext>
            </a:extLst>
          </p:cNvPr>
          <p:cNvSpPr>
            <a:spLocks noGrp="1"/>
          </p:cNvSpPr>
          <p:nvPr>
            <p:ph type="sldNum" sz="quarter" idx="12"/>
          </p:nvPr>
        </p:nvSpPr>
        <p:spPr/>
        <p:txBody>
          <a:bodyPr/>
          <a:lstStyle/>
          <a:p>
            <a:fld id="{1364CEA2-BCEE-4DB7-A932-09E81C9CB703}" type="slidenum">
              <a:rPr lang="en-US" smtClean="0"/>
              <a:t>‹#›</a:t>
            </a:fld>
            <a:endParaRPr lang="en-US"/>
          </a:p>
        </p:txBody>
      </p:sp>
    </p:spTree>
    <p:extLst>
      <p:ext uri="{BB962C8B-B14F-4D97-AF65-F5344CB8AC3E}">
        <p14:creationId xmlns:p14="http://schemas.microsoft.com/office/powerpoint/2010/main" val="977245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BA5786-AE79-419A-9134-0B870ABC365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Рисунок 2">
            <a:extLst>
              <a:ext uri="{FF2B5EF4-FFF2-40B4-BE49-F238E27FC236}">
                <a16:creationId xmlns:a16="http://schemas.microsoft.com/office/drawing/2014/main" id="{F745601B-239A-4F67-83CE-6A5E33BC6A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a:extLst>
              <a:ext uri="{FF2B5EF4-FFF2-40B4-BE49-F238E27FC236}">
                <a16:creationId xmlns:a16="http://schemas.microsoft.com/office/drawing/2014/main" id="{ECEEDF6D-DD01-43D0-927F-441BD11B0E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F7EACDE-63F1-42A8-A7FC-32323F38D993}"/>
              </a:ext>
            </a:extLst>
          </p:cNvPr>
          <p:cNvSpPr>
            <a:spLocks noGrp="1"/>
          </p:cNvSpPr>
          <p:nvPr>
            <p:ph type="dt" sz="half" idx="10"/>
          </p:nvPr>
        </p:nvSpPr>
        <p:spPr/>
        <p:txBody>
          <a:bodyPr/>
          <a:lstStyle/>
          <a:p>
            <a:fld id="{7A6B217C-E91C-4629-A450-696E236B4779}" type="datetimeFigureOut">
              <a:rPr lang="en-US" smtClean="0"/>
              <a:t>2018-08-31</a:t>
            </a:fld>
            <a:endParaRPr lang="en-US"/>
          </a:p>
        </p:txBody>
      </p:sp>
      <p:sp>
        <p:nvSpPr>
          <p:cNvPr id="6" name="Нижний колонтитул 5">
            <a:extLst>
              <a:ext uri="{FF2B5EF4-FFF2-40B4-BE49-F238E27FC236}">
                <a16:creationId xmlns:a16="http://schemas.microsoft.com/office/drawing/2014/main" id="{DFF40BFE-ABCC-44CF-A493-761D3F3C6D5E}"/>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580660F4-F868-4032-9FE9-A6D9C8F52F29}"/>
              </a:ext>
            </a:extLst>
          </p:cNvPr>
          <p:cNvSpPr>
            <a:spLocks noGrp="1"/>
          </p:cNvSpPr>
          <p:nvPr>
            <p:ph type="sldNum" sz="quarter" idx="12"/>
          </p:nvPr>
        </p:nvSpPr>
        <p:spPr/>
        <p:txBody>
          <a:bodyPr/>
          <a:lstStyle/>
          <a:p>
            <a:fld id="{1364CEA2-BCEE-4DB7-A932-09E81C9CB703}" type="slidenum">
              <a:rPr lang="en-US" smtClean="0"/>
              <a:t>‹#›</a:t>
            </a:fld>
            <a:endParaRPr lang="en-US"/>
          </a:p>
        </p:txBody>
      </p:sp>
    </p:spTree>
    <p:extLst>
      <p:ext uri="{BB962C8B-B14F-4D97-AF65-F5344CB8AC3E}">
        <p14:creationId xmlns:p14="http://schemas.microsoft.com/office/powerpoint/2010/main" val="2184834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4E82E4-7B82-484A-BD39-1DE4FF32CD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a:extLst>
              <a:ext uri="{FF2B5EF4-FFF2-40B4-BE49-F238E27FC236}">
                <a16:creationId xmlns:a16="http://schemas.microsoft.com/office/drawing/2014/main" id="{EA016795-AFCD-4EC6-BC3D-E328FF0C43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76D06804-6365-40E8-B61C-5B8B15D0FE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6B217C-E91C-4629-A450-696E236B4779}" type="datetimeFigureOut">
              <a:rPr lang="en-US" smtClean="0"/>
              <a:t>2018-08-31</a:t>
            </a:fld>
            <a:endParaRPr lang="en-US"/>
          </a:p>
        </p:txBody>
      </p:sp>
      <p:sp>
        <p:nvSpPr>
          <p:cNvPr id="5" name="Нижний колонтитул 4">
            <a:extLst>
              <a:ext uri="{FF2B5EF4-FFF2-40B4-BE49-F238E27FC236}">
                <a16:creationId xmlns:a16="http://schemas.microsoft.com/office/drawing/2014/main" id="{0ACA97C2-176B-44DB-906F-3967D2D28D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a:extLst>
              <a:ext uri="{FF2B5EF4-FFF2-40B4-BE49-F238E27FC236}">
                <a16:creationId xmlns:a16="http://schemas.microsoft.com/office/drawing/2014/main" id="{9C340DE9-A3DB-4CF5-9971-BE02173897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4CEA2-BCEE-4DB7-A932-09E81C9CB703}" type="slidenum">
              <a:rPr lang="en-US" smtClean="0"/>
              <a:t>‹#›</a:t>
            </a:fld>
            <a:endParaRPr lang="en-US"/>
          </a:p>
        </p:txBody>
      </p:sp>
    </p:spTree>
    <p:extLst>
      <p:ext uri="{BB962C8B-B14F-4D97-AF65-F5344CB8AC3E}">
        <p14:creationId xmlns:p14="http://schemas.microsoft.com/office/powerpoint/2010/main" val="2463014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erge.rogatch@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rogatch/" TargetMode="External"/><Relationship Id="rId2" Type="http://schemas.openxmlformats.org/officeDocument/2006/relationships/hyperlink" Target="https://www.linkedin.com/in/sergerogatch" TargetMode="External"/><Relationship Id="rId1" Type="http://schemas.openxmlformats.org/officeDocument/2006/relationships/slideLayout" Target="../slideLayouts/slideLayout2.xml"/><Relationship Id="rId4" Type="http://schemas.openxmlformats.org/officeDocument/2006/relationships/hyperlink" Target="https://stackoverflow.com/users/1915854/serge-rogatch"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rive.google.com/drive/folders/11Z3LuIegXIOI2jJDkYhJM2vdFF2J4adj?usp=sharing"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en.wikipedia.org/wiki/List_of_tools_for_static_code_analysi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daxx.com/article/software-developer-statistics-2017-programmers" TargetMode="External"/><Relationship Id="rId2" Type="http://schemas.openxmlformats.org/officeDocument/2006/relationships/hyperlink" Target="https://softwareengineering.stackexchange.com/questions/19720/where-can-i-find-statistics-on-worldwide-developers-and-software-companies/20300#20300"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List_of_tools_for_static_code_analysi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56DDDB-DA38-4B2F-9024-D36B2C4938FE}"/>
              </a:ext>
            </a:extLst>
          </p:cNvPr>
          <p:cNvSpPr>
            <a:spLocks noGrp="1"/>
          </p:cNvSpPr>
          <p:nvPr>
            <p:ph type="ctrTitle"/>
          </p:nvPr>
        </p:nvSpPr>
        <p:spPr/>
        <p:txBody>
          <a:bodyPr/>
          <a:lstStyle/>
          <a:p>
            <a:r>
              <a:rPr lang="en-US" dirty="0"/>
              <a:t>Software Comprehension Tools</a:t>
            </a:r>
          </a:p>
        </p:txBody>
      </p:sp>
      <p:sp>
        <p:nvSpPr>
          <p:cNvPr id="3" name="Подзаголовок 2">
            <a:extLst>
              <a:ext uri="{FF2B5EF4-FFF2-40B4-BE49-F238E27FC236}">
                <a16:creationId xmlns:a16="http://schemas.microsoft.com/office/drawing/2014/main" id="{3B43C969-468E-482D-8CF3-E782D2E5085C}"/>
              </a:ext>
            </a:extLst>
          </p:cNvPr>
          <p:cNvSpPr>
            <a:spLocks noGrp="1"/>
          </p:cNvSpPr>
          <p:nvPr>
            <p:ph type="subTitle" idx="1"/>
          </p:nvPr>
        </p:nvSpPr>
        <p:spPr/>
        <p:txBody>
          <a:bodyPr>
            <a:normAutofit fontScale="77500" lnSpcReduction="20000"/>
          </a:bodyPr>
          <a:lstStyle/>
          <a:p>
            <a:r>
              <a:rPr lang="en-US" dirty="0"/>
              <a:t>Pitch Deck</a:t>
            </a:r>
          </a:p>
          <a:p>
            <a:endParaRPr lang="en-US" dirty="0"/>
          </a:p>
          <a:p>
            <a:r>
              <a:rPr lang="en-US" dirty="0"/>
              <a:t>2018 Serge </a:t>
            </a:r>
            <a:r>
              <a:rPr lang="en-US" dirty="0" err="1"/>
              <a:t>Rogatch</a:t>
            </a:r>
            <a:endParaRPr lang="en-US" dirty="0"/>
          </a:p>
          <a:p>
            <a:r>
              <a:rPr lang="en-US" dirty="0">
                <a:hlinkClick r:id="rId2"/>
              </a:rPr>
              <a:t>serge.rogatch@gmail.com</a:t>
            </a:r>
            <a:endParaRPr lang="en-US" dirty="0"/>
          </a:p>
          <a:p>
            <a:r>
              <a:rPr lang="en-US" dirty="0"/>
              <a:t>+375 29 501-49-30 (Viber, Telegram)</a:t>
            </a:r>
          </a:p>
        </p:txBody>
      </p:sp>
    </p:spTree>
    <p:extLst>
      <p:ext uri="{BB962C8B-B14F-4D97-AF65-F5344CB8AC3E}">
        <p14:creationId xmlns:p14="http://schemas.microsoft.com/office/powerpoint/2010/main" val="18919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29CF37-1C32-447D-9264-ED60F2537EFC}"/>
              </a:ext>
            </a:extLst>
          </p:cNvPr>
          <p:cNvSpPr>
            <a:spLocks noGrp="1"/>
          </p:cNvSpPr>
          <p:nvPr>
            <p:ph type="title"/>
          </p:nvPr>
        </p:nvSpPr>
        <p:spPr>
          <a:xfrm>
            <a:off x="838200" y="118545"/>
            <a:ext cx="10515600" cy="682839"/>
          </a:xfrm>
        </p:spPr>
        <p:txBody>
          <a:bodyPr>
            <a:normAutofit fontScale="90000"/>
          </a:bodyPr>
          <a:lstStyle/>
          <a:p>
            <a:r>
              <a:rPr lang="en-US" dirty="0"/>
              <a:t>Product – Example Diagram</a:t>
            </a:r>
          </a:p>
        </p:txBody>
      </p:sp>
      <p:sp>
        <p:nvSpPr>
          <p:cNvPr id="3" name="Объект 2">
            <a:extLst>
              <a:ext uri="{FF2B5EF4-FFF2-40B4-BE49-F238E27FC236}">
                <a16:creationId xmlns:a16="http://schemas.microsoft.com/office/drawing/2014/main" id="{2372B835-D214-4B0F-861B-8F7AFD8466FB}"/>
              </a:ext>
            </a:extLst>
          </p:cNvPr>
          <p:cNvSpPr>
            <a:spLocks noGrp="1"/>
          </p:cNvSpPr>
          <p:nvPr>
            <p:ph idx="1"/>
          </p:nvPr>
        </p:nvSpPr>
        <p:spPr>
          <a:xfrm>
            <a:off x="838199" y="801385"/>
            <a:ext cx="10843517" cy="493159"/>
          </a:xfrm>
        </p:spPr>
        <p:txBody>
          <a:bodyPr>
            <a:normAutofit fontScale="92500"/>
          </a:bodyPr>
          <a:lstStyle/>
          <a:p>
            <a:r>
              <a:rPr lang="en-US" dirty="0"/>
              <a:t>Example: nested decomposition of </a:t>
            </a:r>
            <a:r>
              <a:rPr lang="en-US" dirty="0" err="1"/>
              <a:t>FreeCol</a:t>
            </a:r>
            <a:r>
              <a:rPr lang="en-US" dirty="0"/>
              <a:t> game produced by our prototype.</a:t>
            </a:r>
          </a:p>
          <a:p>
            <a:endParaRPr lang="en-US" dirty="0"/>
          </a:p>
        </p:txBody>
      </p:sp>
      <p:pic>
        <p:nvPicPr>
          <p:cNvPr id="4" name="Рисунок 3">
            <a:extLst>
              <a:ext uri="{FF2B5EF4-FFF2-40B4-BE49-F238E27FC236}">
                <a16:creationId xmlns:a16="http://schemas.microsoft.com/office/drawing/2014/main" id="{90F1D68B-FF4D-4061-91F3-C6B2905E180F}"/>
              </a:ext>
            </a:extLst>
          </p:cNvPr>
          <p:cNvPicPr>
            <a:picLocks noChangeAspect="1"/>
          </p:cNvPicPr>
          <p:nvPr/>
        </p:nvPicPr>
        <p:blipFill>
          <a:blip r:embed="rId2"/>
          <a:stretch>
            <a:fillRect/>
          </a:stretch>
        </p:blipFill>
        <p:spPr>
          <a:xfrm>
            <a:off x="2015637" y="1261473"/>
            <a:ext cx="8160725" cy="5477982"/>
          </a:xfrm>
          <a:prstGeom prst="rect">
            <a:avLst/>
          </a:prstGeom>
        </p:spPr>
      </p:pic>
    </p:spTree>
    <p:extLst>
      <p:ext uri="{BB962C8B-B14F-4D97-AF65-F5344CB8AC3E}">
        <p14:creationId xmlns:p14="http://schemas.microsoft.com/office/powerpoint/2010/main" val="2834277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B5E114-5441-4944-8F8C-49B5647AB29F}"/>
              </a:ext>
            </a:extLst>
          </p:cNvPr>
          <p:cNvSpPr>
            <a:spLocks noGrp="1"/>
          </p:cNvSpPr>
          <p:nvPr>
            <p:ph type="title"/>
          </p:nvPr>
        </p:nvSpPr>
        <p:spPr>
          <a:xfrm>
            <a:off x="838200" y="139094"/>
            <a:ext cx="10515600" cy="682839"/>
          </a:xfrm>
        </p:spPr>
        <p:txBody>
          <a:bodyPr>
            <a:normAutofit fontScale="90000"/>
          </a:bodyPr>
          <a:lstStyle/>
          <a:p>
            <a:r>
              <a:rPr lang="en-US" dirty="0"/>
              <a:t>Business Model</a:t>
            </a:r>
          </a:p>
        </p:txBody>
      </p:sp>
      <p:sp>
        <p:nvSpPr>
          <p:cNvPr id="3" name="Объект 2">
            <a:extLst>
              <a:ext uri="{FF2B5EF4-FFF2-40B4-BE49-F238E27FC236}">
                <a16:creationId xmlns:a16="http://schemas.microsoft.com/office/drawing/2014/main" id="{8E239B1D-AE37-4C2B-808E-C6A10057E1B4}"/>
              </a:ext>
            </a:extLst>
          </p:cNvPr>
          <p:cNvSpPr>
            <a:spLocks noGrp="1"/>
          </p:cNvSpPr>
          <p:nvPr>
            <p:ph idx="1"/>
          </p:nvPr>
        </p:nvSpPr>
        <p:spPr>
          <a:xfrm>
            <a:off x="838200" y="821932"/>
            <a:ext cx="10515600" cy="5896973"/>
          </a:xfrm>
        </p:spPr>
        <p:txBody>
          <a:bodyPr/>
          <a:lstStyle/>
          <a:p>
            <a:r>
              <a:rPr lang="en-US" dirty="0"/>
              <a:t>We plan to charge $1 per one run of analysis of user software by our tool.</a:t>
            </a:r>
            <a:endParaRPr lang="ru-RU" dirty="0"/>
          </a:p>
          <a:p>
            <a:pPr lvl="1"/>
            <a:r>
              <a:rPr lang="en-US" dirty="0"/>
              <a:t>While on average an IT specialist needs to run our tool once per day</a:t>
            </a:r>
          </a:p>
          <a:p>
            <a:r>
              <a:rPr lang="en-US" dirty="0"/>
              <a:t>We plan to sell our service by means of multiple methods:</a:t>
            </a:r>
          </a:p>
          <a:p>
            <a:pPr lvl="1"/>
            <a:r>
              <a:rPr lang="en-US" dirty="0"/>
              <a:t>Approach directly the management of other companies</a:t>
            </a:r>
          </a:p>
          <a:p>
            <a:pPr lvl="1"/>
            <a:r>
              <a:rPr lang="en-US" dirty="0"/>
              <a:t>Advertising on the internet by relevant keywords</a:t>
            </a:r>
          </a:p>
          <a:p>
            <a:pPr lvl="1"/>
            <a:r>
              <a:rPr lang="en-US" dirty="0"/>
              <a:t>Answering on forums to questions asking for similar tools</a:t>
            </a:r>
          </a:p>
          <a:p>
            <a:pPr lvl="2"/>
            <a:r>
              <a:rPr lang="en-US" dirty="0"/>
              <a:t>This way we also approach directly the software engineers of client companies.</a:t>
            </a:r>
          </a:p>
          <a:p>
            <a:pPr lvl="1"/>
            <a:r>
              <a:rPr lang="en-US" dirty="0"/>
              <a:t>Maybe, to popularize the tool quickly at the initial stages, we will provide the service for free to open source projects.</a:t>
            </a:r>
          </a:p>
        </p:txBody>
      </p:sp>
    </p:spTree>
    <p:extLst>
      <p:ext uri="{BB962C8B-B14F-4D97-AF65-F5344CB8AC3E}">
        <p14:creationId xmlns:p14="http://schemas.microsoft.com/office/powerpoint/2010/main" val="3779960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A6BFBC7-52D1-4F9C-9DB4-0BE7BADAC2C1}"/>
              </a:ext>
            </a:extLst>
          </p:cNvPr>
          <p:cNvSpPr>
            <a:spLocks noGrp="1"/>
          </p:cNvSpPr>
          <p:nvPr>
            <p:ph type="title"/>
          </p:nvPr>
        </p:nvSpPr>
        <p:spPr>
          <a:xfrm>
            <a:off x="838200" y="143839"/>
            <a:ext cx="10515600" cy="537198"/>
          </a:xfrm>
        </p:spPr>
        <p:txBody>
          <a:bodyPr>
            <a:normAutofit fontScale="90000"/>
          </a:bodyPr>
          <a:lstStyle/>
          <a:p>
            <a:r>
              <a:rPr lang="en-US" dirty="0"/>
              <a:t>Team</a:t>
            </a:r>
          </a:p>
        </p:txBody>
      </p:sp>
      <p:sp>
        <p:nvSpPr>
          <p:cNvPr id="3" name="Объект 2">
            <a:extLst>
              <a:ext uri="{FF2B5EF4-FFF2-40B4-BE49-F238E27FC236}">
                <a16:creationId xmlns:a16="http://schemas.microsoft.com/office/drawing/2014/main" id="{104819FE-E6F9-445A-A08D-FC6C493C0EFF}"/>
              </a:ext>
            </a:extLst>
          </p:cNvPr>
          <p:cNvSpPr>
            <a:spLocks noGrp="1"/>
          </p:cNvSpPr>
          <p:nvPr>
            <p:ph idx="1"/>
          </p:nvPr>
        </p:nvSpPr>
        <p:spPr>
          <a:xfrm>
            <a:off x="838200" y="681037"/>
            <a:ext cx="10515600" cy="6033124"/>
          </a:xfrm>
        </p:spPr>
        <p:txBody>
          <a:bodyPr/>
          <a:lstStyle/>
          <a:p>
            <a:r>
              <a:rPr lang="en-US" dirty="0">
                <a:hlinkClick r:id="rId2"/>
              </a:rPr>
              <a:t>Serge </a:t>
            </a:r>
            <a:r>
              <a:rPr lang="en-US" dirty="0" err="1">
                <a:hlinkClick r:id="rId2"/>
              </a:rPr>
              <a:t>Rogatch</a:t>
            </a:r>
            <a:r>
              <a:rPr lang="en-US" dirty="0"/>
              <a:t> is the author of the prototype on which the tool will be based.</a:t>
            </a:r>
          </a:p>
          <a:p>
            <a:pPr lvl="1"/>
            <a:r>
              <a:rPr lang="en-US" dirty="0"/>
              <a:t>He is currently a Chief Architect at Crossover</a:t>
            </a:r>
          </a:p>
          <a:p>
            <a:pPr lvl="1"/>
            <a:r>
              <a:rPr lang="en-US" dirty="0"/>
              <a:t>In the past he was taking Programmer, Architect and Manager positions</a:t>
            </a:r>
          </a:p>
          <a:p>
            <a:pPr lvl="1"/>
            <a:r>
              <a:rPr lang="en-US" dirty="0"/>
              <a:t>Studied Artificial Intelligence at Amsterdam University, The Netherlands</a:t>
            </a:r>
          </a:p>
          <a:p>
            <a:pPr lvl="1"/>
            <a:r>
              <a:rPr lang="en-US" dirty="0"/>
              <a:t>In 2002 and 2003 reached International Olympiad in Informatics and took 3</a:t>
            </a:r>
            <a:r>
              <a:rPr lang="en-US" baseline="30000" dirty="0"/>
              <a:t>rd</a:t>
            </a:r>
            <a:r>
              <a:rPr lang="en-US" dirty="0"/>
              <a:t> category diplomas there.</a:t>
            </a:r>
          </a:p>
          <a:p>
            <a:pPr lvl="1"/>
            <a:r>
              <a:rPr lang="en-US" dirty="0"/>
              <a:t>Specializes in Algorithms &amp; Data Structures, Performance Optimization, Artificial Intelligence, C/C++</a:t>
            </a:r>
          </a:p>
          <a:p>
            <a:pPr lvl="1"/>
            <a:r>
              <a:rPr lang="en-US" dirty="0"/>
              <a:t>Has a number of </a:t>
            </a:r>
            <a:r>
              <a:rPr lang="en-US" dirty="0">
                <a:hlinkClick r:id="rId3"/>
              </a:rPr>
              <a:t>open source projects of his own on GitHub</a:t>
            </a:r>
            <a:r>
              <a:rPr lang="en-US" dirty="0"/>
              <a:t>, and participated in open source projects of the others, e.g. LLVM compiler suite.</a:t>
            </a:r>
          </a:p>
          <a:p>
            <a:pPr lvl="1"/>
            <a:r>
              <a:rPr lang="en-US" dirty="0"/>
              <a:t>Actively </a:t>
            </a:r>
            <a:r>
              <a:rPr lang="en-US" dirty="0">
                <a:hlinkClick r:id="rId4"/>
              </a:rPr>
              <a:t>asks and answers questions on </a:t>
            </a:r>
            <a:r>
              <a:rPr lang="en-US" dirty="0" err="1">
                <a:hlinkClick r:id="rId4"/>
              </a:rPr>
              <a:t>StackOverflow</a:t>
            </a:r>
            <a:r>
              <a:rPr lang="en-US" dirty="0"/>
              <a:t>. </a:t>
            </a:r>
          </a:p>
        </p:txBody>
      </p:sp>
    </p:spTree>
    <p:extLst>
      <p:ext uri="{BB962C8B-B14F-4D97-AF65-F5344CB8AC3E}">
        <p14:creationId xmlns:p14="http://schemas.microsoft.com/office/powerpoint/2010/main" val="2064364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152C96-BD82-457C-BCDC-6A4C03F70EB8}"/>
              </a:ext>
            </a:extLst>
          </p:cNvPr>
          <p:cNvSpPr>
            <a:spLocks noGrp="1"/>
          </p:cNvSpPr>
          <p:nvPr>
            <p:ph type="title"/>
          </p:nvPr>
        </p:nvSpPr>
        <p:spPr>
          <a:xfrm>
            <a:off x="838200" y="133565"/>
            <a:ext cx="10515600" cy="842480"/>
          </a:xfrm>
        </p:spPr>
        <p:txBody>
          <a:bodyPr/>
          <a:lstStyle/>
          <a:p>
            <a:r>
              <a:rPr lang="en-US" dirty="0"/>
              <a:t>Financials</a:t>
            </a:r>
          </a:p>
        </p:txBody>
      </p:sp>
      <p:sp>
        <p:nvSpPr>
          <p:cNvPr id="3" name="Объект 2">
            <a:extLst>
              <a:ext uri="{FF2B5EF4-FFF2-40B4-BE49-F238E27FC236}">
                <a16:creationId xmlns:a16="http://schemas.microsoft.com/office/drawing/2014/main" id="{346D3813-02B1-4CCC-A0B3-157917D4841D}"/>
              </a:ext>
            </a:extLst>
          </p:cNvPr>
          <p:cNvSpPr>
            <a:spLocks noGrp="1"/>
          </p:cNvSpPr>
          <p:nvPr>
            <p:ph idx="1"/>
          </p:nvPr>
        </p:nvSpPr>
        <p:spPr>
          <a:xfrm>
            <a:off x="838200" y="976045"/>
            <a:ext cx="10515600" cy="5748390"/>
          </a:xfrm>
        </p:spPr>
        <p:txBody>
          <a:bodyPr/>
          <a:lstStyle/>
          <a:p>
            <a:r>
              <a:rPr lang="en-US" dirty="0"/>
              <a:t>No company is yet registered</a:t>
            </a:r>
          </a:p>
          <a:p>
            <a:r>
              <a:rPr lang="en-US" dirty="0"/>
              <a:t>We are at “prototype implemented” stage</a:t>
            </a:r>
          </a:p>
          <a:p>
            <a:r>
              <a:rPr lang="en-US" dirty="0"/>
              <a:t>The projected revenue is $131M+ after 3 years since investment, as explained earlier</a:t>
            </a:r>
          </a:p>
        </p:txBody>
      </p:sp>
    </p:spTree>
    <p:extLst>
      <p:ext uri="{BB962C8B-B14F-4D97-AF65-F5344CB8AC3E}">
        <p14:creationId xmlns:p14="http://schemas.microsoft.com/office/powerpoint/2010/main" val="777813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F9A63A-D2D5-48F9-9F2E-8DEFA48C10C9}"/>
              </a:ext>
            </a:extLst>
          </p:cNvPr>
          <p:cNvSpPr>
            <a:spLocks noGrp="1"/>
          </p:cNvSpPr>
          <p:nvPr>
            <p:ph type="title"/>
          </p:nvPr>
        </p:nvSpPr>
        <p:spPr>
          <a:xfrm>
            <a:off x="838200" y="123291"/>
            <a:ext cx="10515600" cy="708916"/>
          </a:xfrm>
        </p:spPr>
        <p:txBody>
          <a:bodyPr/>
          <a:lstStyle/>
          <a:p>
            <a:r>
              <a:rPr lang="en-US" dirty="0"/>
              <a:t>More details</a:t>
            </a:r>
          </a:p>
        </p:txBody>
      </p:sp>
      <p:sp>
        <p:nvSpPr>
          <p:cNvPr id="3" name="Объект 2">
            <a:extLst>
              <a:ext uri="{FF2B5EF4-FFF2-40B4-BE49-F238E27FC236}">
                <a16:creationId xmlns:a16="http://schemas.microsoft.com/office/drawing/2014/main" id="{4BA30B63-3297-4D1E-BBFE-D73EC25A3FAA}"/>
              </a:ext>
            </a:extLst>
          </p:cNvPr>
          <p:cNvSpPr>
            <a:spLocks noGrp="1"/>
          </p:cNvSpPr>
          <p:nvPr>
            <p:ph idx="1"/>
          </p:nvPr>
        </p:nvSpPr>
        <p:spPr>
          <a:xfrm>
            <a:off x="838200" y="832207"/>
            <a:ext cx="4338103" cy="1726058"/>
          </a:xfrm>
        </p:spPr>
        <p:txBody>
          <a:bodyPr/>
          <a:lstStyle/>
          <a:p>
            <a:r>
              <a:rPr lang="en-US" dirty="0"/>
              <a:t>You can find more details at </a:t>
            </a:r>
            <a:r>
              <a:rPr lang="en-US" dirty="0">
                <a:hlinkClick r:id="rId2"/>
              </a:rPr>
              <a:t>http://bit.ly/2Mr52Xr</a:t>
            </a:r>
            <a:r>
              <a:rPr lang="en-US" dirty="0"/>
              <a:t> </a:t>
            </a:r>
          </a:p>
        </p:txBody>
      </p:sp>
      <p:pic>
        <p:nvPicPr>
          <p:cNvPr id="5" name="Рисунок 4">
            <a:extLst>
              <a:ext uri="{FF2B5EF4-FFF2-40B4-BE49-F238E27FC236}">
                <a16:creationId xmlns:a16="http://schemas.microsoft.com/office/drawing/2014/main" id="{FDA775A0-8BD7-4208-9A43-28879F64F2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6303" y="0"/>
            <a:ext cx="6627151" cy="6858000"/>
          </a:xfrm>
          <a:prstGeom prst="rect">
            <a:avLst/>
          </a:prstGeom>
        </p:spPr>
      </p:pic>
      <p:pic>
        <p:nvPicPr>
          <p:cNvPr id="4" name="Рисунок 3">
            <a:extLst>
              <a:ext uri="{FF2B5EF4-FFF2-40B4-BE49-F238E27FC236}">
                <a16:creationId xmlns:a16="http://schemas.microsoft.com/office/drawing/2014/main" id="{D17149B1-91EF-4B0C-B498-A709C48978F9}"/>
              </a:ext>
            </a:extLst>
          </p:cNvPr>
          <p:cNvPicPr>
            <a:picLocks noChangeAspect="1"/>
          </p:cNvPicPr>
          <p:nvPr/>
        </p:nvPicPr>
        <p:blipFill>
          <a:blip r:embed="rId4"/>
          <a:stretch>
            <a:fillRect/>
          </a:stretch>
        </p:blipFill>
        <p:spPr>
          <a:xfrm>
            <a:off x="149403" y="3429000"/>
            <a:ext cx="5532424" cy="3179851"/>
          </a:xfrm>
          <a:prstGeom prst="rect">
            <a:avLst/>
          </a:prstGeom>
        </p:spPr>
      </p:pic>
    </p:spTree>
    <p:extLst>
      <p:ext uri="{BB962C8B-B14F-4D97-AF65-F5344CB8AC3E}">
        <p14:creationId xmlns:p14="http://schemas.microsoft.com/office/powerpoint/2010/main" val="3430011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C5FB37-B410-4B69-AF87-14EA3D07116A}"/>
              </a:ext>
            </a:extLst>
          </p:cNvPr>
          <p:cNvSpPr>
            <a:spLocks noGrp="1"/>
          </p:cNvSpPr>
          <p:nvPr>
            <p:ph type="title"/>
          </p:nvPr>
        </p:nvSpPr>
        <p:spPr/>
        <p:txBody>
          <a:bodyPr/>
          <a:lstStyle/>
          <a:p>
            <a:r>
              <a:rPr lang="en-US" dirty="0"/>
              <a:t>Company Purpose</a:t>
            </a:r>
          </a:p>
        </p:txBody>
      </p:sp>
      <p:sp>
        <p:nvSpPr>
          <p:cNvPr id="3" name="Объект 2">
            <a:extLst>
              <a:ext uri="{FF2B5EF4-FFF2-40B4-BE49-F238E27FC236}">
                <a16:creationId xmlns:a16="http://schemas.microsoft.com/office/drawing/2014/main" id="{19CE2C6B-D2AB-46AB-BFAD-30B080282293}"/>
              </a:ext>
            </a:extLst>
          </p:cNvPr>
          <p:cNvSpPr>
            <a:spLocks noGrp="1"/>
          </p:cNvSpPr>
          <p:nvPr>
            <p:ph idx="1"/>
          </p:nvPr>
        </p:nvSpPr>
        <p:spPr/>
        <p:txBody>
          <a:bodyPr/>
          <a:lstStyle/>
          <a:p>
            <a:r>
              <a:rPr lang="en-US" dirty="0"/>
              <a:t>We will provide the computer-aided software engineering tools, </a:t>
            </a:r>
          </a:p>
          <a:p>
            <a:pPr lvl="1"/>
            <a:r>
              <a:rPr lang="en-US" dirty="0"/>
              <a:t>which automate the currently manual software comprehension activities, so that </a:t>
            </a:r>
          </a:p>
          <a:p>
            <a:pPr lvl="2"/>
            <a:r>
              <a:rPr lang="en-US" dirty="0"/>
              <a:t>programmers are on the order of magnitude more productive</a:t>
            </a:r>
          </a:p>
          <a:p>
            <a:pPr lvl="3"/>
            <a:r>
              <a:rPr lang="en-US" dirty="0"/>
              <a:t>because they save 95% of time spent on software comprehension without our tools </a:t>
            </a:r>
          </a:p>
          <a:p>
            <a:pPr lvl="2"/>
            <a:r>
              <a:rPr lang="en-US" dirty="0"/>
              <a:t>and team leads / managers / software architects equipped with our tools get high-quality objective input in the form of </a:t>
            </a:r>
          </a:p>
          <a:p>
            <a:pPr lvl="3"/>
            <a:r>
              <a:rPr lang="en-US" dirty="0"/>
              <a:t>architectural diagrams (nested decompositions of software systems into subsystems) </a:t>
            </a:r>
          </a:p>
          <a:p>
            <a:pPr lvl="3"/>
            <a:r>
              <a:rPr lang="en-US" dirty="0"/>
              <a:t>and quality metrics for better monitoring and making better decisions about software development activities they mentor, </a:t>
            </a:r>
          </a:p>
          <a:p>
            <a:pPr lvl="1"/>
            <a:r>
              <a:rPr lang="en-US" dirty="0"/>
              <a:t>thus letting our clients earn more.</a:t>
            </a:r>
          </a:p>
        </p:txBody>
      </p:sp>
    </p:spTree>
    <p:extLst>
      <p:ext uri="{BB962C8B-B14F-4D97-AF65-F5344CB8AC3E}">
        <p14:creationId xmlns:p14="http://schemas.microsoft.com/office/powerpoint/2010/main" val="3818559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CCB3B68-9C9C-44F6-8AC1-52DD79952643}"/>
              </a:ext>
            </a:extLst>
          </p:cNvPr>
          <p:cNvSpPr>
            <a:spLocks noGrp="1"/>
          </p:cNvSpPr>
          <p:nvPr>
            <p:ph type="title"/>
          </p:nvPr>
        </p:nvSpPr>
        <p:spPr>
          <a:xfrm>
            <a:off x="838200" y="365125"/>
            <a:ext cx="10515600" cy="518453"/>
          </a:xfrm>
        </p:spPr>
        <p:txBody>
          <a:bodyPr>
            <a:normAutofit fontScale="90000"/>
          </a:bodyPr>
          <a:lstStyle/>
          <a:p>
            <a:r>
              <a:rPr lang="en-US" dirty="0"/>
              <a:t>Problem</a:t>
            </a:r>
          </a:p>
        </p:txBody>
      </p:sp>
      <p:sp>
        <p:nvSpPr>
          <p:cNvPr id="3" name="Объект 2">
            <a:extLst>
              <a:ext uri="{FF2B5EF4-FFF2-40B4-BE49-F238E27FC236}">
                <a16:creationId xmlns:a16="http://schemas.microsoft.com/office/drawing/2014/main" id="{3AA89BB3-E79D-486E-B881-4D82294B6AF1}"/>
              </a:ext>
            </a:extLst>
          </p:cNvPr>
          <p:cNvSpPr>
            <a:spLocks noGrp="1"/>
          </p:cNvSpPr>
          <p:nvPr>
            <p:ph idx="1"/>
          </p:nvPr>
        </p:nvSpPr>
        <p:spPr>
          <a:xfrm>
            <a:off x="838200" y="883577"/>
            <a:ext cx="10515600" cy="5763803"/>
          </a:xfrm>
        </p:spPr>
        <p:txBody>
          <a:bodyPr>
            <a:normAutofit fontScale="92500" lnSpcReduction="20000"/>
          </a:bodyPr>
          <a:lstStyle/>
          <a:p>
            <a:r>
              <a:rPr lang="en-US" dirty="0"/>
              <a:t>Currently software engineers spend 95% of time comprehending the software they maintain, and 5% of time actually typing new lines of source code, because of:</a:t>
            </a:r>
          </a:p>
          <a:p>
            <a:pPr lvl="1"/>
            <a:r>
              <a:rPr lang="en-US" b="1" dirty="0"/>
              <a:t>Large software</a:t>
            </a:r>
            <a:r>
              <a:rPr lang="en-US" dirty="0"/>
              <a:t>: millions of lines of source code</a:t>
            </a:r>
          </a:p>
          <a:p>
            <a:pPr lvl="1"/>
            <a:r>
              <a:rPr lang="en-US" b="1" dirty="0"/>
              <a:t>Complex software</a:t>
            </a:r>
            <a:r>
              <a:rPr lang="en-US" dirty="0"/>
              <a:t>: a small change causes a lot of side-effects</a:t>
            </a:r>
          </a:p>
          <a:p>
            <a:r>
              <a:rPr lang="en-US" dirty="0"/>
              <a:t>Currently this issue is mostly not addressed at all (taken as inevitable), or slightly alleviated by means of the following:</a:t>
            </a:r>
          </a:p>
          <a:p>
            <a:pPr lvl="1"/>
            <a:r>
              <a:rPr lang="en-US" b="1" dirty="0"/>
              <a:t>Architectural Software Documentation</a:t>
            </a:r>
            <a:r>
              <a:rPr lang="en-US" dirty="0"/>
              <a:t>: quickly becomes obsolete or inconsistent. In many projects it’s simply non-existent, because programmers don’t like to document their code and keep the docs up to date, and management cuts costs on such efforts.</a:t>
            </a:r>
          </a:p>
          <a:p>
            <a:pPr lvl="1"/>
            <a:r>
              <a:rPr lang="en-US" b="1" dirty="0"/>
              <a:t>Code comments</a:t>
            </a:r>
            <a:r>
              <a:rPr lang="en-US" dirty="0"/>
              <a:t>: have the same issue as the documentation (become inconsistent or obsolete, or stay non-existent), plus large software has millions of lines of comments too, which is infeasible to read.</a:t>
            </a:r>
          </a:p>
          <a:p>
            <a:pPr lvl="1"/>
            <a:r>
              <a:rPr lang="en-US" b="1" dirty="0"/>
              <a:t>Computer-Aided Software Engineering (CASE)</a:t>
            </a:r>
            <a:r>
              <a:rPr lang="en-US" dirty="0"/>
              <a:t>: tools which</a:t>
            </a:r>
          </a:p>
          <a:p>
            <a:pPr lvl="2"/>
            <a:r>
              <a:rPr lang="en-US" dirty="0"/>
              <a:t>Provide less helpful metrics than our metrics (interconnectedness of a subsystem with other subsystems; match of subsystems to software packages; etc. – see the research doc);</a:t>
            </a:r>
          </a:p>
          <a:p>
            <a:pPr lvl="2"/>
            <a:r>
              <a:rPr lang="en-US" dirty="0"/>
              <a:t>Don’t provide a high-level view or don’t allow to drill down the hierarchy of subsystems;</a:t>
            </a:r>
          </a:p>
          <a:p>
            <a:pPr lvl="2"/>
            <a:r>
              <a:rPr lang="en-US" dirty="0"/>
              <a:t>Would visualize a large system as a big black dot because of so many nodes and connections between them.</a:t>
            </a:r>
          </a:p>
        </p:txBody>
      </p:sp>
    </p:spTree>
    <p:extLst>
      <p:ext uri="{BB962C8B-B14F-4D97-AF65-F5344CB8AC3E}">
        <p14:creationId xmlns:p14="http://schemas.microsoft.com/office/powerpoint/2010/main" val="1213663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5F34BC-6C54-4F75-A5C7-1151CE35C88B}"/>
              </a:ext>
            </a:extLst>
          </p:cNvPr>
          <p:cNvSpPr>
            <a:spLocks noGrp="1"/>
          </p:cNvSpPr>
          <p:nvPr>
            <p:ph type="title"/>
          </p:nvPr>
        </p:nvSpPr>
        <p:spPr>
          <a:xfrm>
            <a:off x="838200" y="365125"/>
            <a:ext cx="10515600" cy="559549"/>
          </a:xfrm>
        </p:spPr>
        <p:txBody>
          <a:bodyPr>
            <a:normAutofit fontScale="90000"/>
          </a:bodyPr>
          <a:lstStyle/>
          <a:p>
            <a:r>
              <a:rPr lang="en-US" dirty="0"/>
              <a:t>Solution</a:t>
            </a:r>
          </a:p>
        </p:txBody>
      </p:sp>
      <p:sp>
        <p:nvSpPr>
          <p:cNvPr id="3" name="Объект 2">
            <a:extLst>
              <a:ext uri="{FF2B5EF4-FFF2-40B4-BE49-F238E27FC236}">
                <a16:creationId xmlns:a16="http://schemas.microsoft.com/office/drawing/2014/main" id="{E23570C6-D929-4F23-B158-564C7EAFEBC2}"/>
              </a:ext>
            </a:extLst>
          </p:cNvPr>
          <p:cNvSpPr>
            <a:spLocks noGrp="1"/>
          </p:cNvSpPr>
          <p:nvPr>
            <p:ph idx="1"/>
          </p:nvPr>
        </p:nvSpPr>
        <p:spPr>
          <a:xfrm>
            <a:off x="838200" y="924674"/>
            <a:ext cx="10515600" cy="5650787"/>
          </a:xfrm>
        </p:spPr>
        <p:txBody>
          <a:bodyPr>
            <a:normAutofit fontScale="85000" lnSpcReduction="20000"/>
          </a:bodyPr>
          <a:lstStyle/>
          <a:p>
            <a:r>
              <a:rPr lang="en-US" b="1" dirty="0"/>
              <a:t>Technically</a:t>
            </a:r>
            <a:r>
              <a:rPr lang="en-US" dirty="0"/>
              <a:t>: use unsupervised machine learning (namely, hierarchical clustering) for inferring the hierarchy of subsystems of the software system, i.e. the nested decomposition of the software system into subsystems.</a:t>
            </a:r>
          </a:p>
          <a:p>
            <a:r>
              <a:rPr lang="en-US" b="1" dirty="0"/>
              <a:t>Business-wise</a:t>
            </a:r>
            <a:r>
              <a:rPr lang="en-US" dirty="0"/>
              <a:t>:</a:t>
            </a:r>
          </a:p>
          <a:p>
            <a:pPr lvl="1"/>
            <a:r>
              <a:rPr lang="en-US" dirty="0"/>
              <a:t>Provide objective high-quality metrics taking on input just the source code, so to let team leads / software architects / managers take better decisions.</a:t>
            </a:r>
          </a:p>
          <a:p>
            <a:pPr lvl="1"/>
            <a:r>
              <a:rPr lang="en-US" dirty="0"/>
              <a:t>Provide architectural diagrams with drill-down possibility, so that software engineers can get insights about the source code quickly and estimate the side-effects of a change intended. This increases their productivity, thus also the profit of our clients.</a:t>
            </a:r>
          </a:p>
          <a:p>
            <a:r>
              <a:rPr lang="en-US" b="1" dirty="0"/>
              <a:t>Use-cases</a:t>
            </a:r>
            <a:r>
              <a:rPr lang="en-US" dirty="0"/>
              <a:t>:</a:t>
            </a:r>
          </a:p>
          <a:p>
            <a:pPr lvl="1"/>
            <a:r>
              <a:rPr lang="en-US" u="sng" dirty="0"/>
              <a:t>Architects, Managers, Team Leads</a:t>
            </a:r>
            <a:r>
              <a:rPr lang="en-US" dirty="0"/>
              <a:t>: see how software architecture and quality metrics evolve over time</a:t>
            </a:r>
            <a:r>
              <a:rPr lang="ru-RU" dirty="0"/>
              <a:t> – </a:t>
            </a:r>
            <a:r>
              <a:rPr lang="en-US" dirty="0"/>
              <a:t>with each commit, nightly build, iteration, release, quarter or year.</a:t>
            </a:r>
          </a:p>
          <a:p>
            <a:pPr lvl="1"/>
            <a:r>
              <a:rPr lang="en-US" u="sng" dirty="0"/>
              <a:t>Software engineers</a:t>
            </a:r>
            <a:r>
              <a:rPr lang="en-US" dirty="0"/>
              <a:t>: comprehend large complex software many times faster, achieving 50%/50% share between code typing and comprehension instead of 5%/95%.</a:t>
            </a:r>
          </a:p>
          <a:p>
            <a:pPr lvl="1"/>
            <a:r>
              <a:rPr lang="en-US" u="sng" dirty="0"/>
              <a:t>Software testers</a:t>
            </a:r>
            <a:r>
              <a:rPr lang="en-US" dirty="0"/>
              <a:t>: figure out quickly which areas of the software to test for side effects after a change.</a:t>
            </a:r>
          </a:p>
          <a:p>
            <a:pPr lvl="1"/>
            <a:r>
              <a:rPr lang="en-US" u="sng" dirty="0"/>
              <a:t>Code reviewers</a:t>
            </a:r>
            <a:r>
              <a:rPr lang="en-US" dirty="0"/>
              <a:t>: determine how the suggested changes fit current software architecture, so to keep low quality changes away from merging with the mainline source code.</a:t>
            </a:r>
          </a:p>
          <a:p>
            <a:pPr lvl="1"/>
            <a:r>
              <a:rPr lang="en-US" u="sng" dirty="0"/>
              <a:t>New hires</a:t>
            </a:r>
            <a:r>
              <a:rPr lang="en-US" dirty="0"/>
              <a:t>: get first insights about the source code quickly.</a:t>
            </a:r>
          </a:p>
          <a:p>
            <a:pPr lvl="1"/>
            <a:r>
              <a:rPr lang="en-US" u="sng" dirty="0"/>
              <a:t>Sale of software</a:t>
            </a:r>
            <a:r>
              <a:rPr lang="en-US" dirty="0"/>
              <a:t>: evaluate the maintainability of software being bought, i.e. how productively the buyer company can further maintain this software.</a:t>
            </a:r>
          </a:p>
        </p:txBody>
      </p:sp>
    </p:spTree>
    <p:extLst>
      <p:ext uri="{BB962C8B-B14F-4D97-AF65-F5344CB8AC3E}">
        <p14:creationId xmlns:p14="http://schemas.microsoft.com/office/powerpoint/2010/main" val="1872741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639888A-4A74-47A5-AC1B-F1611C33254B}"/>
              </a:ext>
            </a:extLst>
          </p:cNvPr>
          <p:cNvSpPr>
            <a:spLocks noGrp="1"/>
          </p:cNvSpPr>
          <p:nvPr>
            <p:ph type="title"/>
          </p:nvPr>
        </p:nvSpPr>
        <p:spPr>
          <a:xfrm>
            <a:off x="838200" y="365125"/>
            <a:ext cx="10515600" cy="723935"/>
          </a:xfrm>
        </p:spPr>
        <p:txBody>
          <a:bodyPr/>
          <a:lstStyle/>
          <a:p>
            <a:r>
              <a:rPr lang="en-US" dirty="0"/>
              <a:t>Why Now</a:t>
            </a:r>
          </a:p>
        </p:txBody>
      </p:sp>
      <p:sp>
        <p:nvSpPr>
          <p:cNvPr id="3" name="Объект 2">
            <a:extLst>
              <a:ext uri="{FF2B5EF4-FFF2-40B4-BE49-F238E27FC236}">
                <a16:creationId xmlns:a16="http://schemas.microsoft.com/office/drawing/2014/main" id="{3C730A21-EF6F-4999-A915-178F1228E95B}"/>
              </a:ext>
            </a:extLst>
          </p:cNvPr>
          <p:cNvSpPr>
            <a:spLocks noGrp="1"/>
          </p:cNvSpPr>
          <p:nvPr>
            <p:ph idx="1"/>
          </p:nvPr>
        </p:nvSpPr>
        <p:spPr>
          <a:xfrm>
            <a:off x="838200" y="1078789"/>
            <a:ext cx="10515600" cy="3293186"/>
          </a:xfrm>
        </p:spPr>
        <p:txBody>
          <a:bodyPr>
            <a:normAutofit fontScale="70000" lnSpcReduction="20000"/>
          </a:bodyPr>
          <a:lstStyle/>
          <a:p>
            <a:r>
              <a:rPr lang="en-US" dirty="0"/>
              <a:t>Now artificial intelligence is trending: there are many more specialists to hire and companies willing to use or buy artificial intelligence based technology.</a:t>
            </a:r>
          </a:p>
          <a:p>
            <a:r>
              <a:rPr lang="en-US" dirty="0"/>
              <a:t>Historically, only 33% of software life-cycle costs are spent before maintenance. We are targeting mostly the maintenance phase and there is a lot of software currently in this phase.</a:t>
            </a:r>
          </a:p>
          <a:p>
            <a:pPr lvl="1"/>
            <a:r>
              <a:rPr lang="en-US" dirty="0"/>
              <a:t>In fact, companies in maintenance spend enormous amount of money fighting the growing size and complexity of software.</a:t>
            </a:r>
          </a:p>
          <a:p>
            <a:pPr lvl="1"/>
            <a:r>
              <a:rPr lang="en-US" dirty="0"/>
              <a:t>They employ more and more tools </a:t>
            </a:r>
            <a:r>
              <a:rPr lang="ru-RU" dirty="0"/>
              <a:t>(</a:t>
            </a:r>
            <a:r>
              <a:rPr lang="en-US" dirty="0"/>
              <a:t>see </a:t>
            </a:r>
            <a:r>
              <a:rPr lang="en-US" dirty="0">
                <a:hlinkClick r:id="rId2"/>
              </a:rPr>
              <a:t>static code analysis tools</a:t>
            </a:r>
            <a:r>
              <a:rPr lang="en-US" dirty="0"/>
              <a:t> on Wikipedia</a:t>
            </a:r>
            <a:r>
              <a:rPr lang="ru-RU" dirty="0"/>
              <a:t>) </a:t>
            </a:r>
            <a:r>
              <a:rPr lang="en-US" dirty="0"/>
              <a:t>that help them to moderate the size and complexity, however these tools are not as efficient as our tool.</a:t>
            </a:r>
          </a:p>
          <a:p>
            <a:pPr lvl="1"/>
            <a:r>
              <a:rPr lang="en-US" dirty="0"/>
              <a:t>Their customers complain about endless bugs, where fix of one bug causes other bugs in the software.</a:t>
            </a:r>
          </a:p>
          <a:p>
            <a:r>
              <a:rPr lang="en-US" dirty="0"/>
              <a:t>So now is a good time to bring to the market an AI tool that will really improve the productivity of software engineering and improve customer satisfaction by breaking the chain of endless bugs in software.</a:t>
            </a:r>
          </a:p>
          <a:p>
            <a:pPr lvl="1"/>
            <a:r>
              <a:rPr lang="en-US" dirty="0"/>
              <a:t>Because software companies will be willing to pay for it.</a:t>
            </a:r>
          </a:p>
        </p:txBody>
      </p:sp>
      <p:pic>
        <p:nvPicPr>
          <p:cNvPr id="1028" name="Picture 4" descr="Image result for software life cycle costs">
            <a:extLst>
              <a:ext uri="{FF2B5EF4-FFF2-40B4-BE49-F238E27FC236}">
                <a16:creationId xmlns:a16="http://schemas.microsoft.com/office/drawing/2014/main" id="{2DD8A905-0305-41E8-A966-F00E008582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7612" y="4371975"/>
            <a:ext cx="4676775" cy="248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855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E0AB89-8A67-4C67-8805-9BE1C2E040BB}"/>
              </a:ext>
            </a:extLst>
          </p:cNvPr>
          <p:cNvSpPr>
            <a:spLocks noGrp="1"/>
          </p:cNvSpPr>
          <p:nvPr>
            <p:ph type="title"/>
          </p:nvPr>
        </p:nvSpPr>
        <p:spPr>
          <a:xfrm>
            <a:off x="838200" y="175230"/>
            <a:ext cx="10515600" cy="626153"/>
          </a:xfrm>
        </p:spPr>
        <p:txBody>
          <a:bodyPr>
            <a:normAutofit fontScale="90000"/>
          </a:bodyPr>
          <a:lstStyle/>
          <a:p>
            <a:r>
              <a:rPr lang="en-US" dirty="0"/>
              <a:t>Market Size</a:t>
            </a:r>
          </a:p>
        </p:txBody>
      </p:sp>
      <p:sp>
        <p:nvSpPr>
          <p:cNvPr id="3" name="Объект 2">
            <a:extLst>
              <a:ext uri="{FF2B5EF4-FFF2-40B4-BE49-F238E27FC236}">
                <a16:creationId xmlns:a16="http://schemas.microsoft.com/office/drawing/2014/main" id="{9E93B5FA-7D82-440F-B4FC-5EDF756CF08F}"/>
              </a:ext>
            </a:extLst>
          </p:cNvPr>
          <p:cNvSpPr>
            <a:spLocks noGrp="1"/>
          </p:cNvSpPr>
          <p:nvPr>
            <p:ph idx="1"/>
          </p:nvPr>
        </p:nvSpPr>
        <p:spPr>
          <a:xfrm>
            <a:off x="838200" y="801383"/>
            <a:ext cx="10515600" cy="3749871"/>
          </a:xfrm>
        </p:spPr>
        <p:txBody>
          <a:bodyPr>
            <a:normAutofit fontScale="70000" lnSpcReduction="20000"/>
          </a:bodyPr>
          <a:lstStyle/>
          <a:p>
            <a:r>
              <a:rPr lang="en-US" dirty="0"/>
              <a:t>Almost every software engineering company is our potential customer.</a:t>
            </a:r>
          </a:p>
          <a:p>
            <a:pPr lvl="1"/>
            <a:r>
              <a:rPr lang="en-US" dirty="0"/>
              <a:t>Because it makes sense to apply our tool to the programs beyond 10 thousand lines of source code. Only tiny software engineering projects are below that size.</a:t>
            </a:r>
          </a:p>
          <a:p>
            <a:r>
              <a:rPr lang="en-US" b="1" dirty="0"/>
              <a:t>TAM</a:t>
            </a:r>
            <a:r>
              <a:rPr lang="en-US" dirty="0"/>
              <a:t> (Total Available Market): 1 run of our tool per IT specialist per day.</a:t>
            </a:r>
          </a:p>
          <a:p>
            <a:pPr lvl="1"/>
            <a:r>
              <a:rPr lang="en-US" dirty="0">
                <a:hlinkClick r:id="rId2"/>
              </a:rPr>
              <a:t>The US alone has more than 1 million programmers</a:t>
            </a:r>
            <a:r>
              <a:rPr lang="en-US" dirty="0"/>
              <a:t>. If we charge $1 per run, then it’s 1 million of programmers times 250 working days times $1 = $250M per year.</a:t>
            </a:r>
          </a:p>
          <a:p>
            <a:pPr lvl="1"/>
            <a:r>
              <a:rPr lang="en-US" dirty="0"/>
              <a:t>There are more than </a:t>
            </a:r>
            <a:r>
              <a:rPr lang="en-US" dirty="0">
                <a:hlinkClick r:id="rId3"/>
              </a:rPr>
              <a:t>21 million developers in the world</a:t>
            </a:r>
            <a:r>
              <a:rPr lang="en-US" dirty="0"/>
              <a:t>. So when we reach all of them, we will get $5.25B per year.</a:t>
            </a:r>
          </a:p>
          <a:p>
            <a:r>
              <a:rPr lang="en-US" b="1" dirty="0"/>
              <a:t>SAM</a:t>
            </a:r>
            <a:r>
              <a:rPr lang="en-US" dirty="0"/>
              <a:t> (Serviceable Available Market): because we provide software as a service (SaaS) over the internet, every software engineering company is within our geographical reach.</a:t>
            </a:r>
          </a:p>
          <a:p>
            <a:r>
              <a:rPr lang="en-US" b="1" dirty="0"/>
              <a:t>SOM</a:t>
            </a:r>
            <a:r>
              <a:rPr lang="en-US" dirty="0"/>
              <a:t> (Serviceable Obtainable Market): because we have no direct competitors, we can capture most of the market. </a:t>
            </a:r>
          </a:p>
          <a:p>
            <a:pPr lvl="1"/>
            <a:r>
              <a:rPr lang="en-US" dirty="0"/>
              <a:t>In the first few years after the development we plan to sell the tool to innovators, </a:t>
            </a:r>
            <a:r>
              <a:rPr lang="en-US"/>
              <a:t>which are 2.5</a:t>
            </a:r>
            <a:r>
              <a:rPr lang="en-US" dirty="0"/>
              <a:t>% of total IT specialists. This should give a revenue of $131M after a year of their usage of our tool.</a:t>
            </a:r>
          </a:p>
        </p:txBody>
      </p:sp>
      <p:pic>
        <p:nvPicPr>
          <p:cNvPr id="2050" name="Picture 2" descr="Image result for early adopters">
            <a:extLst>
              <a:ext uri="{FF2B5EF4-FFF2-40B4-BE49-F238E27FC236}">
                <a16:creationId xmlns:a16="http://schemas.microsoft.com/office/drawing/2014/main" id="{0CBF4F3B-F95E-424E-BE11-824651B7F4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2816" y="4222679"/>
            <a:ext cx="4686367" cy="2635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584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85FDA6-0F76-4778-9AE1-3A5DF001F1B0}"/>
              </a:ext>
            </a:extLst>
          </p:cNvPr>
          <p:cNvSpPr>
            <a:spLocks noGrp="1"/>
          </p:cNvSpPr>
          <p:nvPr>
            <p:ph type="title"/>
          </p:nvPr>
        </p:nvSpPr>
        <p:spPr>
          <a:xfrm>
            <a:off x="838200" y="154113"/>
            <a:ext cx="10515600" cy="750013"/>
          </a:xfrm>
        </p:spPr>
        <p:txBody>
          <a:bodyPr>
            <a:normAutofit/>
          </a:bodyPr>
          <a:lstStyle/>
          <a:p>
            <a:r>
              <a:rPr lang="en-US" dirty="0"/>
              <a:t>Competition</a:t>
            </a:r>
          </a:p>
        </p:txBody>
      </p:sp>
      <p:sp>
        <p:nvSpPr>
          <p:cNvPr id="3" name="Объект 2">
            <a:extLst>
              <a:ext uri="{FF2B5EF4-FFF2-40B4-BE49-F238E27FC236}">
                <a16:creationId xmlns:a16="http://schemas.microsoft.com/office/drawing/2014/main" id="{7DFCFACB-6AA4-4F0F-9358-A98EE5CE6A5D}"/>
              </a:ext>
            </a:extLst>
          </p:cNvPr>
          <p:cNvSpPr>
            <a:spLocks noGrp="1"/>
          </p:cNvSpPr>
          <p:nvPr>
            <p:ph idx="1"/>
          </p:nvPr>
        </p:nvSpPr>
        <p:spPr>
          <a:xfrm>
            <a:off x="838200" y="904126"/>
            <a:ext cx="10515600" cy="5799761"/>
          </a:xfrm>
        </p:spPr>
        <p:txBody>
          <a:bodyPr>
            <a:normAutofit lnSpcReduction="10000"/>
          </a:bodyPr>
          <a:lstStyle/>
          <a:p>
            <a:r>
              <a:rPr lang="en-US" dirty="0"/>
              <a:t>AFAIK, we have no direct competitors, because currently only humans can do such reverse engineering.</a:t>
            </a:r>
          </a:p>
          <a:p>
            <a:r>
              <a:rPr lang="en-US" dirty="0"/>
              <a:t>As to indirect </a:t>
            </a:r>
            <a:r>
              <a:rPr lang="en-US"/>
              <a:t>competitors, a </a:t>
            </a:r>
            <a:r>
              <a:rPr lang="en-US" dirty="0">
                <a:hlinkClick r:id="rId2"/>
              </a:rPr>
              <a:t>list of tools for static code analysis</a:t>
            </a:r>
            <a:r>
              <a:rPr lang="en-US" dirty="0"/>
              <a:t> is available on Wikipedia.</a:t>
            </a:r>
          </a:p>
          <a:p>
            <a:r>
              <a:rPr lang="en-US" dirty="0"/>
              <a:t>Our competitive advantage is in that we provide the users with such conclusions about the software systems which cannot be inferred by the current tools:</a:t>
            </a:r>
          </a:p>
          <a:p>
            <a:pPr lvl="1"/>
            <a:r>
              <a:rPr lang="en-US" dirty="0"/>
              <a:t>Reconstructed Software Architecture as the nested decomposition of the software system into subsystems, with</a:t>
            </a:r>
          </a:p>
          <a:p>
            <a:pPr lvl="2"/>
            <a:r>
              <a:rPr lang="en-US" dirty="0"/>
              <a:t>Drill-down possibility</a:t>
            </a:r>
          </a:p>
          <a:p>
            <a:pPr lvl="2"/>
            <a:r>
              <a:rPr lang="en-US" dirty="0"/>
              <a:t>Navigation, search</a:t>
            </a:r>
          </a:p>
          <a:p>
            <a:pPr lvl="2"/>
            <a:r>
              <a:rPr lang="en-US" dirty="0"/>
              <a:t>Analysis of the side effects of an intended code change</a:t>
            </a:r>
          </a:p>
          <a:p>
            <a:pPr lvl="1"/>
            <a:r>
              <a:rPr lang="en-US" dirty="0"/>
              <a:t>Software quality metrics:</a:t>
            </a:r>
          </a:p>
          <a:p>
            <a:pPr lvl="2"/>
            <a:r>
              <a:rPr lang="en-US" dirty="0"/>
              <a:t>Encapsulation for each subsystem (how much it’s more connected within itself than with the other subsystems)</a:t>
            </a:r>
          </a:p>
          <a:p>
            <a:pPr lvl="2"/>
            <a:r>
              <a:rPr lang="en-US" dirty="0"/>
              <a:t>Correspondence of software packages to subsystems: how well the code is placed where it should be.</a:t>
            </a:r>
          </a:p>
        </p:txBody>
      </p:sp>
    </p:spTree>
    <p:extLst>
      <p:ext uri="{BB962C8B-B14F-4D97-AF65-F5344CB8AC3E}">
        <p14:creationId xmlns:p14="http://schemas.microsoft.com/office/powerpoint/2010/main" val="2086814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74C95A-C439-44C5-84A4-DAC58104E014}"/>
              </a:ext>
            </a:extLst>
          </p:cNvPr>
          <p:cNvSpPr>
            <a:spLocks noGrp="1"/>
          </p:cNvSpPr>
          <p:nvPr>
            <p:ph type="title"/>
          </p:nvPr>
        </p:nvSpPr>
        <p:spPr>
          <a:xfrm>
            <a:off x="838200" y="133565"/>
            <a:ext cx="10515600" cy="547472"/>
          </a:xfrm>
        </p:spPr>
        <p:txBody>
          <a:bodyPr>
            <a:normAutofit fontScale="90000"/>
          </a:bodyPr>
          <a:lstStyle/>
          <a:p>
            <a:r>
              <a:rPr lang="en-US" dirty="0"/>
              <a:t>Product</a:t>
            </a:r>
          </a:p>
        </p:txBody>
      </p:sp>
      <p:sp>
        <p:nvSpPr>
          <p:cNvPr id="3" name="Объект 2">
            <a:extLst>
              <a:ext uri="{FF2B5EF4-FFF2-40B4-BE49-F238E27FC236}">
                <a16:creationId xmlns:a16="http://schemas.microsoft.com/office/drawing/2014/main" id="{7E5853A7-646E-414B-B5D9-B8A0084DC2DE}"/>
              </a:ext>
            </a:extLst>
          </p:cNvPr>
          <p:cNvSpPr>
            <a:spLocks noGrp="1"/>
          </p:cNvSpPr>
          <p:nvPr>
            <p:ph idx="1"/>
          </p:nvPr>
        </p:nvSpPr>
        <p:spPr>
          <a:xfrm>
            <a:off x="838200" y="681037"/>
            <a:ext cx="10515600" cy="6043398"/>
          </a:xfrm>
        </p:spPr>
        <p:txBody>
          <a:bodyPr>
            <a:normAutofit fontScale="92500" lnSpcReduction="10000"/>
          </a:bodyPr>
          <a:lstStyle/>
          <a:p>
            <a:r>
              <a:rPr lang="en-US" dirty="0"/>
              <a:t>Our first product is the tool that aids IT specialists in comprehension of large and complex software source code.</a:t>
            </a:r>
          </a:p>
          <a:p>
            <a:pPr lvl="1"/>
            <a:r>
              <a:rPr lang="en-US" dirty="0"/>
              <a:t>Provided as a service: users connect to our servers for analysis.</a:t>
            </a:r>
          </a:p>
          <a:p>
            <a:pPr lvl="1"/>
            <a:r>
              <a:rPr lang="en-US" dirty="0"/>
              <a:t>Client-side plugins:</a:t>
            </a:r>
          </a:p>
          <a:p>
            <a:pPr lvl="2"/>
            <a:r>
              <a:rPr lang="en-US" dirty="0"/>
              <a:t>Pre-process the source code so to anonymize and encrypt it before submitting anything to our servers. In fact only a graph of vertices and edges is submitted, so to keep the source code private.</a:t>
            </a:r>
          </a:p>
          <a:p>
            <a:pPr lvl="2"/>
            <a:r>
              <a:rPr lang="en-US" dirty="0"/>
              <a:t>IDE (Integrated Development Environment) plugins for search, navigation, drill-down, visualization, etc.</a:t>
            </a:r>
          </a:p>
          <a:p>
            <a:pPr lvl="1"/>
            <a:r>
              <a:rPr lang="en-US" dirty="0"/>
              <a:t>Server-side application</a:t>
            </a:r>
          </a:p>
          <a:p>
            <a:pPr lvl="2"/>
            <a:r>
              <a:rPr lang="en-US" dirty="0"/>
              <a:t>For the core functionality (hierarchical clustering of graphs)</a:t>
            </a:r>
          </a:p>
          <a:p>
            <a:pPr lvl="2"/>
            <a:r>
              <a:rPr lang="en-US" dirty="0"/>
              <a:t>For charging, accounting, etc.</a:t>
            </a:r>
          </a:p>
          <a:p>
            <a:r>
              <a:rPr lang="en-US" dirty="0"/>
              <a:t>For the minimal version 26 man*years of development are needed.</a:t>
            </a:r>
          </a:p>
          <a:p>
            <a:pPr lvl="1"/>
            <a:r>
              <a:rPr lang="en-US" dirty="0"/>
              <a:t>Algorithms/C++ team, C# team, Java team</a:t>
            </a:r>
          </a:p>
          <a:p>
            <a:pPr lvl="1"/>
            <a:r>
              <a:rPr lang="en-US" dirty="0"/>
              <a:t>Each team needs 1 team lead, 1 architect and 6 software engineers</a:t>
            </a:r>
          </a:p>
          <a:p>
            <a:pPr lvl="1"/>
            <a:r>
              <a:rPr lang="en-US" dirty="0"/>
              <a:t>1 Project Manager</a:t>
            </a:r>
          </a:p>
          <a:p>
            <a:pPr lvl="1"/>
            <a:r>
              <a:rPr lang="en-US" dirty="0"/>
              <a:t>1 CEO</a:t>
            </a:r>
          </a:p>
          <a:p>
            <a:r>
              <a:rPr lang="en-US" dirty="0"/>
              <a:t>With sufficient funding, we plan to develop the minimal version in 1 year.</a:t>
            </a:r>
          </a:p>
        </p:txBody>
      </p:sp>
    </p:spTree>
    <p:extLst>
      <p:ext uri="{BB962C8B-B14F-4D97-AF65-F5344CB8AC3E}">
        <p14:creationId xmlns:p14="http://schemas.microsoft.com/office/powerpoint/2010/main" val="3508386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BA17EE-E52C-4475-9CFB-F7D02B83192D}"/>
              </a:ext>
            </a:extLst>
          </p:cNvPr>
          <p:cNvSpPr>
            <a:spLocks noGrp="1"/>
          </p:cNvSpPr>
          <p:nvPr>
            <p:ph type="title"/>
          </p:nvPr>
        </p:nvSpPr>
        <p:spPr>
          <a:xfrm>
            <a:off x="838200" y="164387"/>
            <a:ext cx="10515600" cy="883577"/>
          </a:xfrm>
        </p:spPr>
        <p:txBody>
          <a:bodyPr>
            <a:normAutofit/>
          </a:bodyPr>
          <a:lstStyle/>
          <a:p>
            <a:r>
              <a:rPr lang="en-US" dirty="0"/>
              <a:t>Product – Real World Analogy</a:t>
            </a:r>
          </a:p>
        </p:txBody>
      </p:sp>
      <p:sp>
        <p:nvSpPr>
          <p:cNvPr id="3" name="Объект 2">
            <a:extLst>
              <a:ext uri="{FF2B5EF4-FFF2-40B4-BE49-F238E27FC236}">
                <a16:creationId xmlns:a16="http://schemas.microsoft.com/office/drawing/2014/main" id="{A1ABE8D3-242D-4BCE-90F8-CB5F6E8BF5CF}"/>
              </a:ext>
            </a:extLst>
          </p:cNvPr>
          <p:cNvSpPr>
            <a:spLocks noGrp="1"/>
          </p:cNvSpPr>
          <p:nvPr>
            <p:ph idx="1"/>
          </p:nvPr>
        </p:nvSpPr>
        <p:spPr>
          <a:xfrm>
            <a:off x="838200" y="1047964"/>
            <a:ext cx="10515600" cy="5645649"/>
          </a:xfrm>
        </p:spPr>
        <p:txBody>
          <a:bodyPr>
            <a:normAutofit lnSpcReduction="10000"/>
          </a:bodyPr>
          <a:lstStyle/>
          <a:p>
            <a:r>
              <a:rPr lang="en-US" sz="2400" dirty="0"/>
              <a:t>Our tool automatically performs the activity analogical to the activity that a human manually performs when writing the brief retelling of a huge book.</a:t>
            </a:r>
          </a:p>
          <a:p>
            <a:pPr lvl="1"/>
            <a:r>
              <a:rPr lang="en-US" sz="2000" dirty="0"/>
              <a:t>Instead of e.g. 1000 pages on input, we produce 20 pages on output.</a:t>
            </a:r>
          </a:p>
          <a:p>
            <a:pPr lvl="1"/>
            <a:r>
              <a:rPr lang="en-US" sz="2000" dirty="0"/>
              <a:t>We also show how the story changes if some detail is added to or removed from the book.</a:t>
            </a:r>
          </a:p>
          <a:p>
            <a:endParaRPr lang="en-US" sz="2000" dirty="0"/>
          </a:p>
          <a:p>
            <a:r>
              <a:rPr lang="en-US" dirty="0"/>
              <a:t>For example, if the software is a game, then this system will likely have top level subsystems of multimedia, AI and control. </a:t>
            </a:r>
          </a:p>
          <a:p>
            <a:pPr lvl="1"/>
            <a:r>
              <a:rPr lang="en-US" dirty="0"/>
              <a:t>Multimedia subsystem will have graphics and sound as its smaller subsystems. </a:t>
            </a:r>
          </a:p>
          <a:p>
            <a:pPr lvl="2"/>
            <a:r>
              <a:rPr lang="en-US" dirty="0"/>
              <a:t>Graphics subsystem will have 3D graphics and 2D graphics subsystems. </a:t>
            </a:r>
          </a:p>
          <a:p>
            <a:pPr lvl="2"/>
            <a:r>
              <a:rPr lang="en-US" dirty="0"/>
              <a:t>Sound subsystem will have special-effects, speech and music subsystems. </a:t>
            </a:r>
          </a:p>
          <a:p>
            <a:pPr lvl="1"/>
            <a:r>
              <a:rPr lang="en-US" dirty="0"/>
              <a:t>Control subsystem will have keyboard and mouse subsystems. </a:t>
            </a:r>
          </a:p>
          <a:p>
            <a:pPr lvl="1"/>
            <a:r>
              <a:rPr lang="en-US" sz="2000" dirty="0"/>
              <a:t>Etc. till the level of separate classes or even methods in object-oriented languages or functions/procedures in e.g. C/JavaScript.</a:t>
            </a:r>
          </a:p>
          <a:p>
            <a:r>
              <a:rPr lang="en-US" dirty="0"/>
              <a:t>Our prototype takes the source code on input and draws such a hierarchy of subsystems (in computer science terms, a tree) on output.</a:t>
            </a:r>
          </a:p>
        </p:txBody>
      </p:sp>
    </p:spTree>
    <p:extLst>
      <p:ext uri="{BB962C8B-B14F-4D97-AF65-F5344CB8AC3E}">
        <p14:creationId xmlns:p14="http://schemas.microsoft.com/office/powerpoint/2010/main" val="404854655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2522</TotalTime>
  <Words>1785</Words>
  <Application>Microsoft Office PowerPoint</Application>
  <PresentationFormat>Широкоэкранный</PresentationFormat>
  <Paragraphs>119</Paragraphs>
  <Slides>14</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14</vt:i4>
      </vt:variant>
    </vt:vector>
  </HeadingPairs>
  <TitlesOfParts>
    <vt:vector size="18" baseType="lpstr">
      <vt:lpstr>Arial</vt:lpstr>
      <vt:lpstr>Calibri</vt:lpstr>
      <vt:lpstr>Calibri Light</vt:lpstr>
      <vt:lpstr>Тема Office</vt:lpstr>
      <vt:lpstr>Software Comprehension Tools</vt:lpstr>
      <vt:lpstr>Company Purpose</vt:lpstr>
      <vt:lpstr>Problem</vt:lpstr>
      <vt:lpstr>Solution</vt:lpstr>
      <vt:lpstr>Why Now</vt:lpstr>
      <vt:lpstr>Market Size</vt:lpstr>
      <vt:lpstr>Competition</vt:lpstr>
      <vt:lpstr>Product</vt:lpstr>
      <vt:lpstr>Product – Real World Analogy</vt:lpstr>
      <vt:lpstr>Product – Example Diagram</vt:lpstr>
      <vt:lpstr>Business Model</vt:lpstr>
      <vt:lpstr>Team</vt:lpstr>
      <vt:lpstr>Financials</vt:lpstr>
      <vt:lpstr>More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Comprehension Tools</dc:title>
  <dc:creator>Serge</dc:creator>
  <cp:lastModifiedBy>Serge</cp:lastModifiedBy>
  <cp:revision>203</cp:revision>
  <dcterms:created xsi:type="dcterms:W3CDTF">2018-08-22T19:38:35Z</dcterms:created>
  <dcterms:modified xsi:type="dcterms:W3CDTF">2018-08-31T13:43:56Z</dcterms:modified>
</cp:coreProperties>
</file>