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БЕЛОРУССКИЙ ГОСУДАРСТВЕННЫЙ УНИВЕРСИТЕТ"/>
          <p:cNvSpPr/>
          <p:nvPr/>
        </p:nvSpPr>
        <p:spPr>
          <a:xfrm>
            <a:off x="2713178" y="146756"/>
            <a:ext cx="8807381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lnSpc>
                <a:spcPct val="8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БЕЛОРУССКИЙ ГОСУДАРСТВЕННЫЙ УНИВЕРСИТЕТ  </a:t>
            </a:r>
          </a:p>
        </p:txBody>
      </p:sp>
      <p:sp>
        <p:nvSpPr>
          <p:cNvPr id="130" name="ФАКУЛЬТЕТ ПРИКЛАДНОЙ МАТЕМАТИКИ и ИНФОРМАТИКИ"/>
          <p:cNvSpPr/>
          <p:nvPr/>
        </p:nvSpPr>
        <p:spPr>
          <a:xfrm>
            <a:off x="2149916" y="593237"/>
            <a:ext cx="9933904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ФАКУЛЬТЕТ ПРИКЛАДНОЙ МАТЕМАТИКИ и ИНФОРМАТИКИ</a:t>
            </a:r>
          </a:p>
        </p:txBody>
      </p:sp>
      <p:sp>
        <p:nvSpPr>
          <p:cNvPr id="131" name="Кафедра математического моделирования и анализа данных"/>
          <p:cNvSpPr/>
          <p:nvPr/>
        </p:nvSpPr>
        <p:spPr>
          <a:xfrm>
            <a:off x="2700558" y="1122510"/>
            <a:ext cx="8832621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Кафедра математического моделирования и анализа данных</a:t>
            </a:r>
          </a:p>
        </p:txBody>
      </p:sp>
      <p:sp>
        <p:nvSpPr>
          <p:cNvPr id="132" name="Кожановский Василий Николаевич"/>
          <p:cNvSpPr/>
          <p:nvPr/>
        </p:nvSpPr>
        <p:spPr>
          <a:xfrm>
            <a:off x="2370430" y="2640264"/>
            <a:ext cx="9332292" cy="63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defRPr sz="3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Кожановский Василий Николаевич</a:t>
            </a:r>
          </a:p>
        </p:txBody>
      </p:sp>
      <p:sp>
        <p:nvSpPr>
          <p:cNvPr id="133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34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35" name="Научный руководитель…"/>
          <p:cNvSpPr/>
          <p:nvPr>
            <p:ph type="body" sz="quarter" idx="1"/>
          </p:nvPr>
        </p:nvSpPr>
        <p:spPr>
          <a:xfrm>
            <a:off x="6154631" y="6089791"/>
            <a:ext cx="6195890" cy="2457874"/>
          </a:xfrm>
          <a:prstGeom prst="rect">
            <a:avLst/>
          </a:prstGeom>
        </p:spPr>
        <p:txBody>
          <a:bodyPr/>
          <a:lstStyle/>
          <a:p>
            <a:pPr marL="259645" indent="-259645" algn="l">
              <a:lnSpc>
                <a:spcPct val="80000"/>
              </a:lnSpc>
              <a:spcBef>
                <a:spcPts val="700"/>
              </a:spcBef>
              <a:defRPr b="1" sz="3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Научный руководитель</a:t>
            </a:r>
            <a:endParaRPr i="1"/>
          </a:p>
          <a:p>
            <a:pPr marL="259645" indent="-259645" algn="l">
              <a:lnSpc>
                <a:spcPct val="80000"/>
              </a:lnSpc>
              <a:spcBef>
                <a:spcPts val="700"/>
              </a:spcBef>
              <a:defRPr sz="3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Егоров Александр Дмитриевич </a:t>
            </a:r>
          </a:p>
          <a:p>
            <a:pPr marL="259645" indent="-259645" algn="l">
              <a:lnSpc>
                <a:spcPct val="80000"/>
              </a:lnSpc>
              <a:spcBef>
                <a:spcPts val="600"/>
              </a:spcBef>
              <a:defRPr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доктор физико-математических наук,</a:t>
            </a:r>
            <a:endParaRPr sz="3000"/>
          </a:p>
          <a:p>
            <a:pPr marL="259645" indent="-259645" algn="l">
              <a:lnSpc>
                <a:spcPct val="80000"/>
              </a:lnSpc>
              <a:spcBef>
                <a:spcPts val="600"/>
              </a:spcBef>
              <a:defRPr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профессор, Институт математики</a:t>
            </a:r>
            <a:endParaRPr sz="3000"/>
          </a:p>
          <a:p>
            <a:pPr marL="259645" indent="-259645" algn="l">
              <a:lnSpc>
                <a:spcPct val="80000"/>
              </a:lnSpc>
              <a:spcBef>
                <a:spcPts val="600"/>
              </a:spcBef>
              <a:defRPr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НАН Беларуси</a:t>
            </a:r>
          </a:p>
        </p:txBody>
      </p:sp>
      <p:sp>
        <p:nvSpPr>
          <p:cNvPr id="136" name="ПРИБЛИЖЕННОЕ ВЫЧИСЛЕНИЕ МАТЕМАТИЧЕСКОГО ОЖИДАНИЯ ФУНКЦИОНАЛОВ ОТ ГАУССОВСКОГО ПРОЦЕССА, ОСНОВАННЫХ НА ИНТЕРПОЛЯЦИИ КОРРЕЛЯЦИОННОЙ ФУНКЦИИ"/>
          <p:cNvSpPr/>
          <p:nvPr>
            <p:ph type="title"/>
          </p:nvPr>
        </p:nvSpPr>
        <p:spPr>
          <a:xfrm>
            <a:off x="978958" y="3711143"/>
            <a:ext cx="11046885" cy="1945817"/>
          </a:xfrm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КОРРЕЛЯЦИОННОЙ ФУНКЦИИ</a:t>
            </a:r>
          </a:p>
        </p:txBody>
      </p:sp>
      <p:sp>
        <p:nvSpPr>
          <p:cNvPr id="137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212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213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214" name="Slide Number"/>
          <p:cNvSpPr/>
          <p:nvPr>
            <p:ph type="sldNum" sz="quarter" idx="4294967295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Численные результаты"/>
          <p:cNvSpPr/>
          <p:nvPr/>
        </p:nvSpPr>
        <p:spPr>
          <a:xfrm>
            <a:off x="3767125" y="2085826"/>
            <a:ext cx="5470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Численные результаты</a:t>
            </a:r>
          </a:p>
        </p:txBody>
      </p:sp>
      <p:pic>
        <p:nvPicPr>
          <p:cNvPr id="216" name="Screen Shot 2017-05-21 at 7.21.54 PM.png" descr="Screen Shot 2017-05-21 at 7.21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1382" y="3040047"/>
            <a:ext cx="8742036" cy="5831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220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221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222" name="Slide Number"/>
          <p:cNvSpPr/>
          <p:nvPr>
            <p:ph type="sldNum" sz="quarter" idx="4294967295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Численные результаты"/>
          <p:cNvSpPr/>
          <p:nvPr/>
        </p:nvSpPr>
        <p:spPr>
          <a:xfrm>
            <a:off x="3767125" y="2085826"/>
            <a:ext cx="5470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Численные результаты</a:t>
            </a:r>
          </a:p>
        </p:txBody>
      </p:sp>
      <p:pic>
        <p:nvPicPr>
          <p:cNvPr id="224" name="Screen Shot 2017-05-21 at 7.22.00 PM.png" descr="Screen Shot 2017-05-21 at 7.22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782" y="2930185"/>
            <a:ext cx="9397236" cy="6331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228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229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230" name="Slide Number"/>
          <p:cNvSpPr/>
          <p:nvPr>
            <p:ph type="sldNum" sz="quarter" idx="4294967295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Заключение"/>
          <p:cNvSpPr/>
          <p:nvPr/>
        </p:nvSpPr>
        <p:spPr>
          <a:xfrm>
            <a:off x="5024201" y="2496375"/>
            <a:ext cx="29563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Заключение</a:t>
            </a:r>
          </a:p>
        </p:txBody>
      </p:sp>
      <p:sp>
        <p:nvSpPr>
          <p:cNvPr id="232" name="В данной работе предложена и исследована формула для вычисление математического ожидания функционалов от гауссовского процесса, основанных на интерполяции корреляционной функции…"/>
          <p:cNvSpPr/>
          <p:nvPr/>
        </p:nvSpPr>
        <p:spPr>
          <a:xfrm>
            <a:off x="1328445" y="3957792"/>
            <a:ext cx="10129356" cy="353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данной работе предложена и исследована формула для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  <a:p>
            <a:pPr algn="l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Полученные результаты позволяют утверждать, что применяемый метод дает достаточно точное приближенное значение.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236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237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238" name="Slide Number"/>
          <p:cNvSpPr/>
          <p:nvPr>
            <p:ph type="sldNum" sz="quarter" idx="4294967295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Спасибо за…"/>
          <p:cNvSpPr/>
          <p:nvPr/>
        </p:nvSpPr>
        <p:spPr>
          <a:xfrm>
            <a:off x="2545940" y="3671125"/>
            <a:ext cx="7912920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8300">
                <a:latin typeface="Helvetica"/>
                <a:ea typeface="Helvetica"/>
                <a:cs typeface="Helvetica"/>
                <a:sym typeface="Helvetica"/>
              </a:defRPr>
            </a:pPr>
            <a:r>
              <a:t>Спасибо за </a:t>
            </a:r>
          </a:p>
          <a:p>
            <a:pPr>
              <a:defRPr b="1" sz="8300">
                <a:latin typeface="Helvetica"/>
                <a:ea typeface="Helvetica"/>
                <a:cs typeface="Helvetica"/>
                <a:sym typeface="Helvetica"/>
              </a:defRPr>
            </a:pPr>
            <a:r>
              <a:t>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41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42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43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Введение"/>
          <p:cNvSpPr/>
          <p:nvPr/>
        </p:nvSpPr>
        <p:spPr>
          <a:xfrm>
            <a:off x="5337075" y="2339259"/>
            <a:ext cx="2330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Введение</a:t>
            </a:r>
          </a:p>
        </p:txBody>
      </p:sp>
      <p:pic>
        <p:nvPicPr>
          <p:cNvPr id="145" name="Screen Shot 2017-03-08 at 12.47.49 AM.png" descr="Screen Shot 2017-03-08 at 12.47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517" y="3643560"/>
            <a:ext cx="12145766" cy="357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49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50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51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Цель работы"/>
          <p:cNvSpPr/>
          <p:nvPr/>
        </p:nvSpPr>
        <p:spPr>
          <a:xfrm>
            <a:off x="4960577" y="2339259"/>
            <a:ext cx="3083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Цель работы</a:t>
            </a:r>
          </a:p>
        </p:txBody>
      </p:sp>
      <p:sp>
        <p:nvSpPr>
          <p:cNvPr id="153" name="Применение формулы интерполяции корреляционной функции гауссовского процесса к приближенному вычислению функционалов от процессов."/>
          <p:cNvSpPr/>
          <p:nvPr/>
        </p:nvSpPr>
        <p:spPr>
          <a:xfrm>
            <a:off x="958716" y="4035611"/>
            <a:ext cx="11087368" cy="168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Применение формулы интерполяции корреляционной функции гауссовского процесса к приближенному вычислению функционалов от процессов.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57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58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59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Гауссовский процесс"/>
          <p:cNvSpPr/>
          <p:nvPr/>
        </p:nvSpPr>
        <p:spPr>
          <a:xfrm>
            <a:off x="3978647" y="2339259"/>
            <a:ext cx="50475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Гауссовский процесс</a:t>
            </a:r>
          </a:p>
        </p:txBody>
      </p:sp>
      <p:pic>
        <p:nvPicPr>
          <p:cNvPr id="161" name="Screen Shot 2017-03-08 at 9.33.19 AM.png" descr="Screen Shot 2017-03-08 at 9.33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680" y="3552428"/>
            <a:ext cx="10723440" cy="4702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65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66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67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Формула интерполяции"/>
          <p:cNvSpPr/>
          <p:nvPr/>
        </p:nvSpPr>
        <p:spPr>
          <a:xfrm>
            <a:off x="3695576" y="2097993"/>
            <a:ext cx="56136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Формула интерполяции</a:t>
            </a:r>
          </a:p>
        </p:txBody>
      </p:sp>
      <p:pic>
        <p:nvPicPr>
          <p:cNvPr id="169" name="Screen Shot 2017-03-08 at 9.13.46 AM.png" descr="Screen Shot 2017-03-08 at 9.13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7986" y="5402464"/>
            <a:ext cx="9517181" cy="3191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7-03-09 at 11.06.05 AM.png" descr="Screen Shot 2017-03-09 at 11.06.0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5416" y="4464605"/>
            <a:ext cx="3602321" cy="1184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7-03-09 at 11.05.50 AM.png" descr="Screen Shot 2017-03-09 at 11.05.50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4638" y="3025243"/>
            <a:ext cx="6025079" cy="1360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75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76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77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Формула интерполяции"/>
          <p:cNvSpPr/>
          <p:nvPr/>
        </p:nvSpPr>
        <p:spPr>
          <a:xfrm>
            <a:off x="3695576" y="2339259"/>
            <a:ext cx="56136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Формула интерполяции</a:t>
            </a:r>
          </a:p>
        </p:txBody>
      </p:sp>
      <p:pic>
        <p:nvPicPr>
          <p:cNvPr id="179" name="Screen Shot 2017-03-08 at 9.51.47 AM.png" descr="Screen Shot 2017-03-08 at 9.51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730" y="3783972"/>
            <a:ext cx="11501340" cy="3292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83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84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85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Численные результаты"/>
          <p:cNvSpPr/>
          <p:nvPr/>
        </p:nvSpPr>
        <p:spPr>
          <a:xfrm>
            <a:off x="3767125" y="2073126"/>
            <a:ext cx="5470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Численные результаты</a:t>
            </a:r>
          </a:p>
        </p:txBody>
      </p:sp>
      <p:pic>
        <p:nvPicPr>
          <p:cNvPr id="187" name="Screen Shot 2017-03-09 at 10.56.55 AM.png" descr="Screen Shot 2017-03-09 at 10.56.5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5923" y="3035980"/>
            <a:ext cx="5081517" cy="83568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(1)"/>
          <p:cNvSpPr/>
          <p:nvPr/>
        </p:nvSpPr>
        <p:spPr>
          <a:xfrm>
            <a:off x="11893405" y="2981573"/>
            <a:ext cx="6730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(1)</a:t>
            </a:r>
          </a:p>
        </p:txBody>
      </p:sp>
      <p:pic>
        <p:nvPicPr>
          <p:cNvPr id="189" name="Screen Shot 2017-05-21 at 7.16.46 PM.png" descr="Screen Shot 2017-05-21 at 7.16.4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0064" y="3990161"/>
            <a:ext cx="9093236" cy="506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193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194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195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Формула аппроксимации"/>
          <p:cNvSpPr/>
          <p:nvPr/>
        </p:nvSpPr>
        <p:spPr>
          <a:xfrm>
            <a:off x="3539641" y="2339259"/>
            <a:ext cx="59255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Формула аппроксимации</a:t>
            </a:r>
          </a:p>
        </p:txBody>
      </p:sp>
      <p:sp>
        <p:nvSpPr>
          <p:cNvPr id="197" name="Точное значение:"/>
          <p:cNvSpPr/>
          <p:nvPr/>
        </p:nvSpPr>
        <p:spPr>
          <a:xfrm>
            <a:off x="673906" y="5964392"/>
            <a:ext cx="290575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Точное значение:</a:t>
            </a:r>
          </a:p>
        </p:txBody>
      </p:sp>
      <p:sp>
        <p:nvSpPr>
          <p:cNvPr id="198" name="(3.1)"/>
          <p:cNvSpPr/>
          <p:nvPr/>
        </p:nvSpPr>
        <p:spPr>
          <a:xfrm>
            <a:off x="11326345" y="4151826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(3.1)</a:t>
            </a:r>
          </a:p>
        </p:txBody>
      </p:sp>
      <p:pic>
        <p:nvPicPr>
          <p:cNvPr id="199" name="Screen Shot 2017-05-21 at 7.19.04 PM.png" descr="Screen Shot 2017-05-21 at 7.19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345" y="3757836"/>
            <a:ext cx="9817839" cy="143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17-05-21 at 7.19.31 PM.png" descr="Screen Shot 2017-05-21 at 7.19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6383" y="5591737"/>
            <a:ext cx="8482273" cy="1380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BSU full2" descr="BSU full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2" y="163482"/>
            <a:ext cx="1824286" cy="247678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Кожановский В. Н."/>
          <p:cNvSpPr/>
          <p:nvPr/>
        </p:nvSpPr>
        <p:spPr>
          <a:xfrm>
            <a:off x="609558" y="9116399"/>
            <a:ext cx="303445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Кожановский В. Н.</a:t>
            </a:r>
          </a:p>
        </p:txBody>
      </p:sp>
      <p:sp>
        <p:nvSpPr>
          <p:cNvPr id="204" name="Минск 2017"/>
          <p:cNvSpPr/>
          <p:nvPr/>
        </p:nvSpPr>
        <p:spPr>
          <a:xfrm>
            <a:off x="6428131" y="9178056"/>
            <a:ext cx="1216891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Минск 2017</a:t>
            </a:r>
          </a:p>
        </p:txBody>
      </p:sp>
      <p:sp>
        <p:nvSpPr>
          <p:cNvPr id="205" name="Приближенное вычисление математического ожидания функционалов от гауссовского процесса, основанных на интерполяции корреляционной функции"/>
          <p:cNvSpPr/>
          <p:nvPr/>
        </p:nvSpPr>
        <p:spPr>
          <a:xfrm>
            <a:off x="1866052" y="371510"/>
            <a:ext cx="10555159" cy="1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Приближенное вычисление математического ожидания функционалов от гауссовского процесса, основанных на интерполяции корреляционной функции</a:t>
            </a:r>
          </a:p>
        </p:txBody>
      </p:sp>
      <p:sp>
        <p:nvSpPr>
          <p:cNvPr id="206" name="Slide Number"/>
          <p:cNvSpPr/>
          <p:nvPr>
            <p:ph type="sldNum" sz="quarter" idx="4294967295"/>
          </p:nvPr>
        </p:nvSpPr>
        <p:spPr>
          <a:xfrm>
            <a:off x="12105250" y="9114112"/>
            <a:ext cx="249310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7" name="Screen Shot 2017-05-21 at 7.21.12 PM.png" descr="Screen Shot 2017-05-21 at 7.21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8550" y="2845585"/>
            <a:ext cx="8787700" cy="622041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Численные результаты"/>
          <p:cNvSpPr/>
          <p:nvPr/>
        </p:nvSpPr>
        <p:spPr>
          <a:xfrm>
            <a:off x="3767125" y="2085826"/>
            <a:ext cx="5470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Численные результаты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