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snapToGrid="0">
      <p:cViewPr varScale="1">
        <p:scale>
          <a:sx n="80" d="100"/>
          <a:sy n="80" d="100"/>
        </p:scale>
        <p:origin x="14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BD9A4-5BD3-4893-8D94-9D0626FB2908}" type="datetimeFigureOut">
              <a:rPr lang="en-US" smtClean="0"/>
              <a:t>6/17/2016</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739E08-48AF-43E6-84D6-61D104E80CC9}" type="slidenum">
              <a:rPr lang="en-US" smtClean="0"/>
              <a:t>‹#›</a:t>
            </a:fld>
            <a:endParaRPr lang="en-US"/>
          </a:p>
        </p:txBody>
      </p:sp>
    </p:spTree>
    <p:extLst>
      <p:ext uri="{BB962C8B-B14F-4D97-AF65-F5344CB8AC3E}">
        <p14:creationId xmlns:p14="http://schemas.microsoft.com/office/powerpoint/2010/main" val="2276252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 name="PlaceHolder 1"/>
          <p:cNvSpPr>
            <a:spLocks noGrp="1"/>
          </p:cNvSpPr>
          <p:nvPr>
            <p:ph type="body"/>
          </p:nvPr>
        </p:nvSpPr>
        <p:spPr>
          <a:xfrm>
            <a:off x="685800" y="4400640"/>
            <a:ext cx="5486040" cy="3600000"/>
          </a:xfrm>
          <a:prstGeom prst="rect">
            <a:avLst/>
          </a:prstGeom>
        </p:spPr>
        <p:txBody>
          <a:bodyPr/>
          <a:lstStyle/>
          <a:p>
            <a:endParaRPr/>
          </a:p>
        </p:txBody>
      </p:sp>
      <p:sp>
        <p:nvSpPr>
          <p:cNvPr id="595" name="TextShape 2"/>
          <p:cNvSpPr txBox="1"/>
          <p:nvPr/>
        </p:nvSpPr>
        <p:spPr>
          <a:xfrm>
            <a:off x="3884760" y="8685360"/>
            <a:ext cx="2971440" cy="458280"/>
          </a:xfrm>
          <a:prstGeom prst="rect">
            <a:avLst/>
          </a:prstGeom>
        </p:spPr>
        <p:txBody>
          <a:bodyPr anchor="b"/>
          <a:lstStyle/>
          <a:p>
            <a:pPr algn="r">
              <a:lnSpc>
                <a:spcPct val="100000"/>
              </a:lnSpc>
            </a:pPr>
            <a:fld id="{9425BBDA-304A-4E27-9BAA-F271B8EA417B}" type="slidenum">
              <a:rPr lang="en-US" sz="1200">
                <a:solidFill>
                  <a:srgbClr val="000000"/>
                </a:solidFill>
                <a:latin typeface="+mn-lt"/>
                <a:ea typeface="+mn-ea"/>
              </a:rPr>
              <a:t>2</a:t>
            </a:fld>
            <a:endParaRPr/>
          </a:p>
        </p:txBody>
      </p:sp>
    </p:spTree>
    <p:extLst>
      <p:ext uri="{BB962C8B-B14F-4D97-AF65-F5344CB8AC3E}">
        <p14:creationId xmlns:p14="http://schemas.microsoft.com/office/powerpoint/2010/main" val="849326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BBD29A27-A83C-4AC4-9DB2-F87170DBAF03}" type="datetimeFigureOut">
              <a:rPr lang="en-US" smtClean="0"/>
              <a:t>6/17/2016</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490E3072-9DE5-4834-A15D-D750F2714F86}" type="slidenum">
              <a:rPr lang="en-US" smtClean="0"/>
              <a:t>‹#›</a:t>
            </a:fld>
            <a:endParaRPr lang="en-US"/>
          </a:p>
        </p:txBody>
      </p:sp>
    </p:spTree>
    <p:extLst>
      <p:ext uri="{BB962C8B-B14F-4D97-AF65-F5344CB8AC3E}">
        <p14:creationId xmlns:p14="http://schemas.microsoft.com/office/powerpoint/2010/main" val="3872639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BBD29A27-A83C-4AC4-9DB2-F87170DBAF03}" type="datetimeFigureOut">
              <a:rPr lang="en-US" smtClean="0"/>
              <a:t>6/17/2016</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490E3072-9DE5-4834-A15D-D750F2714F86}" type="slidenum">
              <a:rPr lang="en-US" smtClean="0"/>
              <a:t>‹#›</a:t>
            </a:fld>
            <a:endParaRPr lang="en-US"/>
          </a:p>
        </p:txBody>
      </p:sp>
    </p:spTree>
    <p:extLst>
      <p:ext uri="{BB962C8B-B14F-4D97-AF65-F5344CB8AC3E}">
        <p14:creationId xmlns:p14="http://schemas.microsoft.com/office/powerpoint/2010/main" val="90570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BBD29A27-A83C-4AC4-9DB2-F87170DBAF03}" type="datetimeFigureOut">
              <a:rPr lang="en-US" smtClean="0"/>
              <a:t>6/17/2016</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490E3072-9DE5-4834-A15D-D750F2714F86}" type="slidenum">
              <a:rPr lang="en-US" smtClean="0"/>
              <a:t>‹#›</a:t>
            </a:fld>
            <a:endParaRPr lang="en-US"/>
          </a:p>
        </p:txBody>
      </p:sp>
    </p:spTree>
    <p:extLst>
      <p:ext uri="{BB962C8B-B14F-4D97-AF65-F5344CB8AC3E}">
        <p14:creationId xmlns:p14="http://schemas.microsoft.com/office/powerpoint/2010/main" val="4006187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BBD29A27-A83C-4AC4-9DB2-F87170DBAF03}" type="datetimeFigureOut">
              <a:rPr lang="en-US" smtClean="0"/>
              <a:t>6/17/2016</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490E3072-9DE5-4834-A15D-D750F2714F86}" type="slidenum">
              <a:rPr lang="en-US" smtClean="0"/>
              <a:t>‹#›</a:t>
            </a:fld>
            <a:endParaRPr lang="en-US"/>
          </a:p>
        </p:txBody>
      </p:sp>
    </p:spTree>
    <p:extLst>
      <p:ext uri="{BB962C8B-B14F-4D97-AF65-F5344CB8AC3E}">
        <p14:creationId xmlns:p14="http://schemas.microsoft.com/office/powerpoint/2010/main" val="1690277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BD29A27-A83C-4AC4-9DB2-F87170DBAF03}" type="datetimeFigureOut">
              <a:rPr lang="en-US" smtClean="0"/>
              <a:t>6/17/2016</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490E3072-9DE5-4834-A15D-D750F2714F86}" type="slidenum">
              <a:rPr lang="en-US" smtClean="0"/>
              <a:t>‹#›</a:t>
            </a:fld>
            <a:endParaRPr lang="en-US"/>
          </a:p>
        </p:txBody>
      </p:sp>
    </p:spTree>
    <p:extLst>
      <p:ext uri="{BB962C8B-B14F-4D97-AF65-F5344CB8AC3E}">
        <p14:creationId xmlns:p14="http://schemas.microsoft.com/office/powerpoint/2010/main" val="4059427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BBD29A27-A83C-4AC4-9DB2-F87170DBAF03}" type="datetimeFigureOut">
              <a:rPr lang="en-US" smtClean="0"/>
              <a:t>6/17/2016</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490E3072-9DE5-4834-A15D-D750F2714F86}" type="slidenum">
              <a:rPr lang="en-US" smtClean="0"/>
              <a:t>‹#›</a:t>
            </a:fld>
            <a:endParaRPr lang="en-US"/>
          </a:p>
        </p:txBody>
      </p:sp>
    </p:spTree>
    <p:extLst>
      <p:ext uri="{BB962C8B-B14F-4D97-AF65-F5344CB8AC3E}">
        <p14:creationId xmlns:p14="http://schemas.microsoft.com/office/powerpoint/2010/main" val="3944882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BBD29A27-A83C-4AC4-9DB2-F87170DBAF03}" type="datetimeFigureOut">
              <a:rPr lang="en-US" smtClean="0"/>
              <a:t>6/17/2016</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490E3072-9DE5-4834-A15D-D750F2714F86}" type="slidenum">
              <a:rPr lang="en-US" smtClean="0"/>
              <a:t>‹#›</a:t>
            </a:fld>
            <a:endParaRPr lang="en-US"/>
          </a:p>
        </p:txBody>
      </p:sp>
    </p:spTree>
    <p:extLst>
      <p:ext uri="{BB962C8B-B14F-4D97-AF65-F5344CB8AC3E}">
        <p14:creationId xmlns:p14="http://schemas.microsoft.com/office/powerpoint/2010/main" val="739547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BBD29A27-A83C-4AC4-9DB2-F87170DBAF03}" type="datetimeFigureOut">
              <a:rPr lang="en-US" smtClean="0"/>
              <a:t>6/17/2016</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490E3072-9DE5-4834-A15D-D750F2714F86}" type="slidenum">
              <a:rPr lang="en-US" smtClean="0"/>
              <a:t>‹#›</a:t>
            </a:fld>
            <a:endParaRPr lang="en-US"/>
          </a:p>
        </p:txBody>
      </p:sp>
    </p:spTree>
    <p:extLst>
      <p:ext uri="{BB962C8B-B14F-4D97-AF65-F5344CB8AC3E}">
        <p14:creationId xmlns:p14="http://schemas.microsoft.com/office/powerpoint/2010/main" val="2752391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BD29A27-A83C-4AC4-9DB2-F87170DBAF03}" type="datetimeFigureOut">
              <a:rPr lang="en-US" smtClean="0"/>
              <a:t>6/17/2016</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490E3072-9DE5-4834-A15D-D750F2714F86}" type="slidenum">
              <a:rPr lang="en-US" smtClean="0"/>
              <a:t>‹#›</a:t>
            </a:fld>
            <a:endParaRPr lang="en-US"/>
          </a:p>
        </p:txBody>
      </p:sp>
    </p:spTree>
    <p:extLst>
      <p:ext uri="{BB962C8B-B14F-4D97-AF65-F5344CB8AC3E}">
        <p14:creationId xmlns:p14="http://schemas.microsoft.com/office/powerpoint/2010/main" val="2132838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BD29A27-A83C-4AC4-9DB2-F87170DBAF03}" type="datetimeFigureOut">
              <a:rPr lang="en-US" smtClean="0"/>
              <a:t>6/17/2016</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490E3072-9DE5-4834-A15D-D750F2714F86}" type="slidenum">
              <a:rPr lang="en-US" smtClean="0"/>
              <a:t>‹#›</a:t>
            </a:fld>
            <a:endParaRPr lang="en-US"/>
          </a:p>
        </p:txBody>
      </p:sp>
    </p:spTree>
    <p:extLst>
      <p:ext uri="{BB962C8B-B14F-4D97-AF65-F5344CB8AC3E}">
        <p14:creationId xmlns:p14="http://schemas.microsoft.com/office/powerpoint/2010/main" val="433224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BD29A27-A83C-4AC4-9DB2-F87170DBAF03}" type="datetimeFigureOut">
              <a:rPr lang="en-US" smtClean="0"/>
              <a:t>6/17/2016</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490E3072-9DE5-4834-A15D-D750F2714F86}" type="slidenum">
              <a:rPr lang="en-US" smtClean="0"/>
              <a:t>‹#›</a:t>
            </a:fld>
            <a:endParaRPr lang="en-US"/>
          </a:p>
        </p:txBody>
      </p:sp>
    </p:spTree>
    <p:extLst>
      <p:ext uri="{BB962C8B-B14F-4D97-AF65-F5344CB8AC3E}">
        <p14:creationId xmlns:p14="http://schemas.microsoft.com/office/powerpoint/2010/main" val="1754459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D29A27-A83C-4AC4-9DB2-F87170DBAF03}" type="datetimeFigureOut">
              <a:rPr lang="en-US" smtClean="0"/>
              <a:t>6/17/2016</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0E3072-9DE5-4834-A15D-D750F2714F86}" type="slidenum">
              <a:rPr lang="en-US" smtClean="0"/>
              <a:t>‹#›</a:t>
            </a:fld>
            <a:endParaRPr lang="en-US"/>
          </a:p>
        </p:txBody>
      </p:sp>
    </p:spTree>
    <p:extLst>
      <p:ext uri="{BB962C8B-B14F-4D97-AF65-F5344CB8AC3E}">
        <p14:creationId xmlns:p14="http://schemas.microsoft.com/office/powerpoint/2010/main" val="2351134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Digitizer Data Processing</a:t>
            </a:r>
            <a:endParaRPr lang="en-US" dirty="0"/>
          </a:p>
        </p:txBody>
      </p:sp>
      <p:sp>
        <p:nvSpPr>
          <p:cNvPr id="3" name="Подзаголовок 2"/>
          <p:cNvSpPr>
            <a:spLocks noGrp="1"/>
          </p:cNvSpPr>
          <p:nvPr>
            <p:ph type="subTitle" idx="1"/>
          </p:nvPr>
        </p:nvSpPr>
        <p:spPr/>
        <p:txBody>
          <a:bodyPr/>
          <a:lstStyle/>
          <a:p>
            <a:r>
              <a:rPr lang="en-US" dirty="0" smtClean="0"/>
              <a:t>Manual and algorithm review</a:t>
            </a:r>
            <a:endParaRPr lang="en-US" dirty="0"/>
          </a:p>
        </p:txBody>
      </p:sp>
    </p:spTree>
    <p:extLst>
      <p:ext uri="{BB962C8B-B14F-4D97-AF65-F5344CB8AC3E}">
        <p14:creationId xmlns:p14="http://schemas.microsoft.com/office/powerpoint/2010/main" val="235750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TextShape 1"/>
          <p:cNvSpPr txBox="1"/>
          <p:nvPr/>
        </p:nvSpPr>
        <p:spPr>
          <a:xfrm>
            <a:off x="894240" y="356863"/>
            <a:ext cx="8359920" cy="1150920"/>
          </a:xfrm>
          <a:prstGeom prst="rect">
            <a:avLst/>
          </a:prstGeom>
        </p:spPr>
        <p:txBody>
          <a:bodyPr/>
          <a:lstStyle/>
          <a:p>
            <a:pPr>
              <a:lnSpc>
                <a:spcPct val="100000"/>
              </a:lnSpc>
            </a:pPr>
            <a:r>
              <a:rPr lang="en-US" sz="3600" b="1" dirty="0" smtClean="0">
                <a:solidFill>
                  <a:srgbClr val="262626"/>
                </a:solidFill>
                <a:latin typeface="Century Gothic"/>
              </a:rPr>
              <a:t>Digitizer data processing algorithms</a:t>
            </a:r>
            <a:endParaRPr lang="en-US" dirty="0"/>
          </a:p>
        </p:txBody>
      </p:sp>
      <p:pic>
        <p:nvPicPr>
          <p:cNvPr id="516" name="Picture 2"/>
          <p:cNvPicPr/>
          <p:nvPr/>
        </p:nvPicPr>
        <p:blipFill>
          <a:blip r:embed="rId3"/>
          <a:stretch>
            <a:fillRect/>
          </a:stretch>
        </p:blipFill>
        <p:spPr>
          <a:xfrm>
            <a:off x="1297080" y="1864543"/>
            <a:ext cx="7619760" cy="2742840"/>
          </a:xfrm>
          <a:prstGeom prst="rect">
            <a:avLst/>
          </a:prstGeom>
          <a:ln w="9360">
            <a:noFill/>
          </a:ln>
        </p:spPr>
      </p:pic>
      <p:sp>
        <p:nvSpPr>
          <p:cNvPr id="517" name="CustomShape 2"/>
          <p:cNvSpPr/>
          <p:nvPr/>
        </p:nvSpPr>
        <p:spPr>
          <a:xfrm>
            <a:off x="1212120" y="5131183"/>
            <a:ext cx="7704360" cy="1461240"/>
          </a:xfrm>
          <a:prstGeom prst="rect">
            <a:avLst/>
          </a:prstGeom>
          <a:noFill/>
          <a:ln>
            <a:noFill/>
          </a:ln>
        </p:spPr>
        <p:txBody>
          <a:bodyPr lIns="90000" tIns="45000" rIns="90000" bIns="45000"/>
          <a:lstStyle/>
          <a:p>
            <a:pPr>
              <a:lnSpc>
                <a:spcPct val="100000"/>
              </a:lnSpc>
              <a:buFont typeface="Arial"/>
              <a:buChar char="•"/>
            </a:pPr>
            <a:r>
              <a:rPr lang="en-US" b="1" u="sng" dirty="0">
                <a:solidFill>
                  <a:srgbClr val="000000"/>
                </a:solidFill>
                <a:latin typeface="Century Gothic"/>
              </a:rPr>
              <a:t>16</a:t>
            </a:r>
            <a:r>
              <a:rPr lang="en-US" dirty="0">
                <a:solidFill>
                  <a:srgbClr val="000000"/>
                </a:solidFill>
                <a:latin typeface="Century Gothic"/>
              </a:rPr>
              <a:t>+1 Channels 12bit 5GS/s</a:t>
            </a:r>
            <a:endParaRPr dirty="0"/>
          </a:p>
          <a:p>
            <a:pPr>
              <a:lnSpc>
                <a:spcPct val="100000"/>
              </a:lnSpc>
              <a:buFont typeface="Arial"/>
              <a:buChar char="•"/>
            </a:pPr>
            <a:r>
              <a:rPr lang="en-US" dirty="0">
                <a:solidFill>
                  <a:srgbClr val="000000"/>
                </a:solidFill>
                <a:latin typeface="Century Gothic"/>
              </a:rPr>
              <a:t>The DC offset is adjustable via a 16-bit DAC in the range </a:t>
            </a:r>
            <a:r>
              <a:rPr lang="en-US" b="1" u="sng" dirty="0">
                <a:solidFill>
                  <a:srgbClr val="000000"/>
                </a:solidFill>
                <a:latin typeface="Century Gothic"/>
              </a:rPr>
              <a:t>±1V</a:t>
            </a:r>
            <a:endParaRPr dirty="0"/>
          </a:p>
          <a:p>
            <a:pPr>
              <a:lnSpc>
                <a:spcPct val="100000"/>
              </a:lnSpc>
              <a:buFont typeface="Arial"/>
              <a:buChar char="•"/>
            </a:pPr>
            <a:r>
              <a:rPr lang="en-US" dirty="0">
                <a:solidFill>
                  <a:srgbClr val="000000"/>
                </a:solidFill>
                <a:latin typeface="Century Gothic"/>
              </a:rPr>
              <a:t>1024 storage cells per channels (200 ns recorded time per event) </a:t>
            </a:r>
            <a:endParaRPr dirty="0"/>
          </a:p>
          <a:p>
            <a:pPr>
              <a:lnSpc>
                <a:spcPct val="100000"/>
              </a:lnSpc>
              <a:buFont typeface="Arial"/>
              <a:buChar char="•"/>
            </a:pPr>
            <a:r>
              <a:rPr lang="en-US" b="1" u="sng" dirty="0">
                <a:solidFill>
                  <a:srgbClr val="000000"/>
                </a:solidFill>
                <a:latin typeface="Century Gothic"/>
              </a:rPr>
              <a:t>200ps per time channel</a:t>
            </a:r>
            <a:endParaRPr dirty="0"/>
          </a:p>
        </p:txBody>
      </p:sp>
      <p:sp>
        <p:nvSpPr>
          <p:cNvPr id="518" name="CustomShape 3"/>
          <p:cNvSpPr/>
          <p:nvPr/>
        </p:nvSpPr>
        <p:spPr>
          <a:xfrm>
            <a:off x="1212120" y="4607743"/>
            <a:ext cx="7659720" cy="516960"/>
          </a:xfrm>
          <a:prstGeom prst="rect">
            <a:avLst/>
          </a:prstGeom>
          <a:noFill/>
          <a:ln>
            <a:noFill/>
          </a:ln>
        </p:spPr>
        <p:txBody>
          <a:bodyPr lIns="90000" tIns="45000" rIns="90000" bIns="45000"/>
          <a:lstStyle/>
          <a:p>
            <a:pPr>
              <a:lnSpc>
                <a:spcPct val="100000"/>
              </a:lnSpc>
            </a:pPr>
            <a:r>
              <a:rPr lang="en-US" sz="2800">
                <a:solidFill>
                  <a:srgbClr val="000000"/>
                </a:solidFill>
                <a:latin typeface="Century Gothic"/>
              </a:rPr>
              <a:t>Mod. DT5742 Desktop Waveform Digitizer</a:t>
            </a:r>
            <a:endParaRPr/>
          </a:p>
        </p:txBody>
      </p:sp>
    </p:spTree>
    <p:extLst>
      <p:ext uri="{BB962C8B-B14F-4D97-AF65-F5344CB8AC3E}">
        <p14:creationId xmlns:p14="http://schemas.microsoft.com/office/powerpoint/2010/main" val="25440774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501" y="685800"/>
            <a:ext cx="11455400" cy="480131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Digitizer save data as float arrays with size 1024 per event per channel. For each digitizer channel corresponds data file “wave_&lt;channel&gt;.</a:t>
            </a:r>
            <a:r>
              <a:rPr lang="en-US" dirty="0" err="1" smtClean="0"/>
              <a:t>dat</a:t>
            </a:r>
            <a:r>
              <a:rPr lang="en-US" dirty="0" smtClean="0"/>
              <a:t>”. Arrays follow one to each other for entries in files. The scope window 200ns consist of 1024 points; arrays values are voltages values in channels (0,28ch per volts). Digitizer voltage range is 1 volts, and has nonlinearity on edges. There are two channels groups and trigger signal is written for both in to separate files TR_0_0.dat and TR_0_1.dat. So far as two groups have time </a:t>
            </a:r>
            <a:r>
              <a:rPr lang="en-US" dirty="0"/>
              <a:t>j</a:t>
            </a:r>
            <a:r>
              <a:rPr lang="en-US" dirty="0" smtClean="0"/>
              <a:t>itter, two different trigger's times must be decremented from signals' times for different groups. It </a:t>
            </a:r>
            <a:r>
              <a:rPr lang="en-US" dirty="0"/>
              <a:t>should be </a:t>
            </a:r>
            <a:r>
              <a:rPr lang="en-US" dirty="0" smtClean="0"/>
              <a:t>noted what where are other possibilities to take a trigger and writing formats. These options may be configured in digitizer configuration file, and are not considered in this document.</a:t>
            </a:r>
          </a:p>
          <a:p>
            <a:pPr marL="285750" indent="-285750">
              <a:buFont typeface="Arial" panose="020B0604020202020204" pitchFamily="34" charset="0"/>
              <a:buChar char="•"/>
            </a:pPr>
            <a:r>
              <a:rPr lang="en-US" dirty="0" smtClean="0"/>
              <a:t>Package “digdataprocessing” serves to process digitizer data into signals parameters as signal time, amplitude, e.c.t.</a:t>
            </a:r>
          </a:p>
          <a:p>
            <a:pPr marL="285750" indent="-285750">
              <a:buFont typeface="Arial" panose="020B0604020202020204" pitchFamily="34" charset="0"/>
              <a:buChar char="•"/>
            </a:pPr>
            <a:r>
              <a:rPr lang="en-US" dirty="0" smtClean="0"/>
              <a:t>For each channel must be set polarity, signal type and signal name that putted in data configuration file in the same with data. Data name, data comment also included in file. Configuration file has name “DataConfig.txt” by default. Lines starts with # are comments and skipped. Next line after key [RUNNAME] follows data name, it must be one word. Data comment follows after key [DATACOMMENTS]. [CHANNELSTABLE] is key for channels table, colons separated by spaces or tabs are: channel number; is channel is on; channel polarity (0+, 1-); signal type (0 no signal, 1 logic, 2 amplitude); channel name; channel comment (may be several words). There are also coordinates signals types for special module which are not described here.</a:t>
            </a:r>
          </a:p>
          <a:p>
            <a:pPr marL="285750" indent="-285750">
              <a:buFont typeface="Arial" panose="020B0604020202020204" pitchFamily="34" charset="0"/>
              <a:buChar char="•"/>
            </a:pPr>
            <a:r>
              <a:rPr lang="en-US" dirty="0" smtClean="0"/>
              <a:t>To open run in terminal: digdataprocessing use ./path/digdataprocessing/digdataprocessing -g</a:t>
            </a:r>
          </a:p>
        </p:txBody>
      </p:sp>
    </p:spTree>
    <p:extLst>
      <p:ext uri="{BB962C8B-B14F-4D97-AF65-F5344CB8AC3E}">
        <p14:creationId xmlns:p14="http://schemas.microsoft.com/office/powerpoint/2010/main" val="2438024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4901" y="160126"/>
            <a:ext cx="4812420" cy="4049409"/>
          </a:xfrm>
          <a:prstGeom prst="rect">
            <a:avLst/>
          </a:prstGeom>
        </p:spPr>
      </p:pic>
      <p:sp>
        <p:nvSpPr>
          <p:cNvPr id="17" name="TextBox 16"/>
          <p:cNvSpPr txBox="1"/>
          <p:nvPr/>
        </p:nvSpPr>
        <p:spPr>
          <a:xfrm>
            <a:off x="140043" y="160126"/>
            <a:ext cx="5172668" cy="3970318"/>
          </a:xfrm>
          <a:prstGeom prst="rect">
            <a:avLst/>
          </a:prstGeom>
          <a:noFill/>
        </p:spPr>
        <p:txBody>
          <a:bodyPr wrap="square" rtlCol="0">
            <a:spAutoFit/>
          </a:bodyPr>
          <a:lstStyle/>
          <a:p>
            <a:r>
              <a:rPr lang="en-US" sz="1400" dirty="0" smtClean="0"/>
              <a:t>Main window</a:t>
            </a:r>
          </a:p>
          <a:p>
            <a:pPr marL="228600" indent="-228600">
              <a:buFont typeface="+mj-lt"/>
              <a:buAutoNum type="arabicPeriod"/>
            </a:pPr>
            <a:r>
              <a:rPr lang="en-US" sz="1400" dirty="0" smtClean="0"/>
              <a:t>Total events number in file</a:t>
            </a:r>
          </a:p>
          <a:p>
            <a:pPr marL="228600" indent="-228600">
              <a:buFont typeface="+mj-lt"/>
              <a:buAutoNum type="arabicPeriod"/>
            </a:pPr>
            <a:r>
              <a:rPr lang="en-US" sz="1400" dirty="0" smtClean="0"/>
              <a:t>Number of total events</a:t>
            </a:r>
          </a:p>
          <a:p>
            <a:pPr marL="228600" indent="-228600">
              <a:buFont typeface="+mj-lt"/>
              <a:buAutoNum type="arabicPeriod"/>
            </a:pPr>
            <a:r>
              <a:rPr lang="en-US" sz="1400" dirty="0" smtClean="0"/>
              <a:t>Start and stop to show events in loop</a:t>
            </a:r>
          </a:p>
          <a:p>
            <a:pPr marL="228600" indent="-228600">
              <a:buFont typeface="+mj-lt"/>
              <a:buAutoNum type="arabicPeriod"/>
            </a:pPr>
            <a:r>
              <a:rPr lang="en-US" sz="1400" dirty="0" smtClean="0"/>
              <a:t>Show next event</a:t>
            </a:r>
          </a:p>
          <a:p>
            <a:pPr marL="228600" indent="-228600">
              <a:buFont typeface="+mj-lt"/>
              <a:buAutoNum type="arabicPeriod"/>
            </a:pPr>
            <a:r>
              <a:rPr lang="en-US" sz="1400" dirty="0" smtClean="0"/>
              <a:t>Switch to last event and wait for new ones to show them, useful while data taking</a:t>
            </a:r>
          </a:p>
          <a:p>
            <a:pPr marL="228600" indent="-228600">
              <a:buFont typeface="+mj-lt"/>
              <a:buAutoNum type="arabicPeriod"/>
            </a:pPr>
            <a:r>
              <a:rPr lang="en-US" sz="1400" dirty="0" smtClean="0"/>
              <a:t>Calculated signals parameters are shown if switched</a:t>
            </a:r>
          </a:p>
          <a:p>
            <a:pPr marL="228600" indent="-228600">
              <a:buFont typeface="+mj-lt"/>
              <a:buAutoNum type="arabicPeriod"/>
            </a:pPr>
            <a:r>
              <a:rPr lang="en-US" sz="1400" dirty="0" smtClean="0"/>
              <a:t>Table of channels, selected ones are plotted</a:t>
            </a:r>
          </a:p>
          <a:p>
            <a:pPr marL="228600" indent="-228600">
              <a:buFont typeface="+mj-lt"/>
              <a:buAutoNum type="arabicPeriod"/>
            </a:pPr>
            <a:r>
              <a:rPr lang="en-US" sz="1400" dirty="0" smtClean="0"/>
              <a:t>Name and comment of data, signals parameters written if inspect switcher is on</a:t>
            </a:r>
          </a:p>
          <a:p>
            <a:pPr marL="228600" indent="-228600">
              <a:buFont typeface="+mj-lt"/>
              <a:buAutoNum type="arabicPeriod"/>
            </a:pPr>
            <a:r>
              <a:rPr lang="en-US" sz="1400" dirty="0" smtClean="0"/>
              <a:t>To open data, choose data configuration file;</a:t>
            </a:r>
          </a:p>
          <a:p>
            <a:pPr marL="228600" indent="-228600">
              <a:buFont typeface="+mj-lt"/>
              <a:buAutoNum type="arabicPeriod"/>
            </a:pPr>
            <a:r>
              <a:rPr lang="en-US" sz="1400" dirty="0" smtClean="0"/>
              <a:t>Process opened data in ROOT Tree</a:t>
            </a:r>
          </a:p>
          <a:p>
            <a:pPr marL="228600" indent="-228600">
              <a:buFont typeface="+mj-lt"/>
              <a:buAutoNum type="arabicPeriod"/>
            </a:pPr>
            <a:r>
              <a:rPr lang="en-US" sz="1400" dirty="0" smtClean="0"/>
              <a:t>To inspect saved file with ROOT Tree, open root browser</a:t>
            </a:r>
          </a:p>
          <a:p>
            <a:pPr marL="228600" indent="-228600">
              <a:buFont typeface="+mj-lt"/>
              <a:buAutoNum type="arabicPeriod"/>
            </a:pPr>
            <a:endParaRPr lang="en-US" sz="1400" dirty="0"/>
          </a:p>
          <a:p>
            <a:r>
              <a:rPr lang="en-US" sz="1400" dirty="0" smtClean="0"/>
              <a:t>Parameters window</a:t>
            </a:r>
          </a:p>
          <a:p>
            <a:pPr marL="342900" indent="-342900">
              <a:buFont typeface="+mj-lt"/>
              <a:buAutoNum type="arabicPeriod"/>
            </a:pPr>
            <a:r>
              <a:rPr lang="en-US" sz="1400" dirty="0" smtClean="0"/>
              <a:t>Enter the number of event to process</a:t>
            </a:r>
            <a:endParaRPr lang="en-US" sz="1400" dirty="0" smtClean="0"/>
          </a:p>
          <a:p>
            <a:endParaRPr lang="en-US" sz="1400" dirty="0"/>
          </a:p>
        </p:txBody>
      </p:sp>
      <p:pic>
        <p:nvPicPr>
          <p:cNvPr id="18" name="Рисунок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9511" y="160126"/>
            <a:ext cx="1898496" cy="3299766"/>
          </a:xfrm>
          <a:prstGeom prst="rect">
            <a:avLst/>
          </a:prstGeom>
        </p:spPr>
      </p:pic>
    </p:spTree>
    <p:extLst>
      <p:ext uri="{BB962C8B-B14F-4D97-AF65-F5344CB8AC3E}">
        <p14:creationId xmlns:p14="http://schemas.microsoft.com/office/powerpoint/2010/main" val="3052952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9026" y="3878269"/>
            <a:ext cx="4588476" cy="1200329"/>
          </a:xfrm>
          <a:prstGeom prst="rect">
            <a:avLst/>
          </a:prstGeom>
          <a:noFill/>
        </p:spPr>
        <p:txBody>
          <a:bodyPr wrap="square" rtlCol="0">
            <a:spAutoFit/>
          </a:bodyPr>
          <a:lstStyle/>
          <a:p>
            <a:r>
              <a:rPr lang="en-US" sz="1200" dirty="0" smtClean="0"/>
              <a:t>While data processing a </a:t>
            </a:r>
            <a:r>
              <a:rPr lang="en-US" sz="1200" dirty="0" err="1" smtClean="0"/>
              <a:t>blackman</a:t>
            </a:r>
            <a:r>
              <a:rPr lang="en-US" sz="1200" dirty="0" smtClean="0"/>
              <a:t> filter applied to data to annihilate 500Mhz noise come from data digitizing.  Then maximum of amplitude recognized as signal peak (accordance to signal polarity). Zero level and zero level RMS found out of signals. Also signals front and back edges found at 0.1 and 0.9 level of signal amplitude. These values are showed if “inspect” switcher turned on. </a:t>
            </a:r>
            <a:endParaRPr lang="en-US" sz="1200" dirty="0"/>
          </a:p>
        </p:txBody>
      </p:sp>
    </p:spTree>
    <p:extLst>
      <p:ext uri="{BB962C8B-B14F-4D97-AF65-F5344CB8AC3E}">
        <p14:creationId xmlns:p14="http://schemas.microsoft.com/office/powerpoint/2010/main" val="119200099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1219</TotalTime>
  <Words>561</Words>
  <Application>Microsoft Office PowerPoint</Application>
  <PresentationFormat>Широкоэкранный</PresentationFormat>
  <Paragraphs>29</Paragraphs>
  <Slides>5</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5</vt:i4>
      </vt:variant>
    </vt:vector>
  </HeadingPairs>
  <TitlesOfParts>
    <vt:vector size="10" baseType="lpstr">
      <vt:lpstr>Arial</vt:lpstr>
      <vt:lpstr>Calibri</vt:lpstr>
      <vt:lpstr>Calibri Light</vt:lpstr>
      <vt:lpstr>Century Gothic</vt:lpstr>
      <vt:lpstr>Тема Office</vt:lpstr>
      <vt:lpstr>Digitizer Data Processing</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Дмитрий Ф</dc:creator>
  <cp:lastModifiedBy>Дмитрий Ф</cp:lastModifiedBy>
  <cp:revision>21</cp:revision>
  <dcterms:created xsi:type="dcterms:W3CDTF">2016-06-17T14:12:55Z</dcterms:created>
  <dcterms:modified xsi:type="dcterms:W3CDTF">2016-06-18T10:32:45Z</dcterms:modified>
</cp:coreProperties>
</file>