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0" d="100"/>
          <a:sy n="50" d="100"/>
        </p:scale>
        <p:origin x="4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0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9E067-2292-4DDF-9E96-7019C6D770EC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9CB0-3C73-4357-8461-1C71D082C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33384" y="0"/>
            <a:ext cx="454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DigDataProcessing</a:t>
            </a:r>
            <a:r>
              <a:rPr lang="en-US" sz="3200" dirty="0" smtClean="0"/>
              <a:t> project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4288" y="749243"/>
            <a:ext cx="60759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Objective of the project is the analysis of the data recorded with CAEN digitizer with special signals recognition algorithms</a:t>
            </a:r>
          </a:p>
          <a:p>
            <a:endParaRPr lang="en-US" dirty="0" smtClean="0"/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GUI interface allow to </a:t>
            </a:r>
            <a:r>
              <a:rPr lang="en-US" u="sng" dirty="0" smtClean="0"/>
              <a:t>monitor data online</a:t>
            </a:r>
            <a:r>
              <a:rPr lang="en-US" dirty="0" smtClean="0"/>
              <a:t>, and </a:t>
            </a:r>
            <a:r>
              <a:rPr lang="en-US" u="sng" dirty="0" smtClean="0"/>
              <a:t>process data on the fly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Raw data from digitizer converted </a:t>
            </a:r>
            <a:r>
              <a:rPr lang="en-US" u="sng" dirty="0" smtClean="0"/>
              <a:t>to ROOT </a:t>
            </a:r>
            <a:r>
              <a:rPr lang="en-US" u="sng" dirty="0" err="1" smtClean="0"/>
              <a:t>TTree</a:t>
            </a:r>
            <a:r>
              <a:rPr lang="en-US" u="sng" dirty="0" smtClean="0"/>
              <a:t> </a:t>
            </a:r>
            <a:r>
              <a:rPr lang="en-US" dirty="0" smtClean="0"/>
              <a:t>format very convenient for analysis with ROOT facility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Calculation of signals amplitude, signal’s </a:t>
            </a:r>
            <a:r>
              <a:rPr lang="en-US" u="sng" dirty="0" smtClean="0"/>
              <a:t>time</a:t>
            </a:r>
            <a:r>
              <a:rPr lang="en-US" dirty="0" smtClean="0"/>
              <a:t> at ½ of </a:t>
            </a:r>
            <a:r>
              <a:rPr lang="en-US" u="sng" dirty="0" smtClean="0"/>
              <a:t>amplitude</a:t>
            </a:r>
            <a:r>
              <a:rPr lang="en-US" dirty="0" smtClean="0"/>
              <a:t>, signal’s </a:t>
            </a:r>
            <a:r>
              <a:rPr lang="en-US" u="sng" dirty="0" smtClean="0"/>
              <a:t>front and back length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Time of signal is determined by </a:t>
            </a:r>
            <a:r>
              <a:rPr lang="en-US" u="sng" dirty="0" smtClean="0"/>
              <a:t>signal’s front fit </a:t>
            </a:r>
            <a:r>
              <a:rPr lang="en-US" dirty="0" smtClean="0"/>
              <a:t>with polynomial function power 1 and 3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Special algorithms for different types of signals </a:t>
            </a:r>
            <a:r>
              <a:rPr lang="en-US" dirty="0" smtClean="0"/>
              <a:t>applied: </a:t>
            </a:r>
            <a:r>
              <a:rPr lang="en-US" dirty="0" smtClean="0"/>
              <a:t>amplitude, logic NIM, XY coordinate detector’s signals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/>
              <a:t>blackman</a:t>
            </a:r>
            <a:r>
              <a:rPr lang="en-US" u="sng" dirty="0" smtClean="0"/>
              <a:t> filter</a:t>
            </a:r>
            <a:r>
              <a:rPr lang="en-US" dirty="0" smtClean="0"/>
              <a:t> applied to data allow to annihilate 500Mhz noise come from data digitizing</a:t>
            </a:r>
          </a:p>
          <a:p>
            <a:pPr marL="3600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Project’s structure is open to the simple addition of new </a:t>
            </a:r>
            <a:r>
              <a:rPr lang="en-US" dirty="0" smtClean="0"/>
              <a:t>types of signals and new versions of analysis algorithms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477000" y="624578"/>
            <a:ext cx="5313792" cy="4905588"/>
            <a:chOff x="5751095" y="1302233"/>
            <a:chExt cx="6039697" cy="530855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095" y="1302233"/>
              <a:ext cx="6039697" cy="49639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751095" y="6364568"/>
              <a:ext cx="2428870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GUI main window: online signal monitoring</a:t>
              </a:r>
              <a:endParaRPr lang="en-US" sz="10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782050" y="5251496"/>
            <a:ext cx="3008742" cy="1389456"/>
            <a:chOff x="7652872" y="1971427"/>
            <a:chExt cx="4475148" cy="1927527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7652872" y="1971427"/>
              <a:ext cx="4475148" cy="1927527"/>
              <a:chOff x="9685422" y="4842021"/>
              <a:chExt cx="2144553" cy="1559959"/>
            </a:xfrm>
          </p:grpSpPr>
          <p:grpSp>
            <p:nvGrpSpPr>
              <p:cNvPr id="21" name="Группа 20"/>
              <p:cNvGrpSpPr/>
              <p:nvPr/>
            </p:nvGrpSpPr>
            <p:grpSpPr>
              <a:xfrm>
                <a:off x="9685422" y="4842021"/>
                <a:ext cx="2144553" cy="1559959"/>
                <a:chOff x="9685422" y="4842021"/>
                <a:chExt cx="2144553" cy="1559959"/>
              </a:xfrm>
            </p:grpSpPr>
            <p:pic>
              <p:nvPicPr>
                <p:cNvPr id="23" name="Рисунок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85422" y="4842021"/>
                  <a:ext cx="2144553" cy="1559959"/>
                </a:xfrm>
                <a:prstGeom prst="rect">
                  <a:avLst/>
                </a:prstGeom>
              </p:spPr>
            </p:pic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10735473" y="5002875"/>
                  <a:ext cx="0" cy="123825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10757698" y="4982473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 filter</a:t>
                </a:r>
                <a:endParaRPr lang="en-US" sz="10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143090" y="2200191"/>
              <a:ext cx="1830059" cy="415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Blackman </a:t>
              </a:r>
              <a:r>
                <a:rPr lang="en-US" sz="1600" dirty="0" smtClean="0"/>
                <a:t>filter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5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Группа 66"/>
          <p:cNvGrpSpPr/>
          <p:nvPr/>
        </p:nvGrpSpPr>
        <p:grpSpPr>
          <a:xfrm>
            <a:off x="17280" y="0"/>
            <a:ext cx="7691438" cy="4462463"/>
            <a:chOff x="17280" y="0"/>
            <a:chExt cx="7691438" cy="4462463"/>
          </a:xfrm>
        </p:grpSpPr>
        <p:grpSp>
          <p:nvGrpSpPr>
            <p:cNvPr id="56" name="Группа 55"/>
            <p:cNvGrpSpPr/>
            <p:nvPr/>
          </p:nvGrpSpPr>
          <p:grpSpPr>
            <a:xfrm>
              <a:off x="17280" y="0"/>
              <a:ext cx="7691438" cy="4462463"/>
              <a:chOff x="423862" y="395287"/>
              <a:chExt cx="7691438" cy="4462463"/>
            </a:xfrm>
          </p:grpSpPr>
          <p:grpSp>
            <p:nvGrpSpPr>
              <p:cNvPr id="28" name="Группа 27"/>
              <p:cNvGrpSpPr/>
              <p:nvPr/>
            </p:nvGrpSpPr>
            <p:grpSpPr>
              <a:xfrm>
                <a:off x="423862" y="395287"/>
                <a:ext cx="7691438" cy="4462463"/>
                <a:chOff x="423862" y="395287"/>
                <a:chExt cx="10058400" cy="5379681"/>
              </a:xfrm>
            </p:grpSpPr>
            <p:pic>
              <p:nvPicPr>
                <p:cNvPr id="10" name="Рисунок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862" y="395287"/>
                  <a:ext cx="10058400" cy="5379681"/>
                </a:xfrm>
                <a:prstGeom prst="rect">
                  <a:avLst/>
                </a:prstGeom>
              </p:spPr>
            </p:pic>
            <p:cxnSp>
              <p:nvCxnSpPr>
                <p:cNvPr id="12" name="Прямая соединительная линия 11"/>
                <p:cNvCxnSpPr/>
                <p:nvPr/>
              </p:nvCxnSpPr>
              <p:spPr>
                <a:xfrm flipV="1">
                  <a:off x="1833008" y="1586872"/>
                  <a:ext cx="7240107" cy="24063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 flipV="1">
                  <a:off x="1833007" y="4379763"/>
                  <a:ext cx="7240107" cy="24063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 flipV="1">
                  <a:off x="1833006" y="2914327"/>
                  <a:ext cx="7240107" cy="24063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 flipV="1">
                  <a:off x="1833006" y="1246619"/>
                  <a:ext cx="7240107" cy="24063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>
                  <a:off x="6966778" y="1244047"/>
                  <a:ext cx="14515" cy="340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/>
                <p:nvPr/>
              </p:nvCxnSpPr>
              <p:spPr>
                <a:xfrm flipH="1">
                  <a:off x="6146726" y="1270682"/>
                  <a:ext cx="770" cy="166770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/>
                <p:nvPr/>
              </p:nvCxnSpPr>
              <p:spPr>
                <a:xfrm flipV="1">
                  <a:off x="1833006" y="4737112"/>
                  <a:ext cx="7240107" cy="24063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/>
                <p:cNvCxnSpPr/>
                <p:nvPr/>
              </p:nvCxnSpPr>
              <p:spPr>
                <a:xfrm>
                  <a:off x="6981825" y="4381500"/>
                  <a:ext cx="6725" cy="3440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/>
              <p:cNvSpPr txBox="1"/>
              <p:nvPr/>
            </p:nvSpPr>
            <p:spPr>
              <a:xfrm>
                <a:off x="5453975" y="1099336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A/10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427086" y="3700008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A/10</a:t>
                </a:r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800011" y="2089715"/>
                <a:ext cx="4122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A/2</a:t>
                </a:r>
                <a:endParaRPr lang="en-US" sz="12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518120" y="1591371"/>
                <a:ext cx="897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Front begin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5" name="Прямая со стрелкой 34"/>
              <p:cNvCxnSpPr/>
              <p:nvPr/>
            </p:nvCxnSpPr>
            <p:spPr>
              <a:xfrm flipH="1" flipV="1">
                <a:off x="1952625" y="1423509"/>
                <a:ext cx="610230" cy="241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722271" y="1591371"/>
                <a:ext cx="7505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Back end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8" name="Прямая со стрелкой 37"/>
              <p:cNvCxnSpPr/>
              <p:nvPr/>
            </p:nvCxnSpPr>
            <p:spPr>
              <a:xfrm flipV="1">
                <a:off x="6442633" y="1421594"/>
                <a:ext cx="236260" cy="307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501404" y="3228485"/>
                <a:ext cx="789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Front end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2" name="Прямая со стрелкой 41"/>
              <p:cNvCxnSpPr>
                <a:stCxn id="40" idx="3"/>
              </p:cNvCxnSpPr>
              <p:nvPr/>
            </p:nvCxnSpPr>
            <p:spPr>
              <a:xfrm>
                <a:off x="2291300" y="3366985"/>
                <a:ext cx="385225" cy="333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3484351" y="3227513"/>
                <a:ext cx="857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Back begin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5" name="Прямая со стрелкой 44"/>
              <p:cNvCxnSpPr>
                <a:stCxn id="43" idx="1"/>
              </p:cNvCxnSpPr>
              <p:nvPr/>
            </p:nvCxnSpPr>
            <p:spPr>
              <a:xfrm flipH="1">
                <a:off x="3200401" y="3366013"/>
                <a:ext cx="283950" cy="3339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562855" y="4036643"/>
                <a:ext cx="8370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A</a:t>
                </a:r>
                <a:r>
                  <a:rPr lang="en-US" sz="1200" dirty="0" smtClean="0">
                    <a:solidFill>
                      <a:schemeClr val="accent1"/>
                    </a:solidFill>
                  </a:rPr>
                  <a:t>mplitude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518119" y="875138"/>
                <a:ext cx="7899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Zero level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18119" y="2107290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T</a:t>
                </a:r>
                <a:r>
                  <a:rPr lang="en-US" sz="1200" dirty="0" smtClean="0">
                    <a:solidFill>
                      <a:schemeClr val="accent1"/>
                    </a:solidFill>
                  </a:rPr>
                  <a:t>ime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0" name="Прямая со стрелкой 49"/>
              <p:cNvCxnSpPr/>
              <p:nvPr/>
            </p:nvCxnSpPr>
            <p:spPr>
              <a:xfrm flipH="1">
                <a:off x="2336035" y="2263112"/>
                <a:ext cx="226820" cy="207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222720" y="2589156"/>
                <a:ext cx="685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Front fit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5" name="Прямая со стрелкой 54"/>
              <p:cNvCxnSpPr>
                <a:stCxn id="53" idx="3"/>
              </p:cNvCxnSpPr>
              <p:nvPr/>
            </p:nvCxnSpPr>
            <p:spPr>
              <a:xfrm>
                <a:off x="1908421" y="2727656"/>
                <a:ext cx="541024" cy="289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Прямая со стрелкой 63"/>
            <p:cNvCxnSpPr/>
            <p:nvPr/>
          </p:nvCxnSpPr>
          <p:spPr>
            <a:xfrm>
              <a:off x="4069036" y="726143"/>
              <a:ext cx="10856" cy="29049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069036" y="262211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</a:t>
              </a:r>
              <a:endParaRPr 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19731" y="4265918"/>
            <a:ext cx="6557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Zerol</a:t>
            </a:r>
            <a:r>
              <a:rPr lang="en-US" sz="2400" dirty="0" smtClean="0"/>
              <a:t> level is mean level out of signal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Amplitude is signal’s extreme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Frond and back edges placed at A/10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Time determined by pol1 (pol3) fit at A/2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Charge is area under signal from Front begin to Back end</a:t>
            </a:r>
            <a:endParaRPr lang="en-US" sz="2400" dirty="0"/>
          </a:p>
        </p:txBody>
      </p:sp>
      <p:grpSp>
        <p:nvGrpSpPr>
          <p:cNvPr id="86" name="Группа 85"/>
          <p:cNvGrpSpPr/>
          <p:nvPr/>
        </p:nvGrpSpPr>
        <p:grpSpPr>
          <a:xfrm>
            <a:off x="7110701" y="275763"/>
            <a:ext cx="4925106" cy="6057916"/>
            <a:chOff x="3974106" y="80267"/>
            <a:chExt cx="4925106" cy="6057916"/>
          </a:xfrm>
        </p:grpSpPr>
        <p:grpSp>
          <p:nvGrpSpPr>
            <p:cNvPr id="85" name="Группа 84"/>
            <p:cNvGrpSpPr/>
            <p:nvPr/>
          </p:nvGrpSpPr>
          <p:grpSpPr>
            <a:xfrm>
              <a:off x="3974106" y="80267"/>
              <a:ext cx="4925106" cy="6057916"/>
              <a:chOff x="7092724" y="0"/>
              <a:chExt cx="4925106" cy="6057916"/>
            </a:xfrm>
          </p:grpSpPr>
          <p:sp>
            <p:nvSpPr>
              <p:cNvPr id="71" name="Прямоугольник 70"/>
              <p:cNvSpPr/>
              <p:nvPr/>
            </p:nvSpPr>
            <p:spPr>
              <a:xfrm>
                <a:off x="7092724" y="0"/>
                <a:ext cx="4925106" cy="605791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206955" y="82139"/>
                <a:ext cx="2393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>
                        <a:lumMod val="50000"/>
                      </a:schemeClr>
                    </a:solidFill>
                    <a:latin typeface="Centaur" panose="02030504050205020304" pitchFamily="18" charset="0"/>
                  </a:rPr>
                  <a:t>Under development</a:t>
                </a:r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>
                <a:off x="7253979" y="2492081"/>
                <a:ext cx="4630210" cy="2298550"/>
                <a:chOff x="7720226" y="2489104"/>
                <a:chExt cx="4297604" cy="2298550"/>
              </a:xfrm>
            </p:grpSpPr>
            <p:pic>
              <p:nvPicPr>
                <p:cNvPr id="63" name="Рисунок 6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0226" y="2489104"/>
                  <a:ext cx="4297604" cy="229855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9272009" y="4036219"/>
                  <a:ext cx="19452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Signal’s peak pol2 fit</a:t>
                  </a:r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7253978" y="4809518"/>
                <a:ext cx="39479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Simulation of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Time above threshold (TOT)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Leading edge discriminator (LED)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Constant fraction discriminator (CFD)</a:t>
                </a:r>
                <a:endParaRPr lang="en-US" dirty="0"/>
              </a:p>
            </p:txBody>
          </p:sp>
          <p:grpSp>
            <p:nvGrpSpPr>
              <p:cNvPr id="84" name="Группа 83"/>
              <p:cNvGrpSpPr/>
              <p:nvPr/>
            </p:nvGrpSpPr>
            <p:grpSpPr>
              <a:xfrm>
                <a:off x="7245032" y="667494"/>
                <a:ext cx="4639156" cy="1926105"/>
                <a:chOff x="7245032" y="667494"/>
                <a:chExt cx="4639156" cy="1926105"/>
              </a:xfrm>
            </p:grpSpPr>
            <p:grpSp>
              <p:nvGrpSpPr>
                <p:cNvPr id="62" name="Группа 61"/>
                <p:cNvGrpSpPr/>
                <p:nvPr/>
              </p:nvGrpSpPr>
              <p:grpSpPr>
                <a:xfrm>
                  <a:off x="7245032" y="667494"/>
                  <a:ext cx="4639156" cy="1926105"/>
                  <a:chOff x="7099051" y="2981358"/>
                  <a:chExt cx="4954210" cy="1926105"/>
                </a:xfrm>
              </p:grpSpPr>
              <p:pic>
                <p:nvPicPr>
                  <p:cNvPr id="59" name="Рисунок 58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99051" y="2981358"/>
                    <a:ext cx="4954210" cy="1926105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589075" y="4262058"/>
                    <a:ext cx="30791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Zero level by polynomial fitting</a:t>
                    </a:r>
                    <a:endParaRPr lang="en-US" dirty="0"/>
                  </a:p>
                </p:txBody>
              </p:sp>
            </p:grpSp>
            <p:sp>
              <p:nvSpPr>
                <p:cNvPr id="75" name="TextBox 74"/>
                <p:cNvSpPr txBox="1"/>
                <p:nvPr/>
              </p:nvSpPr>
              <p:spPr>
                <a:xfrm>
                  <a:off x="8988364" y="919085"/>
                  <a:ext cx="9001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Signal’s gap</a:t>
                  </a:r>
                  <a:endParaRPr lang="en-US" sz="1200" dirty="0"/>
                </a:p>
              </p:txBody>
            </p:sp>
            <p:cxnSp>
              <p:nvCxnSpPr>
                <p:cNvPr id="77" name="Прямая со стрелкой 76"/>
                <p:cNvCxnSpPr/>
                <p:nvPr/>
              </p:nvCxnSpPr>
              <p:spPr>
                <a:xfrm flipH="1">
                  <a:off x="9069040" y="1196084"/>
                  <a:ext cx="305129" cy="31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/>
                <p:cNvCxnSpPr/>
                <p:nvPr/>
              </p:nvCxnSpPr>
              <p:spPr>
                <a:xfrm>
                  <a:off x="9400843" y="1173731"/>
                  <a:ext cx="213935" cy="3577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/>
            <p:cNvSpPr txBox="1"/>
            <p:nvPr/>
          </p:nvSpPr>
          <p:spPr>
            <a:xfrm>
              <a:off x="5582610" y="2886735"/>
              <a:ext cx="1345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Zero level fit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50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241</Words>
  <Application>Microsoft Office PowerPoint</Application>
  <PresentationFormat>Широкоэкранный</PresentationFormat>
  <Paragraphs>39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Ф</dc:creator>
  <cp:lastModifiedBy>Дмитрий Ф</cp:lastModifiedBy>
  <cp:revision>16</cp:revision>
  <dcterms:created xsi:type="dcterms:W3CDTF">2016-07-07T09:01:59Z</dcterms:created>
  <dcterms:modified xsi:type="dcterms:W3CDTF">2016-07-11T07:53:06Z</dcterms:modified>
</cp:coreProperties>
</file>