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83" r:id="rId3"/>
    <p:sldId id="260" r:id="rId4"/>
    <p:sldId id="262" r:id="rId5"/>
    <p:sldId id="263" r:id="rId6"/>
    <p:sldId id="282" r:id="rId7"/>
    <p:sldId id="265" r:id="rId8"/>
    <p:sldId id="267" r:id="rId9"/>
    <p:sldId id="268" r:id="rId10"/>
    <p:sldId id="269" r:id="rId11"/>
    <p:sldId id="270" r:id="rId12"/>
    <p:sldId id="288" r:id="rId13"/>
    <p:sldId id="293" r:id="rId14"/>
    <p:sldId id="290" r:id="rId15"/>
    <p:sldId id="273" r:id="rId16"/>
    <p:sldId id="274" r:id="rId17"/>
    <p:sldId id="275" r:id="rId18"/>
    <p:sldId id="276" r:id="rId19"/>
    <p:sldId id="277" r:id="rId20"/>
    <p:sldId id="287" r:id="rId21"/>
    <p:sldId id="279" r:id="rId22"/>
    <p:sldId id="292"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111"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11"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11"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11"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11" charset="-128"/>
        <a:cs typeface="+mn-cs"/>
      </a:defRPr>
    </a:lvl5pPr>
    <a:lvl6pPr marL="2286000" algn="l" defTabSz="914400" rtl="0" eaLnBrk="1" latinLnBrk="0" hangingPunct="1">
      <a:defRPr kern="1200">
        <a:solidFill>
          <a:schemeClr val="tx1"/>
        </a:solidFill>
        <a:latin typeface="Arial" charset="0"/>
        <a:ea typeface="ＭＳ Ｐゴシック" pitchFamily="-111" charset="-128"/>
        <a:cs typeface="+mn-cs"/>
      </a:defRPr>
    </a:lvl6pPr>
    <a:lvl7pPr marL="2743200" algn="l" defTabSz="914400" rtl="0" eaLnBrk="1" latinLnBrk="0" hangingPunct="1">
      <a:defRPr kern="1200">
        <a:solidFill>
          <a:schemeClr val="tx1"/>
        </a:solidFill>
        <a:latin typeface="Arial" charset="0"/>
        <a:ea typeface="ＭＳ Ｐゴシック" pitchFamily="-111" charset="-128"/>
        <a:cs typeface="+mn-cs"/>
      </a:defRPr>
    </a:lvl7pPr>
    <a:lvl8pPr marL="3200400" algn="l" defTabSz="914400" rtl="0" eaLnBrk="1" latinLnBrk="0" hangingPunct="1">
      <a:defRPr kern="1200">
        <a:solidFill>
          <a:schemeClr val="tx1"/>
        </a:solidFill>
        <a:latin typeface="Arial" charset="0"/>
        <a:ea typeface="ＭＳ Ｐゴシック" pitchFamily="-111" charset="-128"/>
        <a:cs typeface="+mn-cs"/>
      </a:defRPr>
    </a:lvl8pPr>
    <a:lvl9pPr marL="3657600" algn="l" defTabSz="914400" rtl="0" eaLnBrk="1" latinLnBrk="0" hangingPunct="1">
      <a:defRPr kern="1200">
        <a:solidFill>
          <a:schemeClr val="tx1"/>
        </a:solidFill>
        <a:latin typeface="Arial" charset="0"/>
        <a:ea typeface="ＭＳ Ｐゴシック" pitchFamily="-11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suracajia" initials="m"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8700"/>
    <a:srgbClr val="7F9A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42" autoAdjust="0"/>
    <p:restoredTop sz="86432" autoAdjust="0"/>
  </p:normalViewPr>
  <p:slideViewPr>
    <p:cSldViewPr snapToGrid="0">
      <p:cViewPr varScale="1">
        <p:scale>
          <a:sx n="44" d="100"/>
          <a:sy n="44" d="100"/>
        </p:scale>
        <p:origin x="915"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111" charset="0"/>
              </a:defRPr>
            </a:lvl1pPr>
          </a:lstStyle>
          <a:p>
            <a:pPr>
              <a:defRPr/>
            </a:pPr>
            <a:fld id="{7C268101-FF5D-4708-95BD-23D950DC0CD7}" type="datetime1">
              <a:rPr lang="en-US" altLang="en-US"/>
              <a:pPr>
                <a:defRPr/>
              </a:pPr>
              <a:t>1/11/2022</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111" charset="0"/>
              </a:defRPr>
            </a:lvl1pPr>
          </a:lstStyle>
          <a:p>
            <a:pPr>
              <a:defRPr/>
            </a:pPr>
            <a:fld id="{835149B4-03C9-4AAD-9F70-60D8A39702BC}" type="slidenum">
              <a:rPr lang="en-US" altLang="en-US"/>
              <a:pPr>
                <a:defRPr/>
              </a:pPr>
              <a:t>‹#›</a:t>
            </a:fld>
            <a:endParaRPr lang="en-US" altLang="en-US"/>
          </a:p>
        </p:txBody>
      </p:sp>
    </p:spTree>
    <p:extLst>
      <p:ext uri="{BB962C8B-B14F-4D97-AF65-F5344CB8AC3E}">
        <p14:creationId xmlns:p14="http://schemas.microsoft.com/office/powerpoint/2010/main" val="10728793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itchFamily="-111" charset="0"/>
                <a:ea typeface="ＭＳ Ｐゴシック" pitchFamily="-111" charset="-128"/>
              </a:defRPr>
            </a:lvl1pPr>
            <a:lvl2pPr marL="37931725" indent="-37474525" eaLnBrk="0" hangingPunct="0">
              <a:spcBef>
                <a:spcPct val="30000"/>
              </a:spcBef>
              <a:defRPr sz="1200">
                <a:solidFill>
                  <a:schemeClr val="tx1"/>
                </a:solidFill>
                <a:latin typeface="Calibri" pitchFamily="-111" charset="0"/>
                <a:ea typeface="ＭＳ Ｐゴシック" pitchFamily="-111" charset="-128"/>
              </a:defRPr>
            </a:lvl2pPr>
            <a:lvl3pPr marL="1143000" indent="-228600" eaLnBrk="0" hangingPunct="0">
              <a:spcBef>
                <a:spcPct val="30000"/>
              </a:spcBef>
              <a:defRPr sz="1200">
                <a:solidFill>
                  <a:schemeClr val="tx1"/>
                </a:solidFill>
                <a:latin typeface="Calibri" pitchFamily="-111" charset="0"/>
                <a:ea typeface="ＭＳ Ｐゴシック" pitchFamily="-111" charset="-128"/>
              </a:defRPr>
            </a:lvl3pPr>
            <a:lvl4pPr marL="1600200" indent="-228600" eaLnBrk="0" hangingPunct="0">
              <a:spcBef>
                <a:spcPct val="30000"/>
              </a:spcBef>
              <a:defRPr sz="1200">
                <a:solidFill>
                  <a:schemeClr val="tx1"/>
                </a:solidFill>
                <a:latin typeface="Calibri" pitchFamily="-111" charset="0"/>
                <a:ea typeface="ＭＳ Ｐゴシック" pitchFamily="-111" charset="-128"/>
              </a:defRPr>
            </a:lvl4pPr>
            <a:lvl5pPr marL="2057400" indent="-228600" eaLnBrk="0" hangingPunct="0">
              <a:spcBef>
                <a:spcPct val="30000"/>
              </a:spcBef>
              <a:defRPr sz="1200">
                <a:solidFill>
                  <a:schemeClr val="tx1"/>
                </a:solidFill>
                <a:latin typeface="Calibri" pitchFamily="-111" charset="0"/>
                <a:ea typeface="ＭＳ Ｐゴシック" pitchFamily="-111" charset="-128"/>
              </a:defRPr>
            </a:lvl5pPr>
            <a:lvl6pPr marL="2514600" indent="-228600" eaLnBrk="0" fontAlgn="base" hangingPunct="0">
              <a:spcBef>
                <a:spcPct val="30000"/>
              </a:spcBef>
              <a:spcAft>
                <a:spcPct val="0"/>
              </a:spcAft>
              <a:defRPr sz="1200">
                <a:solidFill>
                  <a:schemeClr val="tx1"/>
                </a:solidFill>
                <a:latin typeface="Calibri" pitchFamily="-111" charset="0"/>
                <a:ea typeface="ＭＳ Ｐゴシック" pitchFamily="-111" charset="-128"/>
              </a:defRPr>
            </a:lvl6pPr>
            <a:lvl7pPr marL="2971800" indent="-228600" eaLnBrk="0" fontAlgn="base" hangingPunct="0">
              <a:spcBef>
                <a:spcPct val="30000"/>
              </a:spcBef>
              <a:spcAft>
                <a:spcPct val="0"/>
              </a:spcAft>
              <a:defRPr sz="1200">
                <a:solidFill>
                  <a:schemeClr val="tx1"/>
                </a:solidFill>
                <a:latin typeface="Calibri" pitchFamily="-111" charset="0"/>
                <a:ea typeface="ＭＳ Ｐゴシック" pitchFamily="-111" charset="-128"/>
              </a:defRPr>
            </a:lvl7pPr>
            <a:lvl8pPr marL="3429000" indent="-228600" eaLnBrk="0" fontAlgn="base" hangingPunct="0">
              <a:spcBef>
                <a:spcPct val="30000"/>
              </a:spcBef>
              <a:spcAft>
                <a:spcPct val="0"/>
              </a:spcAft>
              <a:defRPr sz="1200">
                <a:solidFill>
                  <a:schemeClr val="tx1"/>
                </a:solidFill>
                <a:latin typeface="Calibri" pitchFamily="-111" charset="0"/>
                <a:ea typeface="ＭＳ Ｐゴシック" pitchFamily="-111" charset="-128"/>
              </a:defRPr>
            </a:lvl8pPr>
            <a:lvl9pPr marL="3886200" indent="-228600" eaLnBrk="0" fontAlgn="base" hangingPunct="0">
              <a:spcBef>
                <a:spcPct val="30000"/>
              </a:spcBef>
              <a:spcAft>
                <a:spcPct val="0"/>
              </a:spcAft>
              <a:defRPr sz="1200">
                <a:solidFill>
                  <a:schemeClr val="tx1"/>
                </a:solidFill>
                <a:latin typeface="Calibri" pitchFamily="-111" charset="0"/>
                <a:ea typeface="ＭＳ Ｐゴシック" pitchFamily="-111" charset="-128"/>
              </a:defRPr>
            </a:lvl9pPr>
          </a:lstStyle>
          <a:p>
            <a:pPr eaLnBrk="1" hangingPunct="1">
              <a:spcBef>
                <a:spcPct val="0"/>
              </a:spcBef>
            </a:pPr>
            <a:fld id="{DA5EAD07-9F3B-4743-8F16-1F921BEFB63F}" type="slidenum">
              <a:rPr lang="en-US" altLang="en-US"/>
              <a:pPr eaLnBrk="1" hangingPunct="1">
                <a:spcBef>
                  <a:spcPct val="0"/>
                </a:spcBef>
              </a:pPr>
              <a:t>1</a:t>
            </a:fld>
            <a:endParaRPr lang="en-US" altLang="en-US"/>
          </a:p>
        </p:txBody>
      </p:sp>
    </p:spTree>
    <p:extLst>
      <p:ext uri="{BB962C8B-B14F-4D97-AF65-F5344CB8AC3E}">
        <p14:creationId xmlns:p14="http://schemas.microsoft.com/office/powerpoint/2010/main" val="1329718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a:t>
            </a:r>
            <a:r>
              <a:rPr lang="en-US" baseline="0" dirty="0"/>
              <a:t> of the table: Incomes and assets averages are given for all families, self-employed, and retired families in relation to what is earned, what they are worth, home ownership, and savings.</a:t>
            </a:r>
            <a:endParaRPr lang="en-US" dirty="0"/>
          </a:p>
        </p:txBody>
      </p:sp>
      <p:sp>
        <p:nvSpPr>
          <p:cNvPr id="4" name="Slide Number Placeholder 3"/>
          <p:cNvSpPr>
            <a:spLocks noGrp="1"/>
          </p:cNvSpPr>
          <p:nvPr>
            <p:ph type="sldNum" sz="quarter" idx="10"/>
          </p:nvPr>
        </p:nvSpPr>
        <p:spPr/>
        <p:txBody>
          <a:bodyPr/>
          <a:lstStyle/>
          <a:p>
            <a:pPr>
              <a:defRPr/>
            </a:pPr>
            <a:fld id="{835149B4-03C9-4AAD-9F70-60D8A39702BC}" type="slidenum">
              <a:rPr lang="en-US" altLang="en-US" smtClean="0"/>
              <a:pPr>
                <a:defRPr/>
              </a:pPr>
              <a:t>4</a:t>
            </a:fld>
            <a:endParaRPr lang="en-US" altLang="en-US"/>
          </a:p>
        </p:txBody>
      </p:sp>
    </p:spTree>
    <p:extLst>
      <p:ext uri="{BB962C8B-B14F-4D97-AF65-F5344CB8AC3E}">
        <p14:creationId xmlns:p14="http://schemas.microsoft.com/office/powerpoint/2010/main" val="727352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5149B4-03C9-4AAD-9F70-60D8A39702BC}" type="slidenum">
              <a:rPr lang="en-US" altLang="en-US" smtClean="0"/>
              <a:pPr>
                <a:defRPr/>
              </a:pPr>
              <a:t>6</a:t>
            </a:fld>
            <a:endParaRPr lang="en-US" altLang="en-US"/>
          </a:p>
        </p:txBody>
      </p:sp>
    </p:spTree>
    <p:extLst>
      <p:ext uri="{BB962C8B-B14F-4D97-AF65-F5344CB8AC3E}">
        <p14:creationId xmlns:p14="http://schemas.microsoft.com/office/powerpoint/2010/main" val="24106192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38357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Description</a:t>
            </a:r>
            <a:r>
              <a:rPr lang="en-US" baseline="0" dirty="0"/>
              <a:t> of the table: Ages and annual incomes for heads of household, as well as education levels and average incomes </a:t>
            </a:r>
            <a:r>
              <a:rPr lang="en-US" baseline="0"/>
              <a:t>are given.</a:t>
            </a:r>
            <a:endParaRPr lang="en-US"/>
          </a:p>
        </p:txBody>
      </p:sp>
      <p:sp>
        <p:nvSpPr>
          <p:cNvPr id="4" name="Slide Number Placeholder 3"/>
          <p:cNvSpPr>
            <a:spLocks noGrp="1"/>
          </p:cNvSpPr>
          <p:nvPr>
            <p:ph type="sldNum" sz="quarter" idx="10"/>
          </p:nvPr>
        </p:nvSpPr>
        <p:spPr/>
        <p:txBody>
          <a:bodyPr/>
          <a:lstStyle/>
          <a:p>
            <a:pPr>
              <a:defRPr/>
            </a:pPr>
            <a:fld id="{835149B4-03C9-4AAD-9F70-60D8A39702BC}" type="slidenum">
              <a:rPr lang="en-US" altLang="en-US" smtClean="0"/>
              <a:pPr>
                <a:defRPr/>
              </a:pPr>
              <a:t>22</a:t>
            </a:fld>
            <a:endParaRPr lang="en-US" altLang="en-US"/>
          </a:p>
        </p:txBody>
      </p:sp>
    </p:spTree>
    <p:extLst>
      <p:ext uri="{BB962C8B-B14F-4D97-AF65-F5344CB8AC3E}">
        <p14:creationId xmlns:p14="http://schemas.microsoft.com/office/powerpoint/2010/main" val="1252240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 name="Rectangle 3"/>
          <p:cNvSpPr/>
          <p:nvPr userDrawn="1"/>
        </p:nvSpPr>
        <p:spPr>
          <a:xfrm>
            <a:off x="0" y="6324600"/>
            <a:ext cx="9144000"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Freeform 4"/>
          <p:cNvSpPr/>
          <p:nvPr userDrawn="1"/>
        </p:nvSpPr>
        <p:spPr>
          <a:xfrm>
            <a:off x="2057400" y="-14288"/>
            <a:ext cx="5943600" cy="3886201"/>
          </a:xfrm>
          <a:custGeom>
            <a:avLst/>
            <a:gdLst>
              <a:gd name="connsiteX0" fmla="*/ 0 w 5943600"/>
              <a:gd name="connsiteY0" fmla="*/ 774716 h 4648200"/>
              <a:gd name="connsiteX1" fmla="*/ 226910 w 5943600"/>
              <a:gd name="connsiteY1" fmla="*/ 226909 h 4648200"/>
              <a:gd name="connsiteX2" fmla="*/ 774717 w 5943600"/>
              <a:gd name="connsiteY2" fmla="*/ 1 h 4648200"/>
              <a:gd name="connsiteX3" fmla="*/ 5168884 w 5943600"/>
              <a:gd name="connsiteY3" fmla="*/ 0 h 4648200"/>
              <a:gd name="connsiteX4" fmla="*/ 5716691 w 5943600"/>
              <a:gd name="connsiteY4" fmla="*/ 226910 h 4648200"/>
              <a:gd name="connsiteX5" fmla="*/ 5943599 w 5943600"/>
              <a:gd name="connsiteY5" fmla="*/ 774717 h 4648200"/>
              <a:gd name="connsiteX6" fmla="*/ 5943600 w 5943600"/>
              <a:gd name="connsiteY6" fmla="*/ 3873484 h 4648200"/>
              <a:gd name="connsiteX7" fmla="*/ 5716691 w 5943600"/>
              <a:gd name="connsiteY7" fmla="*/ 4421291 h 4648200"/>
              <a:gd name="connsiteX8" fmla="*/ 5168884 w 5943600"/>
              <a:gd name="connsiteY8" fmla="*/ 4648200 h 4648200"/>
              <a:gd name="connsiteX9" fmla="*/ 774716 w 5943600"/>
              <a:gd name="connsiteY9" fmla="*/ 4648200 h 4648200"/>
              <a:gd name="connsiteX10" fmla="*/ 226909 w 5943600"/>
              <a:gd name="connsiteY10" fmla="*/ 4421290 h 4648200"/>
              <a:gd name="connsiteX11" fmla="*/ 0 w 5943600"/>
              <a:gd name="connsiteY11" fmla="*/ 3873483 h 4648200"/>
              <a:gd name="connsiteX12" fmla="*/ 0 w 5943600"/>
              <a:gd name="connsiteY12" fmla="*/ 774716 h 4648200"/>
              <a:gd name="connsiteX0" fmla="*/ 0 w 5943600"/>
              <a:gd name="connsiteY0" fmla="*/ 774716 h 4648200"/>
              <a:gd name="connsiteX1" fmla="*/ 226910 w 5943600"/>
              <a:gd name="connsiteY1" fmla="*/ 226909 h 4648200"/>
              <a:gd name="connsiteX2" fmla="*/ 774717 w 5943600"/>
              <a:gd name="connsiteY2" fmla="*/ 1 h 4648200"/>
              <a:gd name="connsiteX3" fmla="*/ 5168884 w 5943600"/>
              <a:gd name="connsiteY3" fmla="*/ 0 h 4648200"/>
              <a:gd name="connsiteX4" fmla="*/ 5716691 w 5943600"/>
              <a:gd name="connsiteY4" fmla="*/ 226910 h 4648200"/>
              <a:gd name="connsiteX5" fmla="*/ 5943599 w 5943600"/>
              <a:gd name="connsiteY5" fmla="*/ 774717 h 4648200"/>
              <a:gd name="connsiteX6" fmla="*/ 5943600 w 5943600"/>
              <a:gd name="connsiteY6" fmla="*/ 3873484 h 4648200"/>
              <a:gd name="connsiteX7" fmla="*/ 5716691 w 5943600"/>
              <a:gd name="connsiteY7" fmla="*/ 4421291 h 4648200"/>
              <a:gd name="connsiteX8" fmla="*/ 5168884 w 5943600"/>
              <a:gd name="connsiteY8" fmla="*/ 4648200 h 4648200"/>
              <a:gd name="connsiteX9" fmla="*/ 774716 w 5943600"/>
              <a:gd name="connsiteY9" fmla="*/ 4648200 h 4648200"/>
              <a:gd name="connsiteX10" fmla="*/ 226909 w 5943600"/>
              <a:gd name="connsiteY10" fmla="*/ 4421290 h 4648200"/>
              <a:gd name="connsiteX11" fmla="*/ 0 w 5943600"/>
              <a:gd name="connsiteY11" fmla="*/ 3873483 h 4648200"/>
              <a:gd name="connsiteX12" fmla="*/ 0 w 5943600"/>
              <a:gd name="connsiteY12" fmla="*/ 774716 h 4648200"/>
              <a:gd name="connsiteX0" fmla="*/ 86764 w 6030364"/>
              <a:gd name="connsiteY0" fmla="*/ 774716 h 4648200"/>
              <a:gd name="connsiteX1" fmla="*/ 861481 w 6030364"/>
              <a:gd name="connsiteY1" fmla="*/ 1 h 4648200"/>
              <a:gd name="connsiteX2" fmla="*/ 5255648 w 6030364"/>
              <a:gd name="connsiteY2" fmla="*/ 0 h 4648200"/>
              <a:gd name="connsiteX3" fmla="*/ 5803455 w 6030364"/>
              <a:gd name="connsiteY3" fmla="*/ 226910 h 4648200"/>
              <a:gd name="connsiteX4" fmla="*/ 6030363 w 6030364"/>
              <a:gd name="connsiteY4" fmla="*/ 774717 h 4648200"/>
              <a:gd name="connsiteX5" fmla="*/ 6030364 w 6030364"/>
              <a:gd name="connsiteY5" fmla="*/ 3873484 h 4648200"/>
              <a:gd name="connsiteX6" fmla="*/ 5803455 w 6030364"/>
              <a:gd name="connsiteY6" fmla="*/ 4421291 h 4648200"/>
              <a:gd name="connsiteX7" fmla="*/ 5255648 w 6030364"/>
              <a:gd name="connsiteY7" fmla="*/ 4648200 h 4648200"/>
              <a:gd name="connsiteX8" fmla="*/ 861480 w 6030364"/>
              <a:gd name="connsiteY8" fmla="*/ 4648200 h 4648200"/>
              <a:gd name="connsiteX9" fmla="*/ 313673 w 6030364"/>
              <a:gd name="connsiteY9" fmla="*/ 4421290 h 4648200"/>
              <a:gd name="connsiteX10" fmla="*/ 86764 w 6030364"/>
              <a:gd name="connsiteY10" fmla="*/ 3873483 h 4648200"/>
              <a:gd name="connsiteX11" fmla="*/ 86764 w 6030364"/>
              <a:gd name="connsiteY11" fmla="*/ 774716 h 4648200"/>
              <a:gd name="connsiteX0" fmla="*/ 0 w 6121666"/>
              <a:gd name="connsiteY0" fmla="*/ 866017 h 4739501"/>
              <a:gd name="connsiteX1" fmla="*/ 5168884 w 6121666"/>
              <a:gd name="connsiteY1" fmla="*/ 91301 h 4739501"/>
              <a:gd name="connsiteX2" fmla="*/ 5716691 w 6121666"/>
              <a:gd name="connsiteY2" fmla="*/ 318211 h 4739501"/>
              <a:gd name="connsiteX3" fmla="*/ 5943599 w 6121666"/>
              <a:gd name="connsiteY3" fmla="*/ 866018 h 4739501"/>
              <a:gd name="connsiteX4" fmla="*/ 5943600 w 6121666"/>
              <a:gd name="connsiteY4" fmla="*/ 3964785 h 4739501"/>
              <a:gd name="connsiteX5" fmla="*/ 5716691 w 6121666"/>
              <a:gd name="connsiteY5" fmla="*/ 4512592 h 4739501"/>
              <a:gd name="connsiteX6" fmla="*/ 5168884 w 6121666"/>
              <a:gd name="connsiteY6" fmla="*/ 4739501 h 4739501"/>
              <a:gd name="connsiteX7" fmla="*/ 774716 w 6121666"/>
              <a:gd name="connsiteY7" fmla="*/ 4739501 h 4739501"/>
              <a:gd name="connsiteX8" fmla="*/ 226909 w 6121666"/>
              <a:gd name="connsiteY8" fmla="*/ 4512591 h 4739501"/>
              <a:gd name="connsiteX9" fmla="*/ 0 w 6121666"/>
              <a:gd name="connsiteY9" fmla="*/ 3964784 h 4739501"/>
              <a:gd name="connsiteX10" fmla="*/ 0 w 6121666"/>
              <a:gd name="connsiteY10" fmla="*/ 866017 h 4739501"/>
              <a:gd name="connsiteX0" fmla="*/ 0 w 5943600"/>
              <a:gd name="connsiteY0" fmla="*/ 607762 h 4481246"/>
              <a:gd name="connsiteX1" fmla="*/ 5716691 w 5943600"/>
              <a:gd name="connsiteY1" fmla="*/ 59956 h 4481246"/>
              <a:gd name="connsiteX2" fmla="*/ 5943599 w 5943600"/>
              <a:gd name="connsiteY2" fmla="*/ 607763 h 4481246"/>
              <a:gd name="connsiteX3" fmla="*/ 5943600 w 5943600"/>
              <a:gd name="connsiteY3" fmla="*/ 3706530 h 4481246"/>
              <a:gd name="connsiteX4" fmla="*/ 5716691 w 5943600"/>
              <a:gd name="connsiteY4" fmla="*/ 4254337 h 4481246"/>
              <a:gd name="connsiteX5" fmla="*/ 5168884 w 5943600"/>
              <a:gd name="connsiteY5" fmla="*/ 4481246 h 4481246"/>
              <a:gd name="connsiteX6" fmla="*/ 774716 w 5943600"/>
              <a:gd name="connsiteY6" fmla="*/ 4481246 h 4481246"/>
              <a:gd name="connsiteX7" fmla="*/ 226909 w 5943600"/>
              <a:gd name="connsiteY7" fmla="*/ 4254336 h 4481246"/>
              <a:gd name="connsiteX8" fmla="*/ 0 w 5943600"/>
              <a:gd name="connsiteY8" fmla="*/ 3706529 h 4481246"/>
              <a:gd name="connsiteX9" fmla="*/ 0 w 5943600"/>
              <a:gd name="connsiteY9" fmla="*/ 607762 h 4481246"/>
              <a:gd name="connsiteX0" fmla="*/ 0 w 5943600"/>
              <a:gd name="connsiteY0" fmla="*/ 516461 h 4389945"/>
              <a:gd name="connsiteX1" fmla="*/ 5943599 w 5943600"/>
              <a:gd name="connsiteY1" fmla="*/ 516462 h 4389945"/>
              <a:gd name="connsiteX2" fmla="*/ 5943600 w 5943600"/>
              <a:gd name="connsiteY2" fmla="*/ 3615229 h 4389945"/>
              <a:gd name="connsiteX3" fmla="*/ 5716691 w 5943600"/>
              <a:gd name="connsiteY3" fmla="*/ 4163036 h 4389945"/>
              <a:gd name="connsiteX4" fmla="*/ 5168884 w 5943600"/>
              <a:gd name="connsiteY4" fmla="*/ 4389945 h 4389945"/>
              <a:gd name="connsiteX5" fmla="*/ 774716 w 5943600"/>
              <a:gd name="connsiteY5" fmla="*/ 4389945 h 4389945"/>
              <a:gd name="connsiteX6" fmla="*/ 226909 w 5943600"/>
              <a:gd name="connsiteY6" fmla="*/ 4163035 h 4389945"/>
              <a:gd name="connsiteX7" fmla="*/ 0 w 5943600"/>
              <a:gd name="connsiteY7" fmla="*/ 3615228 h 4389945"/>
              <a:gd name="connsiteX8" fmla="*/ 0 w 5943600"/>
              <a:gd name="connsiteY8" fmla="*/ 516461 h 4389945"/>
              <a:gd name="connsiteX0" fmla="*/ 0 w 5943600"/>
              <a:gd name="connsiteY0" fmla="*/ 516461 h 4389945"/>
              <a:gd name="connsiteX1" fmla="*/ 5943599 w 5943600"/>
              <a:gd name="connsiteY1" fmla="*/ 516462 h 4389945"/>
              <a:gd name="connsiteX2" fmla="*/ 5943600 w 5943600"/>
              <a:gd name="connsiteY2" fmla="*/ 3615229 h 4389945"/>
              <a:gd name="connsiteX3" fmla="*/ 5716691 w 5943600"/>
              <a:gd name="connsiteY3" fmla="*/ 4163036 h 4389945"/>
              <a:gd name="connsiteX4" fmla="*/ 5168884 w 5943600"/>
              <a:gd name="connsiteY4" fmla="*/ 4389945 h 4389945"/>
              <a:gd name="connsiteX5" fmla="*/ 774716 w 5943600"/>
              <a:gd name="connsiteY5" fmla="*/ 4389945 h 4389945"/>
              <a:gd name="connsiteX6" fmla="*/ 226909 w 5943600"/>
              <a:gd name="connsiteY6" fmla="*/ 4163035 h 4389945"/>
              <a:gd name="connsiteX7" fmla="*/ 0 w 5943600"/>
              <a:gd name="connsiteY7" fmla="*/ 3615228 h 4389945"/>
              <a:gd name="connsiteX8" fmla="*/ 0 w 5943600"/>
              <a:gd name="connsiteY8" fmla="*/ 516461 h 4389945"/>
              <a:gd name="connsiteX0" fmla="*/ 0 w 5943600"/>
              <a:gd name="connsiteY0" fmla="*/ 516460 h 4389944"/>
              <a:gd name="connsiteX1" fmla="*/ 5943599 w 5943600"/>
              <a:gd name="connsiteY1" fmla="*/ 516461 h 4389944"/>
              <a:gd name="connsiteX2" fmla="*/ 5943600 w 5943600"/>
              <a:gd name="connsiteY2" fmla="*/ 3615228 h 4389944"/>
              <a:gd name="connsiteX3" fmla="*/ 5716691 w 5943600"/>
              <a:gd name="connsiteY3" fmla="*/ 4163035 h 4389944"/>
              <a:gd name="connsiteX4" fmla="*/ 5168884 w 5943600"/>
              <a:gd name="connsiteY4" fmla="*/ 4389944 h 4389944"/>
              <a:gd name="connsiteX5" fmla="*/ 774716 w 5943600"/>
              <a:gd name="connsiteY5" fmla="*/ 4389944 h 4389944"/>
              <a:gd name="connsiteX6" fmla="*/ 226909 w 5943600"/>
              <a:gd name="connsiteY6" fmla="*/ 4163034 h 4389944"/>
              <a:gd name="connsiteX7" fmla="*/ 0 w 5943600"/>
              <a:gd name="connsiteY7" fmla="*/ 3615227 h 4389944"/>
              <a:gd name="connsiteX8" fmla="*/ 0 w 5943600"/>
              <a:gd name="connsiteY8" fmla="*/ 516460 h 4389944"/>
              <a:gd name="connsiteX0" fmla="*/ 0 w 5943600"/>
              <a:gd name="connsiteY0" fmla="*/ 516460 h 4389944"/>
              <a:gd name="connsiteX1" fmla="*/ 5943599 w 5943600"/>
              <a:gd name="connsiteY1" fmla="*/ 516461 h 4389944"/>
              <a:gd name="connsiteX2" fmla="*/ 5943600 w 5943600"/>
              <a:gd name="connsiteY2" fmla="*/ 3615228 h 4389944"/>
              <a:gd name="connsiteX3" fmla="*/ 5716691 w 5943600"/>
              <a:gd name="connsiteY3" fmla="*/ 4163035 h 4389944"/>
              <a:gd name="connsiteX4" fmla="*/ 5168884 w 5943600"/>
              <a:gd name="connsiteY4" fmla="*/ 4389944 h 4389944"/>
              <a:gd name="connsiteX5" fmla="*/ 774716 w 5943600"/>
              <a:gd name="connsiteY5" fmla="*/ 4389944 h 4389944"/>
              <a:gd name="connsiteX6" fmla="*/ 226909 w 5943600"/>
              <a:gd name="connsiteY6" fmla="*/ 4163034 h 4389944"/>
              <a:gd name="connsiteX7" fmla="*/ 0 w 5943600"/>
              <a:gd name="connsiteY7" fmla="*/ 3615227 h 4389944"/>
              <a:gd name="connsiteX8" fmla="*/ 0 w 5943600"/>
              <a:gd name="connsiteY8" fmla="*/ 516460 h 4389944"/>
              <a:gd name="connsiteX0" fmla="*/ 0 w 5943600"/>
              <a:gd name="connsiteY0" fmla="*/ 516460 h 4389944"/>
              <a:gd name="connsiteX1" fmla="*/ 5943599 w 5943600"/>
              <a:gd name="connsiteY1" fmla="*/ 516461 h 4389944"/>
              <a:gd name="connsiteX2" fmla="*/ 5943600 w 5943600"/>
              <a:gd name="connsiteY2" fmla="*/ 3615228 h 4389944"/>
              <a:gd name="connsiteX3" fmla="*/ 5716691 w 5943600"/>
              <a:gd name="connsiteY3" fmla="*/ 4163035 h 4389944"/>
              <a:gd name="connsiteX4" fmla="*/ 5168884 w 5943600"/>
              <a:gd name="connsiteY4" fmla="*/ 4389944 h 4389944"/>
              <a:gd name="connsiteX5" fmla="*/ 774716 w 5943600"/>
              <a:gd name="connsiteY5" fmla="*/ 4389944 h 4389944"/>
              <a:gd name="connsiteX6" fmla="*/ 226909 w 5943600"/>
              <a:gd name="connsiteY6" fmla="*/ 4163034 h 4389944"/>
              <a:gd name="connsiteX7" fmla="*/ 0 w 5943600"/>
              <a:gd name="connsiteY7" fmla="*/ 3615227 h 4389944"/>
              <a:gd name="connsiteX8" fmla="*/ 91440 w 5943600"/>
              <a:gd name="connsiteY8" fmla="*/ 607900 h 4389944"/>
              <a:gd name="connsiteX0" fmla="*/ 0 w 5943600"/>
              <a:gd name="connsiteY0" fmla="*/ 516460 h 4389944"/>
              <a:gd name="connsiteX1" fmla="*/ 5943599 w 5943600"/>
              <a:gd name="connsiteY1" fmla="*/ 516461 h 4389944"/>
              <a:gd name="connsiteX2" fmla="*/ 5943600 w 5943600"/>
              <a:gd name="connsiteY2" fmla="*/ 3615228 h 4389944"/>
              <a:gd name="connsiteX3" fmla="*/ 5716691 w 5943600"/>
              <a:gd name="connsiteY3" fmla="*/ 4163035 h 4389944"/>
              <a:gd name="connsiteX4" fmla="*/ 5168884 w 5943600"/>
              <a:gd name="connsiteY4" fmla="*/ 4389944 h 4389944"/>
              <a:gd name="connsiteX5" fmla="*/ 774716 w 5943600"/>
              <a:gd name="connsiteY5" fmla="*/ 4389944 h 4389944"/>
              <a:gd name="connsiteX6" fmla="*/ 226909 w 5943600"/>
              <a:gd name="connsiteY6" fmla="*/ 4163034 h 4389944"/>
              <a:gd name="connsiteX7" fmla="*/ 0 w 5943600"/>
              <a:gd name="connsiteY7" fmla="*/ 3615227 h 4389944"/>
              <a:gd name="connsiteX8" fmla="*/ 0 w 5943600"/>
              <a:gd name="connsiteY8" fmla="*/ 503743 h 4389944"/>
              <a:gd name="connsiteX0" fmla="*/ 0 w 5943600"/>
              <a:gd name="connsiteY0" fmla="*/ 516460 h 4389944"/>
              <a:gd name="connsiteX1" fmla="*/ 5943599 w 5943600"/>
              <a:gd name="connsiteY1" fmla="*/ 516461 h 4389944"/>
              <a:gd name="connsiteX2" fmla="*/ 5943600 w 5943600"/>
              <a:gd name="connsiteY2" fmla="*/ 3615228 h 4389944"/>
              <a:gd name="connsiteX3" fmla="*/ 5716691 w 5943600"/>
              <a:gd name="connsiteY3" fmla="*/ 4163035 h 4389944"/>
              <a:gd name="connsiteX4" fmla="*/ 5168884 w 5943600"/>
              <a:gd name="connsiteY4" fmla="*/ 4389944 h 4389944"/>
              <a:gd name="connsiteX5" fmla="*/ 774716 w 5943600"/>
              <a:gd name="connsiteY5" fmla="*/ 4389944 h 4389944"/>
              <a:gd name="connsiteX6" fmla="*/ 226909 w 5943600"/>
              <a:gd name="connsiteY6" fmla="*/ 4163034 h 4389944"/>
              <a:gd name="connsiteX7" fmla="*/ 0 w 5943600"/>
              <a:gd name="connsiteY7" fmla="*/ 3615227 h 4389944"/>
              <a:gd name="connsiteX8" fmla="*/ 0 w 5943600"/>
              <a:gd name="connsiteY8" fmla="*/ 503743 h 4389944"/>
              <a:gd name="connsiteX9" fmla="*/ 0 w 5943600"/>
              <a:gd name="connsiteY9" fmla="*/ 516460 h 4389944"/>
              <a:gd name="connsiteX0" fmla="*/ 5943599 w 6035039"/>
              <a:gd name="connsiteY0" fmla="*/ 516461 h 4389944"/>
              <a:gd name="connsiteX1" fmla="*/ 5943600 w 6035039"/>
              <a:gd name="connsiteY1" fmla="*/ 3615228 h 4389944"/>
              <a:gd name="connsiteX2" fmla="*/ 5716691 w 6035039"/>
              <a:gd name="connsiteY2" fmla="*/ 4163035 h 4389944"/>
              <a:gd name="connsiteX3" fmla="*/ 5168884 w 6035039"/>
              <a:gd name="connsiteY3" fmla="*/ 4389944 h 4389944"/>
              <a:gd name="connsiteX4" fmla="*/ 774716 w 6035039"/>
              <a:gd name="connsiteY4" fmla="*/ 4389944 h 4389944"/>
              <a:gd name="connsiteX5" fmla="*/ 226909 w 6035039"/>
              <a:gd name="connsiteY5" fmla="*/ 4163034 h 4389944"/>
              <a:gd name="connsiteX6" fmla="*/ 0 w 6035039"/>
              <a:gd name="connsiteY6" fmla="*/ 3615227 h 4389944"/>
              <a:gd name="connsiteX7" fmla="*/ 0 w 6035039"/>
              <a:gd name="connsiteY7" fmla="*/ 503743 h 4389944"/>
              <a:gd name="connsiteX8" fmla="*/ 0 w 6035039"/>
              <a:gd name="connsiteY8" fmla="*/ 516460 h 4389944"/>
              <a:gd name="connsiteX9" fmla="*/ 6035039 w 6035039"/>
              <a:gd name="connsiteY9" fmla="*/ 607901 h 4389944"/>
              <a:gd name="connsiteX0" fmla="*/ 5943599 w 5943600"/>
              <a:gd name="connsiteY0" fmla="*/ 620619 h 4494102"/>
              <a:gd name="connsiteX1" fmla="*/ 5943600 w 5943600"/>
              <a:gd name="connsiteY1" fmla="*/ 3719386 h 4494102"/>
              <a:gd name="connsiteX2" fmla="*/ 5716691 w 5943600"/>
              <a:gd name="connsiteY2" fmla="*/ 4267193 h 4494102"/>
              <a:gd name="connsiteX3" fmla="*/ 5168884 w 5943600"/>
              <a:gd name="connsiteY3" fmla="*/ 4494102 h 4494102"/>
              <a:gd name="connsiteX4" fmla="*/ 774716 w 5943600"/>
              <a:gd name="connsiteY4" fmla="*/ 4494102 h 4494102"/>
              <a:gd name="connsiteX5" fmla="*/ 226909 w 5943600"/>
              <a:gd name="connsiteY5" fmla="*/ 4267192 h 4494102"/>
              <a:gd name="connsiteX6" fmla="*/ 0 w 5943600"/>
              <a:gd name="connsiteY6" fmla="*/ 3719385 h 4494102"/>
              <a:gd name="connsiteX7" fmla="*/ 0 w 5943600"/>
              <a:gd name="connsiteY7" fmla="*/ 607901 h 4494102"/>
              <a:gd name="connsiteX8" fmla="*/ 0 w 5943600"/>
              <a:gd name="connsiteY8" fmla="*/ 620618 h 4494102"/>
              <a:gd name="connsiteX9" fmla="*/ 5867400 w 5943600"/>
              <a:gd name="connsiteY9" fmla="*/ 607901 h 4494102"/>
              <a:gd name="connsiteX0" fmla="*/ 5943599 w 5943600"/>
              <a:gd name="connsiteY0" fmla="*/ 12718 h 3886201"/>
              <a:gd name="connsiteX1" fmla="*/ 5943600 w 5943600"/>
              <a:gd name="connsiteY1" fmla="*/ 3111485 h 3886201"/>
              <a:gd name="connsiteX2" fmla="*/ 5716691 w 5943600"/>
              <a:gd name="connsiteY2" fmla="*/ 3659292 h 3886201"/>
              <a:gd name="connsiteX3" fmla="*/ 5168884 w 5943600"/>
              <a:gd name="connsiteY3" fmla="*/ 3886201 h 3886201"/>
              <a:gd name="connsiteX4" fmla="*/ 774716 w 5943600"/>
              <a:gd name="connsiteY4" fmla="*/ 3886201 h 3886201"/>
              <a:gd name="connsiteX5" fmla="*/ 226909 w 5943600"/>
              <a:gd name="connsiteY5" fmla="*/ 3659291 h 3886201"/>
              <a:gd name="connsiteX6" fmla="*/ 0 w 5943600"/>
              <a:gd name="connsiteY6" fmla="*/ 3111484 h 3886201"/>
              <a:gd name="connsiteX7" fmla="*/ 0 w 5943600"/>
              <a:gd name="connsiteY7" fmla="*/ 0 h 3886201"/>
              <a:gd name="connsiteX8" fmla="*/ 0 w 5943600"/>
              <a:gd name="connsiteY8" fmla="*/ 12717 h 3886201"/>
              <a:gd name="connsiteX0" fmla="*/ 5943599 w 5943600"/>
              <a:gd name="connsiteY0" fmla="*/ 12718 h 3886201"/>
              <a:gd name="connsiteX1" fmla="*/ 5943600 w 5943600"/>
              <a:gd name="connsiteY1" fmla="*/ 3111485 h 3886201"/>
              <a:gd name="connsiteX2" fmla="*/ 5716691 w 5943600"/>
              <a:gd name="connsiteY2" fmla="*/ 3659292 h 3886201"/>
              <a:gd name="connsiteX3" fmla="*/ 5168884 w 5943600"/>
              <a:gd name="connsiteY3" fmla="*/ 3886201 h 3886201"/>
              <a:gd name="connsiteX4" fmla="*/ 774716 w 5943600"/>
              <a:gd name="connsiteY4" fmla="*/ 3886201 h 3886201"/>
              <a:gd name="connsiteX5" fmla="*/ 226909 w 5943600"/>
              <a:gd name="connsiteY5" fmla="*/ 3659291 h 3886201"/>
              <a:gd name="connsiteX6" fmla="*/ 0 w 5943600"/>
              <a:gd name="connsiteY6" fmla="*/ 3111484 h 3886201"/>
              <a:gd name="connsiteX7" fmla="*/ 0 w 5943600"/>
              <a:gd name="connsiteY7" fmla="*/ 0 h 3886201"/>
              <a:gd name="connsiteX8" fmla="*/ 0 w 5943600"/>
              <a:gd name="connsiteY8" fmla="*/ 12717 h 3886201"/>
              <a:gd name="connsiteX9" fmla="*/ 5943599 w 5943600"/>
              <a:gd name="connsiteY9" fmla="*/ 12718 h 3886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3600" h="3886201">
                <a:moveTo>
                  <a:pt x="5943599" y="12718"/>
                </a:moveTo>
                <a:cubicBezTo>
                  <a:pt x="5943599" y="1045640"/>
                  <a:pt x="5943600" y="2078563"/>
                  <a:pt x="5943600" y="3111485"/>
                </a:cubicBezTo>
                <a:cubicBezTo>
                  <a:pt x="5943600" y="3316953"/>
                  <a:pt x="5861978" y="3514005"/>
                  <a:pt x="5716691" y="3659292"/>
                </a:cubicBezTo>
                <a:cubicBezTo>
                  <a:pt x="5571403" y="3804579"/>
                  <a:pt x="5374351" y="3886201"/>
                  <a:pt x="5168884" y="3886201"/>
                </a:cubicBezTo>
                <a:lnTo>
                  <a:pt x="774716" y="3886201"/>
                </a:lnTo>
                <a:cubicBezTo>
                  <a:pt x="569248" y="3886201"/>
                  <a:pt x="372196" y="3804579"/>
                  <a:pt x="226909" y="3659291"/>
                </a:cubicBezTo>
                <a:cubicBezTo>
                  <a:pt x="81622" y="3514003"/>
                  <a:pt x="0" y="3316951"/>
                  <a:pt x="0" y="3111484"/>
                </a:cubicBezTo>
                <a:lnTo>
                  <a:pt x="0" y="0"/>
                </a:lnTo>
                <a:lnTo>
                  <a:pt x="0" y="12717"/>
                </a:lnTo>
                <a:lnTo>
                  <a:pt x="5943599" y="12718"/>
                </a:lnTo>
                <a:close/>
              </a:path>
            </a:pathLst>
          </a:custGeom>
          <a:solidFill>
            <a:schemeClr val="tx1">
              <a:alpha val="6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Oval 5"/>
          <p:cNvSpPr/>
          <p:nvPr userDrawn="1"/>
        </p:nvSpPr>
        <p:spPr>
          <a:xfrm>
            <a:off x="457200" y="914400"/>
            <a:ext cx="2286000" cy="228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TextBox 6"/>
          <p:cNvSpPr txBox="1">
            <a:spLocks noChangeArrowheads="1"/>
          </p:cNvSpPr>
          <p:nvPr userDrawn="1"/>
        </p:nvSpPr>
        <p:spPr bwMode="auto">
          <a:xfrm>
            <a:off x="0" y="6321425"/>
            <a:ext cx="9144000" cy="527050"/>
          </a:xfrm>
          <a:prstGeom prst="rect">
            <a:avLst/>
          </a:prstGeom>
          <a:noFill/>
          <a:ln>
            <a:noFill/>
          </a:ln>
        </p:spPr>
        <p:txBody>
          <a:bodyPr anchor="ct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defRPr/>
            </a:pPr>
            <a:r>
              <a:rPr lang="en-US" altLang="en-US" sz="800">
                <a:solidFill>
                  <a:schemeClr val="bg1"/>
                </a:solidFill>
              </a:rPr>
              <a:t>© 2012 Cengage Learning. All Rights Reserved. May not be scanned, copied or duplicated, or posted to a publicly accessible website, in whole or in part.</a:t>
            </a:r>
          </a:p>
        </p:txBody>
      </p:sp>
      <p:sp>
        <p:nvSpPr>
          <p:cNvPr id="2" name="Title 1"/>
          <p:cNvSpPr>
            <a:spLocks noGrp="1"/>
          </p:cNvSpPr>
          <p:nvPr>
            <p:ph type="ctrTitle"/>
          </p:nvPr>
        </p:nvSpPr>
        <p:spPr>
          <a:xfrm>
            <a:off x="2895600" y="457201"/>
            <a:ext cx="4876800" cy="2743200"/>
          </a:xfrm>
        </p:spPr>
        <p:txBody>
          <a:bodyPr anchor="b"/>
          <a:lstStyle>
            <a:lvl1pPr algn="l">
              <a:defRPr>
                <a:solidFill>
                  <a:schemeClr val="bg1"/>
                </a:solidFill>
                <a:latin typeface="Copperplate Gothic Bold" pitchFamily="34" charset="0"/>
              </a:defRPr>
            </a:lvl1pPr>
          </a:lstStyle>
          <a:p>
            <a:r>
              <a:rPr lang="en-US" dirty="0"/>
              <a:t>Click to edit Master title style</a:t>
            </a:r>
          </a:p>
        </p:txBody>
      </p:sp>
    </p:spTree>
    <p:extLst>
      <p:ext uri="{BB962C8B-B14F-4D97-AF65-F5344CB8AC3E}">
        <p14:creationId xmlns:p14="http://schemas.microsoft.com/office/powerpoint/2010/main" val="3230744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chemeClr val="accent3"/>
              </a:buCl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606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85054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1026" name="Picture 8" descr="coins.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7713" y="381000"/>
            <a:ext cx="7699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1143000" y="728663"/>
            <a:ext cx="8001000" cy="1252537"/>
          </a:xfrm>
          <a:prstGeom prst="rect">
            <a:avLst/>
          </a:prstGeom>
          <a:solidFill>
            <a:srgbClr val="7F9A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 name="Rectangle 8"/>
          <p:cNvSpPr/>
          <p:nvPr/>
        </p:nvSpPr>
        <p:spPr>
          <a:xfrm>
            <a:off x="0" y="728663"/>
            <a:ext cx="1143000" cy="1252537"/>
          </a:xfrm>
          <a:prstGeom prst="rect">
            <a:avLst/>
          </a:prstGeom>
          <a:gradFill flip="none" rotWithShape="1">
            <a:gsLst>
              <a:gs pos="88000">
                <a:schemeClr val="tx2">
                  <a:lumMod val="75000"/>
                </a:schemeClr>
              </a:gs>
              <a:gs pos="50000">
                <a:schemeClr val="tx2">
                  <a:lumMod val="75000"/>
                  <a:shade val="67500"/>
                  <a:satMod val="115000"/>
                </a:schemeClr>
              </a:gs>
              <a:gs pos="100000">
                <a:schemeClr val="tx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 name="Rounded Rectangle 9"/>
          <p:cNvSpPr/>
          <p:nvPr/>
        </p:nvSpPr>
        <p:spPr>
          <a:xfrm>
            <a:off x="800100" y="454025"/>
            <a:ext cx="7543800" cy="5489575"/>
          </a:xfrm>
          <a:prstGeom prst="roundRect">
            <a:avLst>
              <a:gd name="adj" fmla="val 4598"/>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030" name="Text Placeholder 2"/>
          <p:cNvSpPr>
            <a:spLocks noGrp="1"/>
          </p:cNvSpPr>
          <p:nvPr>
            <p:ph type="body" idx="1"/>
          </p:nvPr>
        </p:nvSpPr>
        <p:spPr bwMode="auto">
          <a:xfrm>
            <a:off x="1143000" y="2209800"/>
            <a:ext cx="6934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Title Placeholder 1"/>
          <p:cNvSpPr>
            <a:spLocks noGrp="1"/>
          </p:cNvSpPr>
          <p:nvPr>
            <p:ph type="title"/>
          </p:nvPr>
        </p:nvSpPr>
        <p:spPr bwMode="auto">
          <a:xfrm>
            <a:off x="1143000" y="731838"/>
            <a:ext cx="6934200" cy="124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cxnSp>
        <p:nvCxnSpPr>
          <p:cNvPr id="12" name="Straight Connector 11"/>
          <p:cNvCxnSpPr/>
          <p:nvPr/>
        </p:nvCxnSpPr>
        <p:spPr>
          <a:xfrm rot="10800000">
            <a:off x="0" y="6554788"/>
            <a:ext cx="7772400" cy="0"/>
          </a:xfrm>
          <a:prstGeom prst="line">
            <a:avLst/>
          </a:prstGeom>
          <a:ln w="57150">
            <a:solidFill>
              <a:srgbClr val="7F9A24"/>
            </a:solidFill>
          </a:ln>
        </p:spPr>
        <p:style>
          <a:lnRef idx="1">
            <a:schemeClr val="accent1"/>
          </a:lnRef>
          <a:fillRef idx="0">
            <a:schemeClr val="accent1"/>
          </a:fillRef>
          <a:effectRef idx="0">
            <a:schemeClr val="accent1"/>
          </a:effectRef>
          <a:fontRef idx="minor">
            <a:schemeClr val="tx1"/>
          </a:fontRef>
        </p:style>
      </p:cxnSp>
      <p:sp>
        <p:nvSpPr>
          <p:cNvPr id="13" name="TextBox 12"/>
          <p:cNvSpPr txBox="1">
            <a:spLocks noChangeArrowheads="1"/>
          </p:cNvSpPr>
          <p:nvPr userDrawn="1"/>
        </p:nvSpPr>
        <p:spPr bwMode="auto">
          <a:xfrm>
            <a:off x="757238" y="6424613"/>
            <a:ext cx="7502525" cy="527050"/>
          </a:xfrm>
          <a:prstGeom prst="rect">
            <a:avLst/>
          </a:prstGeom>
          <a:noFill/>
          <a:ln>
            <a:noFill/>
          </a:ln>
        </p:spPr>
        <p:txBody>
          <a:bodyPr anchor="ct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defRPr/>
            </a:pPr>
            <a:r>
              <a:rPr lang="en-US" altLang="en-US" sz="800">
                <a:solidFill>
                  <a:srgbClr val="000000"/>
                </a:solidFill>
              </a:rPr>
              <a:t>© 2012 Cengage Learning. All Rights Reserved. May not be scanned, copied or duplicated, or posted to a publicly accessible website, in whole or in part.</a:t>
            </a:r>
          </a:p>
        </p:txBody>
      </p:sp>
    </p:spTree>
  </p:cSld>
  <p:clrMap bg1="lt1" tx1="dk1" bg2="lt2" tx2="dk2" accent1="accent1" accent2="accent2" accent3="accent3" accent4="accent4" accent5="accent5" accent6="accent6" hlink="hlink" folHlink="folHlink"/>
  <p:sldLayoutIdLst>
    <p:sldLayoutId id="2147483979" r:id="rId1"/>
    <p:sldLayoutId id="2147483977" r:id="rId2"/>
    <p:sldLayoutId id="2147483978" r:id="rId3"/>
  </p:sldLayoutIdLst>
  <p:hf sldNum="0" hdr="0" ftr="0" dt="0"/>
  <p:txStyles>
    <p:titleStyle>
      <a:lvl1pPr algn="l" rtl="0" eaLnBrk="0" fontAlgn="base" hangingPunct="0">
        <a:spcBef>
          <a:spcPct val="0"/>
        </a:spcBef>
        <a:spcAft>
          <a:spcPct val="0"/>
        </a:spcAft>
        <a:defRPr sz="3600" kern="1200">
          <a:solidFill>
            <a:schemeClr val="bg1"/>
          </a:solidFill>
          <a:latin typeface="Arial" pitchFamily="34" charset="0"/>
          <a:ea typeface="Arial" pitchFamily="-111" charset="0"/>
          <a:cs typeface="Arial" pitchFamily="34" charset="0"/>
        </a:defRPr>
      </a:lvl1pPr>
      <a:lvl2pPr algn="l" rtl="0" eaLnBrk="0" fontAlgn="base" hangingPunct="0">
        <a:spcBef>
          <a:spcPct val="0"/>
        </a:spcBef>
        <a:spcAft>
          <a:spcPct val="0"/>
        </a:spcAft>
        <a:defRPr sz="3600">
          <a:solidFill>
            <a:schemeClr val="bg1"/>
          </a:solidFill>
          <a:latin typeface="Arial" charset="0"/>
          <a:ea typeface="Arial" pitchFamily="-111" charset="0"/>
          <a:cs typeface="Arial" charset="0"/>
        </a:defRPr>
      </a:lvl2pPr>
      <a:lvl3pPr algn="l" rtl="0" eaLnBrk="0" fontAlgn="base" hangingPunct="0">
        <a:spcBef>
          <a:spcPct val="0"/>
        </a:spcBef>
        <a:spcAft>
          <a:spcPct val="0"/>
        </a:spcAft>
        <a:defRPr sz="3600">
          <a:solidFill>
            <a:schemeClr val="bg1"/>
          </a:solidFill>
          <a:latin typeface="Arial" charset="0"/>
          <a:ea typeface="Arial" pitchFamily="-111" charset="0"/>
          <a:cs typeface="Arial" charset="0"/>
        </a:defRPr>
      </a:lvl3pPr>
      <a:lvl4pPr algn="l" rtl="0" eaLnBrk="0" fontAlgn="base" hangingPunct="0">
        <a:spcBef>
          <a:spcPct val="0"/>
        </a:spcBef>
        <a:spcAft>
          <a:spcPct val="0"/>
        </a:spcAft>
        <a:defRPr sz="3600">
          <a:solidFill>
            <a:schemeClr val="bg1"/>
          </a:solidFill>
          <a:latin typeface="Arial" charset="0"/>
          <a:ea typeface="Arial" pitchFamily="-111" charset="0"/>
          <a:cs typeface="Arial" charset="0"/>
        </a:defRPr>
      </a:lvl4pPr>
      <a:lvl5pPr algn="l" rtl="0" eaLnBrk="0" fontAlgn="base" hangingPunct="0">
        <a:spcBef>
          <a:spcPct val="0"/>
        </a:spcBef>
        <a:spcAft>
          <a:spcPct val="0"/>
        </a:spcAft>
        <a:defRPr sz="3600">
          <a:solidFill>
            <a:schemeClr val="bg1"/>
          </a:solidFill>
          <a:latin typeface="Arial" charset="0"/>
          <a:ea typeface="Arial" pitchFamily="-111"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Clr>
          <a:srgbClr val="C0161C"/>
        </a:buClr>
        <a:buFont typeface="Arial" charset="0"/>
        <a:buChar char="•"/>
        <a:defRPr sz="3200" kern="1200">
          <a:solidFill>
            <a:srgbClr val="2F454F"/>
          </a:solidFill>
          <a:latin typeface="Arial" pitchFamily="34" charset="0"/>
          <a:ea typeface="Arial" pitchFamily="-111" charset="0"/>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rgbClr val="2F454F"/>
          </a:solidFill>
          <a:latin typeface="Arial" pitchFamily="34" charset="0"/>
          <a:ea typeface="Arial" pitchFamily="-111" charset="0"/>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rgbClr val="2F454F"/>
          </a:solidFill>
          <a:latin typeface="Arial" pitchFamily="34" charset="0"/>
          <a:ea typeface="Arial" pitchFamily="-111" charset="0"/>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rgbClr val="2F454F"/>
          </a:solidFill>
          <a:latin typeface="Arial" pitchFamily="34" charset="0"/>
          <a:ea typeface="Arial" pitchFamily="-111" charset="0"/>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rgbClr val="2F454F"/>
          </a:solidFill>
          <a:latin typeface="Arial" pitchFamily="34" charset="0"/>
          <a:ea typeface="Arial" pitchFamily="-111"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2895600" y="457200"/>
            <a:ext cx="4876800" cy="2743200"/>
          </a:xfrm>
        </p:spPr>
        <p:txBody>
          <a:bodyPr/>
          <a:lstStyle/>
          <a:p>
            <a:r>
              <a:rPr lang="en-US" altLang="en-US" dirty="0">
                <a:latin typeface="Copperplate Gothic Bold" pitchFamily="-111" charset="0"/>
                <a:cs typeface="Arial" charset="0"/>
              </a:rPr>
              <a:t>#1 Understanding the Financial Planning Process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4438" y="798836"/>
            <a:ext cx="6934200" cy="1249362"/>
          </a:xfrm>
        </p:spPr>
        <p:txBody>
          <a:bodyPr/>
          <a:lstStyle/>
          <a:p>
            <a:r>
              <a:rPr lang="en-US" altLang="en-US" dirty="0"/>
              <a:t>Personal Financial Planning Life Cycle</a:t>
            </a:r>
            <a:endParaRPr lang="en-US" dirty="0"/>
          </a:p>
        </p:txBody>
      </p:sp>
      <p:pic>
        <p:nvPicPr>
          <p:cNvPr id="6" name="Picture 6" descr="A line graph of income stream over income increase and age. vertical lines have been drawn to show early child hood (under 15), high school and college (16 to 22), family formation (22 to 35), career development (36 to 55), pre-retirement (56 to 65) and retirement (65 to the end of life). The income stream is negative until late highschool and college. It then rises sharply through family formation and gradually till retirement, when it begins to fall. Lines under the income stream show that from 20 on, asset acquisition planning and liability and insurance planning occur. From 25 on, employee benefit planning and savings and investment planning occur. From 32 on, tax planning occurs. As early as possible and throughout life, retirement and estate planning occu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94850" y="2089412"/>
            <a:ext cx="5796364" cy="378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idx="4294967295"/>
          </p:nvPr>
        </p:nvSpPr>
        <p:spPr>
          <a:xfrm>
            <a:off x="1160463" y="1030288"/>
            <a:ext cx="7086600" cy="635000"/>
          </a:xfrm>
        </p:spPr>
        <p:txBody>
          <a:bodyPr lIns="90488" tIns="44450" rIns="90488" bIns="44450"/>
          <a:lstStyle/>
          <a:p>
            <a:r>
              <a:rPr lang="en-US" altLang="en-US" dirty="0">
                <a:latin typeface="Arial" charset="0"/>
                <a:cs typeface="Arial" charset="0"/>
              </a:rPr>
              <a:t>How a $1,000 Investment Grows over Time</a:t>
            </a:r>
          </a:p>
        </p:txBody>
      </p:sp>
      <p:pic>
        <p:nvPicPr>
          <p:cNvPr id="14339" name="Picture 6" descr="A line graph of investment value over years. An initial investment of 1000 dollars is worth 2,159 dollars in 10 years at 8% and 2594 at 10%. At 20 years, it is worth 4,661 at 8% and 6,727 at 10% At 30 years it is worth 10,063 at 8% and 17,449 at 10%. At 40 years, it is worth 21,725 at 8% and 45,259 a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831" y="2028400"/>
            <a:ext cx="5331416" cy="384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latin typeface="Arial" charset="0"/>
                <a:cs typeface="Arial" charset="0"/>
              </a:rPr>
              <a:t>Special Planning Concerns</a:t>
            </a:r>
          </a:p>
        </p:txBody>
      </p:sp>
      <p:sp>
        <p:nvSpPr>
          <p:cNvPr id="3" name="Content Placeholder 2"/>
          <p:cNvSpPr>
            <a:spLocks noGrp="1"/>
          </p:cNvSpPr>
          <p:nvPr>
            <p:ph idx="1"/>
          </p:nvPr>
        </p:nvSpPr>
        <p:spPr/>
        <p:txBody>
          <a:bodyPr/>
          <a:lstStyle/>
          <a:p>
            <a:pPr lvl="0"/>
            <a:r>
              <a:rPr lang="en-US" dirty="0"/>
              <a:t>Managing Two Incomes</a:t>
            </a:r>
          </a:p>
          <a:p>
            <a:pPr lvl="0"/>
            <a:r>
              <a:rPr lang="en-US" dirty="0"/>
              <a:t>Managing Employee Benefits</a:t>
            </a:r>
          </a:p>
          <a:p>
            <a:pPr lvl="0"/>
            <a:r>
              <a:rPr lang="en-US" dirty="0"/>
              <a:t>Managing Finances in Tough Economic Times</a:t>
            </a:r>
          </a:p>
          <a:p>
            <a:r>
              <a:rPr lang="en-US" dirty="0"/>
              <a:t>Adapting to Other Major Life Changes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p:cNvSpPr>
          <p:nvPr>
            <p:ph type="title" idx="4294967295"/>
          </p:nvPr>
        </p:nvSpPr>
        <p:spPr>
          <a:xfrm>
            <a:off x="1127125" y="703263"/>
            <a:ext cx="7010400" cy="1447800"/>
          </a:xfrm>
        </p:spPr>
        <p:txBody>
          <a:bodyPr/>
          <a:lstStyle/>
          <a:p>
            <a:r>
              <a:rPr lang="en-US" altLang="en-US" dirty="0">
                <a:latin typeface="Arial" charset="0"/>
                <a:cs typeface="Arial" charset="0"/>
              </a:rPr>
              <a:t>Technology in Financial Planning</a:t>
            </a:r>
          </a:p>
        </p:txBody>
      </p:sp>
      <p:sp>
        <p:nvSpPr>
          <p:cNvPr id="38915" name="Rectangle 3"/>
          <p:cNvSpPr>
            <a:spLocks noGrp="1"/>
          </p:cNvSpPr>
          <p:nvPr>
            <p:ph type="body" idx="4294967295"/>
          </p:nvPr>
        </p:nvSpPr>
        <p:spPr>
          <a:xfrm>
            <a:off x="1008063" y="2051050"/>
            <a:ext cx="7493000" cy="3832225"/>
          </a:xfrm>
        </p:spPr>
        <p:txBody>
          <a:bodyPr/>
          <a:lstStyle/>
          <a:p>
            <a:pPr>
              <a:lnSpc>
                <a:spcPct val="90000"/>
              </a:lnSpc>
            </a:pPr>
            <a:r>
              <a:rPr lang="en-US" altLang="en-US" sz="2800" dirty="0">
                <a:latin typeface="Arial" charset="0"/>
                <a:cs typeface="Arial" charset="0"/>
              </a:rPr>
              <a:t>Technology streamlines the number crunching and information gathering involved in financial planning.</a:t>
            </a:r>
          </a:p>
          <a:p>
            <a:pPr>
              <a:lnSpc>
                <a:spcPct val="90000"/>
              </a:lnSpc>
            </a:pPr>
            <a:r>
              <a:rPr lang="en-US" altLang="en-US" sz="2800" dirty="0">
                <a:latin typeface="Arial" charset="0"/>
                <a:cs typeface="Arial" charset="0"/>
              </a:rPr>
              <a:t>Reasonably priced and user-friendly programs are available such as Microsoft Money and Quicken packages.   </a:t>
            </a:r>
          </a:p>
          <a:p>
            <a:pPr>
              <a:lnSpc>
                <a:spcPct val="90000"/>
              </a:lnSpc>
            </a:pPr>
            <a:r>
              <a:rPr lang="en-US" altLang="en-US" sz="2800" dirty="0">
                <a:latin typeface="Arial" charset="0"/>
                <a:cs typeface="Arial" charset="0"/>
              </a:rPr>
              <a:t>Internet provides useful, relevant financial planning Web sites.  </a:t>
            </a:r>
            <a:endParaRPr lang="en-US" altLang="en-US" sz="2800" b="1" dirty="0">
              <a:latin typeface="Arial" charset="0"/>
              <a:cs typeface="Arial"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tLang="en-US" dirty="0">
                <a:latin typeface="Arial" charset="0"/>
                <a:cs typeface="Arial" charset="0"/>
              </a:rPr>
              <a:t>Using Professional Financial Planners</a:t>
            </a:r>
          </a:p>
        </p:txBody>
      </p:sp>
      <p:sp>
        <p:nvSpPr>
          <p:cNvPr id="2" name="Content Placeholder 1"/>
          <p:cNvSpPr>
            <a:spLocks noGrp="1"/>
          </p:cNvSpPr>
          <p:nvPr>
            <p:ph idx="1"/>
          </p:nvPr>
        </p:nvSpPr>
        <p:spPr>
          <a:xfrm>
            <a:off x="1143000" y="2209800"/>
            <a:ext cx="6559658" cy="3505200"/>
          </a:xfrm>
        </p:spPr>
        <p:txBody>
          <a:bodyPr/>
          <a:lstStyle/>
          <a:p>
            <a:pPr lvl="0"/>
            <a:r>
              <a:rPr lang="en-US" sz="2800" dirty="0"/>
              <a:t>Commission-based planners earn commission on selling financial  products</a:t>
            </a:r>
          </a:p>
          <a:p>
            <a:pPr lvl="0"/>
            <a:r>
              <a:rPr lang="en-US" sz="2800" dirty="0"/>
              <a:t>Fee-only planners charge fees based on complexity of prepared plans</a:t>
            </a:r>
          </a:p>
          <a:p>
            <a:pPr lvl="0"/>
            <a:r>
              <a:rPr lang="en-US" sz="2800" dirty="0"/>
              <a:t>Hybrid approach involves both charging fees and collecting commissions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p:cNvSpPr>
          <p:nvPr>
            <p:ph type="title"/>
          </p:nvPr>
        </p:nvSpPr>
        <p:spPr/>
        <p:txBody>
          <a:bodyPr lIns="90488" tIns="44450" rIns="90488" bIns="44450"/>
          <a:lstStyle/>
          <a:p>
            <a:r>
              <a:rPr lang="en-US" altLang="en-US" dirty="0">
                <a:latin typeface="Arial" charset="0"/>
                <a:cs typeface="Arial" charset="0"/>
              </a:rPr>
              <a:t>The Planning Environment</a:t>
            </a:r>
          </a:p>
        </p:txBody>
      </p:sp>
      <p:sp>
        <p:nvSpPr>
          <p:cNvPr id="44035" name="Rectangle 3"/>
          <p:cNvSpPr>
            <a:spLocks noGrp="1"/>
          </p:cNvSpPr>
          <p:nvPr>
            <p:ph sz="half" idx="1"/>
          </p:nvPr>
        </p:nvSpPr>
        <p:spPr>
          <a:xfrm>
            <a:off x="1119188" y="2382864"/>
            <a:ext cx="3783012" cy="4068763"/>
          </a:xfrm>
        </p:spPr>
        <p:txBody>
          <a:bodyPr lIns="90488" tIns="44450" rIns="90488" bIns="44450"/>
          <a:lstStyle/>
          <a:p>
            <a:pPr marL="0" indent="0">
              <a:lnSpc>
                <a:spcPct val="90000"/>
              </a:lnSpc>
              <a:buFont typeface="Monotype Sorts" pitchFamily="-111" charset="2"/>
              <a:buNone/>
            </a:pPr>
            <a:r>
              <a:rPr lang="en-US" altLang="en-US" dirty="0">
                <a:latin typeface="Arial" charset="0"/>
                <a:cs typeface="Arial" charset="0"/>
              </a:rPr>
              <a:t>Financial planning environment contains various interrelated groups of players, each fulfilling certain goals.</a:t>
            </a:r>
            <a:endParaRPr lang="en-US" altLang="en-US" sz="4000" dirty="0">
              <a:latin typeface="Arial" charset="0"/>
              <a:cs typeface="Arial" charset="0"/>
            </a:endParaRPr>
          </a:p>
        </p:txBody>
      </p:sp>
      <p:sp>
        <p:nvSpPr>
          <p:cNvPr id="2" name="Content Placeholder 1"/>
          <p:cNvSpPr>
            <a:spLocks noGrp="1"/>
          </p:cNvSpPr>
          <p:nvPr>
            <p:ph sz="half" idx="2"/>
          </p:nvPr>
        </p:nvSpPr>
        <p:spPr>
          <a:xfrm>
            <a:off x="5083444" y="2650210"/>
            <a:ext cx="3603356" cy="3475953"/>
          </a:xfrm>
        </p:spPr>
        <p:txBody>
          <a:bodyPr/>
          <a:lstStyle/>
          <a:p>
            <a:pPr marL="0" indent="0">
              <a:buNone/>
            </a:pPr>
            <a:r>
              <a:rPr lang="en-US" sz="4000" b="1" dirty="0">
                <a:solidFill>
                  <a:srgbClr val="E28700"/>
                </a:solidFill>
                <a:latin typeface="+mn-lt"/>
              </a:rPr>
              <a:t>Government</a:t>
            </a:r>
          </a:p>
          <a:p>
            <a:pPr marL="0" indent="0">
              <a:buNone/>
            </a:pPr>
            <a:r>
              <a:rPr lang="en-US" sz="4000" b="1" dirty="0">
                <a:solidFill>
                  <a:srgbClr val="E28700"/>
                </a:solidFill>
                <a:latin typeface="+mn-lt"/>
              </a:rPr>
              <a:t>Business</a:t>
            </a:r>
          </a:p>
          <a:p>
            <a:pPr marL="0" indent="0">
              <a:buNone/>
            </a:pPr>
            <a:r>
              <a:rPr lang="en-US" sz="4000" b="1" dirty="0">
                <a:solidFill>
                  <a:srgbClr val="E28700"/>
                </a:solidFill>
                <a:latin typeface="+mn-lt"/>
              </a:rPr>
              <a:t>Consumers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Financial Planning Environment</a:t>
            </a:r>
            <a:endParaRPr lang="en-US" dirty="0"/>
          </a:p>
        </p:txBody>
      </p:sp>
      <p:pic>
        <p:nvPicPr>
          <p:cNvPr id="20483" name="Picture 6" descr="A flowchart showing interactions between business, government, and consumers. Businesses send money payments of wages, rents, interest, and profit to consumers, who send money payments for goods and services to business. Consumers send land, labor, and financial capital to business, which sends goods and services to consumers. Consumers sent taxes to the government, which sends public goods and services, regulations, and wages to consumers. Business sends taxes to government, which sends public goods and services, regulations, and revenues to business. Business also sends private goods and services to the govern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992124"/>
            <a:ext cx="5221762" cy="3885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p:cNvSpPr>
          <p:nvPr>
            <p:ph type="title" idx="4294967295"/>
          </p:nvPr>
        </p:nvSpPr>
        <p:spPr>
          <a:xfrm>
            <a:off x="1152525" y="746125"/>
            <a:ext cx="7620000" cy="1196975"/>
          </a:xfrm>
        </p:spPr>
        <p:txBody>
          <a:bodyPr/>
          <a:lstStyle/>
          <a:p>
            <a:r>
              <a:rPr lang="en-US" altLang="en-US" dirty="0">
                <a:latin typeface="Arial" charset="0"/>
                <a:cs typeface="Arial" charset="0"/>
              </a:rPr>
              <a:t>Government</a:t>
            </a:r>
          </a:p>
        </p:txBody>
      </p:sp>
      <p:sp>
        <p:nvSpPr>
          <p:cNvPr id="47107" name="Rectangle 3"/>
          <p:cNvSpPr>
            <a:spLocks noGrp="1"/>
          </p:cNvSpPr>
          <p:nvPr>
            <p:ph type="body" idx="4294967295"/>
          </p:nvPr>
        </p:nvSpPr>
        <p:spPr>
          <a:xfrm>
            <a:off x="1293813" y="2465388"/>
            <a:ext cx="6711950" cy="2979737"/>
          </a:xfrm>
        </p:spPr>
        <p:txBody>
          <a:bodyPr/>
          <a:lstStyle/>
          <a:p>
            <a:pPr>
              <a:lnSpc>
                <a:spcPct val="90000"/>
              </a:lnSpc>
            </a:pPr>
            <a:r>
              <a:rPr lang="en-US" altLang="en-US" dirty="0">
                <a:latin typeface="Arial" charset="0"/>
                <a:cs typeface="Arial" charset="0"/>
              </a:rPr>
              <a:t>Federal government plays a major role in regulating the level of economic activity</a:t>
            </a:r>
          </a:p>
          <a:p>
            <a:pPr>
              <a:lnSpc>
                <a:spcPct val="90000"/>
              </a:lnSpc>
            </a:pPr>
            <a:r>
              <a:rPr lang="en-US" altLang="en-US" dirty="0">
                <a:latin typeface="Arial" charset="0"/>
                <a:cs typeface="Arial" charset="0"/>
              </a:rPr>
              <a:t>Taxation and regulation constrain personal financial planning</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idx="4294967295"/>
          </p:nvPr>
        </p:nvSpPr>
        <p:spPr>
          <a:xfrm>
            <a:off x="1154113" y="711200"/>
            <a:ext cx="6562725" cy="1231900"/>
          </a:xfrm>
        </p:spPr>
        <p:txBody>
          <a:bodyPr/>
          <a:lstStyle/>
          <a:p>
            <a:r>
              <a:rPr lang="en-US" altLang="en-US" dirty="0">
                <a:latin typeface="Arial" charset="0"/>
                <a:cs typeface="Arial" charset="0"/>
              </a:rPr>
              <a:t>The Economy</a:t>
            </a:r>
          </a:p>
        </p:txBody>
      </p:sp>
      <p:sp>
        <p:nvSpPr>
          <p:cNvPr id="48132" name="Rectangle 4"/>
          <p:cNvSpPr>
            <a:spLocks noGrp="1"/>
          </p:cNvSpPr>
          <p:nvPr>
            <p:ph type="body" sz="half" idx="4294967295"/>
          </p:nvPr>
        </p:nvSpPr>
        <p:spPr>
          <a:xfrm>
            <a:off x="1143000" y="2209800"/>
            <a:ext cx="3386138" cy="3505200"/>
          </a:xfrm>
          <a:solidFill>
            <a:srgbClr val="FFE194"/>
          </a:solidFill>
          <a:ln w="38100">
            <a:solidFill>
              <a:srgbClr val="7F9A24"/>
            </a:solidFill>
            <a:miter lim="800000"/>
            <a:headEnd/>
            <a:tailEnd/>
          </a:ln>
        </p:spPr>
        <p:txBody>
          <a:bodyPr/>
          <a:lstStyle/>
          <a:p>
            <a:pPr algn="ctr">
              <a:lnSpc>
                <a:spcPct val="90000"/>
              </a:lnSpc>
              <a:buFont typeface="Arial" charset="0"/>
              <a:buNone/>
            </a:pPr>
            <a:r>
              <a:rPr lang="en-US" altLang="en-US" sz="2800" b="1" dirty="0">
                <a:solidFill>
                  <a:srgbClr val="7F9A24"/>
                </a:solidFill>
                <a:latin typeface="Arial" charset="0"/>
                <a:cs typeface="Arial" charset="0"/>
              </a:rPr>
              <a:t>Monetary Policy</a:t>
            </a:r>
          </a:p>
          <a:p>
            <a:pPr>
              <a:lnSpc>
                <a:spcPct val="90000"/>
              </a:lnSpc>
              <a:buClr>
                <a:srgbClr val="7F9A24"/>
              </a:buClr>
            </a:pPr>
            <a:r>
              <a:rPr lang="en-US" altLang="en-US" sz="2400" dirty="0">
                <a:latin typeface="Arial" charset="0"/>
                <a:cs typeface="Arial" charset="0"/>
              </a:rPr>
              <a:t>Controls money supply</a:t>
            </a:r>
          </a:p>
          <a:p>
            <a:pPr>
              <a:lnSpc>
                <a:spcPct val="90000"/>
              </a:lnSpc>
              <a:buClr>
                <a:srgbClr val="7F9A24"/>
              </a:buClr>
            </a:pPr>
            <a:r>
              <a:rPr lang="en-US" altLang="en-US" sz="2400" dirty="0">
                <a:latin typeface="Arial" charset="0"/>
                <a:cs typeface="Arial" charset="0"/>
              </a:rPr>
              <a:t>Used to stimulate or contract economic growth</a:t>
            </a:r>
          </a:p>
        </p:txBody>
      </p:sp>
      <p:sp>
        <p:nvSpPr>
          <p:cNvPr id="48133" name="Rectangle 5"/>
          <p:cNvSpPr>
            <a:spLocks noGrp="1"/>
          </p:cNvSpPr>
          <p:nvPr>
            <p:ph type="body" sz="half" idx="4294967295"/>
          </p:nvPr>
        </p:nvSpPr>
        <p:spPr>
          <a:xfrm>
            <a:off x="4691063" y="2209800"/>
            <a:ext cx="3386137" cy="3505200"/>
          </a:xfrm>
          <a:solidFill>
            <a:schemeClr val="accent2"/>
          </a:solidFill>
          <a:ln w="38100">
            <a:solidFill>
              <a:srgbClr val="990033"/>
            </a:solidFill>
            <a:miter lim="800000"/>
            <a:headEnd/>
            <a:tailEnd/>
          </a:ln>
        </p:spPr>
        <p:txBody>
          <a:bodyPr/>
          <a:lstStyle/>
          <a:p>
            <a:pPr algn="ctr">
              <a:buFont typeface="Arial" charset="0"/>
              <a:buNone/>
            </a:pPr>
            <a:r>
              <a:rPr lang="en-US" altLang="en-US" sz="2800" b="1" dirty="0">
                <a:solidFill>
                  <a:srgbClr val="990033"/>
                </a:solidFill>
                <a:latin typeface="Arial" charset="0"/>
                <a:cs typeface="Arial" charset="0"/>
              </a:rPr>
              <a:t>Fiscal Policy</a:t>
            </a:r>
          </a:p>
          <a:p>
            <a:pPr>
              <a:buClr>
                <a:srgbClr val="990033"/>
              </a:buClr>
            </a:pPr>
            <a:r>
              <a:rPr lang="en-US" altLang="en-US" sz="2400" dirty="0">
                <a:latin typeface="Arial" charset="0"/>
                <a:cs typeface="Arial" charset="0"/>
              </a:rPr>
              <a:t>Controls levels of taxation</a:t>
            </a:r>
          </a:p>
          <a:p>
            <a:pPr>
              <a:buClr>
                <a:srgbClr val="990033"/>
              </a:buClr>
            </a:pPr>
            <a:r>
              <a:rPr lang="en-US" altLang="en-US" sz="2400" dirty="0">
                <a:latin typeface="Arial" charset="0"/>
                <a:cs typeface="Arial" charset="0"/>
              </a:rPr>
              <a:t>Sets levels of government spending</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r>
              <a:rPr lang="en-US" altLang="en-US" dirty="0">
                <a:latin typeface="Arial" charset="0"/>
                <a:cs typeface="Arial" charset="0"/>
              </a:rPr>
              <a:t>The Economy (Part 2)</a:t>
            </a:r>
          </a:p>
        </p:txBody>
      </p:sp>
      <p:sp>
        <p:nvSpPr>
          <p:cNvPr id="49155" name="Rectangle 3"/>
          <p:cNvSpPr>
            <a:spLocks noGrp="1"/>
          </p:cNvSpPr>
          <p:nvPr>
            <p:ph type="body" sz="half" idx="4294967295"/>
          </p:nvPr>
        </p:nvSpPr>
        <p:spPr>
          <a:xfrm>
            <a:off x="1143000" y="2209800"/>
            <a:ext cx="3144838" cy="3505200"/>
          </a:xfrm>
          <a:solidFill>
            <a:srgbClr val="FFE194"/>
          </a:solidFill>
          <a:ln w="38100">
            <a:solidFill>
              <a:srgbClr val="7F9A24"/>
            </a:solidFill>
            <a:miter lim="800000"/>
            <a:headEnd/>
            <a:tailEnd/>
          </a:ln>
        </p:spPr>
        <p:txBody>
          <a:bodyPr/>
          <a:lstStyle/>
          <a:p>
            <a:pPr algn="ctr">
              <a:lnSpc>
                <a:spcPct val="80000"/>
              </a:lnSpc>
              <a:buFont typeface="Arial" charset="0"/>
              <a:buNone/>
            </a:pPr>
            <a:r>
              <a:rPr lang="en-US" altLang="en-US" sz="2800" b="1" dirty="0">
                <a:solidFill>
                  <a:srgbClr val="7F9A24"/>
                </a:solidFill>
                <a:latin typeface="Arial" charset="0"/>
                <a:cs typeface="Arial" charset="0"/>
              </a:rPr>
              <a:t>Economic Cycles</a:t>
            </a:r>
          </a:p>
          <a:p>
            <a:pPr>
              <a:lnSpc>
                <a:spcPct val="80000"/>
              </a:lnSpc>
              <a:buClr>
                <a:srgbClr val="7F9A24"/>
              </a:buClr>
            </a:pPr>
            <a:r>
              <a:rPr lang="en-US" altLang="en-US" sz="2400" dirty="0">
                <a:latin typeface="Arial" charset="0"/>
                <a:cs typeface="Arial" charset="0"/>
              </a:rPr>
              <a:t>Stages related to employment and production levels</a:t>
            </a:r>
          </a:p>
          <a:p>
            <a:pPr>
              <a:lnSpc>
                <a:spcPct val="80000"/>
              </a:lnSpc>
              <a:buClr>
                <a:srgbClr val="7F9A24"/>
              </a:buClr>
              <a:buFontTx/>
              <a:buChar char="•"/>
            </a:pPr>
            <a:r>
              <a:rPr lang="en-US" altLang="en-US" sz="2400" dirty="0">
                <a:latin typeface="Arial" charset="0"/>
                <a:cs typeface="Arial" charset="0"/>
              </a:rPr>
              <a:t>Growth measured by changes in GDP</a:t>
            </a:r>
            <a:endParaRPr lang="en-US" altLang="en-US" sz="700" dirty="0">
              <a:latin typeface="Arial" charset="0"/>
              <a:cs typeface="Arial" charset="0"/>
            </a:endParaRPr>
          </a:p>
        </p:txBody>
      </p:sp>
      <p:sp>
        <p:nvSpPr>
          <p:cNvPr id="49156" name="Rectangle 4"/>
          <p:cNvSpPr>
            <a:spLocks noGrp="1"/>
          </p:cNvSpPr>
          <p:nvPr>
            <p:ph type="body" sz="half" idx="4294967295"/>
          </p:nvPr>
        </p:nvSpPr>
        <p:spPr>
          <a:xfrm>
            <a:off x="4449763" y="2209800"/>
            <a:ext cx="3627437" cy="3505200"/>
          </a:xfrm>
          <a:solidFill>
            <a:schemeClr val="accent2"/>
          </a:solidFill>
          <a:ln w="38100">
            <a:solidFill>
              <a:srgbClr val="990033"/>
            </a:solidFill>
            <a:miter lim="800000"/>
            <a:headEnd/>
            <a:tailEnd/>
          </a:ln>
        </p:spPr>
        <p:txBody>
          <a:bodyPr/>
          <a:lstStyle/>
          <a:p>
            <a:pPr algn="ctr">
              <a:lnSpc>
                <a:spcPct val="80000"/>
              </a:lnSpc>
              <a:buFont typeface="Arial" charset="0"/>
              <a:buNone/>
            </a:pPr>
            <a:r>
              <a:rPr lang="en-US" altLang="en-US" sz="2800" b="1" dirty="0">
                <a:solidFill>
                  <a:srgbClr val="990033"/>
                </a:solidFill>
                <a:latin typeface="Arial" charset="0"/>
                <a:cs typeface="Arial" charset="0"/>
              </a:rPr>
              <a:t>Inflation</a:t>
            </a:r>
          </a:p>
          <a:p>
            <a:pPr>
              <a:lnSpc>
                <a:spcPct val="80000"/>
              </a:lnSpc>
              <a:buClr>
                <a:srgbClr val="990033"/>
              </a:buClr>
            </a:pPr>
            <a:r>
              <a:rPr lang="en-US" altLang="en-US" sz="2400" dirty="0">
                <a:latin typeface="Arial" charset="0"/>
                <a:cs typeface="Arial" charset="0"/>
              </a:rPr>
              <a:t>Measured by changes in CPI</a:t>
            </a:r>
          </a:p>
          <a:p>
            <a:pPr>
              <a:lnSpc>
                <a:spcPct val="80000"/>
              </a:lnSpc>
              <a:buClr>
                <a:srgbClr val="990033"/>
              </a:buClr>
              <a:buFontTx/>
              <a:buChar char="•"/>
            </a:pPr>
            <a:r>
              <a:rPr lang="en-US" altLang="en-US" sz="2400" dirty="0">
                <a:latin typeface="Arial" charset="0"/>
                <a:cs typeface="Arial" charset="0"/>
              </a:rPr>
              <a:t>Affects purchasing power and interest rates</a:t>
            </a:r>
          </a:p>
          <a:p>
            <a:pPr>
              <a:lnSpc>
                <a:spcPct val="80000"/>
              </a:lnSpc>
              <a:buClr>
                <a:srgbClr val="990033"/>
              </a:buClr>
              <a:buFontTx/>
              <a:buChar char="•"/>
            </a:pPr>
            <a:r>
              <a:rPr lang="en-US" altLang="en-US" sz="2400" dirty="0">
                <a:latin typeface="Arial" charset="0"/>
                <a:cs typeface="Arial" charset="0"/>
              </a:rPr>
              <a:t>Affects financial plans and goals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p:cNvSpPr>
          <p:nvPr>
            <p:ph type="title"/>
          </p:nvPr>
        </p:nvSpPr>
        <p:spPr>
          <a:xfrm>
            <a:off x="1143000" y="731838"/>
            <a:ext cx="5857875" cy="1249362"/>
          </a:xfrm>
        </p:spPr>
        <p:txBody>
          <a:bodyPr/>
          <a:lstStyle/>
          <a:p>
            <a:r>
              <a:rPr lang="en-US" altLang="en-US" dirty="0">
                <a:latin typeface="Arial" charset="0"/>
                <a:cs typeface="Arial" charset="0"/>
              </a:rPr>
              <a:t>The Rewards of Sound Financial Planning</a:t>
            </a:r>
          </a:p>
        </p:txBody>
      </p:sp>
      <p:sp>
        <p:nvSpPr>
          <p:cNvPr id="3" name="Content Placeholder 2"/>
          <p:cNvSpPr>
            <a:spLocks noGrp="1"/>
          </p:cNvSpPr>
          <p:nvPr>
            <p:ph idx="1"/>
          </p:nvPr>
        </p:nvSpPr>
        <p:spPr>
          <a:xfrm>
            <a:off x="1390972" y="2566261"/>
            <a:ext cx="6934200" cy="3505200"/>
          </a:xfrm>
        </p:spPr>
        <p:txBody>
          <a:bodyPr/>
          <a:lstStyle/>
          <a:p>
            <a:pPr lvl="0"/>
            <a:r>
              <a:rPr lang="en-US" dirty="0"/>
              <a:t>Improving Your Standard of Living</a:t>
            </a:r>
          </a:p>
          <a:p>
            <a:pPr lvl="0"/>
            <a:r>
              <a:rPr lang="en-US" dirty="0"/>
              <a:t>Spending Money Wisely</a:t>
            </a:r>
          </a:p>
          <a:p>
            <a:pPr lvl="0"/>
            <a:r>
              <a:rPr lang="en-US" dirty="0"/>
              <a:t>Accumulating Wealth</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latin typeface="Arial" charset="0"/>
                <a:cs typeface="Arial" charset="0"/>
              </a:rPr>
              <a:t>Exhibit 1.7: The Business Cycle</a:t>
            </a:r>
          </a:p>
        </p:txBody>
      </p:sp>
      <p:sp>
        <p:nvSpPr>
          <p:cNvPr id="2" name="Content Placeholder 1"/>
          <p:cNvSpPr>
            <a:spLocks noGrp="1"/>
          </p:cNvSpPr>
          <p:nvPr>
            <p:ph sz="half" idx="2"/>
          </p:nvPr>
        </p:nvSpPr>
        <p:spPr>
          <a:xfrm>
            <a:off x="1239864" y="1987659"/>
            <a:ext cx="7400441" cy="1545956"/>
          </a:xfrm>
        </p:spPr>
        <p:txBody>
          <a:bodyPr/>
          <a:lstStyle/>
          <a:p>
            <a:pPr marL="0" indent="0">
              <a:buNone/>
            </a:pPr>
            <a:r>
              <a:rPr lang="en-US" altLang="en-US" dirty="0">
                <a:solidFill>
                  <a:schemeClr val="tx1"/>
                </a:solidFill>
              </a:rPr>
              <a:t>The business cycle consists of four stages: expansion, peak, contraction, and trough</a:t>
            </a:r>
          </a:p>
        </p:txBody>
      </p:sp>
      <p:pic>
        <p:nvPicPr>
          <p:cNvPr id="24580" name="Picture 7" descr="A line graph of Real G D P versus time. A straight and gradually increasing line is labeled trend. Another like rises and falls and rises again. On this line, the positively sloped growth is labeled expansion. The highest points of curves are labeled peaks. The negatively sloped segments are labeled contraction, and the lower points of curves are labeled troughs."/>
          <p:cNvPicPr>
            <a:picLocks noGrp="1" noChangeAspect="1" noChangeArrowheads="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286001" y="2932943"/>
            <a:ext cx="4038600" cy="2945360"/>
          </a:xfr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p:cNvSpPr>
          <p:nvPr>
            <p:ph type="title" idx="4294967295"/>
          </p:nvPr>
        </p:nvSpPr>
        <p:spPr>
          <a:xfrm>
            <a:off x="1143000" y="731838"/>
            <a:ext cx="6683375" cy="1249362"/>
          </a:xfrm>
        </p:spPr>
        <p:txBody>
          <a:bodyPr lIns="90488" tIns="44450" rIns="90488" bIns="44450"/>
          <a:lstStyle/>
          <a:p>
            <a:r>
              <a:rPr lang="en-US" altLang="en-US" dirty="0">
                <a:latin typeface="Arial" charset="0"/>
                <a:cs typeface="Arial" charset="0"/>
              </a:rPr>
              <a:t>What Determines Your Personal Income?</a:t>
            </a:r>
          </a:p>
        </p:txBody>
      </p:sp>
      <p:sp>
        <p:nvSpPr>
          <p:cNvPr id="52227" name="Rectangle 3"/>
          <p:cNvSpPr>
            <a:spLocks noGrp="1"/>
          </p:cNvSpPr>
          <p:nvPr>
            <p:ph type="body" idx="4294967295"/>
          </p:nvPr>
        </p:nvSpPr>
        <p:spPr>
          <a:xfrm>
            <a:off x="990600" y="2286000"/>
            <a:ext cx="7772400" cy="4114800"/>
          </a:xfrm>
        </p:spPr>
        <p:txBody>
          <a:bodyPr lIns="90488" tIns="44450" rIns="90488" bIns="44450"/>
          <a:lstStyle/>
          <a:p>
            <a:r>
              <a:rPr lang="en-US" altLang="en-US" sz="4000" dirty="0">
                <a:latin typeface="Arial" charset="0"/>
                <a:cs typeface="Arial" charset="0"/>
              </a:rPr>
              <a:t>Demographics and income</a:t>
            </a:r>
          </a:p>
          <a:p>
            <a:pPr lvl="1"/>
            <a:r>
              <a:rPr lang="en-US" altLang="en-US" sz="3600" dirty="0">
                <a:latin typeface="Arial" charset="0"/>
                <a:cs typeface="Arial" charset="0"/>
              </a:rPr>
              <a:t> Age, marital status</a:t>
            </a:r>
          </a:p>
          <a:p>
            <a:r>
              <a:rPr lang="en-US" altLang="en-US" sz="4000" dirty="0">
                <a:latin typeface="Arial" charset="0"/>
                <a:cs typeface="Arial" charset="0"/>
              </a:rPr>
              <a:t>Education</a:t>
            </a:r>
          </a:p>
          <a:p>
            <a:r>
              <a:rPr lang="en-US" altLang="en-US" sz="4000" dirty="0">
                <a:latin typeface="Arial" charset="0"/>
                <a:cs typeface="Arial" charset="0"/>
              </a:rPr>
              <a:t>Where you live</a:t>
            </a:r>
          </a:p>
          <a:p>
            <a:r>
              <a:rPr lang="en-US" altLang="en-US" sz="4000" dirty="0">
                <a:latin typeface="Arial" charset="0"/>
                <a:cs typeface="Arial" charset="0"/>
              </a:rPr>
              <a:t>Career</a:t>
            </a:r>
            <a:endParaRPr lang="en-US" altLang="en-US" dirty="0">
              <a:latin typeface="Arial" charset="0"/>
              <a:cs typeface="Arial" charset="0"/>
            </a:endParaRPr>
          </a:p>
        </p:txBody>
      </p:sp>
      <p:pic>
        <p:nvPicPr>
          <p:cNvPr id="25604" name="Picture 7" descr="A pen hovering over a stat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5238" y="3167063"/>
            <a:ext cx="1838325" cy="2681287"/>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latin typeface="Arial" charset="0"/>
                <a:cs typeface="Arial" charset="0"/>
              </a:rPr>
              <a:t>How Age and Education Affect Family Income</a:t>
            </a:r>
          </a:p>
        </p:txBody>
      </p:sp>
      <p:pic>
        <p:nvPicPr>
          <p:cNvPr id="4" name="Content Placeholder 3"/>
          <p:cNvPicPr>
            <a:picLocks noGrp="1" noChangeAspect="1"/>
          </p:cNvPicPr>
          <p:nvPr>
            <p:ph idx="1"/>
          </p:nvPr>
        </p:nvPicPr>
        <p:blipFill>
          <a:blip r:embed="rId3"/>
          <a:stretch>
            <a:fillRect/>
          </a:stretch>
        </p:blipFill>
        <p:spPr>
          <a:xfrm>
            <a:off x="1447514" y="2209800"/>
            <a:ext cx="6325172" cy="3505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p:cNvSpPr>
          <p:nvPr>
            <p:ph type="title" idx="4294967295"/>
          </p:nvPr>
        </p:nvSpPr>
        <p:spPr>
          <a:xfrm>
            <a:off x="1138238" y="692150"/>
            <a:ext cx="6477000" cy="1524000"/>
          </a:xfrm>
        </p:spPr>
        <p:txBody>
          <a:bodyPr/>
          <a:lstStyle/>
          <a:p>
            <a:r>
              <a:rPr lang="en-US" altLang="en-US" dirty="0">
                <a:latin typeface="Arial" charset="0"/>
                <a:cs typeface="Arial" charset="0"/>
              </a:rPr>
              <a:t>Organizational Planning Model</a:t>
            </a:r>
          </a:p>
        </p:txBody>
      </p:sp>
      <p:pic>
        <p:nvPicPr>
          <p:cNvPr id="6147" name="Picture 3" descr="A flowchart in which financial plans leads to financial actions. Inside this node is a list that reads: basic asset decisions, credit decisions, insurance decisions, investment decisions, and retirement and estate decisions. Financial actions leads to financial resul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475" y="2362200"/>
            <a:ext cx="73787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p:txBody>
          <a:bodyPr/>
          <a:lstStyle/>
          <a:p>
            <a:r>
              <a:rPr lang="en-US" altLang="en-US" dirty="0">
                <a:latin typeface="Arial" charset="0"/>
                <a:cs typeface="Arial" charset="0"/>
              </a:rPr>
              <a:t>Average American Family</a:t>
            </a:r>
          </a:p>
        </p:txBody>
      </p:sp>
      <p:graphicFrame>
        <p:nvGraphicFramePr>
          <p:cNvPr id="6" name="Object 5"/>
          <p:cNvGraphicFramePr>
            <a:graphicFrameLocks noChangeAspect="1"/>
          </p:cNvGraphicFramePr>
          <p:nvPr>
            <p:extLst>
              <p:ext uri="{D42A27DB-BD31-4B8C-83A1-F6EECF244321}">
                <p14:modId xmlns:p14="http://schemas.microsoft.com/office/powerpoint/2010/main" val="3176937677"/>
              </p:ext>
            </p:extLst>
          </p:nvPr>
        </p:nvGraphicFramePr>
        <p:xfrm>
          <a:off x="1762125" y="2039938"/>
          <a:ext cx="5353050" cy="3910012"/>
        </p:xfrm>
        <a:graphic>
          <a:graphicData uri="http://schemas.openxmlformats.org/presentationml/2006/ole">
            <mc:AlternateContent xmlns:mc="http://schemas.openxmlformats.org/markup-compatibility/2006">
              <mc:Choice xmlns:v="urn:schemas-microsoft-com:vml" Requires="v">
                <p:oleObj name="Document" r:id="rId3" imgW="6092517" imgH="4441724" progId="Word.Document.12">
                  <p:embed/>
                </p:oleObj>
              </mc:Choice>
              <mc:Fallback>
                <p:oleObj name="Document" r:id="rId3" imgW="6092517" imgH="4441724" progId="Word.Document.12">
                  <p:embed/>
                  <p:pic>
                    <p:nvPicPr>
                      <p:cNvPr id="6" name="Object 5"/>
                      <p:cNvPicPr/>
                      <p:nvPr/>
                    </p:nvPicPr>
                    <p:blipFill>
                      <a:blip r:embed="rId4"/>
                      <a:stretch>
                        <a:fillRect/>
                      </a:stretch>
                    </p:blipFill>
                    <p:spPr>
                      <a:xfrm>
                        <a:off x="1762125" y="2039938"/>
                        <a:ext cx="5353050" cy="3910012"/>
                      </a:xfrm>
                      <a:prstGeom prst="rect">
                        <a:avLst/>
                      </a:prstGeom>
                    </p:spPr>
                  </p:pic>
                </p:oleObj>
              </mc:Fallback>
            </mc:AlternateContent>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a:lstStyle/>
          <a:p>
            <a:r>
              <a:rPr lang="en-US" altLang="en-US" dirty="0">
                <a:latin typeface="Arial" charset="0"/>
                <a:cs typeface="Arial" charset="0"/>
              </a:rPr>
              <a:t>The Personal Financial Planning Process</a:t>
            </a:r>
          </a:p>
        </p:txBody>
      </p:sp>
      <p:sp>
        <p:nvSpPr>
          <p:cNvPr id="33795" name="Rectangle 3"/>
          <p:cNvSpPr>
            <a:spLocks noGrp="1"/>
          </p:cNvSpPr>
          <p:nvPr>
            <p:ph sz="half" idx="1"/>
          </p:nvPr>
        </p:nvSpPr>
        <p:spPr>
          <a:xfrm>
            <a:off x="767166" y="2109023"/>
            <a:ext cx="4502258" cy="4001642"/>
          </a:xfrm>
        </p:spPr>
        <p:txBody>
          <a:bodyPr/>
          <a:lstStyle/>
          <a:p>
            <a:pPr>
              <a:buFont typeface="Arial" charset="0"/>
              <a:buNone/>
            </a:pPr>
            <a:r>
              <a:rPr lang="en-US" altLang="en-US" sz="4000" dirty="0">
                <a:latin typeface="Arial" charset="0"/>
                <a:cs typeface="Arial" charset="0"/>
              </a:rPr>
              <a:t>	</a:t>
            </a:r>
            <a:r>
              <a:rPr lang="en-US" altLang="en-US" dirty="0">
                <a:latin typeface="Arial" charset="0"/>
                <a:cs typeface="Arial" charset="0"/>
              </a:rPr>
              <a:t>Systematic process that considers important elements of an individual’s financial affairs in order to fulfill financial goals</a:t>
            </a:r>
          </a:p>
        </p:txBody>
      </p:sp>
      <p:pic>
        <p:nvPicPr>
          <p:cNvPr id="6" name="Picture 4" descr="A cartoon of a man looking over the ocean through binoculars. The bincoular lenses have dollar signs on them."/>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989968" y="3708844"/>
            <a:ext cx="3082957" cy="1886044"/>
          </a:xfrm>
          <a:prstGeom prst="rect">
            <a:avLst/>
          </a:prstGeom>
          <a:noFill/>
          <a:ln w="38100">
            <a:solidFill>
              <a:srgbClr val="7F9A24"/>
            </a:solidFill>
            <a:miter lim="800000"/>
            <a:headEnd/>
            <a:tailEnd/>
          </a:ln>
          <a:effectLst>
            <a:outerShdw dist="35921" dir="2700000" algn="ctr" rotWithShape="0">
              <a:srgbClr val="7F9A24"/>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a:latin typeface="Arial" charset="0"/>
                <a:cs typeface="Arial" charset="0"/>
              </a:rPr>
              <a:t>Six-Step Financial Planning Process</a:t>
            </a:r>
          </a:p>
        </p:txBody>
      </p:sp>
      <p:sp>
        <p:nvSpPr>
          <p:cNvPr id="2" name="Content Placeholder 1"/>
          <p:cNvSpPr>
            <a:spLocks noGrp="1"/>
          </p:cNvSpPr>
          <p:nvPr>
            <p:ph idx="1"/>
          </p:nvPr>
        </p:nvSpPr>
        <p:spPr>
          <a:xfrm>
            <a:off x="828675" y="1990725"/>
            <a:ext cx="6934200" cy="3505200"/>
          </a:xfrm>
        </p:spPr>
        <p:txBody>
          <a:bodyPr/>
          <a:lstStyle/>
          <a:p>
            <a:pPr marL="0" lvl="0" indent="0">
              <a:buNone/>
            </a:pPr>
            <a:r>
              <a:rPr lang="en-US" sz="2000" dirty="0">
                <a:latin typeface="+mn-lt"/>
              </a:rPr>
              <a:t>1. Define financial goals.</a:t>
            </a:r>
          </a:p>
          <a:p>
            <a:pPr marL="0" lvl="0" indent="0">
              <a:buNone/>
            </a:pPr>
            <a:r>
              <a:rPr lang="en-US" sz="2000" dirty="0">
                <a:latin typeface="+mn-lt"/>
              </a:rPr>
              <a:t>2. Develop financial plans and strategies to achieve goals.</a:t>
            </a:r>
          </a:p>
          <a:p>
            <a:pPr marL="0" lvl="0" indent="0">
              <a:buNone/>
            </a:pPr>
            <a:r>
              <a:rPr lang="en-US" sz="2000" dirty="0">
                <a:latin typeface="+mn-lt"/>
              </a:rPr>
              <a:t>3. Implement financial plans and strategies.</a:t>
            </a:r>
          </a:p>
          <a:p>
            <a:pPr marL="0" lvl="0" indent="0">
              <a:buNone/>
            </a:pPr>
            <a:r>
              <a:rPr lang="en-US" sz="2000" dirty="0">
                <a:latin typeface="+mn-lt"/>
              </a:rPr>
              <a:t>4. Periodically develop and implement budgets to monitor and control progress against goals.  </a:t>
            </a:r>
          </a:p>
          <a:p>
            <a:pPr marL="0" lvl="0" indent="0">
              <a:buNone/>
            </a:pPr>
            <a:r>
              <a:rPr lang="en-US" sz="2000" dirty="0">
                <a:latin typeface="+mn-lt"/>
              </a:rPr>
              <a:t>5. Use financial statements to evaluate results of plans and budgets, taking corrective action as required.  </a:t>
            </a:r>
          </a:p>
          <a:p>
            <a:pPr marL="0" lvl="0" indent="0">
              <a:buNone/>
            </a:pPr>
            <a:r>
              <a:rPr lang="en-US" sz="2000" dirty="0">
                <a:latin typeface="+mn-lt"/>
              </a:rPr>
              <a:t>6. Redefine goals and revise plans and strategies as personal circumstances change.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title"/>
          </p:nvPr>
        </p:nvSpPr>
        <p:spPr/>
        <p:txBody>
          <a:bodyPr/>
          <a:lstStyle/>
          <a:p>
            <a:r>
              <a:rPr lang="en-US" altLang="en-US" dirty="0">
                <a:latin typeface="Arial" charset="0"/>
                <a:cs typeface="Arial" charset="0"/>
              </a:rPr>
              <a:t>The Role of Money</a:t>
            </a:r>
          </a:p>
        </p:txBody>
      </p:sp>
      <p:sp>
        <p:nvSpPr>
          <p:cNvPr id="2" name="Content Placeholder 1"/>
          <p:cNvSpPr>
            <a:spLocks noGrp="1"/>
          </p:cNvSpPr>
          <p:nvPr>
            <p:ph sz="half" idx="1"/>
          </p:nvPr>
        </p:nvSpPr>
        <p:spPr>
          <a:xfrm>
            <a:off x="1053884" y="2138766"/>
            <a:ext cx="4819973" cy="4095885"/>
          </a:xfrm>
        </p:spPr>
        <p:txBody>
          <a:bodyPr/>
          <a:lstStyle/>
          <a:p>
            <a:pPr>
              <a:lnSpc>
                <a:spcPct val="90000"/>
              </a:lnSpc>
            </a:pPr>
            <a:r>
              <a:rPr lang="en-US" altLang="en-US" sz="2400" dirty="0">
                <a:solidFill>
                  <a:srgbClr val="990033"/>
                </a:solidFill>
                <a:latin typeface="Arial" charset="0"/>
                <a:cs typeface="Arial" charset="0"/>
              </a:rPr>
              <a:t>Medium of exchange</a:t>
            </a:r>
            <a:r>
              <a:rPr lang="en-US" altLang="en-US" sz="2400" dirty="0">
                <a:latin typeface="Arial" charset="0"/>
                <a:cs typeface="Arial" charset="0"/>
              </a:rPr>
              <a:t>: </a:t>
            </a:r>
            <a:r>
              <a:rPr lang="en-US" altLang="en-US" sz="2400" dirty="0">
                <a:solidFill>
                  <a:schemeClr val="tx1"/>
                </a:solidFill>
                <a:latin typeface="Arial" charset="0"/>
                <a:cs typeface="Arial" charset="0"/>
              </a:rPr>
              <a:t>used to measure value</a:t>
            </a:r>
            <a:endParaRPr lang="en-US" altLang="en-US" sz="2400" dirty="0">
              <a:latin typeface="Arial" charset="0"/>
              <a:cs typeface="Arial" charset="0"/>
            </a:endParaRPr>
          </a:p>
          <a:p>
            <a:pPr>
              <a:lnSpc>
                <a:spcPct val="90000"/>
              </a:lnSpc>
              <a:spcBef>
                <a:spcPts val="2400"/>
              </a:spcBef>
            </a:pPr>
            <a:r>
              <a:rPr lang="en-US" altLang="en-US" sz="2400" dirty="0">
                <a:solidFill>
                  <a:srgbClr val="990033"/>
                </a:solidFill>
                <a:latin typeface="Arial" charset="0"/>
                <a:cs typeface="Arial" charset="0"/>
              </a:rPr>
              <a:t>Utility</a:t>
            </a:r>
            <a:r>
              <a:rPr lang="en-US" altLang="en-US" sz="2400" dirty="0">
                <a:latin typeface="Arial" charset="0"/>
                <a:cs typeface="Arial" charset="0"/>
              </a:rPr>
              <a:t>: amount of satisfaction derived from purchases versus cost</a:t>
            </a:r>
          </a:p>
          <a:p>
            <a:pPr>
              <a:lnSpc>
                <a:spcPct val="90000"/>
              </a:lnSpc>
              <a:spcBef>
                <a:spcPts val="2400"/>
              </a:spcBef>
            </a:pPr>
            <a:r>
              <a:rPr lang="en-US" altLang="en-US" sz="2400" dirty="0">
                <a:latin typeface="Arial" charset="0"/>
                <a:cs typeface="Arial" charset="0"/>
              </a:rPr>
              <a:t>Link to personal </a:t>
            </a:r>
            <a:r>
              <a:rPr lang="en-US" altLang="en-US" sz="2400" dirty="0">
                <a:solidFill>
                  <a:srgbClr val="990033"/>
                </a:solidFill>
                <a:latin typeface="Arial" charset="0"/>
                <a:cs typeface="Arial" charset="0"/>
              </a:rPr>
              <a:t>psychological concepts</a:t>
            </a:r>
            <a:r>
              <a:rPr lang="en-US" altLang="en-US" sz="2400" dirty="0">
                <a:latin typeface="Arial" charset="0"/>
                <a:cs typeface="Arial" charset="0"/>
              </a:rPr>
              <a:t> and key role in personal relationships</a:t>
            </a:r>
          </a:p>
        </p:txBody>
      </p:sp>
      <p:pic>
        <p:nvPicPr>
          <p:cNvPr id="7" name="Picture 4" descr="A stack of quarters."/>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47500" y="2820692"/>
            <a:ext cx="1913866" cy="2410053"/>
          </a:xfrm>
          <a:prstGeom prst="rect">
            <a:avLst/>
          </a:prstGeom>
          <a:noFill/>
          <a:ln w="38100">
            <a:solidFill>
              <a:srgbClr val="E287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p:cNvSpPr>
          <p:nvPr>
            <p:ph type="title" idx="4294967295"/>
          </p:nvPr>
        </p:nvSpPr>
        <p:spPr>
          <a:xfrm>
            <a:off x="1173163" y="877888"/>
            <a:ext cx="7543800" cy="1143000"/>
          </a:xfrm>
        </p:spPr>
        <p:txBody>
          <a:bodyPr/>
          <a:lstStyle/>
          <a:p>
            <a:r>
              <a:rPr lang="en-US" altLang="en-US" dirty="0">
                <a:latin typeface="Arial" charset="0"/>
                <a:cs typeface="Arial" charset="0"/>
              </a:rPr>
              <a:t>Putting Target Dates on Financial Goals</a:t>
            </a:r>
          </a:p>
        </p:txBody>
      </p:sp>
      <p:sp>
        <p:nvSpPr>
          <p:cNvPr id="37891" name="Rectangle 3"/>
          <p:cNvSpPr>
            <a:spLocks noGrp="1"/>
          </p:cNvSpPr>
          <p:nvPr>
            <p:ph type="body" idx="4294967295"/>
          </p:nvPr>
        </p:nvSpPr>
        <p:spPr>
          <a:xfrm>
            <a:off x="1009650" y="2505075"/>
            <a:ext cx="3689350" cy="2828925"/>
          </a:xfrm>
        </p:spPr>
        <p:txBody>
          <a:bodyPr/>
          <a:lstStyle/>
          <a:p>
            <a:pPr>
              <a:lnSpc>
                <a:spcPct val="90000"/>
              </a:lnSpc>
            </a:pPr>
            <a:r>
              <a:rPr lang="en-US" altLang="en-US" sz="2800" b="1" u="sng" dirty="0">
                <a:solidFill>
                  <a:srgbClr val="3333CC"/>
                </a:solidFill>
                <a:latin typeface="Arial" charset="0"/>
                <a:cs typeface="Arial" charset="0"/>
              </a:rPr>
              <a:t>Long-term</a:t>
            </a:r>
            <a:r>
              <a:rPr lang="en-US" altLang="en-US" sz="2800" b="1" u="none" dirty="0">
                <a:solidFill>
                  <a:srgbClr val="3333CC"/>
                </a:solidFill>
                <a:latin typeface="Arial" charset="0"/>
                <a:cs typeface="Arial" charset="0"/>
              </a:rPr>
              <a:t>: </a:t>
            </a:r>
            <a:r>
              <a:rPr lang="en-US" altLang="en-US" sz="2800" dirty="0">
                <a:solidFill>
                  <a:schemeClr val="tx1"/>
                </a:solidFill>
                <a:latin typeface="Arial" charset="0"/>
                <a:cs typeface="Arial" charset="0"/>
              </a:rPr>
              <a:t>6 years or more</a:t>
            </a:r>
          </a:p>
          <a:p>
            <a:pPr>
              <a:lnSpc>
                <a:spcPct val="90000"/>
              </a:lnSpc>
            </a:pPr>
            <a:r>
              <a:rPr lang="en-US" altLang="en-US" sz="2800" b="1" u="sng" dirty="0">
                <a:solidFill>
                  <a:srgbClr val="FF0000"/>
                </a:solidFill>
                <a:latin typeface="Arial" charset="0"/>
                <a:cs typeface="Arial" charset="0"/>
              </a:rPr>
              <a:t>Intermediate-term</a:t>
            </a:r>
            <a:r>
              <a:rPr lang="en-US" altLang="en-US" sz="2800" b="1" dirty="0">
                <a:solidFill>
                  <a:srgbClr val="FF0000"/>
                </a:solidFill>
                <a:latin typeface="Arial" charset="0"/>
                <a:cs typeface="Arial" charset="0"/>
              </a:rPr>
              <a:t>:</a:t>
            </a:r>
            <a:r>
              <a:rPr lang="en-US" altLang="en-US" sz="2800" dirty="0">
                <a:solidFill>
                  <a:srgbClr val="FF0000"/>
                </a:solidFill>
                <a:latin typeface="Arial" charset="0"/>
                <a:cs typeface="Arial" charset="0"/>
              </a:rPr>
              <a:t> </a:t>
            </a:r>
            <a:r>
              <a:rPr lang="en-US" altLang="en-US" sz="2800" dirty="0">
                <a:latin typeface="Arial" charset="0"/>
                <a:cs typeface="Arial" charset="0"/>
              </a:rPr>
              <a:t>the next 2-5 years</a:t>
            </a:r>
          </a:p>
          <a:p>
            <a:pPr>
              <a:lnSpc>
                <a:spcPct val="90000"/>
              </a:lnSpc>
            </a:pPr>
            <a:r>
              <a:rPr lang="en-US" altLang="en-US" sz="2800" b="1" u="sng" dirty="0">
                <a:solidFill>
                  <a:srgbClr val="FFCC00"/>
                </a:solidFill>
                <a:latin typeface="Arial" charset="0"/>
                <a:cs typeface="Arial" charset="0"/>
              </a:rPr>
              <a:t>Short-term</a:t>
            </a:r>
            <a:r>
              <a:rPr lang="en-US" altLang="en-US" sz="2800" b="1" dirty="0">
                <a:solidFill>
                  <a:srgbClr val="FFCC00"/>
                </a:solidFill>
                <a:latin typeface="Arial" charset="0"/>
                <a:cs typeface="Arial" charset="0"/>
              </a:rPr>
              <a:t>:</a:t>
            </a:r>
            <a:r>
              <a:rPr lang="en-US" altLang="en-US" sz="2800" dirty="0">
                <a:solidFill>
                  <a:srgbClr val="FFCC00"/>
                </a:solidFill>
                <a:latin typeface="Arial" charset="0"/>
                <a:cs typeface="Arial" charset="0"/>
              </a:rPr>
              <a:t> </a:t>
            </a:r>
            <a:r>
              <a:rPr lang="en-US" altLang="en-US" sz="2800" dirty="0">
                <a:latin typeface="Arial" charset="0"/>
                <a:cs typeface="Arial" charset="0"/>
              </a:rPr>
              <a:t>in the next year</a:t>
            </a:r>
            <a:endParaRPr lang="en-US" altLang="en-US" sz="2800" u="sng" dirty="0">
              <a:solidFill>
                <a:srgbClr val="FF0000"/>
              </a:solidFill>
              <a:latin typeface="Arial" charset="0"/>
              <a:cs typeface="Arial" charset="0"/>
            </a:endParaRPr>
          </a:p>
        </p:txBody>
      </p:sp>
      <p:pic>
        <p:nvPicPr>
          <p:cNvPr id="11268" name="Picture 4" descr="A target with three layers. The layers are blue, red, and yellow and correspond with the colors of the words long term, intermediate term, and short term respectivel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3638" y="2538413"/>
            <a:ext cx="2701925" cy="2876550"/>
          </a:xfrm>
          <a:prstGeom prst="rect">
            <a:avLst/>
          </a:prstGeom>
          <a:noFill/>
          <a:ln w="38100">
            <a:solidFill>
              <a:srgbClr val="7F9A24"/>
            </a:solidFill>
            <a:miter lim="800000"/>
            <a:headEnd/>
            <a:tailEnd/>
          </a:ln>
          <a:effectLst>
            <a:outerShdw dist="35921" dir="2700000" algn="ctr" rotWithShape="0">
              <a:srgbClr val="7F9A24"/>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p:cNvSpPr>
          <p:nvPr>
            <p:ph type="title" idx="4294967295"/>
          </p:nvPr>
        </p:nvSpPr>
        <p:spPr>
          <a:xfrm>
            <a:off x="1127125" y="703263"/>
            <a:ext cx="7010400" cy="1447800"/>
          </a:xfrm>
        </p:spPr>
        <p:txBody>
          <a:bodyPr/>
          <a:lstStyle/>
          <a:p>
            <a:r>
              <a:rPr lang="en-US" altLang="en-US" dirty="0">
                <a:latin typeface="Arial" charset="0"/>
                <a:cs typeface="Arial" charset="0"/>
              </a:rPr>
              <a:t>From Goals to Plans: A Lifetime of Planning</a:t>
            </a:r>
          </a:p>
        </p:txBody>
      </p:sp>
      <p:sp>
        <p:nvSpPr>
          <p:cNvPr id="38915" name="Rectangle 3"/>
          <p:cNvSpPr>
            <a:spLocks noGrp="1"/>
          </p:cNvSpPr>
          <p:nvPr>
            <p:ph type="body" idx="4294967295"/>
          </p:nvPr>
        </p:nvSpPr>
        <p:spPr>
          <a:xfrm>
            <a:off x="1066800" y="2362200"/>
            <a:ext cx="7467600" cy="3505200"/>
          </a:xfrm>
        </p:spPr>
        <p:txBody>
          <a:bodyPr/>
          <a:lstStyle/>
          <a:p>
            <a:pPr>
              <a:lnSpc>
                <a:spcPct val="90000"/>
              </a:lnSpc>
            </a:pPr>
            <a:r>
              <a:rPr lang="en-US" altLang="en-US" sz="2800">
                <a:latin typeface="Arial" charset="0"/>
                <a:cs typeface="Arial" charset="0"/>
              </a:rPr>
              <a:t>Early childhood</a:t>
            </a:r>
          </a:p>
          <a:p>
            <a:pPr>
              <a:lnSpc>
                <a:spcPct val="90000"/>
              </a:lnSpc>
            </a:pPr>
            <a:r>
              <a:rPr lang="en-US" altLang="en-US" sz="2800">
                <a:latin typeface="Arial" charset="0"/>
                <a:cs typeface="Arial" charset="0"/>
              </a:rPr>
              <a:t>High school and college</a:t>
            </a:r>
          </a:p>
          <a:p>
            <a:pPr>
              <a:lnSpc>
                <a:spcPct val="90000"/>
              </a:lnSpc>
            </a:pPr>
            <a:r>
              <a:rPr lang="en-US" altLang="en-US" sz="2800">
                <a:latin typeface="Arial" charset="0"/>
                <a:cs typeface="Arial" charset="0"/>
              </a:rPr>
              <a:t>Family formation</a:t>
            </a:r>
          </a:p>
          <a:p>
            <a:pPr>
              <a:lnSpc>
                <a:spcPct val="90000"/>
              </a:lnSpc>
            </a:pPr>
            <a:r>
              <a:rPr lang="en-US" altLang="en-US" sz="2800">
                <a:latin typeface="Arial" charset="0"/>
                <a:cs typeface="Arial" charset="0"/>
              </a:rPr>
              <a:t>Career development</a:t>
            </a:r>
          </a:p>
          <a:p>
            <a:pPr>
              <a:lnSpc>
                <a:spcPct val="90000"/>
              </a:lnSpc>
            </a:pPr>
            <a:r>
              <a:rPr lang="en-US" altLang="en-US" sz="2800">
                <a:latin typeface="Arial" charset="0"/>
                <a:cs typeface="Arial" charset="0"/>
              </a:rPr>
              <a:t>Pre-retirement</a:t>
            </a:r>
          </a:p>
          <a:p>
            <a:pPr>
              <a:lnSpc>
                <a:spcPct val="90000"/>
              </a:lnSpc>
            </a:pPr>
            <a:r>
              <a:rPr lang="en-US" altLang="en-US" sz="2800">
                <a:latin typeface="Arial" charset="0"/>
                <a:cs typeface="Arial" charset="0"/>
              </a:rPr>
              <a:t>Retirement</a:t>
            </a:r>
            <a:endParaRPr lang="en-US" altLang="en-US" sz="2800" b="1">
              <a:latin typeface="Arial" charset="0"/>
              <a:cs typeface="Arial" charset="0"/>
            </a:endParaRPr>
          </a:p>
        </p:txBody>
      </p:sp>
      <p:pic>
        <p:nvPicPr>
          <p:cNvPr id="12292" name="Picture 7" descr="Coins sit on tops of a folder labled &quot;Financial Plan: Investments, retirement plan, college plan, insurance, taxes, estate plan&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1475" y="2087562"/>
            <a:ext cx="2490788" cy="35766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heme/theme1.xml><?xml version="1.0" encoding="utf-8"?>
<a:theme xmlns:a="http://schemas.openxmlformats.org/drawingml/2006/main" name="Office Theme">
  <a:themeElements>
    <a:clrScheme name="Custom 2">
      <a:dk1>
        <a:srgbClr val="231F20"/>
      </a:dk1>
      <a:lt1>
        <a:srgbClr val="FFFFFF"/>
      </a:lt1>
      <a:dk2>
        <a:srgbClr val="5E8A9E"/>
      </a:dk2>
      <a:lt2>
        <a:srgbClr val="FFFFFF"/>
      </a:lt2>
      <a:accent1>
        <a:srgbClr val="D89016"/>
      </a:accent1>
      <a:accent2>
        <a:srgbClr val="FFCC4E"/>
      </a:accent2>
      <a:accent3>
        <a:srgbClr val="C0161C"/>
      </a:accent3>
      <a:accent4>
        <a:srgbClr val="7F7F7F"/>
      </a:accent4>
      <a:accent5>
        <a:srgbClr val="000000"/>
      </a:accent5>
      <a:accent6>
        <a:srgbClr val="000000"/>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893</TotalTime>
  <Words>537</Words>
  <Application>Microsoft Office PowerPoint</Application>
  <PresentationFormat>On-screen Show (4:3)</PresentationFormat>
  <Paragraphs>85</Paragraphs>
  <Slides>22</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Arial</vt:lpstr>
      <vt:lpstr>Calibri</vt:lpstr>
      <vt:lpstr>Copperplate Gothic Bold</vt:lpstr>
      <vt:lpstr>Monotype Sorts</vt:lpstr>
      <vt:lpstr>Office Theme</vt:lpstr>
      <vt:lpstr>Document</vt:lpstr>
      <vt:lpstr>#1 Understanding the Financial Planning Process</vt:lpstr>
      <vt:lpstr>The Rewards of Sound Financial Planning</vt:lpstr>
      <vt:lpstr>Organizational Planning Model</vt:lpstr>
      <vt:lpstr>Average American Family</vt:lpstr>
      <vt:lpstr>The Personal Financial Planning Process</vt:lpstr>
      <vt:lpstr>Six-Step Financial Planning Process</vt:lpstr>
      <vt:lpstr>The Role of Money</vt:lpstr>
      <vt:lpstr>Putting Target Dates on Financial Goals</vt:lpstr>
      <vt:lpstr>From Goals to Plans: A Lifetime of Planning</vt:lpstr>
      <vt:lpstr>Personal Financial Planning Life Cycle</vt:lpstr>
      <vt:lpstr>How a $1,000 Investment Grows over Time</vt:lpstr>
      <vt:lpstr>Special Planning Concerns</vt:lpstr>
      <vt:lpstr>Technology in Financial Planning</vt:lpstr>
      <vt:lpstr>Using Professional Financial Planners</vt:lpstr>
      <vt:lpstr>The Planning Environment</vt:lpstr>
      <vt:lpstr>Financial Planning Environment</vt:lpstr>
      <vt:lpstr>Government</vt:lpstr>
      <vt:lpstr>The Economy</vt:lpstr>
      <vt:lpstr>The Economy (Part 2)</vt:lpstr>
      <vt:lpstr>Exhibit 1.7: The Business Cycle</vt:lpstr>
      <vt:lpstr>What Determines Your Personal Income?</vt:lpstr>
      <vt:lpstr>How Age and Education Affect Family Income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Stuart Kunkler</dc:creator>
  <cp:lastModifiedBy>Seth Romanowski</cp:lastModifiedBy>
  <cp:revision>96</cp:revision>
  <dcterms:created xsi:type="dcterms:W3CDTF">2012-11-19T01:28:30Z</dcterms:created>
  <dcterms:modified xsi:type="dcterms:W3CDTF">2022-01-12T00:11:39Z</dcterms:modified>
</cp:coreProperties>
</file>