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handoutMasterIdLst>
    <p:handoutMasterId r:id="rId43"/>
  </p:handoutMasterIdLst>
  <p:sldIdLst>
    <p:sldId id="256" r:id="rId2"/>
    <p:sldId id="336" r:id="rId3"/>
    <p:sldId id="321" r:id="rId4"/>
    <p:sldId id="261" r:id="rId5"/>
    <p:sldId id="277" r:id="rId6"/>
    <p:sldId id="278" r:id="rId7"/>
    <p:sldId id="337" r:id="rId8"/>
    <p:sldId id="323" r:id="rId9"/>
    <p:sldId id="325" r:id="rId10"/>
    <p:sldId id="344" r:id="rId11"/>
    <p:sldId id="338" r:id="rId12"/>
    <p:sldId id="285" r:id="rId13"/>
    <p:sldId id="327" r:id="rId14"/>
    <p:sldId id="339" r:id="rId15"/>
    <p:sldId id="340" r:id="rId16"/>
    <p:sldId id="329" r:id="rId17"/>
    <p:sldId id="345" r:id="rId18"/>
    <p:sldId id="307" r:id="rId19"/>
    <p:sldId id="292" r:id="rId20"/>
    <p:sldId id="293" r:id="rId21"/>
    <p:sldId id="294" r:id="rId22"/>
    <p:sldId id="295" r:id="rId23"/>
    <p:sldId id="335" r:id="rId24"/>
    <p:sldId id="331" r:id="rId25"/>
    <p:sldId id="333" r:id="rId26"/>
    <p:sldId id="299" r:id="rId27"/>
    <p:sldId id="341" r:id="rId28"/>
    <p:sldId id="302" r:id="rId29"/>
    <p:sldId id="308" r:id="rId30"/>
    <p:sldId id="309" r:id="rId31"/>
    <p:sldId id="342" r:id="rId32"/>
    <p:sldId id="312" r:id="rId33"/>
    <p:sldId id="313" r:id="rId34"/>
    <p:sldId id="314" r:id="rId35"/>
    <p:sldId id="315" r:id="rId36"/>
    <p:sldId id="343" r:id="rId37"/>
    <p:sldId id="317" r:id="rId38"/>
    <p:sldId id="318" r:id="rId39"/>
    <p:sldId id="319" r:id="rId40"/>
    <p:sldId id="320" r:id="rId41"/>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ＭＳ Ｐゴシック" pitchFamily="-111"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11"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11"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11"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11" charset="-128"/>
        <a:cs typeface="+mn-cs"/>
      </a:defRPr>
    </a:lvl5pPr>
    <a:lvl6pPr marL="2286000" algn="l" defTabSz="914400" rtl="0" eaLnBrk="1" latinLnBrk="0" hangingPunct="1">
      <a:defRPr kern="1200">
        <a:solidFill>
          <a:schemeClr val="tx1"/>
        </a:solidFill>
        <a:latin typeface="Arial" charset="0"/>
        <a:ea typeface="ＭＳ Ｐゴシック" pitchFamily="-111" charset="-128"/>
        <a:cs typeface="+mn-cs"/>
      </a:defRPr>
    </a:lvl6pPr>
    <a:lvl7pPr marL="2743200" algn="l" defTabSz="914400" rtl="0" eaLnBrk="1" latinLnBrk="0" hangingPunct="1">
      <a:defRPr kern="1200">
        <a:solidFill>
          <a:schemeClr val="tx1"/>
        </a:solidFill>
        <a:latin typeface="Arial" charset="0"/>
        <a:ea typeface="ＭＳ Ｐゴシック" pitchFamily="-111" charset="-128"/>
        <a:cs typeface="+mn-cs"/>
      </a:defRPr>
    </a:lvl7pPr>
    <a:lvl8pPr marL="3200400" algn="l" defTabSz="914400" rtl="0" eaLnBrk="1" latinLnBrk="0" hangingPunct="1">
      <a:defRPr kern="1200">
        <a:solidFill>
          <a:schemeClr val="tx1"/>
        </a:solidFill>
        <a:latin typeface="Arial" charset="0"/>
        <a:ea typeface="ＭＳ Ｐゴシック" pitchFamily="-111" charset="-128"/>
        <a:cs typeface="+mn-cs"/>
      </a:defRPr>
    </a:lvl8pPr>
    <a:lvl9pPr marL="3657600" algn="l" defTabSz="914400" rtl="0" eaLnBrk="1" latinLnBrk="0" hangingPunct="1">
      <a:defRPr kern="1200">
        <a:solidFill>
          <a:schemeClr val="tx1"/>
        </a:solidFill>
        <a:latin typeface="Arial" charset="0"/>
        <a:ea typeface="ＭＳ Ｐゴシック" pitchFamily="-11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suracajia"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B00"/>
    <a:srgbClr val="7F9A24"/>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autoAdjust="0"/>
    <p:restoredTop sz="86432" autoAdjust="0"/>
  </p:normalViewPr>
  <p:slideViewPr>
    <p:cSldViewPr snapToGrid="0">
      <p:cViewPr varScale="1">
        <p:scale>
          <a:sx n="52" d="100"/>
          <a:sy n="52" d="100"/>
        </p:scale>
        <p:origin x="1752" y="60"/>
      </p:cViewPr>
      <p:guideLst>
        <p:guide orient="horz" pos="2160"/>
        <p:guide pos="2880"/>
      </p:guideLst>
    </p:cSldViewPr>
  </p:slideViewPr>
  <p:outlineViewPr>
    <p:cViewPr>
      <p:scale>
        <a:sx n="33" d="100"/>
        <a:sy n="33" d="100"/>
      </p:scale>
      <p:origin x="0" y="15864"/>
    </p:cViewPr>
  </p:outlineViewPr>
  <p:notesTextViewPr>
    <p:cViewPr>
      <p:scale>
        <a:sx n="100" d="100"/>
        <a:sy n="100" d="100"/>
      </p:scale>
      <p:origin x="0" y="0"/>
    </p:cViewPr>
  </p:notesTextViewPr>
  <p:sorterViewPr>
    <p:cViewPr>
      <p:scale>
        <a:sx n="100" d="100"/>
        <a:sy n="100" d="100"/>
      </p:scale>
      <p:origin x="0" y="38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1-18T22:32:41.368" idx="1">
    <p:pos x="10" y="10"/>
    <p:text>This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FD7C02D-840D-4FC2-B1A3-04E1F8FD7B26}" type="datetimeFigureOut">
              <a:rPr lang="en-US" smtClean="0"/>
              <a:t>9/1/2015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8E58101-7740-403E-8B82-551049E374CD}" type="slidenum">
              <a:rPr lang="en-US" smtClean="0"/>
              <a:t>‹#›</a:t>
            </a:fld>
            <a:endParaRPr lang="en-US"/>
          </a:p>
        </p:txBody>
      </p:sp>
    </p:spTree>
    <p:extLst>
      <p:ext uri="{BB962C8B-B14F-4D97-AF65-F5344CB8AC3E}">
        <p14:creationId xmlns:p14="http://schemas.microsoft.com/office/powerpoint/2010/main" val="1620046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111" charset="0"/>
              </a:defRPr>
            </a:lvl1pPr>
          </a:lstStyle>
          <a:p>
            <a:endParaRPr lang="en-US" alt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111" charset="0"/>
              </a:defRPr>
            </a:lvl1pPr>
          </a:lstStyle>
          <a:p>
            <a:fld id="{BA7B4D34-53BE-42FD-97B1-C03DCFF9C147}" type="datetime1">
              <a:rPr lang="en-US" altLang="en-US"/>
              <a:pPr/>
              <a:t>9/1/2015</a:t>
            </a:fld>
            <a:endParaRPr lang="en-US" alt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111" charset="0"/>
              </a:defRPr>
            </a:lvl1pPr>
          </a:lstStyle>
          <a:p>
            <a:endParaRPr lang="en-US" alt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111" charset="0"/>
              </a:defRPr>
            </a:lvl1pPr>
          </a:lstStyle>
          <a:p>
            <a:fld id="{05381180-F713-4493-A8D7-238C082E668D}" type="slidenum">
              <a:rPr lang="en-US" altLang="en-US"/>
              <a:pPr/>
              <a:t>‹#›</a:t>
            </a:fld>
            <a:endParaRPr lang="en-US" altLang="en-US"/>
          </a:p>
        </p:txBody>
      </p:sp>
    </p:spTree>
    <p:extLst>
      <p:ext uri="{BB962C8B-B14F-4D97-AF65-F5344CB8AC3E}">
        <p14:creationId xmlns:p14="http://schemas.microsoft.com/office/powerpoint/2010/main" val="1302809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111" charset="0"/>
                <a:ea typeface="ＭＳ Ｐゴシック" pitchFamily="-111" charset="-128"/>
              </a:defRPr>
            </a:lvl1pPr>
            <a:lvl2pPr marL="38652428" indent="-38186541" eaLnBrk="0" hangingPunct="0">
              <a:spcBef>
                <a:spcPct val="30000"/>
              </a:spcBef>
              <a:defRPr sz="1200">
                <a:solidFill>
                  <a:schemeClr val="tx1"/>
                </a:solidFill>
                <a:latin typeface="Calibri" pitchFamily="-111" charset="0"/>
                <a:ea typeface="ＭＳ Ｐゴシック" pitchFamily="-111" charset="-128"/>
              </a:defRPr>
            </a:lvl2pPr>
            <a:lvl3pPr marL="1164717" indent="-232943" eaLnBrk="0" hangingPunct="0">
              <a:spcBef>
                <a:spcPct val="30000"/>
              </a:spcBef>
              <a:defRPr sz="1200">
                <a:solidFill>
                  <a:schemeClr val="tx1"/>
                </a:solidFill>
                <a:latin typeface="Calibri" pitchFamily="-111" charset="0"/>
                <a:ea typeface="ＭＳ Ｐゴシック" pitchFamily="-111" charset="-128"/>
              </a:defRPr>
            </a:lvl3pPr>
            <a:lvl4pPr marL="1630604" indent="-232943" eaLnBrk="0" hangingPunct="0">
              <a:spcBef>
                <a:spcPct val="30000"/>
              </a:spcBef>
              <a:defRPr sz="1200">
                <a:solidFill>
                  <a:schemeClr val="tx1"/>
                </a:solidFill>
                <a:latin typeface="Calibri" pitchFamily="-111" charset="0"/>
                <a:ea typeface="ＭＳ Ｐゴシック" pitchFamily="-111" charset="-128"/>
              </a:defRPr>
            </a:lvl4pPr>
            <a:lvl5pPr marL="2096491" indent="-232943" eaLnBrk="0" hangingPunct="0">
              <a:spcBef>
                <a:spcPct val="30000"/>
              </a:spcBef>
              <a:defRPr sz="1200">
                <a:solidFill>
                  <a:schemeClr val="tx1"/>
                </a:solidFill>
                <a:latin typeface="Calibri" pitchFamily="-111" charset="0"/>
                <a:ea typeface="ＭＳ Ｐゴシック" pitchFamily="-111" charset="-128"/>
              </a:defRPr>
            </a:lvl5pPr>
            <a:lvl6pPr marL="2562377" indent="-232943" eaLnBrk="0" fontAlgn="base" hangingPunct="0">
              <a:spcBef>
                <a:spcPct val="30000"/>
              </a:spcBef>
              <a:spcAft>
                <a:spcPct val="0"/>
              </a:spcAft>
              <a:defRPr sz="1200">
                <a:solidFill>
                  <a:schemeClr val="tx1"/>
                </a:solidFill>
                <a:latin typeface="Calibri" pitchFamily="-111" charset="0"/>
                <a:ea typeface="ＭＳ Ｐゴシック" pitchFamily="-111" charset="-128"/>
              </a:defRPr>
            </a:lvl6pPr>
            <a:lvl7pPr marL="3028264" indent="-232943" eaLnBrk="0" fontAlgn="base" hangingPunct="0">
              <a:spcBef>
                <a:spcPct val="30000"/>
              </a:spcBef>
              <a:spcAft>
                <a:spcPct val="0"/>
              </a:spcAft>
              <a:defRPr sz="1200">
                <a:solidFill>
                  <a:schemeClr val="tx1"/>
                </a:solidFill>
                <a:latin typeface="Calibri" pitchFamily="-111" charset="0"/>
                <a:ea typeface="ＭＳ Ｐゴシック" pitchFamily="-111" charset="-128"/>
              </a:defRPr>
            </a:lvl7pPr>
            <a:lvl8pPr marL="3494151" indent="-232943" eaLnBrk="0" fontAlgn="base" hangingPunct="0">
              <a:spcBef>
                <a:spcPct val="30000"/>
              </a:spcBef>
              <a:spcAft>
                <a:spcPct val="0"/>
              </a:spcAft>
              <a:defRPr sz="1200">
                <a:solidFill>
                  <a:schemeClr val="tx1"/>
                </a:solidFill>
                <a:latin typeface="Calibri" pitchFamily="-111" charset="0"/>
                <a:ea typeface="ＭＳ Ｐゴシック" pitchFamily="-111" charset="-128"/>
              </a:defRPr>
            </a:lvl8pPr>
            <a:lvl9pPr marL="3960038" indent="-232943" eaLnBrk="0" fontAlgn="base" hangingPunct="0">
              <a:spcBef>
                <a:spcPct val="30000"/>
              </a:spcBef>
              <a:spcAft>
                <a:spcPct val="0"/>
              </a:spcAft>
              <a:defRPr sz="1200">
                <a:solidFill>
                  <a:schemeClr val="tx1"/>
                </a:solidFill>
                <a:latin typeface="Calibri" pitchFamily="-111" charset="0"/>
                <a:ea typeface="ＭＳ Ｐゴシック" pitchFamily="-111" charset="-128"/>
              </a:defRPr>
            </a:lvl9pPr>
          </a:lstStyle>
          <a:p>
            <a:pPr eaLnBrk="1" hangingPunct="1">
              <a:spcBef>
                <a:spcPct val="0"/>
              </a:spcBef>
            </a:pPr>
            <a:fld id="{1E224A10-493C-43D9-A802-80E7979209F9}" type="slidenum">
              <a:rPr lang="en-US" altLang="en-US"/>
              <a:pPr eaLnBrk="1" hangingPunct="1">
                <a:spcBef>
                  <a:spcPct val="0"/>
                </a:spcBef>
              </a:pPr>
              <a:t>1</a:t>
            </a:fld>
            <a:endParaRPr lang="en-US" altLang="en-US" dirty="0"/>
          </a:p>
        </p:txBody>
      </p:sp>
    </p:spTree>
    <p:extLst>
      <p:ext uri="{BB962C8B-B14F-4D97-AF65-F5344CB8AC3E}">
        <p14:creationId xmlns:p14="http://schemas.microsoft.com/office/powerpoint/2010/main" val="4068929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xfrm>
            <a:off x="934720" y="4415790"/>
            <a:ext cx="5140960" cy="41833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989644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381180-F713-4493-A8D7-238C082E668D}" type="slidenum">
              <a:rPr lang="en-US" altLang="en-US" smtClean="0"/>
              <a:pPr/>
              <a:t>38</a:t>
            </a:fld>
            <a:endParaRPr lang="en-US" altLang="en-US"/>
          </a:p>
        </p:txBody>
      </p:sp>
    </p:spTree>
    <p:extLst>
      <p:ext uri="{BB962C8B-B14F-4D97-AF65-F5344CB8AC3E}">
        <p14:creationId xmlns:p14="http://schemas.microsoft.com/office/powerpoint/2010/main" val="115668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1" charset="-128"/>
              </a:defRPr>
            </a:lvl1pPr>
            <a:lvl2pPr marL="742950" indent="-285750" eaLnBrk="0" hangingPunct="0">
              <a:defRPr>
                <a:solidFill>
                  <a:schemeClr val="tx1"/>
                </a:solidFill>
                <a:latin typeface="Arial" charset="0"/>
                <a:ea typeface="ＭＳ Ｐゴシック" pitchFamily="-111" charset="-128"/>
              </a:defRPr>
            </a:lvl2pPr>
            <a:lvl3pPr marL="1143000" indent="-228600" eaLnBrk="0" hangingPunct="0">
              <a:defRPr>
                <a:solidFill>
                  <a:schemeClr val="tx1"/>
                </a:solidFill>
                <a:latin typeface="Arial" charset="0"/>
                <a:ea typeface="ＭＳ Ｐゴシック" pitchFamily="-111" charset="-128"/>
              </a:defRPr>
            </a:lvl3pPr>
            <a:lvl4pPr marL="1600200" indent="-228600" eaLnBrk="0" hangingPunct="0">
              <a:defRPr>
                <a:solidFill>
                  <a:schemeClr val="tx1"/>
                </a:solidFill>
                <a:latin typeface="Arial" charset="0"/>
                <a:ea typeface="ＭＳ Ｐゴシック" pitchFamily="-111" charset="-128"/>
              </a:defRPr>
            </a:lvl4pPr>
            <a:lvl5pPr marL="2057400" indent="-228600" eaLnBrk="0" hangingPunct="0">
              <a:defRPr>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1" charset="-128"/>
              </a:defRPr>
            </a:lvl9pPr>
          </a:lstStyle>
          <a:p>
            <a:pPr algn="ctr" eaLnBrk="1" hangingPunct="1"/>
            <a:endParaRPr lang="en-US" altLang="en-US">
              <a:solidFill>
                <a:srgbClr val="FFFFFF"/>
              </a:solidFill>
              <a:latin typeface="Calibri" pitchFamily="-111" charset="0"/>
            </a:endParaRPr>
          </a:p>
        </p:txBody>
      </p:sp>
      <p:sp>
        <p:nvSpPr>
          <p:cNvPr id="4" name="Rectangle 3"/>
          <p:cNvSpPr/>
          <p:nvPr userDrawn="1"/>
        </p:nvSpPr>
        <p:spPr>
          <a:xfrm>
            <a:off x="0" y="6324600"/>
            <a:ext cx="91440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1" charset="-128"/>
              </a:defRPr>
            </a:lvl1pPr>
            <a:lvl2pPr marL="742950" indent="-285750" eaLnBrk="0" hangingPunct="0">
              <a:defRPr>
                <a:solidFill>
                  <a:schemeClr val="tx1"/>
                </a:solidFill>
                <a:latin typeface="Arial" charset="0"/>
                <a:ea typeface="ＭＳ Ｐゴシック" pitchFamily="-111" charset="-128"/>
              </a:defRPr>
            </a:lvl2pPr>
            <a:lvl3pPr marL="1143000" indent="-228600" eaLnBrk="0" hangingPunct="0">
              <a:defRPr>
                <a:solidFill>
                  <a:schemeClr val="tx1"/>
                </a:solidFill>
                <a:latin typeface="Arial" charset="0"/>
                <a:ea typeface="ＭＳ Ｐゴシック" pitchFamily="-111" charset="-128"/>
              </a:defRPr>
            </a:lvl3pPr>
            <a:lvl4pPr marL="1600200" indent="-228600" eaLnBrk="0" hangingPunct="0">
              <a:defRPr>
                <a:solidFill>
                  <a:schemeClr val="tx1"/>
                </a:solidFill>
                <a:latin typeface="Arial" charset="0"/>
                <a:ea typeface="ＭＳ Ｐゴシック" pitchFamily="-111" charset="-128"/>
              </a:defRPr>
            </a:lvl4pPr>
            <a:lvl5pPr marL="2057400" indent="-228600" eaLnBrk="0" hangingPunct="0">
              <a:defRPr>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1" charset="-128"/>
              </a:defRPr>
            </a:lvl9pPr>
          </a:lstStyle>
          <a:p>
            <a:pPr algn="ctr" eaLnBrk="1" hangingPunct="1"/>
            <a:endParaRPr lang="en-US" altLang="en-US">
              <a:solidFill>
                <a:srgbClr val="FFFFFF"/>
              </a:solidFill>
              <a:latin typeface="Calibri" pitchFamily="-111" charset="0"/>
            </a:endParaRPr>
          </a:p>
        </p:txBody>
      </p:sp>
      <p:sp>
        <p:nvSpPr>
          <p:cNvPr id="5" name="Freeform 4"/>
          <p:cNvSpPr/>
          <p:nvPr userDrawn="1"/>
        </p:nvSpPr>
        <p:spPr>
          <a:xfrm>
            <a:off x="2057400" y="-14288"/>
            <a:ext cx="5943600" cy="3886201"/>
          </a:xfrm>
          <a:custGeom>
            <a:avLst/>
            <a:gdLst>
              <a:gd name="connsiteX0" fmla="*/ 0 w 5943600"/>
              <a:gd name="connsiteY0" fmla="*/ 774716 h 4648200"/>
              <a:gd name="connsiteX1" fmla="*/ 226910 w 5943600"/>
              <a:gd name="connsiteY1" fmla="*/ 226909 h 4648200"/>
              <a:gd name="connsiteX2" fmla="*/ 774717 w 5943600"/>
              <a:gd name="connsiteY2" fmla="*/ 1 h 4648200"/>
              <a:gd name="connsiteX3" fmla="*/ 5168884 w 5943600"/>
              <a:gd name="connsiteY3" fmla="*/ 0 h 4648200"/>
              <a:gd name="connsiteX4" fmla="*/ 5716691 w 5943600"/>
              <a:gd name="connsiteY4" fmla="*/ 226910 h 4648200"/>
              <a:gd name="connsiteX5" fmla="*/ 5943599 w 5943600"/>
              <a:gd name="connsiteY5" fmla="*/ 774717 h 4648200"/>
              <a:gd name="connsiteX6" fmla="*/ 5943600 w 5943600"/>
              <a:gd name="connsiteY6" fmla="*/ 3873484 h 4648200"/>
              <a:gd name="connsiteX7" fmla="*/ 5716691 w 5943600"/>
              <a:gd name="connsiteY7" fmla="*/ 4421291 h 4648200"/>
              <a:gd name="connsiteX8" fmla="*/ 5168884 w 5943600"/>
              <a:gd name="connsiteY8" fmla="*/ 4648200 h 4648200"/>
              <a:gd name="connsiteX9" fmla="*/ 774716 w 5943600"/>
              <a:gd name="connsiteY9" fmla="*/ 4648200 h 4648200"/>
              <a:gd name="connsiteX10" fmla="*/ 226909 w 5943600"/>
              <a:gd name="connsiteY10" fmla="*/ 4421290 h 4648200"/>
              <a:gd name="connsiteX11" fmla="*/ 0 w 5943600"/>
              <a:gd name="connsiteY11" fmla="*/ 3873483 h 4648200"/>
              <a:gd name="connsiteX12" fmla="*/ 0 w 5943600"/>
              <a:gd name="connsiteY12" fmla="*/ 774716 h 4648200"/>
              <a:gd name="connsiteX0" fmla="*/ 0 w 5943600"/>
              <a:gd name="connsiteY0" fmla="*/ 774716 h 4648200"/>
              <a:gd name="connsiteX1" fmla="*/ 226910 w 5943600"/>
              <a:gd name="connsiteY1" fmla="*/ 226909 h 4648200"/>
              <a:gd name="connsiteX2" fmla="*/ 774717 w 5943600"/>
              <a:gd name="connsiteY2" fmla="*/ 1 h 4648200"/>
              <a:gd name="connsiteX3" fmla="*/ 5168884 w 5943600"/>
              <a:gd name="connsiteY3" fmla="*/ 0 h 4648200"/>
              <a:gd name="connsiteX4" fmla="*/ 5716691 w 5943600"/>
              <a:gd name="connsiteY4" fmla="*/ 226910 h 4648200"/>
              <a:gd name="connsiteX5" fmla="*/ 5943599 w 5943600"/>
              <a:gd name="connsiteY5" fmla="*/ 774717 h 4648200"/>
              <a:gd name="connsiteX6" fmla="*/ 5943600 w 5943600"/>
              <a:gd name="connsiteY6" fmla="*/ 3873484 h 4648200"/>
              <a:gd name="connsiteX7" fmla="*/ 5716691 w 5943600"/>
              <a:gd name="connsiteY7" fmla="*/ 4421291 h 4648200"/>
              <a:gd name="connsiteX8" fmla="*/ 5168884 w 5943600"/>
              <a:gd name="connsiteY8" fmla="*/ 4648200 h 4648200"/>
              <a:gd name="connsiteX9" fmla="*/ 774716 w 5943600"/>
              <a:gd name="connsiteY9" fmla="*/ 4648200 h 4648200"/>
              <a:gd name="connsiteX10" fmla="*/ 226909 w 5943600"/>
              <a:gd name="connsiteY10" fmla="*/ 4421290 h 4648200"/>
              <a:gd name="connsiteX11" fmla="*/ 0 w 5943600"/>
              <a:gd name="connsiteY11" fmla="*/ 3873483 h 4648200"/>
              <a:gd name="connsiteX12" fmla="*/ 0 w 5943600"/>
              <a:gd name="connsiteY12" fmla="*/ 774716 h 4648200"/>
              <a:gd name="connsiteX0" fmla="*/ 86764 w 6030364"/>
              <a:gd name="connsiteY0" fmla="*/ 774716 h 4648200"/>
              <a:gd name="connsiteX1" fmla="*/ 861481 w 6030364"/>
              <a:gd name="connsiteY1" fmla="*/ 1 h 4648200"/>
              <a:gd name="connsiteX2" fmla="*/ 5255648 w 6030364"/>
              <a:gd name="connsiteY2" fmla="*/ 0 h 4648200"/>
              <a:gd name="connsiteX3" fmla="*/ 5803455 w 6030364"/>
              <a:gd name="connsiteY3" fmla="*/ 226910 h 4648200"/>
              <a:gd name="connsiteX4" fmla="*/ 6030363 w 6030364"/>
              <a:gd name="connsiteY4" fmla="*/ 774717 h 4648200"/>
              <a:gd name="connsiteX5" fmla="*/ 6030364 w 6030364"/>
              <a:gd name="connsiteY5" fmla="*/ 3873484 h 4648200"/>
              <a:gd name="connsiteX6" fmla="*/ 5803455 w 6030364"/>
              <a:gd name="connsiteY6" fmla="*/ 4421291 h 4648200"/>
              <a:gd name="connsiteX7" fmla="*/ 5255648 w 6030364"/>
              <a:gd name="connsiteY7" fmla="*/ 4648200 h 4648200"/>
              <a:gd name="connsiteX8" fmla="*/ 861480 w 6030364"/>
              <a:gd name="connsiteY8" fmla="*/ 4648200 h 4648200"/>
              <a:gd name="connsiteX9" fmla="*/ 313673 w 6030364"/>
              <a:gd name="connsiteY9" fmla="*/ 4421290 h 4648200"/>
              <a:gd name="connsiteX10" fmla="*/ 86764 w 6030364"/>
              <a:gd name="connsiteY10" fmla="*/ 3873483 h 4648200"/>
              <a:gd name="connsiteX11" fmla="*/ 86764 w 6030364"/>
              <a:gd name="connsiteY11" fmla="*/ 774716 h 4648200"/>
              <a:gd name="connsiteX0" fmla="*/ 0 w 6121666"/>
              <a:gd name="connsiteY0" fmla="*/ 866017 h 4739501"/>
              <a:gd name="connsiteX1" fmla="*/ 5168884 w 6121666"/>
              <a:gd name="connsiteY1" fmla="*/ 91301 h 4739501"/>
              <a:gd name="connsiteX2" fmla="*/ 5716691 w 6121666"/>
              <a:gd name="connsiteY2" fmla="*/ 318211 h 4739501"/>
              <a:gd name="connsiteX3" fmla="*/ 5943599 w 6121666"/>
              <a:gd name="connsiteY3" fmla="*/ 866018 h 4739501"/>
              <a:gd name="connsiteX4" fmla="*/ 5943600 w 6121666"/>
              <a:gd name="connsiteY4" fmla="*/ 3964785 h 4739501"/>
              <a:gd name="connsiteX5" fmla="*/ 5716691 w 6121666"/>
              <a:gd name="connsiteY5" fmla="*/ 4512592 h 4739501"/>
              <a:gd name="connsiteX6" fmla="*/ 5168884 w 6121666"/>
              <a:gd name="connsiteY6" fmla="*/ 4739501 h 4739501"/>
              <a:gd name="connsiteX7" fmla="*/ 774716 w 6121666"/>
              <a:gd name="connsiteY7" fmla="*/ 4739501 h 4739501"/>
              <a:gd name="connsiteX8" fmla="*/ 226909 w 6121666"/>
              <a:gd name="connsiteY8" fmla="*/ 4512591 h 4739501"/>
              <a:gd name="connsiteX9" fmla="*/ 0 w 6121666"/>
              <a:gd name="connsiteY9" fmla="*/ 3964784 h 4739501"/>
              <a:gd name="connsiteX10" fmla="*/ 0 w 6121666"/>
              <a:gd name="connsiteY10" fmla="*/ 866017 h 4739501"/>
              <a:gd name="connsiteX0" fmla="*/ 0 w 5943600"/>
              <a:gd name="connsiteY0" fmla="*/ 607762 h 4481246"/>
              <a:gd name="connsiteX1" fmla="*/ 5716691 w 5943600"/>
              <a:gd name="connsiteY1" fmla="*/ 59956 h 4481246"/>
              <a:gd name="connsiteX2" fmla="*/ 5943599 w 5943600"/>
              <a:gd name="connsiteY2" fmla="*/ 607763 h 4481246"/>
              <a:gd name="connsiteX3" fmla="*/ 5943600 w 5943600"/>
              <a:gd name="connsiteY3" fmla="*/ 3706530 h 4481246"/>
              <a:gd name="connsiteX4" fmla="*/ 5716691 w 5943600"/>
              <a:gd name="connsiteY4" fmla="*/ 4254337 h 4481246"/>
              <a:gd name="connsiteX5" fmla="*/ 5168884 w 5943600"/>
              <a:gd name="connsiteY5" fmla="*/ 4481246 h 4481246"/>
              <a:gd name="connsiteX6" fmla="*/ 774716 w 5943600"/>
              <a:gd name="connsiteY6" fmla="*/ 4481246 h 4481246"/>
              <a:gd name="connsiteX7" fmla="*/ 226909 w 5943600"/>
              <a:gd name="connsiteY7" fmla="*/ 4254336 h 4481246"/>
              <a:gd name="connsiteX8" fmla="*/ 0 w 5943600"/>
              <a:gd name="connsiteY8" fmla="*/ 3706529 h 4481246"/>
              <a:gd name="connsiteX9" fmla="*/ 0 w 5943600"/>
              <a:gd name="connsiteY9" fmla="*/ 607762 h 4481246"/>
              <a:gd name="connsiteX0" fmla="*/ 0 w 5943600"/>
              <a:gd name="connsiteY0" fmla="*/ 516461 h 4389945"/>
              <a:gd name="connsiteX1" fmla="*/ 5943599 w 5943600"/>
              <a:gd name="connsiteY1" fmla="*/ 516462 h 4389945"/>
              <a:gd name="connsiteX2" fmla="*/ 5943600 w 5943600"/>
              <a:gd name="connsiteY2" fmla="*/ 3615229 h 4389945"/>
              <a:gd name="connsiteX3" fmla="*/ 5716691 w 5943600"/>
              <a:gd name="connsiteY3" fmla="*/ 4163036 h 4389945"/>
              <a:gd name="connsiteX4" fmla="*/ 5168884 w 5943600"/>
              <a:gd name="connsiteY4" fmla="*/ 4389945 h 4389945"/>
              <a:gd name="connsiteX5" fmla="*/ 774716 w 5943600"/>
              <a:gd name="connsiteY5" fmla="*/ 4389945 h 4389945"/>
              <a:gd name="connsiteX6" fmla="*/ 226909 w 5943600"/>
              <a:gd name="connsiteY6" fmla="*/ 4163035 h 4389945"/>
              <a:gd name="connsiteX7" fmla="*/ 0 w 5943600"/>
              <a:gd name="connsiteY7" fmla="*/ 3615228 h 4389945"/>
              <a:gd name="connsiteX8" fmla="*/ 0 w 5943600"/>
              <a:gd name="connsiteY8" fmla="*/ 516461 h 4389945"/>
              <a:gd name="connsiteX0" fmla="*/ 0 w 5943600"/>
              <a:gd name="connsiteY0" fmla="*/ 516461 h 4389945"/>
              <a:gd name="connsiteX1" fmla="*/ 5943599 w 5943600"/>
              <a:gd name="connsiteY1" fmla="*/ 516462 h 4389945"/>
              <a:gd name="connsiteX2" fmla="*/ 5943600 w 5943600"/>
              <a:gd name="connsiteY2" fmla="*/ 3615229 h 4389945"/>
              <a:gd name="connsiteX3" fmla="*/ 5716691 w 5943600"/>
              <a:gd name="connsiteY3" fmla="*/ 4163036 h 4389945"/>
              <a:gd name="connsiteX4" fmla="*/ 5168884 w 5943600"/>
              <a:gd name="connsiteY4" fmla="*/ 4389945 h 4389945"/>
              <a:gd name="connsiteX5" fmla="*/ 774716 w 5943600"/>
              <a:gd name="connsiteY5" fmla="*/ 4389945 h 4389945"/>
              <a:gd name="connsiteX6" fmla="*/ 226909 w 5943600"/>
              <a:gd name="connsiteY6" fmla="*/ 4163035 h 4389945"/>
              <a:gd name="connsiteX7" fmla="*/ 0 w 5943600"/>
              <a:gd name="connsiteY7" fmla="*/ 3615228 h 4389945"/>
              <a:gd name="connsiteX8" fmla="*/ 0 w 5943600"/>
              <a:gd name="connsiteY8" fmla="*/ 516461 h 4389945"/>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1646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1646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91440 w 5943600"/>
              <a:gd name="connsiteY8" fmla="*/ 60790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03743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03743 h 4389944"/>
              <a:gd name="connsiteX9" fmla="*/ 0 w 5943600"/>
              <a:gd name="connsiteY9" fmla="*/ 516460 h 4389944"/>
              <a:gd name="connsiteX0" fmla="*/ 5943599 w 6035039"/>
              <a:gd name="connsiteY0" fmla="*/ 516461 h 4389944"/>
              <a:gd name="connsiteX1" fmla="*/ 5943600 w 6035039"/>
              <a:gd name="connsiteY1" fmla="*/ 3615228 h 4389944"/>
              <a:gd name="connsiteX2" fmla="*/ 5716691 w 6035039"/>
              <a:gd name="connsiteY2" fmla="*/ 4163035 h 4389944"/>
              <a:gd name="connsiteX3" fmla="*/ 5168884 w 6035039"/>
              <a:gd name="connsiteY3" fmla="*/ 4389944 h 4389944"/>
              <a:gd name="connsiteX4" fmla="*/ 774716 w 6035039"/>
              <a:gd name="connsiteY4" fmla="*/ 4389944 h 4389944"/>
              <a:gd name="connsiteX5" fmla="*/ 226909 w 6035039"/>
              <a:gd name="connsiteY5" fmla="*/ 4163034 h 4389944"/>
              <a:gd name="connsiteX6" fmla="*/ 0 w 6035039"/>
              <a:gd name="connsiteY6" fmla="*/ 3615227 h 4389944"/>
              <a:gd name="connsiteX7" fmla="*/ 0 w 6035039"/>
              <a:gd name="connsiteY7" fmla="*/ 503743 h 4389944"/>
              <a:gd name="connsiteX8" fmla="*/ 0 w 6035039"/>
              <a:gd name="connsiteY8" fmla="*/ 516460 h 4389944"/>
              <a:gd name="connsiteX9" fmla="*/ 6035039 w 6035039"/>
              <a:gd name="connsiteY9" fmla="*/ 607901 h 4389944"/>
              <a:gd name="connsiteX0" fmla="*/ 5943599 w 5943600"/>
              <a:gd name="connsiteY0" fmla="*/ 620619 h 4494102"/>
              <a:gd name="connsiteX1" fmla="*/ 5943600 w 5943600"/>
              <a:gd name="connsiteY1" fmla="*/ 3719386 h 4494102"/>
              <a:gd name="connsiteX2" fmla="*/ 5716691 w 5943600"/>
              <a:gd name="connsiteY2" fmla="*/ 4267193 h 4494102"/>
              <a:gd name="connsiteX3" fmla="*/ 5168884 w 5943600"/>
              <a:gd name="connsiteY3" fmla="*/ 4494102 h 4494102"/>
              <a:gd name="connsiteX4" fmla="*/ 774716 w 5943600"/>
              <a:gd name="connsiteY4" fmla="*/ 4494102 h 4494102"/>
              <a:gd name="connsiteX5" fmla="*/ 226909 w 5943600"/>
              <a:gd name="connsiteY5" fmla="*/ 4267192 h 4494102"/>
              <a:gd name="connsiteX6" fmla="*/ 0 w 5943600"/>
              <a:gd name="connsiteY6" fmla="*/ 3719385 h 4494102"/>
              <a:gd name="connsiteX7" fmla="*/ 0 w 5943600"/>
              <a:gd name="connsiteY7" fmla="*/ 607901 h 4494102"/>
              <a:gd name="connsiteX8" fmla="*/ 0 w 5943600"/>
              <a:gd name="connsiteY8" fmla="*/ 620618 h 4494102"/>
              <a:gd name="connsiteX9" fmla="*/ 5867400 w 5943600"/>
              <a:gd name="connsiteY9" fmla="*/ 607901 h 4494102"/>
              <a:gd name="connsiteX0" fmla="*/ 5943599 w 5943600"/>
              <a:gd name="connsiteY0" fmla="*/ 12718 h 3886201"/>
              <a:gd name="connsiteX1" fmla="*/ 5943600 w 5943600"/>
              <a:gd name="connsiteY1" fmla="*/ 3111485 h 3886201"/>
              <a:gd name="connsiteX2" fmla="*/ 5716691 w 5943600"/>
              <a:gd name="connsiteY2" fmla="*/ 3659292 h 3886201"/>
              <a:gd name="connsiteX3" fmla="*/ 5168884 w 5943600"/>
              <a:gd name="connsiteY3" fmla="*/ 3886201 h 3886201"/>
              <a:gd name="connsiteX4" fmla="*/ 774716 w 5943600"/>
              <a:gd name="connsiteY4" fmla="*/ 3886201 h 3886201"/>
              <a:gd name="connsiteX5" fmla="*/ 226909 w 5943600"/>
              <a:gd name="connsiteY5" fmla="*/ 3659291 h 3886201"/>
              <a:gd name="connsiteX6" fmla="*/ 0 w 5943600"/>
              <a:gd name="connsiteY6" fmla="*/ 3111484 h 3886201"/>
              <a:gd name="connsiteX7" fmla="*/ 0 w 5943600"/>
              <a:gd name="connsiteY7" fmla="*/ 0 h 3886201"/>
              <a:gd name="connsiteX8" fmla="*/ 0 w 5943600"/>
              <a:gd name="connsiteY8" fmla="*/ 12717 h 3886201"/>
              <a:gd name="connsiteX0" fmla="*/ 5943599 w 5943600"/>
              <a:gd name="connsiteY0" fmla="*/ 12718 h 3886201"/>
              <a:gd name="connsiteX1" fmla="*/ 5943600 w 5943600"/>
              <a:gd name="connsiteY1" fmla="*/ 3111485 h 3886201"/>
              <a:gd name="connsiteX2" fmla="*/ 5716691 w 5943600"/>
              <a:gd name="connsiteY2" fmla="*/ 3659292 h 3886201"/>
              <a:gd name="connsiteX3" fmla="*/ 5168884 w 5943600"/>
              <a:gd name="connsiteY3" fmla="*/ 3886201 h 3886201"/>
              <a:gd name="connsiteX4" fmla="*/ 774716 w 5943600"/>
              <a:gd name="connsiteY4" fmla="*/ 3886201 h 3886201"/>
              <a:gd name="connsiteX5" fmla="*/ 226909 w 5943600"/>
              <a:gd name="connsiteY5" fmla="*/ 3659291 h 3886201"/>
              <a:gd name="connsiteX6" fmla="*/ 0 w 5943600"/>
              <a:gd name="connsiteY6" fmla="*/ 3111484 h 3886201"/>
              <a:gd name="connsiteX7" fmla="*/ 0 w 5943600"/>
              <a:gd name="connsiteY7" fmla="*/ 0 h 3886201"/>
              <a:gd name="connsiteX8" fmla="*/ 0 w 5943600"/>
              <a:gd name="connsiteY8" fmla="*/ 12717 h 3886201"/>
              <a:gd name="connsiteX9" fmla="*/ 5943599 w 5943600"/>
              <a:gd name="connsiteY9" fmla="*/ 12718 h 3886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3600" h="3886201">
                <a:moveTo>
                  <a:pt x="5943599" y="12718"/>
                </a:moveTo>
                <a:cubicBezTo>
                  <a:pt x="5943599" y="1045640"/>
                  <a:pt x="5943600" y="2078563"/>
                  <a:pt x="5943600" y="3111485"/>
                </a:cubicBezTo>
                <a:cubicBezTo>
                  <a:pt x="5943600" y="3316953"/>
                  <a:pt x="5861978" y="3514005"/>
                  <a:pt x="5716691" y="3659292"/>
                </a:cubicBezTo>
                <a:cubicBezTo>
                  <a:pt x="5571403" y="3804579"/>
                  <a:pt x="5374351" y="3886201"/>
                  <a:pt x="5168884" y="3886201"/>
                </a:cubicBezTo>
                <a:lnTo>
                  <a:pt x="774716" y="3886201"/>
                </a:lnTo>
                <a:cubicBezTo>
                  <a:pt x="569248" y="3886201"/>
                  <a:pt x="372196" y="3804579"/>
                  <a:pt x="226909" y="3659291"/>
                </a:cubicBezTo>
                <a:cubicBezTo>
                  <a:pt x="81622" y="3514003"/>
                  <a:pt x="0" y="3316951"/>
                  <a:pt x="0" y="3111484"/>
                </a:cubicBezTo>
                <a:lnTo>
                  <a:pt x="0" y="0"/>
                </a:lnTo>
                <a:lnTo>
                  <a:pt x="0" y="12717"/>
                </a:lnTo>
                <a:lnTo>
                  <a:pt x="5943599" y="12718"/>
                </a:lnTo>
                <a:close/>
              </a:path>
            </a:pathLst>
          </a:custGeom>
          <a:solidFill>
            <a:schemeClr val="tx1">
              <a:alpha val="6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userDrawn="1"/>
        </p:nvSpPr>
        <p:spPr>
          <a:xfrm>
            <a:off x="457200" y="914400"/>
            <a:ext cx="2286000" cy="228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1" charset="-128"/>
              </a:defRPr>
            </a:lvl1pPr>
            <a:lvl2pPr marL="742950" indent="-285750" eaLnBrk="0" hangingPunct="0">
              <a:defRPr>
                <a:solidFill>
                  <a:schemeClr val="tx1"/>
                </a:solidFill>
                <a:latin typeface="Arial" charset="0"/>
                <a:ea typeface="ＭＳ Ｐゴシック" pitchFamily="-111" charset="-128"/>
              </a:defRPr>
            </a:lvl2pPr>
            <a:lvl3pPr marL="1143000" indent="-228600" eaLnBrk="0" hangingPunct="0">
              <a:defRPr>
                <a:solidFill>
                  <a:schemeClr val="tx1"/>
                </a:solidFill>
                <a:latin typeface="Arial" charset="0"/>
                <a:ea typeface="ＭＳ Ｐゴシック" pitchFamily="-111" charset="-128"/>
              </a:defRPr>
            </a:lvl3pPr>
            <a:lvl4pPr marL="1600200" indent="-228600" eaLnBrk="0" hangingPunct="0">
              <a:defRPr>
                <a:solidFill>
                  <a:schemeClr val="tx1"/>
                </a:solidFill>
                <a:latin typeface="Arial" charset="0"/>
                <a:ea typeface="ＭＳ Ｐゴシック" pitchFamily="-111" charset="-128"/>
              </a:defRPr>
            </a:lvl4pPr>
            <a:lvl5pPr marL="2057400" indent="-228600" eaLnBrk="0" hangingPunct="0">
              <a:defRPr>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1" charset="-128"/>
              </a:defRPr>
            </a:lvl9pPr>
          </a:lstStyle>
          <a:p>
            <a:pPr algn="ctr" eaLnBrk="1" hangingPunct="1"/>
            <a:endParaRPr lang="en-US" altLang="en-US">
              <a:solidFill>
                <a:srgbClr val="FFFFFF"/>
              </a:solidFill>
              <a:latin typeface="Calibri" pitchFamily="-111" charset="0"/>
            </a:endParaRPr>
          </a:p>
        </p:txBody>
      </p:sp>
      <p:sp>
        <p:nvSpPr>
          <p:cNvPr id="7" name="TextBox 6"/>
          <p:cNvSpPr txBox="1">
            <a:spLocks noChangeArrowheads="1"/>
          </p:cNvSpPr>
          <p:nvPr userDrawn="1"/>
        </p:nvSpPr>
        <p:spPr bwMode="auto">
          <a:xfrm>
            <a:off x="0" y="6334125"/>
            <a:ext cx="9144000" cy="527050"/>
          </a:xfrm>
          <a:prstGeom prst="rect">
            <a:avLst/>
          </a:prstGeom>
          <a:noFill/>
          <a:ln>
            <a:noFill/>
          </a:ln>
          <a:extLst/>
        </p:spPr>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defRPr/>
            </a:pPr>
            <a:r>
              <a:rPr lang="en-US" altLang="en-US" sz="800" smtClean="0">
                <a:solidFill>
                  <a:schemeClr val="bg1"/>
                </a:solidFill>
              </a:rPr>
              <a:t>© 2012 Cengage Learning. All Rights Reserved. May not be scanned, copied or duplicated, or posted to a publicly accessible website, in whole or in part.</a:t>
            </a:r>
          </a:p>
        </p:txBody>
      </p:sp>
      <p:sp>
        <p:nvSpPr>
          <p:cNvPr id="2" name="Title 1"/>
          <p:cNvSpPr>
            <a:spLocks noGrp="1"/>
          </p:cNvSpPr>
          <p:nvPr>
            <p:ph type="ctrTitle"/>
          </p:nvPr>
        </p:nvSpPr>
        <p:spPr>
          <a:xfrm>
            <a:off x="2895600" y="457201"/>
            <a:ext cx="4876800" cy="2743200"/>
          </a:xfrm>
        </p:spPr>
        <p:txBody>
          <a:bodyPr anchor="b"/>
          <a:lstStyle>
            <a:lvl1pPr algn="l">
              <a:defRPr>
                <a:solidFill>
                  <a:schemeClr val="bg1"/>
                </a:solidFill>
                <a:latin typeface="Copperplate Gothic Bold"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87586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57238" y="6424613"/>
            <a:ext cx="7502525" cy="527050"/>
          </a:xfrm>
          <a:prstGeom prst="rect">
            <a:avLst/>
          </a:prstGeom>
          <a:noFill/>
          <a:ln>
            <a:noFill/>
          </a:ln>
          <a:extLst/>
        </p:spPr>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defRPr/>
            </a:pPr>
            <a:r>
              <a:rPr lang="en-US" altLang="en-US" sz="800" smtClean="0">
                <a:solidFill>
                  <a:srgbClr val="000000"/>
                </a:solidFill>
              </a:rPr>
              <a:t>© 2012 Cengage Learning. All Rights Reserved. May not be scanned, copied or duplicated, or posted to a publicly accessible website, in whole or in part.</a:t>
            </a: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accent3"/>
              </a:buCl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3393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5112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descr="coins.png"/>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7713" y="381000"/>
            <a:ext cx="7699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1143000" y="728663"/>
            <a:ext cx="8001000" cy="1252537"/>
          </a:xfrm>
          <a:prstGeom prst="rect">
            <a:avLst/>
          </a:prstGeom>
          <a:solidFill>
            <a:srgbClr val="7F9A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1" charset="-128"/>
              </a:defRPr>
            </a:lvl1pPr>
            <a:lvl2pPr marL="742950" indent="-285750" eaLnBrk="0" hangingPunct="0">
              <a:defRPr>
                <a:solidFill>
                  <a:schemeClr val="tx1"/>
                </a:solidFill>
                <a:latin typeface="Arial" charset="0"/>
                <a:ea typeface="ＭＳ Ｐゴシック" pitchFamily="-111" charset="-128"/>
              </a:defRPr>
            </a:lvl2pPr>
            <a:lvl3pPr marL="1143000" indent="-228600" eaLnBrk="0" hangingPunct="0">
              <a:defRPr>
                <a:solidFill>
                  <a:schemeClr val="tx1"/>
                </a:solidFill>
                <a:latin typeface="Arial" charset="0"/>
                <a:ea typeface="ＭＳ Ｐゴシック" pitchFamily="-111" charset="-128"/>
              </a:defRPr>
            </a:lvl3pPr>
            <a:lvl4pPr marL="1600200" indent="-228600" eaLnBrk="0" hangingPunct="0">
              <a:defRPr>
                <a:solidFill>
                  <a:schemeClr val="tx1"/>
                </a:solidFill>
                <a:latin typeface="Arial" charset="0"/>
                <a:ea typeface="ＭＳ Ｐゴシック" pitchFamily="-111" charset="-128"/>
              </a:defRPr>
            </a:lvl4pPr>
            <a:lvl5pPr marL="2057400" indent="-228600" eaLnBrk="0" hangingPunct="0">
              <a:defRPr>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1" charset="-128"/>
              </a:defRPr>
            </a:lvl9pPr>
          </a:lstStyle>
          <a:p>
            <a:pPr algn="ctr" eaLnBrk="1" hangingPunct="1"/>
            <a:endParaRPr lang="en-US" altLang="en-US">
              <a:solidFill>
                <a:srgbClr val="FFFFFF"/>
              </a:solidFill>
              <a:latin typeface="Calibri" pitchFamily="-111" charset="0"/>
            </a:endParaRPr>
          </a:p>
        </p:txBody>
      </p:sp>
      <p:sp>
        <p:nvSpPr>
          <p:cNvPr id="9" name="Rectangle 8"/>
          <p:cNvSpPr/>
          <p:nvPr userDrawn="1"/>
        </p:nvSpPr>
        <p:spPr>
          <a:xfrm>
            <a:off x="0" y="728663"/>
            <a:ext cx="1143000" cy="1252537"/>
          </a:xfrm>
          <a:prstGeom prst="rect">
            <a:avLst/>
          </a:prstGeom>
          <a:gradFill flip="none" rotWithShape="1">
            <a:gsLst>
              <a:gs pos="88000">
                <a:schemeClr val="tx2">
                  <a:lumMod val="75000"/>
                </a:schemeClr>
              </a:gs>
              <a:gs pos="50000">
                <a:schemeClr val="tx2">
                  <a:lumMod val="75000"/>
                  <a:shade val="67500"/>
                  <a:satMod val="115000"/>
                </a:schemeClr>
              </a:gs>
              <a:gs pos="100000">
                <a:schemeClr val="tx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1" charset="-128"/>
              </a:defRPr>
            </a:lvl1pPr>
            <a:lvl2pPr marL="742950" indent="-285750" eaLnBrk="0" hangingPunct="0">
              <a:defRPr>
                <a:solidFill>
                  <a:schemeClr val="tx1"/>
                </a:solidFill>
                <a:latin typeface="Arial" charset="0"/>
                <a:ea typeface="ＭＳ Ｐゴシック" pitchFamily="-111" charset="-128"/>
              </a:defRPr>
            </a:lvl2pPr>
            <a:lvl3pPr marL="1143000" indent="-228600" eaLnBrk="0" hangingPunct="0">
              <a:defRPr>
                <a:solidFill>
                  <a:schemeClr val="tx1"/>
                </a:solidFill>
                <a:latin typeface="Arial" charset="0"/>
                <a:ea typeface="ＭＳ Ｐゴシック" pitchFamily="-111" charset="-128"/>
              </a:defRPr>
            </a:lvl3pPr>
            <a:lvl4pPr marL="1600200" indent="-228600" eaLnBrk="0" hangingPunct="0">
              <a:defRPr>
                <a:solidFill>
                  <a:schemeClr val="tx1"/>
                </a:solidFill>
                <a:latin typeface="Arial" charset="0"/>
                <a:ea typeface="ＭＳ Ｐゴシック" pitchFamily="-111" charset="-128"/>
              </a:defRPr>
            </a:lvl4pPr>
            <a:lvl5pPr marL="2057400" indent="-228600" eaLnBrk="0" hangingPunct="0">
              <a:defRPr>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1" charset="-128"/>
              </a:defRPr>
            </a:lvl9pPr>
          </a:lstStyle>
          <a:p>
            <a:pPr algn="ctr" eaLnBrk="1" hangingPunct="1"/>
            <a:endParaRPr lang="en-US" altLang="en-US">
              <a:solidFill>
                <a:srgbClr val="FFFFFF"/>
              </a:solidFill>
              <a:latin typeface="Calibri" pitchFamily="-111" charset="0"/>
            </a:endParaRPr>
          </a:p>
        </p:txBody>
      </p:sp>
      <p:sp>
        <p:nvSpPr>
          <p:cNvPr id="10" name="Rounded Rectangle 9"/>
          <p:cNvSpPr/>
          <p:nvPr userDrawn="1"/>
        </p:nvSpPr>
        <p:spPr>
          <a:xfrm>
            <a:off x="800100" y="454025"/>
            <a:ext cx="7543800" cy="5489575"/>
          </a:xfrm>
          <a:prstGeom prst="roundRect">
            <a:avLst>
              <a:gd name="adj" fmla="val 4598"/>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charset="0"/>
                <a:ea typeface="ＭＳ Ｐゴシック" pitchFamily="-111" charset="-128"/>
              </a:defRPr>
            </a:lvl1pPr>
            <a:lvl2pPr marL="742950" indent="-285750" eaLnBrk="0" hangingPunct="0">
              <a:defRPr>
                <a:solidFill>
                  <a:schemeClr val="tx1"/>
                </a:solidFill>
                <a:latin typeface="Arial" charset="0"/>
                <a:ea typeface="ＭＳ Ｐゴシック" pitchFamily="-111" charset="-128"/>
              </a:defRPr>
            </a:lvl2pPr>
            <a:lvl3pPr marL="1143000" indent="-228600" eaLnBrk="0" hangingPunct="0">
              <a:defRPr>
                <a:solidFill>
                  <a:schemeClr val="tx1"/>
                </a:solidFill>
                <a:latin typeface="Arial" charset="0"/>
                <a:ea typeface="ＭＳ Ｐゴシック" pitchFamily="-111" charset="-128"/>
              </a:defRPr>
            </a:lvl3pPr>
            <a:lvl4pPr marL="1600200" indent="-228600" eaLnBrk="0" hangingPunct="0">
              <a:defRPr>
                <a:solidFill>
                  <a:schemeClr val="tx1"/>
                </a:solidFill>
                <a:latin typeface="Arial" charset="0"/>
                <a:ea typeface="ＭＳ Ｐゴシック" pitchFamily="-111" charset="-128"/>
              </a:defRPr>
            </a:lvl4pPr>
            <a:lvl5pPr marL="2057400" indent="-228600" eaLnBrk="0" hangingPunct="0">
              <a:defRPr>
                <a:solidFill>
                  <a:schemeClr val="tx1"/>
                </a:solidFill>
                <a:latin typeface="Arial" charset="0"/>
                <a:ea typeface="ＭＳ Ｐゴシック" pitchFamily="-111"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11"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11"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11"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11" charset="-128"/>
              </a:defRPr>
            </a:lvl9pPr>
          </a:lstStyle>
          <a:p>
            <a:pPr algn="ctr" eaLnBrk="1" hangingPunct="1"/>
            <a:endParaRPr lang="en-US" altLang="en-US">
              <a:solidFill>
                <a:srgbClr val="FFFFFF"/>
              </a:solidFill>
              <a:latin typeface="Calibri" pitchFamily="-111" charset="0"/>
            </a:endParaRPr>
          </a:p>
        </p:txBody>
      </p:sp>
      <p:sp>
        <p:nvSpPr>
          <p:cNvPr id="1030" name="Text Placeholder 2"/>
          <p:cNvSpPr>
            <a:spLocks noGrp="1"/>
          </p:cNvSpPr>
          <p:nvPr>
            <p:ph type="body" idx="1"/>
          </p:nvPr>
        </p:nvSpPr>
        <p:spPr bwMode="auto">
          <a:xfrm>
            <a:off x="1143000" y="2209800"/>
            <a:ext cx="6934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Title Placeholder 1"/>
          <p:cNvSpPr>
            <a:spLocks noGrp="1"/>
          </p:cNvSpPr>
          <p:nvPr>
            <p:ph type="title"/>
          </p:nvPr>
        </p:nvSpPr>
        <p:spPr bwMode="auto">
          <a:xfrm>
            <a:off x="1143000" y="731838"/>
            <a:ext cx="69342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cxnSp>
        <p:nvCxnSpPr>
          <p:cNvPr id="12" name="Straight Connector 11"/>
          <p:cNvCxnSpPr/>
          <p:nvPr userDrawn="1"/>
        </p:nvCxnSpPr>
        <p:spPr>
          <a:xfrm rot="10800000">
            <a:off x="0" y="6554788"/>
            <a:ext cx="7772400" cy="0"/>
          </a:xfrm>
          <a:prstGeom prst="line">
            <a:avLst/>
          </a:prstGeom>
          <a:ln w="57150">
            <a:solidFill>
              <a:srgbClr val="7F9A24"/>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2" r:id="rId1"/>
    <p:sldLayoutId id="2147483893" r:id="rId2"/>
    <p:sldLayoutId id="2147483891" r:id="rId3"/>
  </p:sldLayoutIdLs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kern="1200">
          <a:solidFill>
            <a:schemeClr val="bg1"/>
          </a:solidFill>
          <a:latin typeface="Arial" pitchFamily="34" charset="0"/>
          <a:ea typeface="Arial" pitchFamily="-111" charset="0"/>
          <a:cs typeface="Arial" pitchFamily="34" charset="0"/>
        </a:defRPr>
      </a:lvl1pPr>
      <a:lvl2pPr algn="l" rtl="0" eaLnBrk="0" fontAlgn="base" hangingPunct="0">
        <a:spcBef>
          <a:spcPct val="0"/>
        </a:spcBef>
        <a:spcAft>
          <a:spcPct val="0"/>
        </a:spcAft>
        <a:defRPr sz="3600">
          <a:solidFill>
            <a:schemeClr val="bg1"/>
          </a:solidFill>
          <a:latin typeface="Arial" charset="0"/>
          <a:ea typeface="Arial" pitchFamily="-111" charset="0"/>
          <a:cs typeface="Arial" charset="0"/>
        </a:defRPr>
      </a:lvl2pPr>
      <a:lvl3pPr algn="l" rtl="0" eaLnBrk="0" fontAlgn="base" hangingPunct="0">
        <a:spcBef>
          <a:spcPct val="0"/>
        </a:spcBef>
        <a:spcAft>
          <a:spcPct val="0"/>
        </a:spcAft>
        <a:defRPr sz="3600">
          <a:solidFill>
            <a:schemeClr val="bg1"/>
          </a:solidFill>
          <a:latin typeface="Arial" charset="0"/>
          <a:ea typeface="Arial" pitchFamily="-111" charset="0"/>
          <a:cs typeface="Arial" charset="0"/>
        </a:defRPr>
      </a:lvl3pPr>
      <a:lvl4pPr algn="l" rtl="0" eaLnBrk="0" fontAlgn="base" hangingPunct="0">
        <a:spcBef>
          <a:spcPct val="0"/>
        </a:spcBef>
        <a:spcAft>
          <a:spcPct val="0"/>
        </a:spcAft>
        <a:defRPr sz="3600">
          <a:solidFill>
            <a:schemeClr val="bg1"/>
          </a:solidFill>
          <a:latin typeface="Arial" charset="0"/>
          <a:ea typeface="Arial" pitchFamily="-111" charset="0"/>
          <a:cs typeface="Arial" charset="0"/>
        </a:defRPr>
      </a:lvl4pPr>
      <a:lvl5pPr algn="l" rtl="0" eaLnBrk="0" fontAlgn="base" hangingPunct="0">
        <a:spcBef>
          <a:spcPct val="0"/>
        </a:spcBef>
        <a:spcAft>
          <a:spcPct val="0"/>
        </a:spcAft>
        <a:defRPr sz="3600">
          <a:solidFill>
            <a:schemeClr val="bg1"/>
          </a:solidFill>
          <a:latin typeface="Arial" charset="0"/>
          <a:ea typeface="Arial" pitchFamily="-111"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C0161C"/>
        </a:buClr>
        <a:buFont typeface="Arial" charset="0"/>
        <a:buChar char="•"/>
        <a:defRPr sz="3200" kern="1200">
          <a:solidFill>
            <a:srgbClr val="2F454F"/>
          </a:solidFill>
          <a:latin typeface="Arial" pitchFamily="34" charset="0"/>
          <a:ea typeface="Arial" pitchFamily="-111" charset="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2F454F"/>
          </a:solidFill>
          <a:latin typeface="Arial" pitchFamily="34" charset="0"/>
          <a:ea typeface="Arial" pitchFamily="-111" charset="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2F454F"/>
          </a:solidFill>
          <a:latin typeface="Arial" pitchFamily="34" charset="0"/>
          <a:ea typeface="Arial" pitchFamily="-111" charset="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2F454F"/>
          </a:solidFill>
          <a:latin typeface="Arial" pitchFamily="34" charset="0"/>
          <a:ea typeface="Arial" pitchFamily="-111"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2F454F"/>
          </a:solidFill>
          <a:latin typeface="Arial" pitchFamily="34" charset="0"/>
          <a:ea typeface="Arial" pitchFamily="-111"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895600" y="457200"/>
            <a:ext cx="4876800" cy="2743200"/>
          </a:xfrm>
        </p:spPr>
        <p:txBody>
          <a:bodyPr/>
          <a:lstStyle/>
          <a:p>
            <a:pPr eaLnBrk="1" hangingPunct="1"/>
            <a:r>
              <a:rPr lang="en-US" altLang="en-US" dirty="0" smtClean="0">
                <a:latin typeface="Copperplate Gothic Bold" pitchFamily="-111" charset="0"/>
                <a:cs typeface="Arial" charset="0"/>
              </a:rPr>
              <a:t>#2 USING</a:t>
            </a:r>
            <a:br>
              <a:rPr lang="en-US" altLang="en-US" dirty="0" smtClean="0">
                <a:latin typeface="Copperplate Gothic Bold" pitchFamily="-111" charset="0"/>
                <a:cs typeface="Arial" charset="0"/>
              </a:rPr>
            </a:br>
            <a:r>
              <a:rPr lang="en-US" altLang="en-US" dirty="0" smtClean="0">
                <a:latin typeface="Copperplate Gothic Bold" pitchFamily="-111" charset="0"/>
                <a:cs typeface="Arial" charset="0"/>
              </a:rPr>
              <a:t>FINANCIAL STATEMENTS AND BUDGETS</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dirty="0" smtClean="0">
                <a:latin typeface="Arial" charset="0"/>
                <a:cs typeface="Arial" charset="0"/>
              </a:rPr>
              <a:t>Median Net Worth by Age</a:t>
            </a:r>
          </a:p>
        </p:txBody>
      </p:sp>
      <p:pic>
        <p:nvPicPr>
          <p:cNvPr id="13315" name="Picture 3" descr="A bar graph showing Median Net Worth by Age of Householder, 2009 in 2010 dollars. For all, it was 71,635 dollars. For those younger than 35, it was 3,662. For those 35 to 44, it was 39,601. For those 45 to 54, it was 101,651. For those 55 to 64, it was 162,065. For those 65 and older, it was 170,4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933" y="2016413"/>
            <a:ext cx="3759200" cy="3887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143000" y="652463"/>
            <a:ext cx="4445000" cy="1304925"/>
          </a:xfrm>
        </p:spPr>
        <p:txBody>
          <a:bodyPr/>
          <a:lstStyle/>
          <a:p>
            <a:r>
              <a:rPr lang="en-US" altLang="en-US" dirty="0" smtClean="0">
                <a:latin typeface="Arial" charset="0"/>
                <a:cs typeface="Arial" charset="0"/>
              </a:rPr>
              <a:t>The Income and Expense Statement</a:t>
            </a:r>
          </a:p>
        </p:txBody>
      </p:sp>
      <p:sp>
        <p:nvSpPr>
          <p:cNvPr id="14339" name="Rectangle 3"/>
          <p:cNvSpPr>
            <a:spLocks noGrp="1"/>
          </p:cNvSpPr>
          <p:nvPr>
            <p:ph type="body" idx="4294967295"/>
          </p:nvPr>
        </p:nvSpPr>
        <p:spPr>
          <a:xfrm>
            <a:off x="889000" y="2273300"/>
            <a:ext cx="7623175" cy="3441700"/>
          </a:xfrm>
        </p:spPr>
        <p:txBody>
          <a:bodyPr/>
          <a:lstStyle/>
          <a:p>
            <a:pPr indent="0">
              <a:lnSpc>
                <a:spcPct val="80000"/>
              </a:lnSpc>
              <a:buFont typeface="Arial" charset="0"/>
              <a:buNone/>
            </a:pPr>
            <a:r>
              <a:rPr lang="en-US" altLang="en-US" dirty="0" smtClean="0">
                <a:latin typeface="Arial" charset="0"/>
                <a:cs typeface="Arial" charset="0"/>
              </a:rPr>
              <a:t>A measure of financial performance over a given time period</a:t>
            </a:r>
          </a:p>
          <a:p>
            <a:pPr lvl="0"/>
            <a:r>
              <a:rPr lang="en-US" dirty="0" smtClean="0"/>
              <a:t>income (cash in)</a:t>
            </a:r>
          </a:p>
          <a:p>
            <a:pPr lvl="0"/>
            <a:r>
              <a:rPr lang="en-US" dirty="0" smtClean="0"/>
              <a:t>expenses (cash out)</a:t>
            </a:r>
          </a:p>
          <a:p>
            <a:pPr lvl="0"/>
            <a:r>
              <a:rPr lang="en-US" dirty="0" smtClean="0"/>
              <a:t>cash surplus (or deficit)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1122363" y="1035050"/>
            <a:ext cx="7434262" cy="685800"/>
          </a:xfrm>
        </p:spPr>
        <p:txBody>
          <a:bodyPr/>
          <a:lstStyle/>
          <a:p>
            <a:r>
              <a:rPr lang="en-US" altLang="en-US" dirty="0" smtClean="0">
                <a:latin typeface="Arial" charset="0"/>
                <a:cs typeface="Arial" charset="0"/>
              </a:rPr>
              <a:t>Income and Expense Statement</a:t>
            </a:r>
          </a:p>
        </p:txBody>
      </p:sp>
      <p:pic>
        <p:nvPicPr>
          <p:cNvPr id="15364" name="Picture 4" descr="An equation. Total income minus total expenses equals cash surplus or cash defic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73" y="2319876"/>
            <a:ext cx="7202455" cy="3140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latin typeface="Arial" charset="0"/>
                <a:cs typeface="Arial" charset="0"/>
              </a:rPr>
              <a:t>Income:</a:t>
            </a:r>
            <a:r>
              <a:rPr lang="en-US" altLang="en-US" baseline="0" dirty="0" smtClean="0">
                <a:latin typeface="Arial" charset="0"/>
                <a:cs typeface="Arial" charset="0"/>
              </a:rPr>
              <a:t> </a:t>
            </a:r>
            <a:r>
              <a:rPr lang="en-US" altLang="en-US" dirty="0" smtClean="0">
                <a:latin typeface="Arial" charset="0"/>
                <a:cs typeface="Arial" charset="0"/>
              </a:rPr>
              <a:t>Cash In</a:t>
            </a:r>
          </a:p>
        </p:txBody>
      </p:sp>
      <p:sp>
        <p:nvSpPr>
          <p:cNvPr id="2" name="Content Placeholder 1"/>
          <p:cNvSpPr>
            <a:spLocks noGrp="1"/>
          </p:cNvSpPr>
          <p:nvPr>
            <p:ph idx="1"/>
          </p:nvPr>
        </p:nvSpPr>
        <p:spPr/>
        <p:txBody>
          <a:bodyPr/>
          <a:lstStyle/>
          <a:p>
            <a:pPr lvl="0"/>
            <a:r>
              <a:rPr lang="en-US" dirty="0"/>
              <a:t>Wages and salaries</a:t>
            </a:r>
          </a:p>
          <a:p>
            <a:pPr lvl="0"/>
            <a:r>
              <a:rPr lang="en-US" dirty="0"/>
              <a:t>Bonuses and commissions</a:t>
            </a:r>
          </a:p>
          <a:p>
            <a:pPr lvl="0"/>
            <a:r>
              <a:rPr lang="en-US" dirty="0"/>
              <a:t>Interest and dividends</a:t>
            </a:r>
          </a:p>
          <a:p>
            <a:pPr lvl="0"/>
            <a:r>
              <a:rPr lang="en-US" dirty="0"/>
              <a:t>Child support</a:t>
            </a:r>
          </a:p>
          <a:p>
            <a:pPr lvl="0"/>
            <a:r>
              <a:rPr lang="en-US" dirty="0"/>
              <a:t>Tax refunds</a:t>
            </a:r>
          </a:p>
          <a:p>
            <a:pPr lvl="0"/>
            <a:r>
              <a:rPr lang="en-US" dirty="0" smtClean="0"/>
              <a:t>Gifts</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altLang="en-US" dirty="0" smtClean="0">
                <a:latin typeface="Arial" charset="0"/>
                <a:cs typeface="Arial" charset="0"/>
              </a:rPr>
              <a:t>Expenses: Cash Out</a:t>
            </a:r>
            <a:endParaRPr lang="en-US" altLang="en-US" b="1" dirty="0" smtClean="0">
              <a:latin typeface="Arial" charset="0"/>
              <a:cs typeface="Arial" charset="0"/>
              <a:sym typeface="Wingdings" pitchFamily="-111" charset="2"/>
            </a:endParaRPr>
          </a:p>
        </p:txBody>
      </p:sp>
      <p:sp>
        <p:nvSpPr>
          <p:cNvPr id="6" name="Content Placeholder 5"/>
          <p:cNvSpPr>
            <a:spLocks noGrp="1"/>
          </p:cNvSpPr>
          <p:nvPr>
            <p:ph sz="half" idx="1"/>
          </p:nvPr>
        </p:nvSpPr>
        <p:spPr>
          <a:xfrm>
            <a:off x="838200" y="1981200"/>
            <a:ext cx="3657600" cy="2658533"/>
          </a:xfrm>
        </p:spPr>
        <p:txBody>
          <a:bodyPr/>
          <a:lstStyle/>
          <a:p>
            <a:pPr>
              <a:defRPr/>
            </a:pPr>
            <a:r>
              <a:rPr lang="en-US" b="1" dirty="0"/>
              <a:t>Living Expenses </a:t>
            </a:r>
            <a:r>
              <a:rPr lang="en-US" b="1" dirty="0" smtClean="0"/>
              <a:t>— </a:t>
            </a:r>
            <a:r>
              <a:rPr lang="en-US" dirty="0" smtClean="0"/>
              <a:t>Housing</a:t>
            </a:r>
            <a:r>
              <a:rPr lang="en-US" dirty="0"/>
              <a:t>, utilities, food, </a:t>
            </a:r>
            <a:r>
              <a:rPr lang="en-US" dirty="0" smtClean="0"/>
              <a:t>insurance</a:t>
            </a:r>
          </a:p>
          <a:p>
            <a:pPr>
              <a:spcBef>
                <a:spcPts val="4200"/>
              </a:spcBef>
              <a:defRPr/>
            </a:pPr>
            <a:r>
              <a:rPr lang="en-US" b="1" dirty="0"/>
              <a:t>Tax Payments </a:t>
            </a:r>
            <a:r>
              <a:rPr lang="en-US" b="1" dirty="0" smtClean="0"/>
              <a:t>—</a:t>
            </a:r>
            <a:r>
              <a:rPr lang="en-US" dirty="0"/>
              <a:t>F</a:t>
            </a:r>
            <a:r>
              <a:rPr lang="en-US" dirty="0" smtClean="0"/>
              <a:t>ederal</a:t>
            </a:r>
            <a:r>
              <a:rPr lang="en-US" dirty="0"/>
              <a:t>, state, </a:t>
            </a:r>
            <a:r>
              <a:rPr lang="en-US" dirty="0" smtClean="0"/>
              <a:t>local</a:t>
            </a:r>
            <a:endParaRPr lang="en-US" dirty="0"/>
          </a:p>
        </p:txBody>
      </p:sp>
      <p:sp>
        <p:nvSpPr>
          <p:cNvPr id="7" name="Content Placeholder 6"/>
          <p:cNvSpPr>
            <a:spLocks noGrp="1"/>
          </p:cNvSpPr>
          <p:nvPr>
            <p:ph sz="half" idx="2"/>
          </p:nvPr>
        </p:nvSpPr>
        <p:spPr>
          <a:xfrm>
            <a:off x="4648200" y="1964267"/>
            <a:ext cx="3657600" cy="4161896"/>
          </a:xfrm>
        </p:spPr>
        <p:txBody>
          <a:bodyPr/>
          <a:lstStyle/>
          <a:p>
            <a:pPr>
              <a:defRPr/>
            </a:pPr>
            <a:r>
              <a:rPr lang="fr-FR" b="1" dirty="0" err="1"/>
              <a:t>Asset</a:t>
            </a:r>
            <a:r>
              <a:rPr lang="fr-FR" b="1" dirty="0"/>
              <a:t> </a:t>
            </a:r>
            <a:r>
              <a:rPr lang="fr-FR" b="1" dirty="0" err="1"/>
              <a:t>Purchases</a:t>
            </a:r>
            <a:r>
              <a:rPr lang="fr-FR" b="1" dirty="0"/>
              <a:t> </a:t>
            </a:r>
            <a:r>
              <a:rPr lang="fr-FR" b="1" dirty="0" smtClean="0"/>
              <a:t>— </a:t>
            </a:r>
            <a:r>
              <a:rPr lang="fr-FR" dirty="0" smtClean="0"/>
              <a:t>Autos</a:t>
            </a:r>
            <a:r>
              <a:rPr lang="fr-FR" dirty="0"/>
              <a:t>, </a:t>
            </a:r>
            <a:r>
              <a:rPr lang="fr-FR" dirty="0" err="1"/>
              <a:t>furniture</a:t>
            </a:r>
            <a:r>
              <a:rPr lang="fr-FR" dirty="0"/>
              <a:t>, </a:t>
            </a:r>
            <a:r>
              <a:rPr lang="fr-FR" dirty="0" err="1" smtClean="0"/>
              <a:t>appliances</a:t>
            </a:r>
            <a:endParaRPr lang="fr-FR" dirty="0" smtClean="0"/>
          </a:p>
          <a:p>
            <a:pPr>
              <a:spcBef>
                <a:spcPts val="4200"/>
              </a:spcBef>
              <a:defRPr/>
            </a:pPr>
            <a:r>
              <a:rPr lang="en-US" b="1" dirty="0"/>
              <a:t>Other Payments </a:t>
            </a:r>
            <a:r>
              <a:rPr lang="en-US" b="1" dirty="0" smtClean="0"/>
              <a:t>—</a:t>
            </a:r>
            <a:r>
              <a:rPr lang="en-US" dirty="0" smtClean="0"/>
              <a:t>Personal </a:t>
            </a:r>
            <a:r>
              <a:rPr lang="en-US" dirty="0"/>
              <a:t>care, recreation, </a:t>
            </a:r>
            <a:r>
              <a:rPr lang="en-US" dirty="0" smtClean="0"/>
              <a:t>entertainment</a:t>
            </a:r>
            <a:endParaRPr lang="en-US" sz="32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r>
              <a:rPr lang="en-US" altLang="en-US" dirty="0" smtClean="0">
                <a:latin typeface="Arial" charset="0"/>
                <a:cs typeface="Arial" charset="0"/>
              </a:rPr>
              <a:t>Expenses: Cash Out (continued)</a:t>
            </a:r>
            <a:endParaRPr lang="en-US" altLang="en-US" b="1" dirty="0" smtClean="0">
              <a:latin typeface="Arial" charset="0"/>
              <a:cs typeface="Arial" charset="0"/>
              <a:sym typeface="Wingdings" pitchFamily="-111" charset="2"/>
            </a:endParaRPr>
          </a:p>
        </p:txBody>
      </p:sp>
      <p:sp>
        <p:nvSpPr>
          <p:cNvPr id="4" name="Content Placeholder 3"/>
          <p:cNvSpPr>
            <a:spLocks noGrp="1"/>
          </p:cNvSpPr>
          <p:nvPr>
            <p:ph sz="half" idx="1"/>
          </p:nvPr>
        </p:nvSpPr>
        <p:spPr>
          <a:xfrm>
            <a:off x="855132" y="1989667"/>
            <a:ext cx="3640667" cy="4136496"/>
          </a:xfrm>
        </p:spPr>
        <p:txBody>
          <a:bodyPr/>
          <a:lstStyle/>
          <a:p>
            <a:pPr algn="ctr" eaLnBrk="1" hangingPunct="1">
              <a:spcBef>
                <a:spcPct val="0"/>
              </a:spcBef>
              <a:buClrTx/>
              <a:buFontTx/>
              <a:buNone/>
            </a:pPr>
            <a:r>
              <a:rPr lang="en-US" altLang="en-US" sz="3200" b="1" u="sng" dirty="0">
                <a:solidFill>
                  <a:schemeClr val="tx1"/>
                </a:solidFill>
                <a:latin typeface="Calibri" pitchFamily="-111" charset="0"/>
                <a:ea typeface="ＭＳ Ｐゴシック" pitchFamily="-111" charset="-128"/>
              </a:rPr>
              <a:t>Fixed </a:t>
            </a:r>
          </a:p>
          <a:p>
            <a:pPr eaLnBrk="1" hangingPunct="1">
              <a:spcBef>
                <a:spcPct val="0"/>
              </a:spcBef>
              <a:buClr>
                <a:schemeClr val="accent3"/>
              </a:buClr>
            </a:pPr>
            <a:r>
              <a:rPr lang="en-US" altLang="en-US" sz="3200" dirty="0">
                <a:solidFill>
                  <a:schemeClr val="tx1"/>
                </a:solidFill>
                <a:latin typeface="Calibri" pitchFamily="-111" charset="0"/>
                <a:ea typeface="ＭＳ Ｐゴシック" pitchFamily="-111" charset="-128"/>
              </a:rPr>
              <a:t>Contractual, equal payments </a:t>
            </a:r>
            <a:r>
              <a:rPr lang="en-US" altLang="en-US" sz="3200" dirty="0" smtClean="0">
                <a:solidFill>
                  <a:schemeClr val="tx1"/>
                </a:solidFill>
                <a:latin typeface="Calibri" pitchFamily="-111" charset="0"/>
                <a:ea typeface="ＭＳ Ｐゴシック" pitchFamily="-111" charset="-128"/>
              </a:rPr>
              <a:t>fixed</a:t>
            </a:r>
          </a:p>
          <a:p>
            <a:pPr lvl="1" eaLnBrk="1" hangingPunct="1">
              <a:spcBef>
                <a:spcPct val="0"/>
              </a:spcBef>
              <a:buClr>
                <a:schemeClr val="accent3"/>
              </a:buClr>
            </a:pPr>
            <a:r>
              <a:rPr lang="en-US" altLang="en-US" sz="2800" dirty="0" smtClean="0">
                <a:solidFill>
                  <a:schemeClr val="tx1"/>
                </a:solidFill>
                <a:latin typeface="Calibri" pitchFamily="-111" charset="0"/>
                <a:ea typeface="ＭＳ Ｐゴシック" pitchFamily="-111" charset="-128"/>
              </a:rPr>
              <a:t>rent </a:t>
            </a:r>
            <a:r>
              <a:rPr lang="en-US" altLang="en-US" sz="2800" dirty="0">
                <a:solidFill>
                  <a:schemeClr val="tx1"/>
                </a:solidFill>
                <a:latin typeface="Calibri" pitchFamily="-111" charset="0"/>
                <a:ea typeface="ＭＳ Ｐゴシック" pitchFamily="-111" charset="-128"/>
              </a:rPr>
              <a:t>or mortgage, insurance, cable TV </a:t>
            </a:r>
            <a:r>
              <a:rPr lang="en-US" altLang="en-US" sz="2800" dirty="0" smtClean="0">
                <a:solidFill>
                  <a:schemeClr val="tx1"/>
                </a:solidFill>
                <a:latin typeface="Calibri" pitchFamily="-111" charset="0"/>
                <a:ea typeface="ＭＳ Ｐゴシック" pitchFamily="-111" charset="-128"/>
              </a:rPr>
              <a:t>payments</a:t>
            </a:r>
            <a:endParaRPr lang="en-US" sz="2800" dirty="0">
              <a:solidFill>
                <a:schemeClr val="tx1"/>
              </a:solidFill>
            </a:endParaRPr>
          </a:p>
        </p:txBody>
      </p:sp>
      <p:sp>
        <p:nvSpPr>
          <p:cNvPr id="5" name="Content Placeholder 4"/>
          <p:cNvSpPr>
            <a:spLocks noGrp="1"/>
          </p:cNvSpPr>
          <p:nvPr>
            <p:ph sz="half" idx="2"/>
          </p:nvPr>
        </p:nvSpPr>
        <p:spPr>
          <a:xfrm>
            <a:off x="4503906" y="1924093"/>
            <a:ext cx="3816183" cy="4153430"/>
          </a:xfrm>
        </p:spPr>
        <p:txBody>
          <a:bodyPr/>
          <a:lstStyle/>
          <a:p>
            <a:pPr marL="0" indent="0" algn="ctr">
              <a:buNone/>
              <a:defRPr/>
            </a:pPr>
            <a:r>
              <a:rPr lang="en-US" sz="3200" b="1" u="sng" dirty="0">
                <a:latin typeface="+mn-lt"/>
              </a:rPr>
              <a:t>Variable</a:t>
            </a:r>
          </a:p>
          <a:p>
            <a:pPr>
              <a:defRPr/>
            </a:pPr>
            <a:r>
              <a:rPr lang="en-US" sz="3200" dirty="0">
                <a:latin typeface="+mn-lt"/>
              </a:rPr>
              <a:t>Amounts change from one period to the </a:t>
            </a:r>
            <a:r>
              <a:rPr lang="en-US" sz="3200" dirty="0" smtClean="0">
                <a:latin typeface="+mn-lt"/>
              </a:rPr>
              <a:t>next</a:t>
            </a:r>
          </a:p>
          <a:p>
            <a:pPr lvl="1">
              <a:defRPr/>
            </a:pPr>
            <a:r>
              <a:rPr lang="en-US" sz="2800" dirty="0" smtClean="0">
                <a:latin typeface="+mn-lt"/>
              </a:rPr>
              <a:t>credit </a:t>
            </a:r>
            <a:r>
              <a:rPr lang="en-US" sz="2800" dirty="0">
                <a:latin typeface="+mn-lt"/>
              </a:rPr>
              <a:t>card </a:t>
            </a:r>
            <a:r>
              <a:rPr lang="en-US" sz="2800" dirty="0" smtClean="0">
                <a:latin typeface="+mn-lt"/>
              </a:rPr>
              <a:t>payments</a:t>
            </a:r>
            <a:endParaRPr lang="en-US" sz="2800" dirty="0">
              <a:latin typeface="+mn-l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latin typeface="Arial" charset="0"/>
                <a:cs typeface="Arial" charset="0"/>
              </a:rPr>
              <a:t>Preparing the Income and Expense Statements</a:t>
            </a:r>
          </a:p>
        </p:txBody>
      </p:sp>
      <p:sp>
        <p:nvSpPr>
          <p:cNvPr id="2" name="Content Placeholder 1"/>
          <p:cNvSpPr>
            <a:spLocks noGrp="1"/>
          </p:cNvSpPr>
          <p:nvPr>
            <p:ph idx="1"/>
          </p:nvPr>
        </p:nvSpPr>
        <p:spPr/>
        <p:txBody>
          <a:bodyPr/>
          <a:lstStyle/>
          <a:p>
            <a:pPr lvl="0"/>
            <a:r>
              <a:rPr lang="en-US" dirty="0"/>
              <a:t>Record your income from all sources for the chosen period.</a:t>
            </a:r>
          </a:p>
          <a:p>
            <a:pPr lvl="0"/>
            <a:r>
              <a:rPr lang="en-US" dirty="0"/>
              <a:t>Establish meaningful expense categories.</a:t>
            </a:r>
          </a:p>
          <a:p>
            <a:pPr lvl="0"/>
            <a:r>
              <a:rPr lang="en-US" dirty="0"/>
              <a:t>Subtract total expenses from total income to get cash surplus or deficit</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smtClean="0">
                <a:latin typeface="Arial" charset="0"/>
                <a:cs typeface="Arial" charset="0"/>
              </a:rPr>
              <a:t>How We Spend Our Income </a:t>
            </a:r>
          </a:p>
        </p:txBody>
      </p:sp>
      <p:pic>
        <p:nvPicPr>
          <p:cNvPr id="20484" name="Picture 4" descr="A pie chart. 34.4 percent goes to housing, 16 percent goes to transportation, 12.7 percent goes to food, 11.2 percent goes to personal insurance and pensions, 7 percent goes to other, 6.6 percent goes to healthcare, 5.2 percent goes to entertainment, 3.5 percent goes to apparel and services and 3.4 percent goes to cash contribu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533" y="2037818"/>
            <a:ext cx="5201180" cy="3779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219200" y="708025"/>
            <a:ext cx="7924800" cy="1270000"/>
          </a:xfrm>
        </p:spPr>
        <p:txBody>
          <a:bodyPr/>
          <a:lstStyle/>
          <a:p>
            <a:r>
              <a:rPr lang="en-US" altLang="en-US" dirty="0" smtClean="0">
                <a:latin typeface="Arial" charset="0"/>
                <a:cs typeface="Arial" charset="0"/>
              </a:rPr>
              <a:t>Using Your Personal Financial Statements</a:t>
            </a:r>
          </a:p>
        </p:txBody>
      </p:sp>
      <p:sp>
        <p:nvSpPr>
          <p:cNvPr id="75779" name="Rectangle 3"/>
          <p:cNvSpPr>
            <a:spLocks noGrp="1"/>
          </p:cNvSpPr>
          <p:nvPr>
            <p:ph type="body" idx="4294967295"/>
          </p:nvPr>
        </p:nvSpPr>
        <p:spPr>
          <a:xfrm>
            <a:off x="771525" y="2438400"/>
            <a:ext cx="7991475" cy="3733800"/>
          </a:xfrm>
        </p:spPr>
        <p:txBody>
          <a:bodyPr/>
          <a:lstStyle/>
          <a:p>
            <a:r>
              <a:rPr lang="en-US" altLang="en-US" sz="2800" b="1" dirty="0" smtClean="0">
                <a:solidFill>
                  <a:srgbClr val="333399"/>
                </a:solidFill>
                <a:latin typeface="Arial" charset="0"/>
                <a:cs typeface="Arial" charset="0"/>
              </a:rPr>
              <a:t>Keeping</a:t>
            </a:r>
            <a:r>
              <a:rPr lang="en-US" altLang="en-US" sz="2800" dirty="0" smtClean="0">
                <a:latin typeface="Arial" charset="0"/>
                <a:cs typeface="Arial" charset="0"/>
              </a:rPr>
              <a:t> good records</a:t>
            </a:r>
          </a:p>
          <a:p>
            <a:pPr lvl="1"/>
            <a:r>
              <a:rPr lang="en-US" altLang="en-US" dirty="0" smtClean="0">
                <a:latin typeface="Arial" charset="0"/>
                <a:cs typeface="Arial" charset="0"/>
              </a:rPr>
              <a:t>Organize records </a:t>
            </a:r>
            <a:endParaRPr lang="en-US" altLang="en-US" sz="2800" dirty="0" smtClean="0">
              <a:latin typeface="Arial" charset="0"/>
              <a:cs typeface="Arial" charset="0"/>
            </a:endParaRPr>
          </a:p>
          <a:p>
            <a:pPr>
              <a:spcBef>
                <a:spcPts val="4200"/>
              </a:spcBef>
            </a:pPr>
            <a:r>
              <a:rPr lang="en-US" altLang="en-US" sz="2800" b="1" dirty="0" smtClean="0">
                <a:solidFill>
                  <a:srgbClr val="333399"/>
                </a:solidFill>
                <a:latin typeface="Arial" charset="0"/>
                <a:cs typeface="Arial" charset="0"/>
              </a:rPr>
              <a:t>Tracking</a:t>
            </a:r>
            <a:r>
              <a:rPr lang="en-US" altLang="en-US" sz="2800" b="1" dirty="0" smtClean="0">
                <a:latin typeface="Arial" charset="0"/>
                <a:cs typeface="Arial" charset="0"/>
              </a:rPr>
              <a:t> </a:t>
            </a:r>
            <a:r>
              <a:rPr lang="en-US" altLang="en-US" sz="2800" dirty="0" smtClean="0">
                <a:latin typeface="Arial" charset="0"/>
                <a:cs typeface="Arial" charset="0"/>
              </a:rPr>
              <a:t>financial progress – Ratio Analysis</a:t>
            </a:r>
          </a:p>
          <a:p>
            <a:pPr lvl="1"/>
            <a:r>
              <a:rPr lang="en-US" altLang="en-US" dirty="0" smtClean="0">
                <a:latin typeface="Arial" charset="0"/>
                <a:cs typeface="Arial" charset="0"/>
              </a:rPr>
              <a:t>Balance Sheet Ratios</a:t>
            </a:r>
          </a:p>
          <a:p>
            <a:pPr lvl="1"/>
            <a:r>
              <a:rPr lang="en-US" altLang="en-US" dirty="0" smtClean="0">
                <a:latin typeface="Arial" charset="0"/>
                <a:cs typeface="Arial" charset="0"/>
              </a:rPr>
              <a:t>Income and Expense Statement Ratios</a:t>
            </a:r>
          </a:p>
        </p:txBody>
      </p:sp>
      <p:pic>
        <p:nvPicPr>
          <p:cNvPr id="21508" name="Picture 4" descr="A pen sits on papers secured in a ring b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088" y="2271713"/>
            <a:ext cx="1614487" cy="1338262"/>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1230313" y="957263"/>
            <a:ext cx="6858000" cy="838200"/>
          </a:xfrm>
          <a:noFill/>
        </p:spPr>
        <p:txBody>
          <a:bodyPr lIns="90488" tIns="44450" rIns="90488" bIns="44450"/>
          <a:lstStyle/>
          <a:p>
            <a:r>
              <a:rPr lang="en-US" altLang="en-US" dirty="0" smtClean="0">
                <a:latin typeface="Arial" charset="0"/>
                <a:cs typeface="Arial" charset="0"/>
              </a:rPr>
              <a:t>Balance Sheet Ratios</a:t>
            </a:r>
          </a:p>
        </p:txBody>
      </p:sp>
      <p:sp>
        <p:nvSpPr>
          <p:cNvPr id="56323" name="Rectangle 3"/>
          <p:cNvSpPr>
            <a:spLocks noGrp="1"/>
          </p:cNvSpPr>
          <p:nvPr>
            <p:ph type="body" idx="4294967295"/>
          </p:nvPr>
        </p:nvSpPr>
        <p:spPr>
          <a:xfrm>
            <a:off x="914400" y="2297113"/>
            <a:ext cx="7532688" cy="2274887"/>
          </a:xfrm>
          <a:noFill/>
        </p:spPr>
        <p:txBody>
          <a:bodyPr lIns="90488" tIns="44450" rIns="90488" bIns="44450"/>
          <a:lstStyle/>
          <a:p>
            <a:pPr>
              <a:buFont typeface="Marlett" pitchFamily="-111" charset="0"/>
              <a:buNone/>
            </a:pPr>
            <a:r>
              <a:rPr lang="en-US" altLang="en-US" sz="2800" b="1" dirty="0" smtClean="0">
                <a:solidFill>
                  <a:srgbClr val="333399"/>
                </a:solidFill>
                <a:latin typeface="Arial" charset="0"/>
                <a:cs typeface="Arial" charset="0"/>
              </a:rPr>
              <a:t>Solvency Ratio</a:t>
            </a:r>
            <a:endParaRPr lang="en-US" altLang="en-US" sz="2800" dirty="0" smtClean="0">
              <a:latin typeface="Arial" charset="0"/>
              <a:cs typeface="Arial" charset="0"/>
            </a:endParaRPr>
          </a:p>
          <a:p>
            <a:r>
              <a:rPr lang="en-US" altLang="en-US" sz="2800" dirty="0" smtClean="0">
                <a:latin typeface="Arial" charset="0"/>
                <a:cs typeface="Arial" charset="0"/>
              </a:rPr>
              <a:t>Net worth at a given point in time</a:t>
            </a:r>
          </a:p>
          <a:p>
            <a:r>
              <a:rPr lang="en-US" altLang="en-US" sz="2800" dirty="0" smtClean="0">
                <a:latin typeface="Arial" charset="0"/>
                <a:cs typeface="Arial" charset="0"/>
              </a:rPr>
              <a:t>Indicates potential to withstand financial problems</a:t>
            </a:r>
            <a:endParaRPr lang="en-US" altLang="en-US" sz="2800" b="1" dirty="0" smtClean="0">
              <a:latin typeface="Arial" charset="0"/>
              <a:cs typeface="Arial" charset="0"/>
            </a:endParaRPr>
          </a:p>
        </p:txBody>
      </p:sp>
      <p:pic>
        <p:nvPicPr>
          <p:cNvPr id="22533" name="Picture 5" descr="An equation. Fraction total net worth over total assets end f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4287308"/>
            <a:ext cx="5429250"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smtClean="0">
                <a:latin typeface="Arial" charset="0"/>
                <a:cs typeface="Arial" charset="0"/>
              </a:rPr>
              <a:t>Learning Goals</a:t>
            </a:r>
          </a:p>
        </p:txBody>
      </p:sp>
      <p:sp>
        <p:nvSpPr>
          <p:cNvPr id="2" name="Content Placeholder 1"/>
          <p:cNvSpPr>
            <a:spLocks noGrp="1"/>
          </p:cNvSpPr>
          <p:nvPr>
            <p:ph idx="1"/>
          </p:nvPr>
        </p:nvSpPr>
        <p:spPr>
          <a:xfrm>
            <a:off x="1143000" y="1952625"/>
            <a:ext cx="6934200" cy="3762375"/>
          </a:xfrm>
          <a:solidFill>
            <a:schemeClr val="bg1"/>
          </a:solidFill>
        </p:spPr>
        <p:txBody>
          <a:bodyPr/>
          <a:lstStyle/>
          <a:p>
            <a:pPr>
              <a:buClr>
                <a:srgbClr val="C0161C"/>
              </a:buClr>
            </a:pPr>
            <a:r>
              <a:rPr lang="en-US" altLang="en-US" sz="2000" dirty="0" smtClean="0">
                <a:solidFill>
                  <a:schemeClr val="tx1"/>
                </a:solidFill>
                <a:latin typeface="Calibri" pitchFamily="-111" charset="0"/>
                <a:cs typeface="Arial" charset="0"/>
              </a:rPr>
              <a:t>Understand the relationship between financial plans and statements.</a:t>
            </a:r>
          </a:p>
          <a:p>
            <a:pPr>
              <a:buClr>
                <a:srgbClr val="C0161C"/>
              </a:buClr>
            </a:pPr>
            <a:r>
              <a:rPr lang="en-US" altLang="en-US" sz="2000" dirty="0" smtClean="0">
                <a:solidFill>
                  <a:schemeClr val="tx1"/>
                </a:solidFill>
                <a:latin typeface="Calibri" pitchFamily="-111" charset="0"/>
                <a:cs typeface="Arial" charset="0"/>
              </a:rPr>
              <a:t>Prepare a personal balance sheet</a:t>
            </a:r>
          </a:p>
          <a:p>
            <a:pPr>
              <a:buClr>
                <a:srgbClr val="C0161C"/>
              </a:buClr>
            </a:pPr>
            <a:r>
              <a:rPr lang="en-US" altLang="en-US" sz="2000" dirty="0" smtClean="0">
                <a:solidFill>
                  <a:schemeClr val="tx1"/>
                </a:solidFill>
                <a:latin typeface="Calibri" pitchFamily="-111" charset="0"/>
                <a:cs typeface="Arial" charset="0"/>
              </a:rPr>
              <a:t>Generate a personal income and expense statement.</a:t>
            </a:r>
          </a:p>
          <a:p>
            <a:pPr>
              <a:buClr>
                <a:srgbClr val="C0161C"/>
              </a:buClr>
            </a:pPr>
            <a:r>
              <a:rPr lang="en-US" altLang="en-US" sz="2000" dirty="0" smtClean="0">
                <a:solidFill>
                  <a:schemeClr val="tx1"/>
                </a:solidFill>
                <a:latin typeface="Calibri" pitchFamily="-111" charset="0"/>
                <a:cs typeface="Arial" charset="0"/>
              </a:rPr>
              <a:t>Develop a good record-keeping system and use ratios to evaluate personal financial statements.</a:t>
            </a:r>
          </a:p>
          <a:p>
            <a:pPr>
              <a:buClr>
                <a:srgbClr val="C0161C"/>
              </a:buClr>
            </a:pPr>
            <a:r>
              <a:rPr lang="en-US" altLang="en-US" sz="2000" dirty="0" smtClean="0">
                <a:solidFill>
                  <a:schemeClr val="tx1"/>
                </a:solidFill>
                <a:latin typeface="Calibri" pitchFamily="-111" charset="0"/>
                <a:cs typeface="Arial" charset="0"/>
              </a:rPr>
              <a:t>Construct a cash budget and use it to monitor and control spending.</a:t>
            </a:r>
          </a:p>
          <a:p>
            <a:pPr>
              <a:buClr>
                <a:srgbClr val="C0161C"/>
              </a:buClr>
            </a:pPr>
            <a:r>
              <a:rPr lang="en-US" altLang="en-US" sz="2000" dirty="0" smtClean="0">
                <a:solidFill>
                  <a:schemeClr val="tx1"/>
                </a:solidFill>
                <a:latin typeface="Calibri" pitchFamily="-111" charset="0"/>
                <a:cs typeface="Arial" charset="0"/>
              </a:rPr>
              <a:t>Apply time vale of money concepts to put a monetary value on financial goals.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4"/>
          <p:cNvSpPr>
            <a:spLocks noGrp="1" noChangeArrowheads="1"/>
          </p:cNvSpPr>
          <p:nvPr>
            <p:ph type="title" idx="4294967295"/>
          </p:nvPr>
        </p:nvSpPr>
        <p:spPr>
          <a:xfrm>
            <a:off x="1185863" y="706438"/>
            <a:ext cx="6858000" cy="1281112"/>
          </a:xfrm>
        </p:spPr>
        <p:txBody>
          <a:bodyPr lIns="90488" tIns="44450" rIns="90488" bIns="44450"/>
          <a:lstStyle/>
          <a:p>
            <a:r>
              <a:rPr lang="en-US" altLang="en-US" dirty="0" smtClean="0">
                <a:latin typeface="Arial" charset="0"/>
                <a:cs typeface="Arial" charset="0"/>
              </a:rPr>
              <a:t>Liquidity Ratios</a:t>
            </a:r>
          </a:p>
        </p:txBody>
      </p:sp>
      <p:sp>
        <p:nvSpPr>
          <p:cNvPr id="57346" name="Rectangle 2"/>
          <p:cNvSpPr>
            <a:spLocks noGrp="1"/>
          </p:cNvSpPr>
          <p:nvPr>
            <p:ph type="body" idx="4294967295"/>
          </p:nvPr>
        </p:nvSpPr>
        <p:spPr>
          <a:xfrm>
            <a:off x="750888" y="2057400"/>
            <a:ext cx="7512050" cy="3276600"/>
          </a:xfrm>
          <a:noFill/>
        </p:spPr>
        <p:txBody>
          <a:bodyPr lIns="90488" tIns="44450" rIns="90488" bIns="44450"/>
          <a:lstStyle/>
          <a:p>
            <a:r>
              <a:rPr lang="en-US" altLang="en-US" sz="2800" dirty="0" smtClean="0">
                <a:latin typeface="Arial" charset="0"/>
                <a:cs typeface="Arial" charset="0"/>
              </a:rPr>
              <a:t>Measures ability to pay current debts with existing liquid assets</a:t>
            </a:r>
          </a:p>
          <a:p>
            <a:pPr>
              <a:spcBef>
                <a:spcPts val="4200"/>
              </a:spcBef>
            </a:pPr>
            <a:r>
              <a:rPr lang="en-US" altLang="en-US" sz="2800" dirty="0" smtClean="0">
                <a:latin typeface="Arial" charset="0"/>
                <a:cs typeface="Arial" charset="0"/>
              </a:rPr>
              <a:t>“Current” = payment within one year</a:t>
            </a:r>
            <a:endParaRPr lang="en-US" altLang="en-US" sz="2800" b="1" dirty="0" smtClean="0">
              <a:latin typeface="Arial" charset="0"/>
              <a:cs typeface="Arial" charset="0"/>
            </a:endParaRPr>
          </a:p>
        </p:txBody>
      </p:sp>
      <p:pic>
        <p:nvPicPr>
          <p:cNvPr id="23557" name="Picture 5" descr="An equation. Fraction total liquid assets over total current debts end f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130" y="4184650"/>
            <a:ext cx="494347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Income &amp; Expense Statement </a:t>
            </a:r>
            <a:r>
              <a:rPr lang="en-US" altLang="en-US" dirty="0" smtClean="0"/>
              <a:t>Ratios</a:t>
            </a:r>
            <a:endParaRPr lang="en-US" dirty="0"/>
          </a:p>
        </p:txBody>
      </p:sp>
      <p:sp>
        <p:nvSpPr>
          <p:cNvPr id="58370" name="Rectangle 2"/>
          <p:cNvSpPr>
            <a:spLocks noGrp="1"/>
          </p:cNvSpPr>
          <p:nvPr>
            <p:ph idx="1"/>
          </p:nvPr>
        </p:nvSpPr>
        <p:spPr>
          <a:xfrm>
            <a:off x="1143000" y="2209800"/>
            <a:ext cx="6934200" cy="1498600"/>
          </a:xfrm>
          <a:noFill/>
        </p:spPr>
        <p:txBody>
          <a:bodyPr lIns="90488" tIns="44450" rIns="90488" bIns="44450"/>
          <a:lstStyle/>
          <a:p>
            <a:pPr>
              <a:buFont typeface="Marlett" pitchFamily="-111" charset="0"/>
              <a:buNone/>
            </a:pPr>
            <a:r>
              <a:rPr lang="en-US" altLang="en-US" sz="2800" b="1" dirty="0" smtClean="0">
                <a:solidFill>
                  <a:srgbClr val="333399"/>
                </a:solidFill>
                <a:latin typeface="Arial" charset="0"/>
                <a:cs typeface="Arial" charset="0"/>
              </a:rPr>
              <a:t>Savings Ratio</a:t>
            </a:r>
          </a:p>
          <a:p>
            <a:r>
              <a:rPr lang="en-US" altLang="en-US" sz="2800" dirty="0" smtClean="0">
                <a:latin typeface="Arial" charset="0"/>
                <a:cs typeface="Arial" charset="0"/>
              </a:rPr>
              <a:t>Shows percentage of after-tax income saved during a time period</a:t>
            </a:r>
            <a:endParaRPr lang="en-US" altLang="en-US" dirty="0" smtClean="0">
              <a:latin typeface="Arial" charset="0"/>
              <a:cs typeface="Arial" charset="0"/>
            </a:endParaRPr>
          </a:p>
        </p:txBody>
      </p:sp>
      <p:pic>
        <p:nvPicPr>
          <p:cNvPr id="24581" name="Picture 5" descr="An equation. Fraction cash surplus over income after taxes end f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458" y="4129088"/>
            <a:ext cx="50101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Debt Service </a:t>
            </a:r>
            <a:r>
              <a:rPr lang="en-US" altLang="en-US" dirty="0" smtClean="0"/>
              <a:t>Ratio</a:t>
            </a:r>
            <a:endParaRPr lang="en-US" dirty="0"/>
          </a:p>
        </p:txBody>
      </p:sp>
      <p:sp>
        <p:nvSpPr>
          <p:cNvPr id="59394" name="Rectangle 2"/>
          <p:cNvSpPr>
            <a:spLocks noGrp="1"/>
          </p:cNvSpPr>
          <p:nvPr>
            <p:ph idx="1"/>
          </p:nvPr>
        </p:nvSpPr>
        <p:spPr>
          <a:xfrm>
            <a:off x="1143000" y="2209800"/>
            <a:ext cx="6934200" cy="1540933"/>
          </a:xfrm>
          <a:noFill/>
        </p:spPr>
        <p:txBody>
          <a:bodyPr lIns="90488" tIns="44450" rIns="90488" bIns="44450"/>
          <a:lstStyle/>
          <a:p>
            <a:pPr marL="0" indent="0">
              <a:buFont typeface="Arial" charset="0"/>
              <a:buNone/>
            </a:pPr>
            <a:r>
              <a:rPr lang="en-US" altLang="en-US" dirty="0" smtClean="0">
                <a:latin typeface="Arial" charset="0"/>
                <a:cs typeface="Arial" charset="0"/>
              </a:rPr>
              <a:t>Indicates ability to repay loan obligations promptly with before-tax income</a:t>
            </a:r>
          </a:p>
        </p:txBody>
      </p:sp>
      <p:pic>
        <p:nvPicPr>
          <p:cNvPr id="25605" name="Picture 5" descr="An equation. Fraction total monthly loan payments over monthly gross (before-tax) income end fr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532" y="4155490"/>
            <a:ext cx="6702425" cy="1192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smtClean="0">
                <a:latin typeface="Arial" charset="0"/>
                <a:cs typeface="Arial" charset="0"/>
              </a:rPr>
              <a:t>Preparing &amp; Using Budgets</a:t>
            </a:r>
          </a:p>
        </p:txBody>
      </p:sp>
      <p:sp>
        <p:nvSpPr>
          <p:cNvPr id="26627" name="Content Placeholder 2"/>
          <p:cNvSpPr>
            <a:spLocks noGrp="1"/>
          </p:cNvSpPr>
          <p:nvPr>
            <p:ph idx="1"/>
          </p:nvPr>
        </p:nvSpPr>
        <p:spPr>
          <a:xfrm>
            <a:off x="854075" y="2209800"/>
            <a:ext cx="7223125" cy="3505200"/>
          </a:xfrm>
        </p:spPr>
        <p:txBody>
          <a:bodyPr/>
          <a:lstStyle/>
          <a:p>
            <a:pPr marL="0" indent="0">
              <a:buClr>
                <a:srgbClr val="C0161C"/>
              </a:buClr>
              <a:buFont typeface="Arial" charset="0"/>
              <a:buNone/>
            </a:pPr>
            <a:r>
              <a:rPr lang="en-US" altLang="en-US" dirty="0" smtClean="0">
                <a:latin typeface="Arial" charset="0"/>
                <a:cs typeface="Arial" charset="0"/>
              </a:rPr>
              <a:t>Budget </a:t>
            </a:r>
          </a:p>
          <a:p>
            <a:pPr lvl="0"/>
            <a:r>
              <a:rPr lang="en-US" dirty="0"/>
              <a:t>Short-term financial planning report that helps you achieve short-term financial goals</a:t>
            </a:r>
          </a:p>
          <a:p>
            <a:pPr lvl="0"/>
            <a:r>
              <a:rPr lang="en-US" dirty="0"/>
              <a:t>Achieving short-term goals helps you achieve longer-term </a:t>
            </a:r>
            <a:r>
              <a:rPr lang="en-US" dirty="0" smtClean="0"/>
              <a:t>goals</a:t>
            </a:r>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smtClean="0">
                <a:latin typeface="Arial" charset="0"/>
                <a:cs typeface="Arial" charset="0"/>
              </a:rPr>
              <a:t>Using Budgets</a:t>
            </a:r>
          </a:p>
        </p:txBody>
      </p:sp>
      <p:sp>
        <p:nvSpPr>
          <p:cNvPr id="2" name="Content Placeholder 1"/>
          <p:cNvSpPr>
            <a:spLocks noGrp="1"/>
          </p:cNvSpPr>
          <p:nvPr>
            <p:ph idx="1"/>
          </p:nvPr>
        </p:nvSpPr>
        <p:spPr/>
        <p:txBody>
          <a:bodyPr/>
          <a:lstStyle/>
          <a:p>
            <a:pPr lvl="0"/>
            <a:r>
              <a:rPr lang="en-US" dirty="0"/>
              <a:t>Monitor and control finances</a:t>
            </a:r>
          </a:p>
          <a:p>
            <a:pPr lvl="0"/>
            <a:r>
              <a:rPr lang="en-US" dirty="0"/>
              <a:t>Allocate income to reach goals</a:t>
            </a:r>
          </a:p>
          <a:p>
            <a:pPr lvl="0"/>
            <a:r>
              <a:rPr lang="en-US" dirty="0"/>
              <a:t>Implement disciplined spending</a:t>
            </a:r>
          </a:p>
          <a:p>
            <a:pPr lvl="0"/>
            <a:r>
              <a:rPr lang="en-US" dirty="0"/>
              <a:t>Reduce needless spending</a:t>
            </a:r>
          </a:p>
          <a:p>
            <a:pPr lvl="0"/>
            <a:r>
              <a:rPr lang="en-US" dirty="0"/>
              <a:t>Achieve long-term financial </a:t>
            </a:r>
            <a:r>
              <a:rPr lang="en-US" dirty="0" smtClean="0"/>
              <a:t>goals</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143000" y="747713"/>
            <a:ext cx="6934200" cy="1249362"/>
          </a:xfrm>
        </p:spPr>
        <p:txBody>
          <a:bodyPr/>
          <a:lstStyle/>
          <a:p>
            <a:r>
              <a:rPr lang="en-US" altLang="en-US" dirty="0" smtClean="0">
                <a:latin typeface="Arial" charset="0"/>
                <a:cs typeface="Arial" charset="0"/>
              </a:rPr>
              <a:t>The Budgeting Process</a:t>
            </a:r>
          </a:p>
        </p:txBody>
      </p:sp>
      <p:sp>
        <p:nvSpPr>
          <p:cNvPr id="2" name="Content Placeholder 1"/>
          <p:cNvSpPr>
            <a:spLocks noGrp="1"/>
          </p:cNvSpPr>
          <p:nvPr>
            <p:ph idx="1"/>
          </p:nvPr>
        </p:nvSpPr>
        <p:spPr/>
        <p:txBody>
          <a:bodyPr/>
          <a:lstStyle/>
          <a:p>
            <a:pPr lvl="0"/>
            <a:r>
              <a:rPr lang="en-US" dirty="0"/>
              <a:t>Estimating Income</a:t>
            </a:r>
          </a:p>
          <a:p>
            <a:pPr lvl="0"/>
            <a:r>
              <a:rPr lang="en-US" dirty="0"/>
              <a:t>Estimating Expenses</a:t>
            </a:r>
          </a:p>
          <a:p>
            <a:pPr lvl="0"/>
            <a:r>
              <a:rPr lang="en-US" dirty="0"/>
              <a:t>Finalize the Cash </a:t>
            </a:r>
            <a:r>
              <a:rPr lang="en-US" dirty="0" smtClean="0"/>
              <a:t>Budget</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a:xfrm>
            <a:off x="1163638" y="642938"/>
            <a:ext cx="7391400" cy="1447800"/>
          </a:xfrm>
          <a:noFill/>
        </p:spPr>
        <p:txBody>
          <a:bodyPr lIns="90488" tIns="44450" rIns="90488" bIns="44450"/>
          <a:lstStyle/>
          <a:p>
            <a:r>
              <a:rPr lang="en-US" altLang="en-US" dirty="0" smtClean="0">
                <a:latin typeface="Arial" charset="0"/>
                <a:cs typeface="Arial" charset="0"/>
              </a:rPr>
              <a:t>Dealing with Deficits</a:t>
            </a:r>
          </a:p>
        </p:txBody>
      </p:sp>
      <p:sp>
        <p:nvSpPr>
          <p:cNvPr id="63491" name="Rectangle 3"/>
          <p:cNvSpPr>
            <a:spLocks noGrp="1"/>
          </p:cNvSpPr>
          <p:nvPr>
            <p:ph type="body" idx="4294967295"/>
          </p:nvPr>
        </p:nvSpPr>
        <p:spPr>
          <a:xfrm>
            <a:off x="892175" y="2265363"/>
            <a:ext cx="4151313" cy="3257550"/>
          </a:xfrm>
          <a:noFill/>
        </p:spPr>
        <p:txBody>
          <a:bodyPr lIns="90488" tIns="44450" rIns="90488" bIns="44450"/>
          <a:lstStyle/>
          <a:p>
            <a:pPr>
              <a:lnSpc>
                <a:spcPct val="90000"/>
              </a:lnSpc>
            </a:pPr>
            <a:r>
              <a:rPr lang="en-US" altLang="en-US" sz="2800" dirty="0" smtClean="0">
                <a:latin typeface="Arial" charset="0"/>
                <a:cs typeface="Arial" charset="0"/>
              </a:rPr>
              <a:t>Shift expenses from months with deficits to months with surpluses</a:t>
            </a:r>
          </a:p>
          <a:p>
            <a:pPr>
              <a:lnSpc>
                <a:spcPct val="90000"/>
              </a:lnSpc>
              <a:spcBef>
                <a:spcPts val="4800"/>
              </a:spcBef>
            </a:pPr>
            <a:r>
              <a:rPr lang="en-US" altLang="en-US" sz="2800" dirty="0" smtClean="0">
                <a:latin typeface="Arial" charset="0"/>
                <a:cs typeface="Arial" charset="0"/>
              </a:rPr>
              <a:t>Use savings, investments, or borrowing to cover temporary deficits</a:t>
            </a:r>
          </a:p>
        </p:txBody>
      </p:sp>
      <p:pic>
        <p:nvPicPr>
          <p:cNvPr id="29700" name="Picture 6" descr="A close up photo ogf the buttons on a calcul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325" y="2166938"/>
            <a:ext cx="2628900" cy="3527425"/>
          </a:xfrm>
          <a:prstGeom prst="rect">
            <a:avLst/>
          </a:prstGeom>
          <a:noFill/>
          <a:ln w="50800">
            <a:solidFill>
              <a:srgbClr val="7F9A24"/>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p:cNvSpPr>
          <p:nvPr>
            <p:ph type="title"/>
          </p:nvPr>
        </p:nvSpPr>
        <p:spPr>
          <a:noFill/>
        </p:spPr>
        <p:txBody>
          <a:bodyPr lIns="90488" tIns="44450" rIns="90488" bIns="44450"/>
          <a:lstStyle/>
          <a:p>
            <a:r>
              <a:rPr lang="en-US" altLang="en-US" dirty="0" smtClean="0">
                <a:latin typeface="Arial" charset="0"/>
                <a:cs typeface="Arial" charset="0"/>
              </a:rPr>
              <a:t>If You End the </a:t>
            </a:r>
            <a:r>
              <a:rPr lang="en-US" altLang="en-US" u="sng" dirty="0" smtClean="0">
                <a:latin typeface="Arial" charset="0"/>
                <a:cs typeface="Arial" charset="0"/>
              </a:rPr>
              <a:t>Year</a:t>
            </a:r>
            <a:r>
              <a:rPr lang="en-US" altLang="en-US" dirty="0" smtClean="0">
                <a:latin typeface="Arial" charset="0"/>
                <a:cs typeface="Arial" charset="0"/>
              </a:rPr>
              <a:t> in a Deficit</a:t>
            </a:r>
          </a:p>
        </p:txBody>
      </p:sp>
      <p:sp>
        <p:nvSpPr>
          <p:cNvPr id="3" name="Content Placeholder 2"/>
          <p:cNvSpPr>
            <a:spLocks noGrp="1"/>
          </p:cNvSpPr>
          <p:nvPr>
            <p:ph idx="1"/>
          </p:nvPr>
        </p:nvSpPr>
        <p:spPr/>
        <p:txBody>
          <a:bodyPr/>
          <a:lstStyle/>
          <a:p>
            <a:pPr lvl="0"/>
            <a:r>
              <a:rPr lang="en-US" dirty="0"/>
              <a:t>Liquidate savings/investments</a:t>
            </a:r>
          </a:p>
          <a:p>
            <a:pPr lvl="0"/>
            <a:r>
              <a:rPr lang="en-US" dirty="0"/>
              <a:t>Borrow to cover the deficit</a:t>
            </a:r>
          </a:p>
          <a:p>
            <a:pPr lvl="0"/>
            <a:r>
              <a:rPr lang="en-US" dirty="0"/>
              <a:t>Cut low priority expenses; </a:t>
            </a:r>
            <a:r>
              <a:rPr lang="en-US" dirty="0" smtClean="0"/>
              <a:t>alter </a:t>
            </a:r>
            <a:r>
              <a:rPr lang="en-US" dirty="0"/>
              <a:t>spending habits</a:t>
            </a:r>
          </a:p>
          <a:p>
            <a:pPr lvl="0"/>
            <a:r>
              <a:rPr lang="en-US" dirty="0"/>
              <a:t>Increase </a:t>
            </a:r>
            <a:r>
              <a:rPr lang="en-US" dirty="0" smtClean="0"/>
              <a:t>income</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1241425" y="835025"/>
            <a:ext cx="7086600" cy="963613"/>
          </a:xfrm>
          <a:noFill/>
        </p:spPr>
        <p:txBody>
          <a:bodyPr lIns="90488" tIns="44450" rIns="90488" bIns="44450"/>
          <a:lstStyle/>
          <a:p>
            <a:r>
              <a:rPr lang="en-US" altLang="en-US" dirty="0" smtClean="0">
                <a:latin typeface="Arial" charset="0"/>
                <a:cs typeface="Arial" charset="0"/>
              </a:rPr>
              <a:t>Using Your Budgets</a:t>
            </a:r>
          </a:p>
        </p:txBody>
      </p:sp>
      <p:sp>
        <p:nvSpPr>
          <p:cNvPr id="66563" name="Rectangle 3"/>
          <p:cNvSpPr>
            <a:spLocks noGrp="1"/>
          </p:cNvSpPr>
          <p:nvPr>
            <p:ph type="body" idx="4294967295"/>
          </p:nvPr>
        </p:nvSpPr>
        <p:spPr>
          <a:xfrm>
            <a:off x="814388" y="2252663"/>
            <a:ext cx="7534275" cy="4071937"/>
          </a:xfrm>
          <a:noFill/>
        </p:spPr>
        <p:txBody>
          <a:bodyPr lIns="90488" tIns="44450" rIns="90488" bIns="44450"/>
          <a:lstStyle/>
          <a:p>
            <a:r>
              <a:rPr lang="en-US" altLang="en-US" b="1" dirty="0" smtClean="0">
                <a:solidFill>
                  <a:srgbClr val="333399"/>
                </a:solidFill>
                <a:latin typeface="Arial" charset="0"/>
                <a:cs typeface="Arial" charset="0"/>
              </a:rPr>
              <a:t>Budget Control Schedule</a:t>
            </a:r>
            <a:r>
              <a:rPr lang="en-US" altLang="en-US" dirty="0" smtClean="0">
                <a:latin typeface="Arial" charset="0"/>
                <a:cs typeface="Arial" charset="0"/>
              </a:rPr>
              <a:t> compares actual figures with various budget categories and shows variances</a:t>
            </a:r>
            <a:endParaRPr lang="en-US" altLang="en-US" sz="800" dirty="0" smtClean="0">
              <a:latin typeface="Arial" charset="0"/>
              <a:cs typeface="Arial" charset="0"/>
            </a:endParaRPr>
          </a:p>
          <a:p>
            <a:r>
              <a:rPr lang="en-US" altLang="en-US" dirty="0" smtClean="0">
                <a:latin typeface="Arial" charset="0"/>
                <a:cs typeface="Arial" charset="0"/>
              </a:rPr>
              <a:t>Continually update your budget based upon the actual figures.</a:t>
            </a:r>
            <a:endParaRPr lang="en-US" altLang="en-US" sz="800" dirty="0"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US" altLang="en-US" dirty="0" smtClean="0">
                <a:latin typeface="Arial" charset="0"/>
                <a:cs typeface="Arial" charset="0"/>
              </a:rPr>
              <a:t>Time Value of Money</a:t>
            </a:r>
            <a:endParaRPr lang="en-US" altLang="en-US" sz="4000" dirty="0" smtClean="0">
              <a:latin typeface="Arial" charset="0"/>
              <a:cs typeface="Arial" charset="0"/>
            </a:endParaRPr>
          </a:p>
        </p:txBody>
      </p:sp>
      <p:sp>
        <p:nvSpPr>
          <p:cNvPr id="32771" name="Rectangle 3"/>
          <p:cNvSpPr>
            <a:spLocks noGrp="1"/>
          </p:cNvSpPr>
          <p:nvPr>
            <p:ph sz="half" idx="1"/>
          </p:nvPr>
        </p:nvSpPr>
        <p:spPr>
          <a:xfrm>
            <a:off x="846682" y="1998150"/>
            <a:ext cx="4588918" cy="939800"/>
          </a:xfrm>
        </p:spPr>
        <p:txBody>
          <a:bodyPr/>
          <a:lstStyle/>
          <a:p>
            <a:pPr marL="0" indent="0">
              <a:buFont typeface="Arial" charset="0"/>
              <a:buNone/>
            </a:pPr>
            <a:r>
              <a:rPr lang="en-US" altLang="en-US" sz="2800" dirty="0" smtClean="0">
                <a:latin typeface="Arial" charset="0"/>
                <a:cs typeface="Arial" charset="0"/>
              </a:rPr>
              <a:t>Putting a Dollar Value on Financial Goals</a:t>
            </a:r>
          </a:p>
        </p:txBody>
      </p:sp>
      <p:sp>
        <p:nvSpPr>
          <p:cNvPr id="3" name="Content Placeholder 2"/>
          <p:cNvSpPr>
            <a:spLocks noGrp="1"/>
          </p:cNvSpPr>
          <p:nvPr>
            <p:ph sz="half" idx="2"/>
          </p:nvPr>
        </p:nvSpPr>
        <p:spPr>
          <a:xfrm>
            <a:off x="1126067" y="3327400"/>
            <a:ext cx="4038600" cy="1642533"/>
          </a:xfrm>
          <a:solidFill>
            <a:schemeClr val="accent1"/>
          </a:solidFill>
          <a:ln>
            <a:solidFill>
              <a:schemeClr val="bg1"/>
            </a:solidFill>
          </a:ln>
        </p:spPr>
        <p:txBody>
          <a:bodyPr/>
          <a:lstStyle/>
          <a:p>
            <a:pPr marL="0" indent="0">
              <a:buNone/>
            </a:pPr>
            <a:r>
              <a:rPr lang="en-US" sz="2400" dirty="0">
                <a:solidFill>
                  <a:schemeClr val="bg1"/>
                </a:solidFill>
              </a:rPr>
              <a:t>A dollar today is worth more than a dollar received in the future because it can be invested and earn interest</a:t>
            </a:r>
            <a:r>
              <a:rPr lang="en-US" sz="2400" dirty="0" smtClean="0">
                <a:solidFill>
                  <a:schemeClr val="bg1"/>
                </a:solidFill>
              </a:rPr>
              <a:t>.</a:t>
            </a:r>
            <a:endParaRPr lang="en-US" sz="2400" dirty="0">
              <a:solidFill>
                <a:schemeClr val="bg1"/>
              </a:solidFill>
            </a:endParaRPr>
          </a:p>
        </p:txBody>
      </p:sp>
      <p:pic>
        <p:nvPicPr>
          <p:cNvPr id="32773" name="Picture 7" descr="A plant growing out of a pile of co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213" y="2095500"/>
            <a:ext cx="2559050" cy="3716338"/>
          </a:xfrm>
          <a:prstGeom prst="rect">
            <a:avLst/>
          </a:prstGeom>
          <a:noFill/>
          <a:ln w="50800">
            <a:solidFill>
              <a:srgbClr val="7F9A24"/>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1100138" y="685800"/>
            <a:ext cx="4293129" cy="1447800"/>
          </a:xfrm>
        </p:spPr>
        <p:txBody>
          <a:bodyPr/>
          <a:lstStyle/>
          <a:p>
            <a:r>
              <a:rPr lang="en-US" altLang="en-US" dirty="0" smtClean="0">
                <a:latin typeface="Arial" charset="0"/>
                <a:cs typeface="Arial" charset="0"/>
              </a:rPr>
              <a:t>Mapping Out Your Financial Future</a:t>
            </a:r>
          </a:p>
        </p:txBody>
      </p:sp>
      <p:sp>
        <p:nvSpPr>
          <p:cNvPr id="6147" name="Rectangle 3"/>
          <p:cNvSpPr>
            <a:spLocks noGrp="1"/>
          </p:cNvSpPr>
          <p:nvPr>
            <p:ph type="body" idx="4294967295"/>
          </p:nvPr>
        </p:nvSpPr>
        <p:spPr>
          <a:xfrm>
            <a:off x="1130300" y="1976438"/>
            <a:ext cx="7197725" cy="3932237"/>
          </a:xfrm>
          <a:solidFill>
            <a:schemeClr val="bg1"/>
          </a:solidFill>
        </p:spPr>
        <p:txBody>
          <a:bodyPr/>
          <a:lstStyle/>
          <a:p>
            <a:pPr>
              <a:buFont typeface="Arial" charset="0"/>
              <a:buNone/>
            </a:pPr>
            <a:r>
              <a:rPr lang="en-US" altLang="en-US" dirty="0" smtClean="0">
                <a:solidFill>
                  <a:schemeClr val="tx1"/>
                </a:solidFill>
                <a:latin typeface="Arial" charset="0"/>
                <a:cs typeface="Arial" charset="0"/>
              </a:rPr>
              <a:t>Financial planning facilitates:</a:t>
            </a:r>
          </a:p>
          <a:p>
            <a:r>
              <a:rPr lang="en-US" altLang="en-US" dirty="0" smtClean="0">
                <a:solidFill>
                  <a:schemeClr val="tx1"/>
                </a:solidFill>
                <a:latin typeface="Arial" charset="0"/>
                <a:cs typeface="Arial" charset="0"/>
              </a:rPr>
              <a:t>Greater Wealth</a:t>
            </a:r>
          </a:p>
          <a:p>
            <a:r>
              <a:rPr lang="en-US" altLang="en-US" dirty="0" smtClean="0">
                <a:solidFill>
                  <a:schemeClr val="tx1"/>
                </a:solidFill>
                <a:latin typeface="Arial" charset="0"/>
                <a:cs typeface="Arial" charset="0"/>
              </a:rPr>
              <a:t>Financial Security</a:t>
            </a:r>
          </a:p>
          <a:p>
            <a:r>
              <a:rPr lang="en-US" altLang="en-US" dirty="0" smtClean="0">
                <a:solidFill>
                  <a:schemeClr val="tx1"/>
                </a:solidFill>
                <a:latin typeface="Arial" charset="0"/>
                <a:cs typeface="Arial" charset="0"/>
              </a:rPr>
              <a:t>Attainment of Financial Goals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109663" y="795338"/>
            <a:ext cx="7467600" cy="1143000"/>
          </a:xfrm>
        </p:spPr>
        <p:txBody>
          <a:bodyPr/>
          <a:lstStyle/>
          <a:p>
            <a:r>
              <a:rPr lang="en-US" altLang="en-US" dirty="0" smtClean="0">
                <a:latin typeface="Arial" charset="0"/>
                <a:cs typeface="Arial" charset="0"/>
              </a:rPr>
              <a:t>Types of TVM Calculations</a:t>
            </a:r>
          </a:p>
        </p:txBody>
      </p:sp>
      <p:sp>
        <p:nvSpPr>
          <p:cNvPr id="77827" name="Rectangle 3"/>
          <p:cNvSpPr>
            <a:spLocks noGrp="1"/>
          </p:cNvSpPr>
          <p:nvPr>
            <p:ph type="body" idx="4294967295"/>
          </p:nvPr>
        </p:nvSpPr>
        <p:spPr>
          <a:xfrm>
            <a:off x="990600" y="2362200"/>
            <a:ext cx="7129463" cy="3352800"/>
          </a:xfrm>
          <a:solidFill>
            <a:schemeClr val="accent2"/>
          </a:solidFill>
          <a:ln w="28575">
            <a:solidFill>
              <a:srgbClr val="333399"/>
            </a:solidFill>
            <a:miter lim="800000"/>
            <a:headEnd/>
            <a:tailEnd/>
          </a:ln>
        </p:spPr>
        <p:txBody>
          <a:bodyPr/>
          <a:lstStyle/>
          <a:p>
            <a:r>
              <a:rPr lang="en-US" altLang="en-US" sz="2800" b="1" dirty="0" smtClean="0">
                <a:solidFill>
                  <a:srgbClr val="333399"/>
                </a:solidFill>
                <a:latin typeface="Arial" charset="0"/>
                <a:cs typeface="Arial" charset="0"/>
              </a:rPr>
              <a:t>Single sum</a:t>
            </a:r>
            <a:r>
              <a:rPr lang="en-US" altLang="en-US" sz="2800" dirty="0" smtClean="0">
                <a:solidFill>
                  <a:srgbClr val="333399"/>
                </a:solidFill>
                <a:latin typeface="Arial" charset="0"/>
                <a:cs typeface="Arial" charset="0"/>
              </a:rPr>
              <a:t> </a:t>
            </a:r>
            <a:r>
              <a:rPr lang="en-US" altLang="en-US" sz="2800" dirty="0" smtClean="0">
                <a:latin typeface="Arial" charset="0"/>
                <a:cs typeface="Arial" charset="0"/>
              </a:rPr>
              <a:t>— one lump sum investment with no additions or subtractions</a:t>
            </a:r>
            <a:endParaRPr lang="en-US" altLang="en-US" sz="600" dirty="0" smtClean="0">
              <a:latin typeface="Arial" charset="0"/>
              <a:cs typeface="Arial" charset="0"/>
            </a:endParaRPr>
          </a:p>
          <a:p>
            <a:pPr>
              <a:spcBef>
                <a:spcPts val="4800"/>
              </a:spcBef>
            </a:pPr>
            <a:r>
              <a:rPr lang="en-US" altLang="en-US" sz="2800" b="1" dirty="0" smtClean="0">
                <a:solidFill>
                  <a:srgbClr val="333399"/>
                </a:solidFill>
                <a:latin typeface="Arial" charset="0"/>
                <a:cs typeface="Arial" charset="0"/>
              </a:rPr>
              <a:t>Annuity </a:t>
            </a:r>
            <a:r>
              <a:rPr lang="en-US" altLang="en-US" sz="2800" dirty="0" smtClean="0">
                <a:latin typeface="Arial" charset="0"/>
                <a:cs typeface="Arial" charset="0"/>
              </a:rPr>
              <a:t>— series of equal payments made at fixed time intervals for a specified number of periods</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US" altLang="en-US" dirty="0" smtClean="0">
                <a:latin typeface="Arial" charset="0"/>
                <a:cs typeface="Arial" charset="0"/>
              </a:rPr>
              <a:t>Future Value</a:t>
            </a:r>
          </a:p>
        </p:txBody>
      </p:sp>
      <p:sp>
        <p:nvSpPr>
          <p:cNvPr id="3" name="Content Placeholder 2"/>
          <p:cNvSpPr>
            <a:spLocks noGrp="1"/>
          </p:cNvSpPr>
          <p:nvPr>
            <p:ph sz="half" idx="1"/>
          </p:nvPr>
        </p:nvSpPr>
        <p:spPr>
          <a:xfrm>
            <a:off x="999596" y="2546350"/>
            <a:ext cx="3039004" cy="2895600"/>
          </a:xfrm>
          <a:solidFill>
            <a:schemeClr val="accent1"/>
          </a:solidFill>
          <a:ln w="31750">
            <a:solidFill>
              <a:schemeClr val="accent2">
                <a:lumMod val="50000"/>
              </a:schemeClr>
            </a:solidFill>
          </a:ln>
        </p:spPr>
        <p:txBody>
          <a:bodyPr/>
          <a:lstStyle/>
          <a:p>
            <a:pPr marL="0" indent="0">
              <a:buNone/>
            </a:pPr>
            <a:r>
              <a:rPr lang="en-US" dirty="0">
                <a:solidFill>
                  <a:schemeClr val="bg1"/>
                </a:solidFill>
                <a:latin typeface="+mn-lt"/>
              </a:rPr>
              <a:t>Value invested money will grow to become earning a specific rate of interest over a given time </a:t>
            </a:r>
            <a:r>
              <a:rPr lang="en-US" dirty="0" smtClean="0">
                <a:solidFill>
                  <a:schemeClr val="bg1"/>
                </a:solidFill>
                <a:latin typeface="+mn-lt"/>
              </a:rPr>
              <a:t>period</a:t>
            </a:r>
            <a:endParaRPr lang="en-US" dirty="0">
              <a:solidFill>
                <a:schemeClr val="bg1"/>
              </a:solidFill>
              <a:latin typeface="+mn-lt"/>
            </a:endParaRPr>
          </a:p>
        </p:txBody>
      </p:sp>
      <p:sp>
        <p:nvSpPr>
          <p:cNvPr id="4" name="Content Placeholder 3"/>
          <p:cNvSpPr>
            <a:spLocks noGrp="1"/>
          </p:cNvSpPr>
          <p:nvPr>
            <p:ph sz="half" idx="2"/>
          </p:nvPr>
        </p:nvSpPr>
        <p:spPr>
          <a:xfrm>
            <a:off x="4495794" y="2540000"/>
            <a:ext cx="3496733" cy="2904067"/>
          </a:xfrm>
          <a:solidFill>
            <a:schemeClr val="accent1"/>
          </a:solidFill>
          <a:ln w="38100">
            <a:solidFill>
              <a:schemeClr val="accent2">
                <a:lumMod val="50000"/>
              </a:schemeClr>
            </a:solidFill>
          </a:ln>
        </p:spPr>
        <p:txBody>
          <a:bodyPr/>
          <a:lstStyle/>
          <a:p>
            <a:pPr marL="0" indent="0">
              <a:buNone/>
            </a:pPr>
            <a:r>
              <a:rPr lang="en-US" altLang="en-US" dirty="0">
                <a:solidFill>
                  <a:schemeClr val="bg2"/>
                </a:solidFill>
                <a:latin typeface="Calibri" pitchFamily="-111" charset="0"/>
              </a:rPr>
              <a:t>Process of growing today’s present value to a larger future value by applying compound interest known as </a:t>
            </a:r>
            <a:r>
              <a:rPr lang="en-US" altLang="en-US" b="1" dirty="0">
                <a:solidFill>
                  <a:schemeClr val="bg2"/>
                </a:solidFill>
                <a:latin typeface="Calibri" pitchFamily="-111" charset="0"/>
              </a:rPr>
              <a:t>“compounding</a:t>
            </a:r>
            <a:r>
              <a:rPr lang="en-US" altLang="en-US" b="1" dirty="0" smtClean="0">
                <a:solidFill>
                  <a:schemeClr val="bg2"/>
                </a:solidFill>
                <a:latin typeface="Calibri" pitchFamily="-111" charset="0"/>
              </a:rPr>
              <a:t>.”</a:t>
            </a:r>
            <a:endParaRPr lang="en-US" altLang="en-US" b="1" dirty="0">
              <a:solidFill>
                <a:schemeClr val="bg2"/>
              </a:solidFill>
              <a:latin typeface="Calibri" pitchFamily="-111"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1122363" y="652463"/>
            <a:ext cx="7324725" cy="1335087"/>
          </a:xfrm>
        </p:spPr>
        <p:txBody>
          <a:bodyPr/>
          <a:lstStyle/>
          <a:p>
            <a:r>
              <a:rPr lang="en-US" altLang="en-US" dirty="0" smtClean="0">
                <a:latin typeface="Arial" charset="0"/>
                <a:cs typeface="Arial" charset="0"/>
              </a:rPr>
              <a:t>Calculating the Future Value of a Single Sum</a:t>
            </a:r>
          </a:p>
        </p:txBody>
      </p:sp>
      <p:sp>
        <p:nvSpPr>
          <p:cNvPr id="35843" name="Rectangle 3"/>
          <p:cNvSpPr>
            <a:spLocks noGrp="1"/>
          </p:cNvSpPr>
          <p:nvPr>
            <p:ph type="body" idx="4294967295"/>
          </p:nvPr>
        </p:nvSpPr>
        <p:spPr>
          <a:xfrm>
            <a:off x="1065213" y="2206625"/>
            <a:ext cx="4052887" cy="3178175"/>
          </a:xfrm>
          <a:solidFill>
            <a:schemeClr val="accent2"/>
          </a:solidFill>
          <a:ln w="38100">
            <a:solidFill>
              <a:srgbClr val="333399"/>
            </a:solidFill>
            <a:miter lim="800000"/>
            <a:headEnd/>
            <a:tailEnd/>
          </a:ln>
        </p:spPr>
        <p:txBody>
          <a:bodyPr/>
          <a:lstStyle/>
          <a:p>
            <a:pPr marL="0" indent="0" algn="ctr">
              <a:buFont typeface="Arial" charset="0"/>
              <a:buNone/>
            </a:pPr>
            <a:r>
              <a:rPr lang="en-US" altLang="en-US" sz="3600" u="sng" dirty="0" smtClean="0">
                <a:solidFill>
                  <a:srgbClr val="333399"/>
                </a:solidFill>
                <a:latin typeface="Arial" charset="0"/>
                <a:cs typeface="Arial" charset="0"/>
              </a:rPr>
              <a:t>Example</a:t>
            </a:r>
            <a:r>
              <a:rPr lang="en-US" altLang="en-US" sz="3600" dirty="0" smtClean="0">
                <a:solidFill>
                  <a:srgbClr val="333399"/>
                </a:solidFill>
                <a:latin typeface="Arial" charset="0"/>
                <a:cs typeface="Arial" charset="0"/>
              </a:rPr>
              <a:t>:</a:t>
            </a:r>
            <a:r>
              <a:rPr lang="en-US" altLang="en-US" sz="3600" dirty="0" smtClean="0">
                <a:latin typeface="Arial" charset="0"/>
                <a:cs typeface="Arial" charset="0"/>
              </a:rPr>
              <a:t> </a:t>
            </a:r>
          </a:p>
          <a:p>
            <a:pPr marL="0" indent="0" algn="ctr">
              <a:buFont typeface="Arial" charset="0"/>
              <a:buNone/>
            </a:pPr>
            <a:r>
              <a:rPr lang="en-US" altLang="en-US" sz="3600" dirty="0" smtClean="0">
                <a:latin typeface="Arial" charset="0"/>
                <a:cs typeface="Arial" charset="0"/>
              </a:rPr>
              <a:t> What will $5,000 grow to become if invested at 5% for 6 years?</a:t>
            </a:r>
          </a:p>
        </p:txBody>
      </p:sp>
      <p:pic>
        <p:nvPicPr>
          <p:cNvPr id="35844" name="Picture 6" descr="Many dollar signs balanced on each other and other boards, all over a small tri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222500"/>
            <a:ext cx="2965450" cy="3116263"/>
          </a:xfrm>
          <a:prstGeom prst="rect">
            <a:avLst/>
          </a:prstGeom>
          <a:noFill/>
          <a:ln w="50800">
            <a:solidFill>
              <a:srgbClr val="7F9A24"/>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4"/>
          <p:cNvSpPr>
            <a:spLocks noGrp="1" noChangeArrowheads="1"/>
          </p:cNvSpPr>
          <p:nvPr>
            <p:ph type="title" idx="4294967295"/>
          </p:nvPr>
        </p:nvSpPr>
        <p:spPr>
          <a:xfrm>
            <a:off x="1143000" y="606425"/>
            <a:ext cx="7521575" cy="1262063"/>
          </a:xfrm>
        </p:spPr>
        <p:txBody>
          <a:bodyPr/>
          <a:lstStyle/>
          <a:p>
            <a:r>
              <a:rPr lang="en-US" altLang="en-US" dirty="0" smtClean="0">
                <a:latin typeface="Arial" charset="0"/>
                <a:cs typeface="Arial" charset="0"/>
              </a:rPr>
              <a:t>Calculating the Future Value of a Single Sum</a:t>
            </a:r>
            <a:r>
              <a:rPr lang="en-US" altLang="en-US" baseline="0" dirty="0" smtClean="0">
                <a:latin typeface="Arial" charset="0"/>
                <a:cs typeface="Arial" charset="0"/>
              </a:rPr>
              <a:t> (continued)</a:t>
            </a:r>
            <a:endParaRPr lang="en-US" altLang="en-US" dirty="0" smtClean="0">
              <a:latin typeface="Arial" charset="0"/>
              <a:cs typeface="Arial" charset="0"/>
            </a:endParaRPr>
          </a:p>
        </p:txBody>
      </p:sp>
      <p:pic>
        <p:nvPicPr>
          <p:cNvPr id="36868" name="Picture 4" descr="Tables. Find the future value factor for 6 years and 5 percent in Appendix A. F V equals P V times Factor. For example, 5000 dollars times 1.340 equals 6,700 doll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791" y="2014260"/>
            <a:ext cx="7140575" cy="3791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1111250" y="696913"/>
            <a:ext cx="7467600" cy="1281112"/>
          </a:xfrm>
        </p:spPr>
        <p:txBody>
          <a:bodyPr/>
          <a:lstStyle/>
          <a:p>
            <a:r>
              <a:rPr lang="en-US" altLang="en-US" dirty="0" smtClean="0">
                <a:latin typeface="Arial" charset="0"/>
                <a:cs typeface="Arial" charset="0"/>
              </a:rPr>
              <a:t>Calculating the Future Value of an Annuity</a:t>
            </a:r>
          </a:p>
        </p:txBody>
      </p:sp>
      <p:sp>
        <p:nvSpPr>
          <p:cNvPr id="37891" name="Rectangle 3"/>
          <p:cNvSpPr>
            <a:spLocks noGrp="1"/>
          </p:cNvSpPr>
          <p:nvPr>
            <p:ph type="body" idx="4294967295"/>
          </p:nvPr>
        </p:nvSpPr>
        <p:spPr>
          <a:xfrm>
            <a:off x="914400" y="2514600"/>
            <a:ext cx="7227888" cy="3157538"/>
          </a:xfrm>
          <a:solidFill>
            <a:schemeClr val="accent2"/>
          </a:solidFill>
          <a:ln w="38100">
            <a:solidFill>
              <a:srgbClr val="333399"/>
            </a:solidFill>
            <a:miter lim="800000"/>
            <a:headEnd/>
            <a:tailEnd/>
          </a:ln>
        </p:spPr>
        <p:txBody>
          <a:bodyPr/>
          <a:lstStyle/>
          <a:p>
            <a:pPr marL="0" indent="0" algn="ctr">
              <a:buFont typeface="Arial" charset="0"/>
              <a:buNone/>
            </a:pPr>
            <a:r>
              <a:rPr lang="en-US" altLang="en-US" sz="3600" u="sng" dirty="0" smtClean="0">
                <a:solidFill>
                  <a:srgbClr val="333399"/>
                </a:solidFill>
                <a:latin typeface="Arial" charset="0"/>
                <a:cs typeface="Arial" charset="0"/>
              </a:rPr>
              <a:t>Example</a:t>
            </a:r>
            <a:r>
              <a:rPr lang="en-US" altLang="en-US" sz="3600" dirty="0" smtClean="0">
                <a:solidFill>
                  <a:srgbClr val="333399"/>
                </a:solidFill>
                <a:latin typeface="Arial" charset="0"/>
                <a:cs typeface="Arial" charset="0"/>
              </a:rPr>
              <a:t>:</a:t>
            </a:r>
            <a:r>
              <a:rPr lang="en-US" altLang="en-US" sz="3600" dirty="0" smtClean="0">
                <a:latin typeface="Arial" charset="0"/>
                <a:cs typeface="Arial" charset="0"/>
              </a:rPr>
              <a:t> </a:t>
            </a:r>
          </a:p>
          <a:p>
            <a:pPr marL="0" indent="0" algn="ctr">
              <a:buFont typeface="Arial" charset="0"/>
              <a:buNone/>
            </a:pPr>
            <a:r>
              <a:rPr lang="en-US" altLang="en-US" sz="3600" dirty="0" smtClean="0">
                <a:latin typeface="Arial" charset="0"/>
                <a:cs typeface="Arial" charset="0"/>
              </a:rPr>
              <a:t>What would you accumulate if you could invest $5,630.70 </a:t>
            </a:r>
            <a:r>
              <a:rPr lang="en-US" altLang="en-US" sz="3600" u="sng" dirty="0" smtClean="0">
                <a:solidFill>
                  <a:srgbClr val="990033"/>
                </a:solidFill>
                <a:latin typeface="Arial" charset="0"/>
                <a:cs typeface="Arial" charset="0"/>
              </a:rPr>
              <a:t>every year</a:t>
            </a:r>
            <a:r>
              <a:rPr lang="en-US" altLang="en-US" sz="3600" dirty="0" smtClean="0">
                <a:latin typeface="Arial" charset="0"/>
                <a:cs typeface="Arial" charset="0"/>
              </a:rPr>
              <a:t> for the next 6 years at 5%?</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4"/>
          <p:cNvSpPr>
            <a:spLocks noGrp="1" noChangeArrowheads="1"/>
          </p:cNvSpPr>
          <p:nvPr>
            <p:ph type="title" idx="4294967295"/>
          </p:nvPr>
        </p:nvSpPr>
        <p:spPr>
          <a:xfrm>
            <a:off x="1066800" y="755650"/>
            <a:ext cx="7467600" cy="1177925"/>
          </a:xfrm>
        </p:spPr>
        <p:txBody>
          <a:bodyPr/>
          <a:lstStyle/>
          <a:p>
            <a:r>
              <a:rPr lang="en-US" altLang="en-US" dirty="0" smtClean="0">
                <a:latin typeface="Arial" charset="0"/>
                <a:cs typeface="Arial" charset="0"/>
              </a:rPr>
              <a:t>Calculating the Future Value of an Annuity (continued)</a:t>
            </a:r>
          </a:p>
        </p:txBody>
      </p:sp>
      <p:pic>
        <p:nvPicPr>
          <p:cNvPr id="38916" name="Picture 4" descr="Tables. Find Future Value Annuity Factor for 6 years and 5 percent in Appendix B. F V equals P M T times factor. For example, 5,630 dollars and 70 cents times 6.802 equals 38,300 doll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032098"/>
            <a:ext cx="7152746" cy="3723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a:lstStyle/>
          <a:p>
            <a:r>
              <a:rPr lang="en-US" altLang="en-US" dirty="0" smtClean="0">
                <a:latin typeface="Arial" charset="0"/>
                <a:cs typeface="Arial" charset="0"/>
              </a:rPr>
              <a:t>Present Value</a:t>
            </a:r>
          </a:p>
        </p:txBody>
      </p:sp>
      <p:sp>
        <p:nvSpPr>
          <p:cNvPr id="3" name="Content Placeholder 2"/>
          <p:cNvSpPr>
            <a:spLocks noGrp="1"/>
          </p:cNvSpPr>
          <p:nvPr>
            <p:ph sz="half" idx="1"/>
          </p:nvPr>
        </p:nvSpPr>
        <p:spPr>
          <a:xfrm>
            <a:off x="1016000" y="2319867"/>
            <a:ext cx="3479799" cy="2675466"/>
          </a:xfrm>
          <a:solidFill>
            <a:schemeClr val="accent1"/>
          </a:solidFill>
          <a:ln w="38100">
            <a:solidFill>
              <a:schemeClr val="accent2">
                <a:lumMod val="50000"/>
              </a:schemeClr>
            </a:solidFill>
          </a:ln>
        </p:spPr>
        <p:txBody>
          <a:bodyPr/>
          <a:lstStyle/>
          <a:p>
            <a:pPr marL="0" indent="0">
              <a:buNone/>
            </a:pPr>
            <a:r>
              <a:rPr lang="en-US" dirty="0">
                <a:solidFill>
                  <a:schemeClr val="bg1"/>
                </a:solidFill>
                <a:latin typeface="+mn-lt"/>
              </a:rPr>
              <a:t>Amount needed today to invest at a specific rate of interest over a given time period to accumulate a desired future </a:t>
            </a:r>
            <a:r>
              <a:rPr lang="en-US" dirty="0" smtClean="0">
                <a:solidFill>
                  <a:schemeClr val="bg1"/>
                </a:solidFill>
                <a:latin typeface="+mn-lt"/>
              </a:rPr>
              <a:t>amount</a:t>
            </a:r>
            <a:endParaRPr lang="en-US" dirty="0"/>
          </a:p>
        </p:txBody>
      </p:sp>
      <p:sp>
        <p:nvSpPr>
          <p:cNvPr id="4" name="Content Placeholder 3"/>
          <p:cNvSpPr>
            <a:spLocks noGrp="1"/>
          </p:cNvSpPr>
          <p:nvPr>
            <p:ph sz="half" idx="2"/>
          </p:nvPr>
        </p:nvSpPr>
        <p:spPr>
          <a:xfrm>
            <a:off x="4690532" y="2328333"/>
            <a:ext cx="3606801" cy="2692400"/>
          </a:xfrm>
          <a:solidFill>
            <a:schemeClr val="accent1"/>
          </a:solidFill>
          <a:ln w="38100">
            <a:solidFill>
              <a:schemeClr val="accent2">
                <a:lumMod val="50000"/>
              </a:schemeClr>
            </a:solidFill>
          </a:ln>
        </p:spPr>
        <p:txBody>
          <a:bodyPr/>
          <a:lstStyle/>
          <a:p>
            <a:pPr marL="0" indent="0">
              <a:buNone/>
            </a:pPr>
            <a:r>
              <a:rPr lang="en-US" altLang="en-US" dirty="0">
                <a:solidFill>
                  <a:schemeClr val="bg2"/>
                </a:solidFill>
                <a:latin typeface="+mn-lt"/>
              </a:rPr>
              <a:t>“Discounting” is the reverse of compounding - process of working from the future value  back to present </a:t>
            </a:r>
            <a:r>
              <a:rPr lang="en-US" altLang="en-US" dirty="0" smtClean="0">
                <a:solidFill>
                  <a:schemeClr val="bg2"/>
                </a:solidFill>
                <a:latin typeface="+mn-lt"/>
              </a:rPr>
              <a:t>value</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1185863" y="708025"/>
            <a:ext cx="7391400" cy="1249363"/>
          </a:xfrm>
        </p:spPr>
        <p:txBody>
          <a:bodyPr/>
          <a:lstStyle/>
          <a:p>
            <a:r>
              <a:rPr lang="en-US" altLang="en-US" dirty="0" smtClean="0">
                <a:latin typeface="Arial" charset="0"/>
                <a:cs typeface="Arial" charset="0"/>
              </a:rPr>
              <a:t>Calculating the Present Value of a Single Sum</a:t>
            </a:r>
            <a:endParaRPr lang="en-US" altLang="en-US" sz="4000" dirty="0" smtClean="0">
              <a:latin typeface="Arial" charset="0"/>
              <a:cs typeface="Arial" charset="0"/>
            </a:endParaRPr>
          </a:p>
        </p:txBody>
      </p:sp>
      <p:sp>
        <p:nvSpPr>
          <p:cNvPr id="40963" name="Rectangle 3"/>
          <p:cNvSpPr>
            <a:spLocks noGrp="1"/>
          </p:cNvSpPr>
          <p:nvPr>
            <p:ph type="body" idx="4294967295"/>
          </p:nvPr>
        </p:nvSpPr>
        <p:spPr>
          <a:xfrm>
            <a:off x="990600" y="2209800"/>
            <a:ext cx="7140575" cy="3462338"/>
          </a:xfrm>
          <a:solidFill>
            <a:schemeClr val="accent2"/>
          </a:solidFill>
          <a:ln w="38100">
            <a:solidFill>
              <a:srgbClr val="333399"/>
            </a:solidFill>
            <a:miter lim="800000"/>
            <a:headEnd/>
            <a:tailEnd/>
          </a:ln>
        </p:spPr>
        <p:txBody>
          <a:bodyPr/>
          <a:lstStyle/>
          <a:p>
            <a:pPr marL="0" indent="0" algn="ctr">
              <a:buFont typeface="Arial" charset="0"/>
              <a:buNone/>
            </a:pPr>
            <a:r>
              <a:rPr lang="en-US" altLang="en-US" sz="3600" u="sng" dirty="0" smtClean="0">
                <a:solidFill>
                  <a:srgbClr val="333399"/>
                </a:solidFill>
                <a:latin typeface="Arial" charset="0"/>
                <a:cs typeface="Arial" charset="0"/>
              </a:rPr>
              <a:t>Example</a:t>
            </a:r>
            <a:r>
              <a:rPr lang="en-US" altLang="en-US" sz="3600" dirty="0" smtClean="0">
                <a:solidFill>
                  <a:srgbClr val="333399"/>
                </a:solidFill>
                <a:latin typeface="Arial" charset="0"/>
                <a:cs typeface="Arial" charset="0"/>
              </a:rPr>
              <a:t>:</a:t>
            </a:r>
            <a:r>
              <a:rPr lang="en-US" altLang="en-US" sz="3600" dirty="0" smtClean="0">
                <a:latin typeface="Arial" charset="0"/>
                <a:cs typeface="Arial" charset="0"/>
              </a:rPr>
              <a:t> </a:t>
            </a:r>
            <a:endParaRPr lang="en-US" altLang="en-US" sz="1000" dirty="0" smtClean="0">
              <a:latin typeface="Arial" charset="0"/>
              <a:cs typeface="Arial" charset="0"/>
            </a:endParaRPr>
          </a:p>
          <a:p>
            <a:pPr marL="0" indent="0" algn="ctr">
              <a:buFont typeface="Arial" charset="0"/>
              <a:buNone/>
            </a:pPr>
            <a:r>
              <a:rPr lang="en-US" altLang="en-US" dirty="0" smtClean="0">
                <a:latin typeface="Arial" charset="0"/>
                <a:cs typeface="Arial" charset="0"/>
              </a:rPr>
              <a:t>You wish to accumulate a retirement fund of $300,000 in 25 years.  If you can invest at 5%, what single lump-sum deposit must you make today in order to achieve your goal?</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1273175" y="646113"/>
            <a:ext cx="6956425" cy="1254125"/>
          </a:xfrm>
        </p:spPr>
        <p:txBody>
          <a:bodyPr/>
          <a:lstStyle/>
          <a:p>
            <a:r>
              <a:rPr lang="en-US" altLang="en-US" dirty="0" smtClean="0">
                <a:latin typeface="Arial" charset="0"/>
                <a:cs typeface="Arial" charset="0"/>
              </a:rPr>
              <a:t>Calculating the Present Value of a Single Sum (continued)</a:t>
            </a:r>
          </a:p>
        </p:txBody>
      </p:sp>
      <p:pic>
        <p:nvPicPr>
          <p:cNvPr id="41989" name="Picture 5" descr="Tables. Find Present Value Factor for 25 years and 5 percent in Appendix C. P V equals F V times factor. For example, 300,000 dollars times .295 equals 88,500 dolla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882" y="2057401"/>
            <a:ext cx="3449164" cy="3784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90" name="Picture 6" descr="Calculator. Set on 1 P slash Y R and END mode. Input 300,000 F V, 25 N, and 5 I for an output of P V 88,590 dollars and 83 c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535" y="2057400"/>
            <a:ext cx="3450452" cy="3784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lstStyle/>
          <a:p>
            <a:r>
              <a:rPr lang="en-US" altLang="en-US" dirty="0" smtClean="0">
                <a:latin typeface="Arial" charset="0"/>
                <a:cs typeface="Arial" charset="0"/>
              </a:rPr>
              <a:t>Calculating the Present Value of an Annuity</a:t>
            </a:r>
          </a:p>
        </p:txBody>
      </p:sp>
      <p:sp>
        <p:nvSpPr>
          <p:cNvPr id="4" name="Content Placeholder 3"/>
          <p:cNvSpPr>
            <a:spLocks noGrp="1"/>
          </p:cNvSpPr>
          <p:nvPr>
            <p:ph idx="1"/>
          </p:nvPr>
        </p:nvSpPr>
        <p:spPr>
          <a:solidFill>
            <a:schemeClr val="accent2"/>
          </a:solidFill>
          <a:ln w="38100">
            <a:solidFill>
              <a:srgbClr val="7030A0"/>
            </a:solidFill>
          </a:ln>
        </p:spPr>
        <p:txBody>
          <a:bodyPr/>
          <a:lstStyle/>
          <a:p>
            <a:pPr algn="ctr">
              <a:buNone/>
            </a:pPr>
            <a:r>
              <a:rPr lang="en-US" altLang="en-US" u="sng" dirty="0">
                <a:solidFill>
                  <a:srgbClr val="333399"/>
                </a:solidFill>
              </a:rPr>
              <a:t>Example</a:t>
            </a:r>
            <a:r>
              <a:rPr lang="en-US" altLang="en-US" dirty="0">
                <a:solidFill>
                  <a:srgbClr val="333399"/>
                </a:solidFill>
              </a:rPr>
              <a:t>:</a:t>
            </a:r>
            <a:r>
              <a:rPr lang="en-US" altLang="en-US" dirty="0"/>
              <a:t> </a:t>
            </a:r>
            <a:endParaRPr lang="en-US" altLang="en-US" sz="1400" dirty="0"/>
          </a:p>
          <a:p>
            <a:pPr algn="ctr">
              <a:buNone/>
            </a:pPr>
            <a:r>
              <a:rPr lang="en-US" altLang="en-US" dirty="0"/>
              <a:t>You have a $300,000 retirement fund and wish to take out  equal annual withdrawals over the next 30 years.  How much can you withdraw if interest rates are 5% on the investment</a:t>
            </a:r>
            <a:r>
              <a:rPr lang="en-US" altLang="en-US" dirty="0" smtClean="0"/>
              <a:t>?</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112838" y="757238"/>
            <a:ext cx="7105650" cy="1230312"/>
          </a:xfrm>
        </p:spPr>
        <p:txBody>
          <a:bodyPr/>
          <a:lstStyle/>
          <a:p>
            <a:r>
              <a:rPr lang="en-US" altLang="en-US" dirty="0" smtClean="0">
                <a:latin typeface="Arial" charset="0"/>
                <a:cs typeface="Arial" charset="0"/>
              </a:rPr>
              <a:t>The Interlocking Network of Financial Plans and Statements</a:t>
            </a:r>
          </a:p>
        </p:txBody>
      </p:sp>
      <p:pic>
        <p:nvPicPr>
          <p:cNvPr id="7171" name="Picture 6" descr="A flow chart showing how financial plans and statements are connected. Financial plans influence budgets, and budgets influence financial statements. Financial statements also influence budgets. Arrows representing feedback point from budgets and financial statements back to financial plans. Financial statements include balance sheets and income and expense statements. Budgets monitor and control income, living expenses, purchases, and savings on a monthly basis. Financial plans evaluate and plan major outlays, manage credit, establish savings and investment programs, secure insurance coverage, manage employee benefits, reduce taxes, and implement retirement pro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8" y="2039411"/>
            <a:ext cx="4541828" cy="38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4"/>
          <p:cNvSpPr>
            <a:spLocks noGrp="1" noChangeArrowheads="1"/>
          </p:cNvSpPr>
          <p:nvPr>
            <p:ph type="title"/>
          </p:nvPr>
        </p:nvSpPr>
        <p:spPr/>
        <p:txBody>
          <a:bodyPr/>
          <a:lstStyle/>
          <a:p>
            <a:r>
              <a:rPr lang="en-US" altLang="en-US" dirty="0" smtClean="0">
                <a:latin typeface="Arial" charset="0"/>
                <a:cs typeface="Arial" charset="0"/>
              </a:rPr>
              <a:t>Calculating the Present Value of an Annuity (continued)</a:t>
            </a:r>
          </a:p>
        </p:txBody>
      </p:sp>
      <p:pic>
        <p:nvPicPr>
          <p:cNvPr id="44036" name="Picture 4" descr="Tables. Find Present Value Annuity Factor for 30 years and 5 percent in Appendix D. Annual withdrawal equals 300,000 dollars divided by 15.373 equals 19,514 dollars and 73 c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042" y="2068843"/>
            <a:ext cx="6508750" cy="3450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1019175" y="731838"/>
            <a:ext cx="7058025" cy="1249362"/>
          </a:xfrm>
        </p:spPr>
        <p:txBody>
          <a:bodyPr/>
          <a:lstStyle/>
          <a:p>
            <a:r>
              <a:rPr lang="en-US" altLang="en-US" sz="3200" dirty="0" smtClean="0">
                <a:latin typeface="Arial" charset="0"/>
                <a:cs typeface="Arial" charset="0"/>
              </a:rPr>
              <a:t>Balance Sheet</a:t>
            </a:r>
          </a:p>
        </p:txBody>
      </p:sp>
      <p:sp>
        <p:nvSpPr>
          <p:cNvPr id="8195" name="Rectangle 3"/>
          <p:cNvSpPr>
            <a:spLocks noGrp="1"/>
          </p:cNvSpPr>
          <p:nvPr>
            <p:ph sz="half" idx="1"/>
          </p:nvPr>
        </p:nvSpPr>
        <p:spPr>
          <a:xfrm>
            <a:off x="1143000" y="2365375"/>
            <a:ext cx="3352800" cy="3760788"/>
          </a:xfrm>
        </p:spPr>
        <p:txBody>
          <a:bodyPr/>
          <a:lstStyle/>
          <a:p>
            <a:pPr marL="0" indent="0">
              <a:buFont typeface="Arial" charset="0"/>
              <a:buNone/>
            </a:pPr>
            <a:r>
              <a:rPr lang="en-US" altLang="en-US" sz="3200" dirty="0" smtClean="0">
                <a:latin typeface="Arial" charset="0"/>
                <a:cs typeface="Arial" charset="0"/>
              </a:rPr>
              <a:t>A statement of your financial position at a given point in time</a:t>
            </a:r>
            <a:endParaRPr lang="en-US" altLang="en-US" sz="3200" b="1" dirty="0" smtClean="0">
              <a:latin typeface="Arial" charset="0"/>
              <a:cs typeface="Arial" charset="0"/>
            </a:endParaRPr>
          </a:p>
        </p:txBody>
      </p:sp>
      <p:pic>
        <p:nvPicPr>
          <p:cNvPr id="8196" name="Content Placeholder 8" descr="A sample balance sheet with assets on the left and liabilities on the right. Assets include liquid assets, investments, real property, and personal property. Liabilities include current liabilities, and long-term liabilities. At the bottom of the sheet, the total assets, total liabilities, and net worth are calculated."/>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19792" y="1379025"/>
            <a:ext cx="4452746" cy="4742392"/>
          </a:xfr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143000" y="731838"/>
            <a:ext cx="6934200" cy="1516062"/>
          </a:xfrm>
        </p:spPr>
        <p:txBody>
          <a:bodyPr/>
          <a:lstStyle/>
          <a:p>
            <a:r>
              <a:rPr lang="en-US" altLang="en-US" dirty="0" smtClean="0">
                <a:latin typeface="Arial" charset="0"/>
                <a:cs typeface="Arial" charset="0"/>
              </a:rPr>
              <a:t>Balance Sheet Equation</a:t>
            </a:r>
          </a:p>
        </p:txBody>
      </p:sp>
      <p:pic>
        <p:nvPicPr>
          <p:cNvPr id="9219" name="Content Placeholder 4" descr="Total Assets is equal to Total Liabilities plus Net Worth."/>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62050" y="4152900"/>
            <a:ext cx="6961188" cy="1647825"/>
          </a:xfrm>
        </p:spPr>
      </p:pic>
      <p:pic>
        <p:nvPicPr>
          <p:cNvPr id="9222" name="Picture 6" descr="A sc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793" y="2074864"/>
            <a:ext cx="4309419" cy="2124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p:cNvSpPr>
          <p:nvPr>
            <p:ph type="title"/>
          </p:nvPr>
        </p:nvSpPr>
        <p:spPr>
          <a:xfrm>
            <a:off x="1133475" y="741363"/>
            <a:ext cx="6934200" cy="1249362"/>
          </a:xfrm>
        </p:spPr>
        <p:txBody>
          <a:bodyPr/>
          <a:lstStyle/>
          <a:p>
            <a:r>
              <a:rPr lang="en-US" altLang="en-US" dirty="0" smtClean="0">
                <a:latin typeface="Arial" charset="0"/>
                <a:cs typeface="Arial" charset="0"/>
              </a:rPr>
              <a:t>Assets: Things You Own</a:t>
            </a:r>
          </a:p>
        </p:txBody>
      </p:sp>
      <p:sp>
        <p:nvSpPr>
          <p:cNvPr id="10243" name="Rectangle 5"/>
          <p:cNvSpPr>
            <a:spLocks noGrp="1"/>
          </p:cNvSpPr>
          <p:nvPr>
            <p:ph sz="half" idx="1"/>
          </p:nvPr>
        </p:nvSpPr>
        <p:spPr>
          <a:xfrm>
            <a:off x="1143000" y="1990725"/>
            <a:ext cx="3371850" cy="3981450"/>
          </a:xfrm>
        </p:spPr>
        <p:txBody>
          <a:bodyPr/>
          <a:lstStyle/>
          <a:p>
            <a:r>
              <a:rPr lang="en-US" altLang="en-US" sz="2400" dirty="0" smtClean="0">
                <a:latin typeface="Arial" charset="0"/>
                <a:cs typeface="Arial" charset="0"/>
              </a:rPr>
              <a:t>Liquid assets –   low-risk, cash or investments that can be converted to </a:t>
            </a:r>
            <a:r>
              <a:rPr lang="en-US" altLang="en-US" sz="2400" dirty="0" smtClean="0">
                <a:latin typeface="Arial" charset="0"/>
                <a:cs typeface="Arial" charset="0"/>
              </a:rPr>
              <a:t>cash quickly </a:t>
            </a:r>
            <a:r>
              <a:rPr lang="en-US" altLang="en-US" sz="2400" dirty="0" smtClean="0">
                <a:latin typeface="Arial" charset="0"/>
                <a:cs typeface="Arial" charset="0"/>
              </a:rPr>
              <a:t>with little or no loss in value</a:t>
            </a:r>
          </a:p>
          <a:p>
            <a:r>
              <a:rPr lang="en-US" altLang="en-US" sz="2400" dirty="0" smtClean="0">
                <a:latin typeface="Arial" charset="0"/>
                <a:cs typeface="Arial" charset="0"/>
              </a:rPr>
              <a:t>Investments – acquired to earn a return</a:t>
            </a:r>
            <a:endParaRPr lang="en-US" altLang="en-US" sz="2400" b="1" dirty="0" smtClean="0">
              <a:solidFill>
                <a:srgbClr val="7F9A24"/>
              </a:solidFill>
              <a:latin typeface="Arial" charset="0"/>
              <a:cs typeface="Arial" charset="0"/>
            </a:endParaRPr>
          </a:p>
        </p:txBody>
      </p:sp>
      <p:sp>
        <p:nvSpPr>
          <p:cNvPr id="10244" name="Content Placeholder 2"/>
          <p:cNvSpPr>
            <a:spLocks noGrp="1"/>
          </p:cNvSpPr>
          <p:nvPr>
            <p:ph sz="half" idx="2"/>
          </p:nvPr>
        </p:nvSpPr>
        <p:spPr>
          <a:xfrm>
            <a:off x="4686300" y="1990725"/>
            <a:ext cx="3438525" cy="4059238"/>
          </a:xfrm>
        </p:spPr>
        <p:txBody>
          <a:bodyPr/>
          <a:lstStyle/>
          <a:p>
            <a:r>
              <a:rPr lang="en-US" altLang="en-US" sz="2400" dirty="0" smtClean="0">
                <a:latin typeface="Arial" charset="0"/>
                <a:cs typeface="Arial" charset="0"/>
              </a:rPr>
              <a:t>Real property – immovable property including land or a house</a:t>
            </a:r>
          </a:p>
          <a:p>
            <a:r>
              <a:rPr lang="en-US" altLang="en-US" sz="2400" dirty="0" smtClean="0">
                <a:latin typeface="Arial" charset="0"/>
                <a:cs typeface="Arial" charset="0"/>
              </a:rPr>
              <a:t>Personal Property – movable property such as autos and home furnishings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dirty="0" smtClean="0">
                <a:latin typeface="Arial" charset="0"/>
                <a:cs typeface="Arial" charset="0"/>
              </a:rPr>
              <a:t>Liabilities: Money You Owe</a:t>
            </a:r>
          </a:p>
        </p:txBody>
      </p:sp>
      <p:sp>
        <p:nvSpPr>
          <p:cNvPr id="2" name="Content Placeholder 1"/>
          <p:cNvSpPr>
            <a:spLocks noGrp="1"/>
          </p:cNvSpPr>
          <p:nvPr>
            <p:ph idx="1"/>
          </p:nvPr>
        </p:nvSpPr>
        <p:spPr/>
        <p:txBody>
          <a:bodyPr/>
          <a:lstStyle/>
          <a:p>
            <a:pPr lvl="0"/>
            <a:r>
              <a:rPr lang="en-US" dirty="0"/>
              <a:t>Classification by Maturity</a:t>
            </a:r>
          </a:p>
          <a:p>
            <a:pPr lvl="1"/>
            <a:r>
              <a:rPr lang="en-US" sz="2400" b="1" dirty="0" smtClean="0"/>
              <a:t>Current or short-term  </a:t>
            </a:r>
            <a:r>
              <a:rPr lang="en-US" sz="2400" dirty="0" smtClean="0"/>
              <a:t>—  due within a year such as utility or repair bills</a:t>
            </a:r>
          </a:p>
          <a:p>
            <a:pPr lvl="1"/>
            <a:r>
              <a:rPr lang="en-US" sz="2400" b="1" dirty="0" smtClean="0"/>
              <a:t>Long-term</a:t>
            </a:r>
            <a:r>
              <a:rPr lang="en-US" sz="2400" dirty="0" smtClean="0"/>
              <a:t>   —  due in a year or more including mortgages, education and  consumer installment loans</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smtClean="0">
                <a:latin typeface="Arial" charset="0"/>
                <a:cs typeface="Arial" charset="0"/>
              </a:rPr>
              <a:t>Net Worth: Measure of Your Financial Worth</a:t>
            </a:r>
          </a:p>
        </p:txBody>
      </p:sp>
      <p:sp>
        <p:nvSpPr>
          <p:cNvPr id="12291" name="Content Placeholder 2"/>
          <p:cNvSpPr>
            <a:spLocks noGrp="1"/>
          </p:cNvSpPr>
          <p:nvPr>
            <p:ph idx="1"/>
          </p:nvPr>
        </p:nvSpPr>
        <p:spPr>
          <a:xfrm>
            <a:off x="1143000" y="2149475"/>
            <a:ext cx="7345363" cy="1177925"/>
          </a:xfrm>
        </p:spPr>
        <p:txBody>
          <a:bodyPr/>
          <a:lstStyle/>
          <a:p>
            <a:pPr marL="0" indent="0">
              <a:buClr>
                <a:srgbClr val="C0161C"/>
              </a:buClr>
              <a:buFont typeface="Arial" charset="0"/>
              <a:buNone/>
            </a:pPr>
            <a:r>
              <a:rPr lang="en-US" altLang="en-US" dirty="0" smtClean="0">
                <a:latin typeface="Arial" charset="0"/>
                <a:cs typeface="Arial" charset="0"/>
              </a:rPr>
              <a:t>Actual wealth or equity that individuals have in owned assets</a:t>
            </a:r>
          </a:p>
        </p:txBody>
      </p:sp>
      <p:pic>
        <p:nvPicPr>
          <p:cNvPr id="12293" name="Picture 5" descr="An equation. Net worth equals total assets minus total liabilities. If net worth is greater than zero, then it is solvent. If networth is less than zero, it is insolv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471" y="3234267"/>
            <a:ext cx="61817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
      <a:dk1>
        <a:srgbClr val="231F20"/>
      </a:dk1>
      <a:lt1>
        <a:srgbClr val="FFFFFF"/>
      </a:lt1>
      <a:dk2>
        <a:srgbClr val="5E8A9E"/>
      </a:dk2>
      <a:lt2>
        <a:srgbClr val="FFFFFF"/>
      </a:lt2>
      <a:accent1>
        <a:srgbClr val="D89016"/>
      </a:accent1>
      <a:accent2>
        <a:srgbClr val="FFCC4E"/>
      </a:accent2>
      <a:accent3>
        <a:srgbClr val="C0161C"/>
      </a:accent3>
      <a:accent4>
        <a:srgbClr val="7F7F7F"/>
      </a:accent4>
      <a:accent5>
        <a:srgbClr val="000000"/>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958</Words>
  <Application>Microsoft Office PowerPoint</Application>
  <PresentationFormat>On-screen Show (4:3)</PresentationFormat>
  <Paragraphs>132</Paragraphs>
  <Slides>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MS PGothic</vt:lpstr>
      <vt:lpstr>Arial</vt:lpstr>
      <vt:lpstr>Calibri</vt:lpstr>
      <vt:lpstr>Copperplate Gothic Bold</vt:lpstr>
      <vt:lpstr>Marlett</vt:lpstr>
      <vt:lpstr>Wingdings</vt:lpstr>
      <vt:lpstr>Office Theme</vt:lpstr>
      <vt:lpstr>#2 USING FINANCIAL STATEMENTS AND BUDGETS</vt:lpstr>
      <vt:lpstr>Learning Goals</vt:lpstr>
      <vt:lpstr>Mapping Out Your Financial Future</vt:lpstr>
      <vt:lpstr>The Interlocking Network of Financial Plans and Statements</vt:lpstr>
      <vt:lpstr>Balance Sheet</vt:lpstr>
      <vt:lpstr>Balance Sheet Equation</vt:lpstr>
      <vt:lpstr>Assets: Things You Own</vt:lpstr>
      <vt:lpstr>Liabilities: Money You Owe</vt:lpstr>
      <vt:lpstr>Net Worth: Measure of Your Financial Worth</vt:lpstr>
      <vt:lpstr>Median Net Worth by Age</vt:lpstr>
      <vt:lpstr>The Income and Expense Statement</vt:lpstr>
      <vt:lpstr>Income and Expense Statement</vt:lpstr>
      <vt:lpstr>Income: Cash In</vt:lpstr>
      <vt:lpstr>Expenses: Cash Out</vt:lpstr>
      <vt:lpstr>Expenses: Cash Out (continued)</vt:lpstr>
      <vt:lpstr>Preparing the Income and Expense Statements</vt:lpstr>
      <vt:lpstr>How We Spend Our Income </vt:lpstr>
      <vt:lpstr>Using Your Personal Financial Statements</vt:lpstr>
      <vt:lpstr>Balance Sheet Ratios</vt:lpstr>
      <vt:lpstr>Liquidity Ratios</vt:lpstr>
      <vt:lpstr>Income &amp; Expense Statement Ratios</vt:lpstr>
      <vt:lpstr>Debt Service Ratio</vt:lpstr>
      <vt:lpstr>Preparing &amp; Using Budgets</vt:lpstr>
      <vt:lpstr>Using Budgets</vt:lpstr>
      <vt:lpstr>The Budgeting Process</vt:lpstr>
      <vt:lpstr>Dealing with Deficits</vt:lpstr>
      <vt:lpstr>If You End the Year in a Deficit</vt:lpstr>
      <vt:lpstr>Using Your Budgets</vt:lpstr>
      <vt:lpstr>Time Value of Money</vt:lpstr>
      <vt:lpstr>Types of TVM Calculations</vt:lpstr>
      <vt:lpstr>Future Value</vt:lpstr>
      <vt:lpstr>Calculating the Future Value of a Single Sum</vt:lpstr>
      <vt:lpstr>Calculating the Future Value of a Single Sum (continued)</vt:lpstr>
      <vt:lpstr>Calculating the Future Value of an Annuity</vt:lpstr>
      <vt:lpstr>Calculating the Future Value of an Annuity (continued)</vt:lpstr>
      <vt:lpstr>Present Value</vt:lpstr>
      <vt:lpstr>Calculating the Present Value of a Single Sum</vt:lpstr>
      <vt:lpstr>Calculating the Present Value of a Single Sum (continued)</vt:lpstr>
      <vt:lpstr>Calculating the Present Value of an Annuity</vt:lpstr>
      <vt:lpstr>Calculating the Present Value of an Annuity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Stuart Kunkler</dc:creator>
  <cp:lastModifiedBy>Lu, Xing</cp:lastModifiedBy>
  <cp:revision>108</cp:revision>
  <cp:lastPrinted>2015-09-01T17:44:50Z</cp:lastPrinted>
  <dcterms:created xsi:type="dcterms:W3CDTF">2012-11-19T02:36:27Z</dcterms:created>
  <dcterms:modified xsi:type="dcterms:W3CDTF">2015-09-01T18:09:56Z</dcterms:modified>
</cp:coreProperties>
</file>