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38" r:id="rId1"/>
  </p:sldMasterIdLst>
  <p:notesMasterIdLst>
    <p:notesMasterId r:id="rId29"/>
  </p:notesMasterIdLst>
  <p:sldIdLst>
    <p:sldId id="256" r:id="rId2"/>
    <p:sldId id="259" r:id="rId3"/>
    <p:sldId id="261" r:id="rId4"/>
    <p:sldId id="310" r:id="rId5"/>
    <p:sldId id="262" r:id="rId6"/>
    <p:sldId id="305" r:id="rId7"/>
    <p:sldId id="306" r:id="rId8"/>
    <p:sldId id="266" r:id="rId9"/>
    <p:sldId id="267" r:id="rId10"/>
    <p:sldId id="268" r:id="rId11"/>
    <p:sldId id="317" r:id="rId12"/>
    <p:sldId id="270" r:id="rId13"/>
    <p:sldId id="297" r:id="rId14"/>
    <p:sldId id="298" r:id="rId15"/>
    <p:sldId id="273" r:id="rId16"/>
    <p:sldId id="274" r:id="rId17"/>
    <p:sldId id="276" r:id="rId18"/>
    <p:sldId id="277" r:id="rId19"/>
    <p:sldId id="278" r:id="rId20"/>
    <p:sldId id="279" r:id="rId21"/>
    <p:sldId id="284" r:id="rId22"/>
    <p:sldId id="285" r:id="rId23"/>
    <p:sldId id="287" r:id="rId24"/>
    <p:sldId id="288" r:id="rId25"/>
    <p:sldId id="294" r:id="rId26"/>
    <p:sldId id="295" r:id="rId27"/>
    <p:sldId id="296" r:id="rId28"/>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ＭＳ Ｐゴシック" pitchFamily="-111"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111"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111"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111"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111" charset="-128"/>
        <a:cs typeface="+mn-cs"/>
      </a:defRPr>
    </a:lvl5pPr>
    <a:lvl6pPr marL="2286000" algn="l" defTabSz="914400" rtl="0" eaLnBrk="1" latinLnBrk="0" hangingPunct="1">
      <a:defRPr kern="1200">
        <a:solidFill>
          <a:schemeClr val="tx1"/>
        </a:solidFill>
        <a:latin typeface="Arial" charset="0"/>
        <a:ea typeface="ＭＳ Ｐゴシック" pitchFamily="-111" charset="-128"/>
        <a:cs typeface="+mn-cs"/>
      </a:defRPr>
    </a:lvl6pPr>
    <a:lvl7pPr marL="2743200" algn="l" defTabSz="914400" rtl="0" eaLnBrk="1" latinLnBrk="0" hangingPunct="1">
      <a:defRPr kern="1200">
        <a:solidFill>
          <a:schemeClr val="tx1"/>
        </a:solidFill>
        <a:latin typeface="Arial" charset="0"/>
        <a:ea typeface="ＭＳ Ｐゴシック" pitchFamily="-111" charset="-128"/>
        <a:cs typeface="+mn-cs"/>
      </a:defRPr>
    </a:lvl7pPr>
    <a:lvl8pPr marL="3200400" algn="l" defTabSz="914400" rtl="0" eaLnBrk="1" latinLnBrk="0" hangingPunct="1">
      <a:defRPr kern="1200">
        <a:solidFill>
          <a:schemeClr val="tx1"/>
        </a:solidFill>
        <a:latin typeface="Arial" charset="0"/>
        <a:ea typeface="ＭＳ Ｐゴシック" pitchFamily="-111" charset="-128"/>
        <a:cs typeface="+mn-cs"/>
      </a:defRPr>
    </a:lvl8pPr>
    <a:lvl9pPr marL="3657600" algn="l" defTabSz="914400" rtl="0" eaLnBrk="1" latinLnBrk="0" hangingPunct="1">
      <a:defRPr kern="1200">
        <a:solidFill>
          <a:schemeClr val="tx1"/>
        </a:solidFill>
        <a:latin typeface="Arial" charset="0"/>
        <a:ea typeface="ＭＳ Ｐゴシック" pitchFamily="-111"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ill Misuraca" initials="JM" lastIdx="5" clrIdx="0"/>
  <p:cmAuthor id="1" name="misuracajia" initials="m" lastIdx="4" clrIdx="1"/>
  <p:cmAuthor id="2" name="White, Desiree L" initials="WDL"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7F9A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48" autoAdjust="0"/>
    <p:restoredTop sz="95652" autoAdjust="0"/>
  </p:normalViewPr>
  <p:slideViewPr>
    <p:cSldViewPr snapToGrid="0">
      <p:cViewPr varScale="1">
        <p:scale>
          <a:sx n="116" d="100"/>
          <a:sy n="116" d="100"/>
        </p:scale>
        <p:origin x="1530" y="108"/>
      </p:cViewPr>
      <p:guideLst>
        <p:guide orient="horz" pos="2160"/>
        <p:guide pos="2880"/>
      </p:guideLst>
    </p:cSldViewPr>
  </p:slideViewPr>
  <p:outlineViewPr>
    <p:cViewPr>
      <p:scale>
        <a:sx n="33" d="100"/>
        <a:sy n="33" d="100"/>
      </p:scale>
      <p:origin x="0" y="1404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a:defRPr sz="1200">
                <a:latin typeface="Calibri" pitchFamily="-111" charset="0"/>
              </a:defRPr>
            </a:lvl1pPr>
          </a:lstStyle>
          <a:p>
            <a:endParaRPr lang="en-US" alt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itchFamily="-111" charset="0"/>
              </a:defRPr>
            </a:lvl1pPr>
          </a:lstStyle>
          <a:p>
            <a:fld id="{3B514C26-99E4-4D66-87FE-803162020CC3}" type="datetime1">
              <a:rPr lang="en-US" altLang="en-US"/>
              <a:pPr/>
              <a:t>2/4/2016</a:t>
            </a:fld>
            <a:endParaRPr lang="en-US"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en-US" altLang="en-US" smtClean="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a:defRPr sz="1200">
                <a:latin typeface="Calibri" pitchFamily="-111" charset="0"/>
              </a:defRPr>
            </a:lvl1pPr>
          </a:lstStyle>
          <a:p>
            <a:endParaRPr lang="en-US"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itchFamily="-111" charset="0"/>
              </a:defRPr>
            </a:lvl1pPr>
          </a:lstStyle>
          <a:p>
            <a:fld id="{ED136E2F-95A6-4CC4-AE83-E5404F2D27B4}" type="slidenum">
              <a:rPr lang="en-US" altLang="en-US"/>
              <a:pPr/>
              <a:t>‹#›</a:t>
            </a:fld>
            <a:endParaRPr lang="en-US" altLang="en-US"/>
          </a:p>
        </p:txBody>
      </p:sp>
    </p:spTree>
    <p:extLst>
      <p:ext uri="{BB962C8B-B14F-4D97-AF65-F5344CB8AC3E}">
        <p14:creationId xmlns:p14="http://schemas.microsoft.com/office/powerpoint/2010/main" val="140494469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 charset="-128"/>
        <a:cs typeface="ＭＳ Ｐゴシック" pitchFamily="1"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endParaRPr lang="en-US" altLang="en-US" smtClean="0">
              <a:ea typeface="ＭＳ Ｐゴシック" pitchFamily="-111" charset="-128"/>
            </a:endParaRPr>
          </a:p>
        </p:txBody>
      </p:sp>
      <p:sp>
        <p:nvSpPr>
          <p:cNvPr id="16388"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fld id="{1C3177A6-4B57-4F91-8F9F-1A2870E02E84}" type="slidenum">
              <a:rPr lang="en-US" altLang="en-US" sz="1200">
                <a:latin typeface="Calibri" pitchFamily="-111" charset="0"/>
              </a:rPr>
              <a:pPr eaLnBrk="1" hangingPunct="1"/>
              <a:t>1</a:t>
            </a:fld>
            <a:endParaRPr lang="en-US" altLang="en-US" sz="1200">
              <a:latin typeface="Calibri" pitchFamily="-111" charset="0"/>
            </a:endParaRPr>
          </a:p>
        </p:txBody>
      </p:sp>
    </p:spTree>
    <p:extLst>
      <p:ext uri="{BB962C8B-B14F-4D97-AF65-F5344CB8AC3E}">
        <p14:creationId xmlns:p14="http://schemas.microsoft.com/office/powerpoint/2010/main" val="20166761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6083"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942809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1203"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3617732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427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16763234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6323"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26426510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58371"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304019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
        <p:nvSpPr>
          <p:cNvPr id="67587" name="Rectangle 3"/>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7155960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3023544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30013586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
        <p:nvSpPr>
          <p:cNvPr id="20483" name="Rectangle 3"/>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16029430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
        <p:nvSpPr>
          <p:cNvPr id="22531" name="Rectangle 3"/>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3080322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 of the table:</a:t>
            </a:r>
            <a:r>
              <a:rPr lang="en-US" baseline="0" dirty="0" smtClean="0"/>
              <a:t> Ranges of taxable income and their corresponding tax rates are given.</a:t>
            </a:r>
            <a:endParaRPr lang="en-US" dirty="0"/>
          </a:p>
        </p:txBody>
      </p:sp>
      <p:sp>
        <p:nvSpPr>
          <p:cNvPr id="4" name="Slide Number Placeholder 3"/>
          <p:cNvSpPr>
            <a:spLocks noGrp="1"/>
          </p:cNvSpPr>
          <p:nvPr>
            <p:ph type="sldNum" sz="quarter" idx="10"/>
          </p:nvPr>
        </p:nvSpPr>
        <p:spPr/>
        <p:txBody>
          <a:bodyPr/>
          <a:lstStyle/>
          <a:p>
            <a:fld id="{ED136E2F-95A6-4CC4-AE83-E5404F2D27B4}" type="slidenum">
              <a:rPr lang="en-US" altLang="en-US" smtClean="0"/>
              <a:pPr/>
              <a:t>4</a:t>
            </a:fld>
            <a:endParaRPr lang="en-US" altLang="en-US"/>
          </a:p>
        </p:txBody>
      </p:sp>
    </p:spTree>
    <p:extLst>
      <p:ext uri="{BB962C8B-B14F-4D97-AF65-F5344CB8AC3E}">
        <p14:creationId xmlns:p14="http://schemas.microsoft.com/office/powerpoint/2010/main" val="7730469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
        <p:nvSpPr>
          <p:cNvPr id="25603" name="Rectangle 3"/>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Tree>
    <p:extLst>
      <p:ext uri="{BB962C8B-B14F-4D97-AF65-F5344CB8AC3E}">
        <p14:creationId xmlns:p14="http://schemas.microsoft.com/office/powerpoint/2010/main" val="2027505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32771"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14806127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Description</a:t>
            </a:r>
            <a:r>
              <a:rPr lang="en-US" baseline="0" dirty="0" smtClean="0"/>
              <a:t> of the table: Holding periods, tax brackets circa 2010, and taxes on capital gains are given.</a:t>
            </a:r>
            <a:endParaRPr lang="en-US" dirty="0"/>
          </a:p>
        </p:txBody>
      </p:sp>
      <p:sp>
        <p:nvSpPr>
          <p:cNvPr id="4" name="Slide Number Placeholder 3"/>
          <p:cNvSpPr>
            <a:spLocks noGrp="1"/>
          </p:cNvSpPr>
          <p:nvPr>
            <p:ph type="sldNum" sz="quarter" idx="10"/>
          </p:nvPr>
        </p:nvSpPr>
        <p:spPr/>
        <p:txBody>
          <a:bodyPr/>
          <a:lstStyle/>
          <a:p>
            <a:fld id="{ED136E2F-95A6-4CC4-AE83-E5404F2D27B4}" type="slidenum">
              <a:rPr lang="en-US" altLang="en-US" smtClean="0"/>
              <a:pPr/>
              <a:t>16</a:t>
            </a:fld>
            <a:endParaRPr lang="en-US" altLang="en-US"/>
          </a:p>
        </p:txBody>
      </p:sp>
    </p:spTree>
    <p:extLst>
      <p:ext uri="{BB962C8B-B14F-4D97-AF65-F5344CB8AC3E}">
        <p14:creationId xmlns:p14="http://schemas.microsoft.com/office/powerpoint/2010/main" val="183568818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1987"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2345158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TextEdit="1"/>
          </p:cNvSpPr>
          <p:nvPr>
            <p:ph type="sldImg"/>
          </p:nvPr>
        </p:nvSpPr>
        <p:spPr bwMode="auto">
          <a:noFill/>
          <a:ln cap="flat">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44035" name="Rectangle 3"/>
          <p:cNvSpPr>
            <a:spLocks noGrp="1"/>
          </p:cNvSpPr>
          <p:nvPr>
            <p:ph type="body" idx="1"/>
          </p:nvPr>
        </p:nvSpPr>
        <p:spPr bwMode="auto">
          <a:xfrm>
            <a:off x="914400" y="4343400"/>
            <a:ext cx="5029200"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2075" tIns="46038" rIns="92075" bIns="46038" numCol="1" anchor="t" anchorCtr="0" compatLnSpc="1">
            <a:prstTxWarp prst="textNoShape">
              <a:avLst/>
            </a:prstTxWarp>
          </a:bodyPr>
          <a:lstStyle/>
          <a:p>
            <a:endParaRPr lang="en-US" altLang="en-US" smtClean="0">
              <a:ea typeface="ＭＳ Ｐゴシック" pitchFamily="-111" charset="-128"/>
            </a:endParaRPr>
          </a:p>
        </p:txBody>
      </p:sp>
    </p:spTree>
    <p:extLst>
      <p:ext uri="{BB962C8B-B14F-4D97-AF65-F5344CB8AC3E}">
        <p14:creationId xmlns:p14="http://schemas.microsoft.com/office/powerpoint/2010/main" val="33382105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B76FE9C1-A717-4965-A4F8-90E3429F4EC7}" type="datetime1">
              <a:rPr lang="en-US" altLang="en-US"/>
              <a:pPr/>
              <a:t>2/4/2016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1E3D427-97E7-4DDA-B8C0-439719FA50F8}" type="slidenum">
              <a:rPr lang="en-US" altLang="en-US"/>
              <a:pPr/>
              <a:t>‹#›</a:t>
            </a:fld>
            <a:endParaRPr lang="en-US" altLang="en-US"/>
          </a:p>
        </p:txBody>
      </p:sp>
    </p:spTree>
    <p:extLst>
      <p:ext uri="{BB962C8B-B14F-4D97-AF65-F5344CB8AC3E}">
        <p14:creationId xmlns:p14="http://schemas.microsoft.com/office/powerpoint/2010/main" val="120661869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0F77B53C-71B7-44B9-BABA-8AD8317F2A91}" type="datetime1">
              <a:rPr lang="en-US" altLang="en-US"/>
              <a:pPr/>
              <a:t>2/4/2016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472D805A-9C5D-4547-A202-1286599DFD41}" type="slidenum">
              <a:rPr lang="en-US" altLang="en-US"/>
              <a:pPr/>
              <a:t>‹#›</a:t>
            </a:fld>
            <a:endParaRPr lang="en-US" altLang="en-US"/>
          </a:p>
        </p:txBody>
      </p:sp>
    </p:spTree>
    <p:extLst>
      <p:ext uri="{BB962C8B-B14F-4D97-AF65-F5344CB8AC3E}">
        <p14:creationId xmlns:p14="http://schemas.microsoft.com/office/powerpoint/2010/main" val="3843843151"/>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CB7D5DCC-8F16-4C92-9F8D-1722A561D94E}" type="datetime1">
              <a:rPr lang="en-US" altLang="en-US"/>
              <a:pPr/>
              <a:t>2/4/2016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5A060D07-9E9C-4DC7-AD8A-98366874D4ED}" type="slidenum">
              <a:rPr lang="en-US" altLang="en-US"/>
              <a:pPr/>
              <a:t>‹#›</a:t>
            </a:fld>
            <a:endParaRPr lang="en-US" altLang="en-US"/>
          </a:p>
        </p:txBody>
      </p:sp>
    </p:spTree>
    <p:extLst>
      <p:ext uri="{BB962C8B-B14F-4D97-AF65-F5344CB8AC3E}">
        <p14:creationId xmlns:p14="http://schemas.microsoft.com/office/powerpoint/2010/main" val="365301427"/>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4" name="Rectangle 3"/>
          <p:cNvSpPr/>
          <p:nvPr userDrawn="1"/>
        </p:nvSpPr>
        <p:spPr>
          <a:xfrm>
            <a:off x="0" y="6330950"/>
            <a:ext cx="9144000" cy="5334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5" name="Freeform 4"/>
          <p:cNvSpPr/>
          <p:nvPr userDrawn="1"/>
        </p:nvSpPr>
        <p:spPr>
          <a:xfrm>
            <a:off x="2057400" y="-14288"/>
            <a:ext cx="5943600" cy="3886201"/>
          </a:xfrm>
          <a:custGeom>
            <a:avLst/>
            <a:gdLst>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0 w 5943600"/>
              <a:gd name="connsiteY0" fmla="*/ 774716 h 4648200"/>
              <a:gd name="connsiteX1" fmla="*/ 226910 w 5943600"/>
              <a:gd name="connsiteY1" fmla="*/ 226909 h 4648200"/>
              <a:gd name="connsiteX2" fmla="*/ 774717 w 5943600"/>
              <a:gd name="connsiteY2" fmla="*/ 1 h 4648200"/>
              <a:gd name="connsiteX3" fmla="*/ 5168884 w 5943600"/>
              <a:gd name="connsiteY3" fmla="*/ 0 h 4648200"/>
              <a:gd name="connsiteX4" fmla="*/ 5716691 w 5943600"/>
              <a:gd name="connsiteY4" fmla="*/ 226910 h 4648200"/>
              <a:gd name="connsiteX5" fmla="*/ 5943599 w 5943600"/>
              <a:gd name="connsiteY5" fmla="*/ 774717 h 4648200"/>
              <a:gd name="connsiteX6" fmla="*/ 5943600 w 5943600"/>
              <a:gd name="connsiteY6" fmla="*/ 3873484 h 4648200"/>
              <a:gd name="connsiteX7" fmla="*/ 5716691 w 5943600"/>
              <a:gd name="connsiteY7" fmla="*/ 4421291 h 4648200"/>
              <a:gd name="connsiteX8" fmla="*/ 5168884 w 5943600"/>
              <a:gd name="connsiteY8" fmla="*/ 4648200 h 4648200"/>
              <a:gd name="connsiteX9" fmla="*/ 774716 w 5943600"/>
              <a:gd name="connsiteY9" fmla="*/ 4648200 h 4648200"/>
              <a:gd name="connsiteX10" fmla="*/ 226909 w 5943600"/>
              <a:gd name="connsiteY10" fmla="*/ 4421290 h 4648200"/>
              <a:gd name="connsiteX11" fmla="*/ 0 w 5943600"/>
              <a:gd name="connsiteY11" fmla="*/ 3873483 h 4648200"/>
              <a:gd name="connsiteX12" fmla="*/ 0 w 5943600"/>
              <a:gd name="connsiteY12" fmla="*/ 774716 h 4648200"/>
              <a:gd name="connsiteX0" fmla="*/ 86764 w 6030364"/>
              <a:gd name="connsiteY0" fmla="*/ 774716 h 4648200"/>
              <a:gd name="connsiteX1" fmla="*/ 861481 w 6030364"/>
              <a:gd name="connsiteY1" fmla="*/ 1 h 4648200"/>
              <a:gd name="connsiteX2" fmla="*/ 5255648 w 6030364"/>
              <a:gd name="connsiteY2" fmla="*/ 0 h 4648200"/>
              <a:gd name="connsiteX3" fmla="*/ 5803455 w 6030364"/>
              <a:gd name="connsiteY3" fmla="*/ 226910 h 4648200"/>
              <a:gd name="connsiteX4" fmla="*/ 6030363 w 6030364"/>
              <a:gd name="connsiteY4" fmla="*/ 774717 h 4648200"/>
              <a:gd name="connsiteX5" fmla="*/ 6030364 w 6030364"/>
              <a:gd name="connsiteY5" fmla="*/ 3873484 h 4648200"/>
              <a:gd name="connsiteX6" fmla="*/ 5803455 w 6030364"/>
              <a:gd name="connsiteY6" fmla="*/ 4421291 h 4648200"/>
              <a:gd name="connsiteX7" fmla="*/ 5255648 w 6030364"/>
              <a:gd name="connsiteY7" fmla="*/ 4648200 h 4648200"/>
              <a:gd name="connsiteX8" fmla="*/ 861480 w 6030364"/>
              <a:gd name="connsiteY8" fmla="*/ 4648200 h 4648200"/>
              <a:gd name="connsiteX9" fmla="*/ 313673 w 6030364"/>
              <a:gd name="connsiteY9" fmla="*/ 4421290 h 4648200"/>
              <a:gd name="connsiteX10" fmla="*/ 86764 w 6030364"/>
              <a:gd name="connsiteY10" fmla="*/ 3873483 h 4648200"/>
              <a:gd name="connsiteX11" fmla="*/ 86764 w 6030364"/>
              <a:gd name="connsiteY11" fmla="*/ 774716 h 4648200"/>
              <a:gd name="connsiteX0" fmla="*/ 0 w 6121666"/>
              <a:gd name="connsiteY0" fmla="*/ 866017 h 4739501"/>
              <a:gd name="connsiteX1" fmla="*/ 5168884 w 6121666"/>
              <a:gd name="connsiteY1" fmla="*/ 91301 h 4739501"/>
              <a:gd name="connsiteX2" fmla="*/ 5716691 w 6121666"/>
              <a:gd name="connsiteY2" fmla="*/ 318211 h 4739501"/>
              <a:gd name="connsiteX3" fmla="*/ 5943599 w 6121666"/>
              <a:gd name="connsiteY3" fmla="*/ 866018 h 4739501"/>
              <a:gd name="connsiteX4" fmla="*/ 5943600 w 6121666"/>
              <a:gd name="connsiteY4" fmla="*/ 3964785 h 4739501"/>
              <a:gd name="connsiteX5" fmla="*/ 5716691 w 6121666"/>
              <a:gd name="connsiteY5" fmla="*/ 4512592 h 4739501"/>
              <a:gd name="connsiteX6" fmla="*/ 5168884 w 6121666"/>
              <a:gd name="connsiteY6" fmla="*/ 4739501 h 4739501"/>
              <a:gd name="connsiteX7" fmla="*/ 774716 w 6121666"/>
              <a:gd name="connsiteY7" fmla="*/ 4739501 h 4739501"/>
              <a:gd name="connsiteX8" fmla="*/ 226909 w 6121666"/>
              <a:gd name="connsiteY8" fmla="*/ 4512591 h 4739501"/>
              <a:gd name="connsiteX9" fmla="*/ 0 w 6121666"/>
              <a:gd name="connsiteY9" fmla="*/ 3964784 h 4739501"/>
              <a:gd name="connsiteX10" fmla="*/ 0 w 6121666"/>
              <a:gd name="connsiteY10" fmla="*/ 866017 h 4739501"/>
              <a:gd name="connsiteX0" fmla="*/ 0 w 5943600"/>
              <a:gd name="connsiteY0" fmla="*/ 607762 h 4481246"/>
              <a:gd name="connsiteX1" fmla="*/ 5716691 w 5943600"/>
              <a:gd name="connsiteY1" fmla="*/ 59956 h 4481246"/>
              <a:gd name="connsiteX2" fmla="*/ 5943599 w 5943600"/>
              <a:gd name="connsiteY2" fmla="*/ 607763 h 4481246"/>
              <a:gd name="connsiteX3" fmla="*/ 5943600 w 5943600"/>
              <a:gd name="connsiteY3" fmla="*/ 3706530 h 4481246"/>
              <a:gd name="connsiteX4" fmla="*/ 5716691 w 5943600"/>
              <a:gd name="connsiteY4" fmla="*/ 4254337 h 4481246"/>
              <a:gd name="connsiteX5" fmla="*/ 5168884 w 5943600"/>
              <a:gd name="connsiteY5" fmla="*/ 4481246 h 4481246"/>
              <a:gd name="connsiteX6" fmla="*/ 774716 w 5943600"/>
              <a:gd name="connsiteY6" fmla="*/ 4481246 h 4481246"/>
              <a:gd name="connsiteX7" fmla="*/ 226909 w 5943600"/>
              <a:gd name="connsiteY7" fmla="*/ 4254336 h 4481246"/>
              <a:gd name="connsiteX8" fmla="*/ 0 w 5943600"/>
              <a:gd name="connsiteY8" fmla="*/ 3706529 h 4481246"/>
              <a:gd name="connsiteX9" fmla="*/ 0 w 5943600"/>
              <a:gd name="connsiteY9" fmla="*/ 607762 h 4481246"/>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1 h 4389945"/>
              <a:gd name="connsiteX1" fmla="*/ 5943599 w 5943600"/>
              <a:gd name="connsiteY1" fmla="*/ 516462 h 4389945"/>
              <a:gd name="connsiteX2" fmla="*/ 5943600 w 5943600"/>
              <a:gd name="connsiteY2" fmla="*/ 3615229 h 4389945"/>
              <a:gd name="connsiteX3" fmla="*/ 5716691 w 5943600"/>
              <a:gd name="connsiteY3" fmla="*/ 4163036 h 4389945"/>
              <a:gd name="connsiteX4" fmla="*/ 5168884 w 5943600"/>
              <a:gd name="connsiteY4" fmla="*/ 4389945 h 4389945"/>
              <a:gd name="connsiteX5" fmla="*/ 774716 w 5943600"/>
              <a:gd name="connsiteY5" fmla="*/ 4389945 h 4389945"/>
              <a:gd name="connsiteX6" fmla="*/ 226909 w 5943600"/>
              <a:gd name="connsiteY6" fmla="*/ 4163035 h 4389945"/>
              <a:gd name="connsiteX7" fmla="*/ 0 w 5943600"/>
              <a:gd name="connsiteY7" fmla="*/ 3615228 h 4389945"/>
              <a:gd name="connsiteX8" fmla="*/ 0 w 5943600"/>
              <a:gd name="connsiteY8" fmla="*/ 516461 h 4389945"/>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1646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91440 w 5943600"/>
              <a:gd name="connsiteY8" fmla="*/ 607900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0" fmla="*/ 0 w 5943600"/>
              <a:gd name="connsiteY0" fmla="*/ 516460 h 4389944"/>
              <a:gd name="connsiteX1" fmla="*/ 5943599 w 5943600"/>
              <a:gd name="connsiteY1" fmla="*/ 516461 h 4389944"/>
              <a:gd name="connsiteX2" fmla="*/ 5943600 w 5943600"/>
              <a:gd name="connsiteY2" fmla="*/ 3615228 h 4389944"/>
              <a:gd name="connsiteX3" fmla="*/ 5716691 w 5943600"/>
              <a:gd name="connsiteY3" fmla="*/ 4163035 h 4389944"/>
              <a:gd name="connsiteX4" fmla="*/ 5168884 w 5943600"/>
              <a:gd name="connsiteY4" fmla="*/ 4389944 h 4389944"/>
              <a:gd name="connsiteX5" fmla="*/ 774716 w 5943600"/>
              <a:gd name="connsiteY5" fmla="*/ 4389944 h 4389944"/>
              <a:gd name="connsiteX6" fmla="*/ 226909 w 5943600"/>
              <a:gd name="connsiteY6" fmla="*/ 4163034 h 4389944"/>
              <a:gd name="connsiteX7" fmla="*/ 0 w 5943600"/>
              <a:gd name="connsiteY7" fmla="*/ 3615227 h 4389944"/>
              <a:gd name="connsiteX8" fmla="*/ 0 w 5943600"/>
              <a:gd name="connsiteY8" fmla="*/ 503743 h 4389944"/>
              <a:gd name="connsiteX9" fmla="*/ 0 w 5943600"/>
              <a:gd name="connsiteY9" fmla="*/ 516460 h 4389944"/>
              <a:gd name="connsiteX0" fmla="*/ 5943599 w 6035039"/>
              <a:gd name="connsiteY0" fmla="*/ 516461 h 4389944"/>
              <a:gd name="connsiteX1" fmla="*/ 5943600 w 6035039"/>
              <a:gd name="connsiteY1" fmla="*/ 3615228 h 4389944"/>
              <a:gd name="connsiteX2" fmla="*/ 5716691 w 6035039"/>
              <a:gd name="connsiteY2" fmla="*/ 4163035 h 4389944"/>
              <a:gd name="connsiteX3" fmla="*/ 5168884 w 6035039"/>
              <a:gd name="connsiteY3" fmla="*/ 4389944 h 4389944"/>
              <a:gd name="connsiteX4" fmla="*/ 774716 w 6035039"/>
              <a:gd name="connsiteY4" fmla="*/ 4389944 h 4389944"/>
              <a:gd name="connsiteX5" fmla="*/ 226909 w 6035039"/>
              <a:gd name="connsiteY5" fmla="*/ 4163034 h 4389944"/>
              <a:gd name="connsiteX6" fmla="*/ 0 w 6035039"/>
              <a:gd name="connsiteY6" fmla="*/ 3615227 h 4389944"/>
              <a:gd name="connsiteX7" fmla="*/ 0 w 6035039"/>
              <a:gd name="connsiteY7" fmla="*/ 503743 h 4389944"/>
              <a:gd name="connsiteX8" fmla="*/ 0 w 6035039"/>
              <a:gd name="connsiteY8" fmla="*/ 516460 h 4389944"/>
              <a:gd name="connsiteX9" fmla="*/ 6035039 w 6035039"/>
              <a:gd name="connsiteY9" fmla="*/ 607901 h 4389944"/>
              <a:gd name="connsiteX0" fmla="*/ 5943599 w 5943600"/>
              <a:gd name="connsiteY0" fmla="*/ 620619 h 4494102"/>
              <a:gd name="connsiteX1" fmla="*/ 5943600 w 5943600"/>
              <a:gd name="connsiteY1" fmla="*/ 3719386 h 4494102"/>
              <a:gd name="connsiteX2" fmla="*/ 5716691 w 5943600"/>
              <a:gd name="connsiteY2" fmla="*/ 4267193 h 4494102"/>
              <a:gd name="connsiteX3" fmla="*/ 5168884 w 5943600"/>
              <a:gd name="connsiteY3" fmla="*/ 4494102 h 4494102"/>
              <a:gd name="connsiteX4" fmla="*/ 774716 w 5943600"/>
              <a:gd name="connsiteY4" fmla="*/ 4494102 h 4494102"/>
              <a:gd name="connsiteX5" fmla="*/ 226909 w 5943600"/>
              <a:gd name="connsiteY5" fmla="*/ 4267192 h 4494102"/>
              <a:gd name="connsiteX6" fmla="*/ 0 w 5943600"/>
              <a:gd name="connsiteY6" fmla="*/ 3719385 h 4494102"/>
              <a:gd name="connsiteX7" fmla="*/ 0 w 5943600"/>
              <a:gd name="connsiteY7" fmla="*/ 607901 h 4494102"/>
              <a:gd name="connsiteX8" fmla="*/ 0 w 5943600"/>
              <a:gd name="connsiteY8" fmla="*/ 620618 h 4494102"/>
              <a:gd name="connsiteX9" fmla="*/ 5867400 w 5943600"/>
              <a:gd name="connsiteY9" fmla="*/ 607901 h 4494102"/>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0" fmla="*/ 5943599 w 5943600"/>
              <a:gd name="connsiteY0" fmla="*/ 12718 h 3886201"/>
              <a:gd name="connsiteX1" fmla="*/ 5943600 w 5943600"/>
              <a:gd name="connsiteY1" fmla="*/ 3111485 h 3886201"/>
              <a:gd name="connsiteX2" fmla="*/ 5716691 w 5943600"/>
              <a:gd name="connsiteY2" fmla="*/ 3659292 h 3886201"/>
              <a:gd name="connsiteX3" fmla="*/ 5168884 w 5943600"/>
              <a:gd name="connsiteY3" fmla="*/ 3886201 h 3886201"/>
              <a:gd name="connsiteX4" fmla="*/ 774716 w 5943600"/>
              <a:gd name="connsiteY4" fmla="*/ 3886201 h 3886201"/>
              <a:gd name="connsiteX5" fmla="*/ 226909 w 5943600"/>
              <a:gd name="connsiteY5" fmla="*/ 3659291 h 3886201"/>
              <a:gd name="connsiteX6" fmla="*/ 0 w 5943600"/>
              <a:gd name="connsiteY6" fmla="*/ 3111484 h 3886201"/>
              <a:gd name="connsiteX7" fmla="*/ 0 w 5943600"/>
              <a:gd name="connsiteY7" fmla="*/ 0 h 3886201"/>
              <a:gd name="connsiteX8" fmla="*/ 0 w 5943600"/>
              <a:gd name="connsiteY8" fmla="*/ 12717 h 3886201"/>
              <a:gd name="connsiteX9" fmla="*/ 5943599 w 5943600"/>
              <a:gd name="connsiteY9" fmla="*/ 12718 h 3886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3600" h="3886201">
                <a:moveTo>
                  <a:pt x="5943599" y="12718"/>
                </a:moveTo>
                <a:cubicBezTo>
                  <a:pt x="5943599" y="1045640"/>
                  <a:pt x="5943600" y="2078563"/>
                  <a:pt x="5943600" y="3111485"/>
                </a:cubicBezTo>
                <a:cubicBezTo>
                  <a:pt x="5943600" y="3316953"/>
                  <a:pt x="5861978" y="3514005"/>
                  <a:pt x="5716691" y="3659292"/>
                </a:cubicBezTo>
                <a:cubicBezTo>
                  <a:pt x="5571403" y="3804579"/>
                  <a:pt x="5374351" y="3886201"/>
                  <a:pt x="5168884" y="3886201"/>
                </a:cubicBezTo>
                <a:lnTo>
                  <a:pt x="774716" y="3886201"/>
                </a:lnTo>
                <a:cubicBezTo>
                  <a:pt x="569248" y="3886201"/>
                  <a:pt x="372196" y="3804579"/>
                  <a:pt x="226909" y="3659291"/>
                </a:cubicBezTo>
                <a:cubicBezTo>
                  <a:pt x="81622" y="3514003"/>
                  <a:pt x="0" y="3316951"/>
                  <a:pt x="0" y="3111484"/>
                </a:cubicBezTo>
                <a:lnTo>
                  <a:pt x="0" y="0"/>
                </a:lnTo>
                <a:lnTo>
                  <a:pt x="0" y="12717"/>
                </a:lnTo>
                <a:lnTo>
                  <a:pt x="5943599" y="12718"/>
                </a:lnTo>
                <a:close/>
              </a:path>
            </a:pathLst>
          </a:custGeom>
          <a:solidFill>
            <a:schemeClr val="tx1">
              <a:alpha val="67000"/>
            </a:schemeClr>
          </a:solidFill>
          <a:ln w="0">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6" name="Oval 5"/>
          <p:cNvSpPr/>
          <p:nvPr userDrawn="1"/>
        </p:nvSpPr>
        <p:spPr>
          <a:xfrm>
            <a:off x="457200" y="914400"/>
            <a:ext cx="2286000" cy="228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7" name="TextBox 6"/>
          <p:cNvSpPr txBox="1">
            <a:spLocks noChangeArrowheads="1"/>
          </p:cNvSpPr>
          <p:nvPr userDrawn="1"/>
        </p:nvSpPr>
        <p:spPr bwMode="auto">
          <a:xfrm>
            <a:off x="0" y="6353175"/>
            <a:ext cx="9144000" cy="504825"/>
          </a:xfrm>
          <a:prstGeom prst="rect">
            <a:avLst/>
          </a:prstGeom>
          <a:noFill/>
          <a:ln>
            <a:noFill/>
          </a:ln>
          <a:extLst/>
        </p:spPr>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eaLnBrk="1" hangingPunct="1"/>
            <a:r>
              <a:rPr lang="en-US" altLang="en-US" sz="800">
                <a:solidFill>
                  <a:schemeClr val="bg1"/>
                </a:solidFill>
              </a:rPr>
              <a:t>© 2012 Cengage Learning. All Rights Reserved. May not be scanned, copied or duplicated, or posted to a publicly accessible website, in whole or in part.</a:t>
            </a:r>
          </a:p>
        </p:txBody>
      </p:sp>
      <p:sp>
        <p:nvSpPr>
          <p:cNvPr id="2" name="Title 1"/>
          <p:cNvSpPr>
            <a:spLocks noGrp="1"/>
          </p:cNvSpPr>
          <p:nvPr>
            <p:ph type="ctrTitle"/>
          </p:nvPr>
        </p:nvSpPr>
        <p:spPr>
          <a:xfrm>
            <a:off x="2895600" y="457201"/>
            <a:ext cx="4876800" cy="2743200"/>
          </a:xfrm>
        </p:spPr>
        <p:txBody>
          <a:bodyPr anchor="b"/>
          <a:lstStyle>
            <a:lvl1pPr algn="l">
              <a:defRPr>
                <a:solidFill>
                  <a:schemeClr val="bg1"/>
                </a:solidFill>
                <a:latin typeface="Copperplate Gothic Bold" pitchFamily="34" charset="0"/>
              </a:defRPr>
            </a:lvl1pPr>
          </a:lstStyle>
          <a:p>
            <a:r>
              <a:rPr lang="en-US" dirty="0" smtClean="0"/>
              <a:t>Click to edit Master title style</a:t>
            </a:r>
            <a:endParaRPr lang="en-US" dirty="0"/>
          </a:p>
        </p:txBody>
      </p:sp>
    </p:spTree>
    <p:extLst>
      <p:ext uri="{BB962C8B-B14F-4D97-AF65-F5344CB8AC3E}">
        <p14:creationId xmlns:p14="http://schemas.microsoft.com/office/powerpoint/2010/main" val="3494417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fld id="{EE694BA1-B9A2-4872-8DF9-C57481BEA338}" type="datetime1">
              <a:rPr lang="en-US" altLang="en-US"/>
              <a:pPr/>
              <a:t>2/4/2016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A3D4300-20CB-47CC-AE27-9D64F96F2D09}" type="slidenum">
              <a:rPr lang="en-US" altLang="en-US"/>
              <a:pPr/>
              <a:t>‹#›</a:t>
            </a:fld>
            <a:endParaRPr lang="en-US" altLang="en-US"/>
          </a:p>
        </p:txBody>
      </p:sp>
    </p:spTree>
    <p:extLst>
      <p:ext uri="{BB962C8B-B14F-4D97-AF65-F5344CB8AC3E}">
        <p14:creationId xmlns:p14="http://schemas.microsoft.com/office/powerpoint/2010/main" val="3436763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fld id="{EF5A9ABF-CF6D-4947-8E2D-B393E627FAE6}" type="datetime1">
              <a:rPr lang="en-US" altLang="en-US"/>
              <a:pPr/>
              <a:t>2/4/2016</a:t>
            </a:fld>
            <a:endParaRPr lang="en-US" altLang="en-US"/>
          </a:p>
        </p:txBody>
      </p:sp>
      <p:sp>
        <p:nvSpPr>
          <p:cNvPr id="5" name="Footer Placeholder 4"/>
          <p:cNvSpPr>
            <a:spLocks noGrp="1"/>
          </p:cNvSpPr>
          <p:nvPr>
            <p:ph type="ftr" sz="quarter" idx="11"/>
          </p:nvPr>
        </p:nvSpPr>
        <p:spPr/>
        <p:txBody>
          <a:bodyPr/>
          <a:lstStyle>
            <a:lvl1pPr>
              <a:defRPr/>
            </a:lvl1pPr>
          </a:lstStyle>
          <a:p>
            <a:endParaRPr lang="en-US" altLang="en-US"/>
          </a:p>
        </p:txBody>
      </p:sp>
      <p:sp>
        <p:nvSpPr>
          <p:cNvPr id="6" name="Slide Number Placeholder 5"/>
          <p:cNvSpPr>
            <a:spLocks noGrp="1"/>
          </p:cNvSpPr>
          <p:nvPr>
            <p:ph type="sldNum" sz="quarter" idx="12"/>
          </p:nvPr>
        </p:nvSpPr>
        <p:spPr/>
        <p:txBody>
          <a:bodyPr/>
          <a:lstStyle>
            <a:lvl1pPr>
              <a:defRPr/>
            </a:lvl1pPr>
          </a:lstStyle>
          <a:p>
            <a:fld id="{D2C0D284-F76C-4D5F-96C0-42433C93F0F7}" type="slidenum">
              <a:rPr lang="en-US" altLang="en-US"/>
              <a:pPr/>
              <a:t>‹#›</a:t>
            </a:fld>
            <a:endParaRPr lang="en-US" altLang="en-US"/>
          </a:p>
        </p:txBody>
      </p:sp>
    </p:spTree>
    <p:extLst>
      <p:ext uri="{BB962C8B-B14F-4D97-AF65-F5344CB8AC3E}">
        <p14:creationId xmlns:p14="http://schemas.microsoft.com/office/powerpoint/2010/main" val="3507787242"/>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fld id="{4D01BD84-C464-4578-89BF-0B393DF22CAB}" type="datetime1">
              <a:rPr lang="en-US" altLang="en-US"/>
              <a:pPr/>
              <a:t>2/4/2016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C23AF973-0519-4665-A002-FCDF6B43903A}" type="slidenum">
              <a:rPr lang="en-US" altLang="en-US"/>
              <a:pPr/>
              <a:t>‹#›</a:t>
            </a:fld>
            <a:endParaRPr lang="en-US" altLang="en-US"/>
          </a:p>
        </p:txBody>
      </p:sp>
    </p:spTree>
    <p:extLst>
      <p:ext uri="{BB962C8B-B14F-4D97-AF65-F5344CB8AC3E}">
        <p14:creationId xmlns:p14="http://schemas.microsoft.com/office/powerpoint/2010/main" val="33588576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fld id="{F8CD08D5-9D3A-41E9-9E94-24786F7A9AA0}" type="datetime1">
              <a:rPr lang="en-US" altLang="en-US"/>
              <a:pPr/>
              <a:t>2/4/2016</a:t>
            </a:fld>
            <a:endParaRPr lang="en-US" altLang="en-US"/>
          </a:p>
        </p:txBody>
      </p:sp>
      <p:sp>
        <p:nvSpPr>
          <p:cNvPr id="8" name="Footer Placeholder 4"/>
          <p:cNvSpPr>
            <a:spLocks noGrp="1"/>
          </p:cNvSpPr>
          <p:nvPr>
            <p:ph type="ftr" sz="quarter" idx="11"/>
          </p:nvPr>
        </p:nvSpPr>
        <p:spPr/>
        <p:txBody>
          <a:bodyPr/>
          <a:lstStyle>
            <a:lvl1pPr>
              <a:defRPr/>
            </a:lvl1pPr>
          </a:lstStyle>
          <a:p>
            <a:endParaRPr lang="en-US" altLang="en-US"/>
          </a:p>
        </p:txBody>
      </p:sp>
      <p:sp>
        <p:nvSpPr>
          <p:cNvPr id="9" name="Slide Number Placeholder 5"/>
          <p:cNvSpPr>
            <a:spLocks noGrp="1"/>
          </p:cNvSpPr>
          <p:nvPr>
            <p:ph type="sldNum" sz="quarter" idx="12"/>
          </p:nvPr>
        </p:nvSpPr>
        <p:spPr/>
        <p:txBody>
          <a:bodyPr/>
          <a:lstStyle>
            <a:lvl1pPr>
              <a:defRPr/>
            </a:lvl1pPr>
          </a:lstStyle>
          <a:p>
            <a:fld id="{40A2626C-9A75-4474-B885-1AB6A3B53DCA}" type="slidenum">
              <a:rPr lang="en-US" altLang="en-US"/>
              <a:pPr/>
              <a:t>‹#›</a:t>
            </a:fld>
            <a:endParaRPr lang="en-US" altLang="en-US"/>
          </a:p>
        </p:txBody>
      </p:sp>
    </p:spTree>
    <p:extLst>
      <p:ext uri="{BB962C8B-B14F-4D97-AF65-F5344CB8AC3E}">
        <p14:creationId xmlns:p14="http://schemas.microsoft.com/office/powerpoint/2010/main" val="3041525457"/>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fld id="{6DEE4AB3-77CB-43C9-83AB-49F141A10720}" type="datetime1">
              <a:rPr lang="en-US" altLang="en-US"/>
              <a:pPr/>
              <a:t>2/4/2016</a:t>
            </a:fld>
            <a:endParaRPr lang="en-US" altLang="en-US"/>
          </a:p>
        </p:txBody>
      </p:sp>
      <p:sp>
        <p:nvSpPr>
          <p:cNvPr id="4" name="Footer Placeholder 4"/>
          <p:cNvSpPr>
            <a:spLocks noGrp="1"/>
          </p:cNvSpPr>
          <p:nvPr>
            <p:ph type="ftr" sz="quarter" idx="11"/>
          </p:nvPr>
        </p:nvSpPr>
        <p:spPr/>
        <p:txBody>
          <a:bodyPr/>
          <a:lstStyle>
            <a:lvl1pPr>
              <a:defRPr/>
            </a:lvl1pPr>
          </a:lstStyle>
          <a:p>
            <a:endParaRPr lang="en-US" altLang="en-US"/>
          </a:p>
        </p:txBody>
      </p:sp>
      <p:sp>
        <p:nvSpPr>
          <p:cNvPr id="5" name="Slide Number Placeholder 5"/>
          <p:cNvSpPr>
            <a:spLocks noGrp="1"/>
          </p:cNvSpPr>
          <p:nvPr>
            <p:ph type="sldNum" sz="quarter" idx="12"/>
          </p:nvPr>
        </p:nvSpPr>
        <p:spPr/>
        <p:txBody>
          <a:bodyPr/>
          <a:lstStyle>
            <a:lvl1pPr>
              <a:defRPr/>
            </a:lvl1pPr>
          </a:lstStyle>
          <a:p>
            <a:fld id="{45887781-0E2D-43B7-9DC3-5B05E80971C3}" type="slidenum">
              <a:rPr lang="en-US" altLang="en-US"/>
              <a:pPr/>
              <a:t>‹#›</a:t>
            </a:fld>
            <a:endParaRPr lang="en-US" altLang="en-US"/>
          </a:p>
        </p:txBody>
      </p:sp>
    </p:spTree>
    <p:extLst>
      <p:ext uri="{BB962C8B-B14F-4D97-AF65-F5344CB8AC3E}">
        <p14:creationId xmlns:p14="http://schemas.microsoft.com/office/powerpoint/2010/main" val="2325200015"/>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CA079A19-01F5-48D5-AA24-4CDE0185F6D0}" type="datetime1">
              <a:rPr lang="en-US" altLang="en-US"/>
              <a:pPr/>
              <a:t>2/4/2016</a:t>
            </a:fld>
            <a:endParaRPr lang="en-US" altLang="en-US"/>
          </a:p>
        </p:txBody>
      </p:sp>
      <p:sp>
        <p:nvSpPr>
          <p:cNvPr id="3" name="Footer Placeholder 4"/>
          <p:cNvSpPr>
            <a:spLocks noGrp="1"/>
          </p:cNvSpPr>
          <p:nvPr>
            <p:ph type="ftr" sz="quarter" idx="11"/>
          </p:nvPr>
        </p:nvSpPr>
        <p:spPr/>
        <p:txBody>
          <a:bodyPr/>
          <a:lstStyle>
            <a:lvl1pPr>
              <a:defRPr/>
            </a:lvl1pPr>
          </a:lstStyle>
          <a:p>
            <a:endParaRPr lang="en-US" altLang="en-US"/>
          </a:p>
        </p:txBody>
      </p:sp>
      <p:sp>
        <p:nvSpPr>
          <p:cNvPr id="4" name="Slide Number Placeholder 5"/>
          <p:cNvSpPr>
            <a:spLocks noGrp="1"/>
          </p:cNvSpPr>
          <p:nvPr>
            <p:ph type="sldNum" sz="quarter" idx="12"/>
          </p:nvPr>
        </p:nvSpPr>
        <p:spPr/>
        <p:txBody>
          <a:bodyPr/>
          <a:lstStyle>
            <a:lvl1pPr>
              <a:defRPr/>
            </a:lvl1pPr>
          </a:lstStyle>
          <a:p>
            <a:fld id="{19067A4E-82B6-452C-A119-6056F759F055}" type="slidenum">
              <a:rPr lang="en-US" altLang="en-US"/>
              <a:pPr/>
              <a:t>‹#›</a:t>
            </a:fld>
            <a:endParaRPr lang="en-US" altLang="en-US"/>
          </a:p>
        </p:txBody>
      </p:sp>
    </p:spTree>
    <p:extLst>
      <p:ext uri="{BB962C8B-B14F-4D97-AF65-F5344CB8AC3E}">
        <p14:creationId xmlns:p14="http://schemas.microsoft.com/office/powerpoint/2010/main" val="275804165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1E1F0D80-1FFA-4946-B6AC-17F39045AA6F}" type="datetime1">
              <a:rPr lang="en-US" altLang="en-US"/>
              <a:pPr/>
              <a:t>2/4/2016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FFB15B3E-C2C2-4DC3-A68F-6F0A1932AEF4}" type="slidenum">
              <a:rPr lang="en-US" altLang="en-US"/>
              <a:pPr/>
              <a:t>‹#›</a:t>
            </a:fld>
            <a:endParaRPr lang="en-US" altLang="en-US"/>
          </a:p>
        </p:txBody>
      </p:sp>
    </p:spTree>
    <p:extLst>
      <p:ext uri="{BB962C8B-B14F-4D97-AF65-F5344CB8AC3E}">
        <p14:creationId xmlns:p14="http://schemas.microsoft.com/office/powerpoint/2010/main" val="3858366963"/>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88542F74-8AB4-484B-BEF0-36AEFF265A67}" type="datetime1">
              <a:rPr lang="en-US" altLang="en-US"/>
              <a:pPr/>
              <a:t>2/4/2016</a:t>
            </a:fld>
            <a:endParaRPr lang="en-US" altLang="en-US"/>
          </a:p>
        </p:txBody>
      </p:sp>
      <p:sp>
        <p:nvSpPr>
          <p:cNvPr id="6" name="Footer Placeholder 4"/>
          <p:cNvSpPr>
            <a:spLocks noGrp="1"/>
          </p:cNvSpPr>
          <p:nvPr>
            <p:ph type="ftr" sz="quarter" idx="11"/>
          </p:nvPr>
        </p:nvSpPr>
        <p:spPr/>
        <p:txBody>
          <a:bodyPr/>
          <a:lstStyle>
            <a:lvl1pPr>
              <a:defRPr/>
            </a:lvl1pPr>
          </a:lstStyle>
          <a:p>
            <a:endParaRPr lang="en-US" altLang="en-US"/>
          </a:p>
        </p:txBody>
      </p:sp>
      <p:sp>
        <p:nvSpPr>
          <p:cNvPr id="7" name="Slide Number Placeholder 5"/>
          <p:cNvSpPr>
            <a:spLocks noGrp="1"/>
          </p:cNvSpPr>
          <p:nvPr>
            <p:ph type="sldNum" sz="quarter" idx="12"/>
          </p:nvPr>
        </p:nvSpPr>
        <p:spPr/>
        <p:txBody>
          <a:bodyPr/>
          <a:lstStyle>
            <a:lvl1pPr>
              <a:defRPr/>
            </a:lvl1pPr>
          </a:lstStyle>
          <a:p>
            <a:fld id="{DD5F3F3F-855B-4E23-A121-0ACEEEE4268A}" type="slidenum">
              <a:rPr lang="en-US" altLang="en-US"/>
              <a:pPr/>
              <a:t>‹#›</a:t>
            </a:fld>
            <a:endParaRPr lang="en-US" altLang="en-US"/>
          </a:p>
        </p:txBody>
      </p:sp>
    </p:spTree>
    <p:extLst>
      <p:ext uri="{BB962C8B-B14F-4D97-AF65-F5344CB8AC3E}">
        <p14:creationId xmlns:p14="http://schemas.microsoft.com/office/powerpoint/2010/main" val="300201077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defRPr>
            </a:lvl1pPr>
          </a:lstStyle>
          <a:p>
            <a:fld id="{F724C0F7-5A02-4E7D-BE3D-3B1C8027AA0B}" type="datetime1">
              <a:rPr lang="en-US" altLang="en-US"/>
              <a:pPr/>
              <a:t>2/4/2016</a:t>
            </a:fld>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a:solidFill>
                  <a:srgbClr val="898989"/>
                </a:solidFill>
              </a:defRPr>
            </a:lvl1pPr>
          </a:lstStyle>
          <a:p>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3635CE2F-6107-46AD-ACEB-BBFF2C38F271}" type="slidenum">
              <a:rPr lang="en-US" altLang="en-US"/>
              <a:pPr/>
              <a:t>‹#›</a:t>
            </a:fld>
            <a:endParaRPr lang="en-US" altLang="en-US"/>
          </a:p>
        </p:txBody>
      </p:sp>
      <p:pic>
        <p:nvPicPr>
          <p:cNvPr id="1031" name="Picture 8" descr="coins.png"/>
          <p:cNvPicPr>
            <a:picLocks noChangeAspect="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47713" y="381000"/>
            <a:ext cx="769937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1143000" y="728663"/>
            <a:ext cx="8001000" cy="1252537"/>
          </a:xfrm>
          <a:prstGeom prst="rect">
            <a:avLst/>
          </a:prstGeom>
          <a:solidFill>
            <a:srgbClr val="7F9A2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9" name="Rectangle 8"/>
          <p:cNvSpPr/>
          <p:nvPr userDrawn="1"/>
        </p:nvSpPr>
        <p:spPr>
          <a:xfrm>
            <a:off x="0" y="728663"/>
            <a:ext cx="1143000" cy="1252537"/>
          </a:xfrm>
          <a:prstGeom prst="rect">
            <a:avLst/>
          </a:prstGeom>
          <a:gradFill flip="none" rotWithShape="1">
            <a:gsLst>
              <a:gs pos="88000">
                <a:schemeClr val="tx2">
                  <a:lumMod val="75000"/>
                </a:schemeClr>
              </a:gs>
              <a:gs pos="50000">
                <a:schemeClr val="tx2">
                  <a:lumMod val="75000"/>
                  <a:shade val="67500"/>
                  <a:satMod val="115000"/>
                </a:schemeClr>
              </a:gs>
              <a:gs pos="100000">
                <a:schemeClr val="tx2">
                  <a:lumMod val="75000"/>
                  <a:shade val="100000"/>
                  <a:satMod val="11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sp>
        <p:nvSpPr>
          <p:cNvPr id="10" name="Rounded Rectangle 9"/>
          <p:cNvSpPr/>
          <p:nvPr userDrawn="1"/>
        </p:nvSpPr>
        <p:spPr>
          <a:xfrm>
            <a:off x="800100" y="454025"/>
            <a:ext cx="7543800" cy="5489575"/>
          </a:xfrm>
          <a:prstGeom prst="roundRect">
            <a:avLst>
              <a:gd name="adj" fmla="val 4598"/>
            </a:avLst>
          </a:prstGeom>
          <a:noFill/>
          <a:ln w="38100">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lvl1pPr eaLnBrk="0" hangingPunct="0">
              <a:defRPr sz="2400">
                <a:solidFill>
                  <a:schemeClr val="tx1"/>
                </a:solidFill>
                <a:latin typeface="Arial" charset="0"/>
                <a:ea typeface="ＭＳ Ｐゴシック" pitchFamily="-111" charset="-128"/>
              </a:defRPr>
            </a:lvl1pPr>
            <a:lvl2pPr marL="37931725" indent="-37474525" eaLnBrk="0" hangingPunct="0">
              <a:defRPr sz="2400">
                <a:solidFill>
                  <a:schemeClr val="tx1"/>
                </a:solidFill>
                <a:latin typeface="Arial" charset="0"/>
                <a:ea typeface="ＭＳ Ｐゴシック" pitchFamily="-111" charset="-128"/>
              </a:defRPr>
            </a:lvl2pPr>
            <a:lvl3pPr eaLnBrk="0" hangingPunct="0">
              <a:defRPr sz="2400">
                <a:solidFill>
                  <a:schemeClr val="tx1"/>
                </a:solidFill>
                <a:latin typeface="Arial" charset="0"/>
                <a:ea typeface="ＭＳ Ｐゴシック" pitchFamily="-111" charset="-128"/>
              </a:defRPr>
            </a:lvl3pPr>
            <a:lvl4pPr eaLnBrk="0" hangingPunct="0">
              <a:defRPr sz="2400">
                <a:solidFill>
                  <a:schemeClr val="tx1"/>
                </a:solidFill>
                <a:latin typeface="Arial" charset="0"/>
                <a:ea typeface="ＭＳ Ｐゴシック" pitchFamily="-111" charset="-128"/>
              </a:defRPr>
            </a:lvl4pPr>
            <a:lvl5pPr eaLnBrk="0" hangingPunct="0">
              <a:defRPr sz="2400">
                <a:solidFill>
                  <a:schemeClr val="tx1"/>
                </a:solidFill>
                <a:latin typeface="Arial" charset="0"/>
                <a:ea typeface="ＭＳ Ｐゴシック" pitchFamily="-111" charset="-128"/>
              </a:defRPr>
            </a:lvl5pPr>
            <a:lvl6pPr marL="457200" eaLnBrk="0" fontAlgn="base" hangingPunct="0">
              <a:spcBef>
                <a:spcPct val="0"/>
              </a:spcBef>
              <a:spcAft>
                <a:spcPct val="0"/>
              </a:spcAft>
              <a:defRPr sz="2400">
                <a:solidFill>
                  <a:schemeClr val="tx1"/>
                </a:solidFill>
                <a:latin typeface="Arial" charset="0"/>
                <a:ea typeface="ＭＳ Ｐゴシック" pitchFamily="-111" charset="-128"/>
              </a:defRPr>
            </a:lvl6pPr>
            <a:lvl7pPr marL="914400" eaLnBrk="0" fontAlgn="base" hangingPunct="0">
              <a:spcBef>
                <a:spcPct val="0"/>
              </a:spcBef>
              <a:spcAft>
                <a:spcPct val="0"/>
              </a:spcAft>
              <a:defRPr sz="2400">
                <a:solidFill>
                  <a:schemeClr val="tx1"/>
                </a:solidFill>
                <a:latin typeface="Arial" charset="0"/>
                <a:ea typeface="ＭＳ Ｐゴシック" pitchFamily="-111" charset="-128"/>
              </a:defRPr>
            </a:lvl7pPr>
            <a:lvl8pPr marL="1371600" eaLnBrk="0" fontAlgn="base" hangingPunct="0">
              <a:spcBef>
                <a:spcPct val="0"/>
              </a:spcBef>
              <a:spcAft>
                <a:spcPct val="0"/>
              </a:spcAft>
              <a:defRPr sz="2400">
                <a:solidFill>
                  <a:schemeClr val="tx1"/>
                </a:solidFill>
                <a:latin typeface="Arial" charset="0"/>
                <a:ea typeface="ＭＳ Ｐゴシック" pitchFamily="-111" charset="-128"/>
              </a:defRPr>
            </a:lvl8pPr>
            <a:lvl9pPr marL="1828800" eaLnBrk="0" fontAlgn="base" hangingPunct="0">
              <a:spcBef>
                <a:spcPct val="0"/>
              </a:spcBef>
              <a:spcAft>
                <a:spcPct val="0"/>
              </a:spcAft>
              <a:defRPr sz="2400">
                <a:solidFill>
                  <a:schemeClr val="tx1"/>
                </a:solidFill>
                <a:latin typeface="Arial" charset="0"/>
                <a:ea typeface="ＭＳ Ｐゴシック" pitchFamily="-111" charset="-128"/>
              </a:defRPr>
            </a:lvl9pPr>
          </a:lstStyle>
          <a:p>
            <a:pPr algn="ctr" eaLnBrk="1" hangingPunct="1"/>
            <a:endParaRPr lang="en-US" altLang="en-US" sz="1800">
              <a:solidFill>
                <a:srgbClr val="FFFFFF"/>
              </a:solidFill>
              <a:latin typeface="Calibri" pitchFamily="-111" charset="0"/>
            </a:endParaRPr>
          </a:p>
        </p:txBody>
      </p:sp>
      <p:cxnSp>
        <p:nvCxnSpPr>
          <p:cNvPr id="11" name="Straight Connector 10"/>
          <p:cNvCxnSpPr/>
          <p:nvPr userDrawn="1"/>
        </p:nvCxnSpPr>
        <p:spPr>
          <a:xfrm rot="10800000">
            <a:off x="0" y="6554788"/>
            <a:ext cx="7772400" cy="0"/>
          </a:xfrm>
          <a:prstGeom prst="line">
            <a:avLst/>
          </a:prstGeom>
          <a:ln w="57150">
            <a:solidFill>
              <a:srgbClr val="7F9A24"/>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852" r:id="rId1"/>
    <p:sldLayoutId id="2147483853" r:id="rId2"/>
    <p:sldLayoutId id="2147483854" r:id="rId3"/>
    <p:sldLayoutId id="2147483855" r:id="rId4"/>
    <p:sldLayoutId id="2147483856" r:id="rId5"/>
    <p:sldLayoutId id="2147483857" r:id="rId6"/>
    <p:sldLayoutId id="2147483858" r:id="rId7"/>
    <p:sldLayoutId id="2147483859" r:id="rId8"/>
    <p:sldLayoutId id="2147483860" r:id="rId9"/>
    <p:sldLayoutId id="2147483861" r:id="rId10"/>
    <p:sldLayoutId id="2147483862" r:id="rId11"/>
    <p:sldLayoutId id="2147483863" r:id="rId12"/>
  </p:sldLayoutIdLst>
  <p:hf hdr="0" dt="0"/>
  <p:txStyles>
    <p:titleStyle>
      <a:lvl1pPr algn="ctr" defTabSz="457200" rtl="0" fontAlgn="base">
        <a:spcBef>
          <a:spcPct val="0"/>
        </a:spcBef>
        <a:spcAft>
          <a:spcPct val="0"/>
        </a:spcAft>
        <a:defRPr sz="4400" kern="1200">
          <a:solidFill>
            <a:schemeClr val="tx1"/>
          </a:solidFill>
          <a:latin typeface="+mj-lt"/>
          <a:ea typeface="ＭＳ Ｐゴシック" pitchFamily="-111" charset="-128"/>
          <a:cs typeface="+mj-cs"/>
        </a:defRPr>
      </a:lvl1pPr>
      <a:lvl2pPr algn="ctr" defTabSz="457200" rtl="0" fontAlgn="base">
        <a:spcBef>
          <a:spcPct val="0"/>
        </a:spcBef>
        <a:spcAft>
          <a:spcPct val="0"/>
        </a:spcAft>
        <a:defRPr sz="4400">
          <a:solidFill>
            <a:schemeClr val="tx1"/>
          </a:solidFill>
          <a:latin typeface="Calibri" pitchFamily="-111" charset="0"/>
          <a:ea typeface="ＭＳ Ｐゴシック" pitchFamily="-111" charset="-128"/>
        </a:defRPr>
      </a:lvl2pPr>
      <a:lvl3pPr algn="ctr" defTabSz="457200" rtl="0" fontAlgn="base">
        <a:spcBef>
          <a:spcPct val="0"/>
        </a:spcBef>
        <a:spcAft>
          <a:spcPct val="0"/>
        </a:spcAft>
        <a:defRPr sz="4400">
          <a:solidFill>
            <a:schemeClr val="tx1"/>
          </a:solidFill>
          <a:latin typeface="Calibri" pitchFamily="-111" charset="0"/>
          <a:ea typeface="ＭＳ Ｐゴシック" pitchFamily="-111" charset="-128"/>
        </a:defRPr>
      </a:lvl3pPr>
      <a:lvl4pPr algn="ctr" defTabSz="457200" rtl="0" fontAlgn="base">
        <a:spcBef>
          <a:spcPct val="0"/>
        </a:spcBef>
        <a:spcAft>
          <a:spcPct val="0"/>
        </a:spcAft>
        <a:defRPr sz="4400">
          <a:solidFill>
            <a:schemeClr val="tx1"/>
          </a:solidFill>
          <a:latin typeface="Calibri" pitchFamily="-111" charset="0"/>
          <a:ea typeface="ＭＳ Ｐゴシック" pitchFamily="-111" charset="-128"/>
        </a:defRPr>
      </a:lvl4pPr>
      <a:lvl5pPr algn="ctr" defTabSz="457200" rtl="0" fontAlgn="base">
        <a:spcBef>
          <a:spcPct val="0"/>
        </a:spcBef>
        <a:spcAft>
          <a:spcPct val="0"/>
        </a:spcAft>
        <a:defRPr sz="4400">
          <a:solidFill>
            <a:schemeClr val="tx1"/>
          </a:solidFill>
          <a:latin typeface="Calibri" pitchFamily="-111" charset="0"/>
          <a:ea typeface="ＭＳ Ｐゴシック" pitchFamily="-111" charset="-128"/>
        </a:defRPr>
      </a:lvl5pPr>
      <a:lvl6pPr marL="457200" algn="ctr" defTabSz="457200" rtl="0" fontAlgn="base">
        <a:spcBef>
          <a:spcPct val="0"/>
        </a:spcBef>
        <a:spcAft>
          <a:spcPct val="0"/>
        </a:spcAft>
        <a:defRPr sz="4400">
          <a:solidFill>
            <a:schemeClr val="tx1"/>
          </a:solidFill>
          <a:latin typeface="Calibri" pitchFamily="-111" charset="0"/>
          <a:ea typeface="ＭＳ Ｐゴシック" pitchFamily="-111" charset="-128"/>
        </a:defRPr>
      </a:lvl6pPr>
      <a:lvl7pPr marL="914400" algn="ctr" defTabSz="457200" rtl="0" fontAlgn="base">
        <a:spcBef>
          <a:spcPct val="0"/>
        </a:spcBef>
        <a:spcAft>
          <a:spcPct val="0"/>
        </a:spcAft>
        <a:defRPr sz="4400">
          <a:solidFill>
            <a:schemeClr val="tx1"/>
          </a:solidFill>
          <a:latin typeface="Calibri" pitchFamily="-111" charset="0"/>
          <a:ea typeface="ＭＳ Ｐゴシック" pitchFamily="-111" charset="-128"/>
        </a:defRPr>
      </a:lvl7pPr>
      <a:lvl8pPr marL="1371600" algn="ctr" defTabSz="457200" rtl="0" fontAlgn="base">
        <a:spcBef>
          <a:spcPct val="0"/>
        </a:spcBef>
        <a:spcAft>
          <a:spcPct val="0"/>
        </a:spcAft>
        <a:defRPr sz="4400">
          <a:solidFill>
            <a:schemeClr val="tx1"/>
          </a:solidFill>
          <a:latin typeface="Calibri" pitchFamily="-111" charset="0"/>
          <a:ea typeface="ＭＳ Ｐゴシック" pitchFamily="-111" charset="-128"/>
        </a:defRPr>
      </a:lvl8pPr>
      <a:lvl9pPr marL="1828800" algn="ctr" defTabSz="457200" rtl="0" fontAlgn="base">
        <a:spcBef>
          <a:spcPct val="0"/>
        </a:spcBef>
        <a:spcAft>
          <a:spcPct val="0"/>
        </a:spcAft>
        <a:defRPr sz="4400">
          <a:solidFill>
            <a:schemeClr val="tx1"/>
          </a:solidFill>
          <a:latin typeface="Calibri" pitchFamily="-111" charset="0"/>
          <a:ea typeface="ＭＳ Ｐゴシック" pitchFamily="-111" charset="-128"/>
        </a:defRPr>
      </a:lvl9pPr>
    </p:titleStyle>
    <p:bodyStyle>
      <a:lvl1pPr marL="342900" indent="-342900" algn="l" defTabSz="457200" rtl="0" fontAlgn="base">
        <a:spcBef>
          <a:spcPct val="20000"/>
        </a:spcBef>
        <a:spcAft>
          <a:spcPct val="0"/>
        </a:spcAft>
        <a:buFont typeface="Arial" charset="0"/>
        <a:buChar char="•"/>
        <a:defRPr sz="3200" kern="1200">
          <a:solidFill>
            <a:schemeClr val="tx1"/>
          </a:solidFill>
          <a:latin typeface="+mn-lt"/>
          <a:ea typeface="ＭＳ Ｐゴシック" pitchFamily="-111" charset="-128"/>
          <a:cs typeface="+mn-cs"/>
        </a:defRPr>
      </a:lvl1pPr>
      <a:lvl2pPr marL="742950" indent="-285750" algn="l" defTabSz="457200" rtl="0" fontAlgn="base">
        <a:spcBef>
          <a:spcPct val="20000"/>
        </a:spcBef>
        <a:spcAft>
          <a:spcPct val="0"/>
        </a:spcAft>
        <a:buFont typeface="Arial" charset="0"/>
        <a:buChar char="–"/>
        <a:defRPr sz="2800" kern="1200">
          <a:solidFill>
            <a:schemeClr val="tx1"/>
          </a:solidFill>
          <a:latin typeface="+mn-lt"/>
          <a:ea typeface="ＭＳ Ｐゴシック" pitchFamily="-111" charset="-128"/>
          <a:cs typeface="+mn-cs"/>
        </a:defRPr>
      </a:lvl2pPr>
      <a:lvl3pPr marL="1143000" indent="-228600" algn="l" defTabSz="457200" rtl="0" fontAlgn="base">
        <a:spcBef>
          <a:spcPct val="20000"/>
        </a:spcBef>
        <a:spcAft>
          <a:spcPct val="0"/>
        </a:spcAft>
        <a:buFont typeface="Arial" charset="0"/>
        <a:buChar char="•"/>
        <a:defRPr sz="2400" kern="1200">
          <a:solidFill>
            <a:schemeClr val="tx1"/>
          </a:solidFill>
          <a:latin typeface="+mn-lt"/>
          <a:ea typeface="ＭＳ Ｐゴシック" pitchFamily="-111" charset="-128"/>
          <a:cs typeface="+mn-cs"/>
        </a:defRPr>
      </a:lvl3pPr>
      <a:lvl4pPr marL="16002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4pPr>
      <a:lvl5pPr marL="2057400" indent="-228600" algn="l" defTabSz="457200" rtl="0" fontAlgn="base">
        <a:spcBef>
          <a:spcPct val="20000"/>
        </a:spcBef>
        <a:spcAft>
          <a:spcPct val="0"/>
        </a:spcAft>
        <a:buFont typeface="Arial" charset="0"/>
        <a:buChar char="»"/>
        <a:defRPr sz="2000" kern="1200">
          <a:solidFill>
            <a:schemeClr val="tx1"/>
          </a:solidFill>
          <a:latin typeface="+mn-lt"/>
          <a:ea typeface="ＭＳ Ｐゴシック" pitchFamily="-111"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4.jpeg"/></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2895600" y="457200"/>
            <a:ext cx="4876800" cy="2743200"/>
          </a:xfrm>
        </p:spPr>
        <p:txBody>
          <a:bodyPr/>
          <a:lstStyle/>
          <a:p>
            <a:r>
              <a:rPr lang="en-US" altLang="en-US" dirty="0" smtClean="0">
                <a:latin typeface="Copperplate Gothic Bold" pitchFamily="-111" charset="0"/>
                <a:cs typeface="Arial" charset="0"/>
              </a:rPr>
              <a:t>#3 Preparing Your Taxes</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a:xfrm>
            <a:off x="414866" y="740305"/>
            <a:ext cx="8229600" cy="1143000"/>
          </a:xfrm>
        </p:spPr>
        <p:txBody>
          <a:bodyPr/>
          <a:lstStyle/>
          <a:p>
            <a:r>
              <a:rPr lang="en-US" altLang="en-US" dirty="0" smtClean="0">
                <a:latin typeface="Arial" charset="0"/>
                <a:cs typeface="Arial" charset="0"/>
              </a:rPr>
              <a:t>Three Kinds of Income</a:t>
            </a:r>
          </a:p>
        </p:txBody>
      </p:sp>
      <p:pic>
        <p:nvPicPr>
          <p:cNvPr id="30736" name="Picture 16" descr="Three arrows, each pointing to a separate box. The arrow labeled &quot;active income&quot; points to a box labeled &quot;wages, salaries, bonuses, pension, alimony.&quot; The arrow labeled &quot;portfolio income&quot; points to a box labeled &quot;interest, dividends, capital gains.&quot; The arrow labeled &quot;passive income&quot; points to a box labeled &quot;income from real estate, limited partnerships.&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029896" y="2048934"/>
            <a:ext cx="7091438" cy="363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133475" y="998538"/>
            <a:ext cx="7315200" cy="685800"/>
          </a:xfrm>
        </p:spPr>
        <p:txBody>
          <a:bodyPr lIns="92075" tIns="46038" rIns="92075" bIns="46038" rtlCol="0">
            <a:normAutofit fontScale="90000"/>
          </a:bodyPr>
          <a:lstStyle/>
          <a:p>
            <a:pPr fontAlgn="auto">
              <a:spcAft>
                <a:spcPts val="0"/>
              </a:spcAft>
              <a:defRPr/>
            </a:pPr>
            <a:r>
              <a:rPr lang="en-US" dirty="0" smtClean="0">
                <a:latin typeface="Arial" pitchFamily="-111" charset="0"/>
                <a:ea typeface="+mj-ea"/>
                <a:cs typeface="Arial" pitchFamily="-111" charset="0"/>
              </a:rPr>
              <a:t>Gross Income</a:t>
            </a:r>
          </a:p>
        </p:txBody>
      </p:sp>
      <p:sp>
        <p:nvSpPr>
          <p:cNvPr id="31747" name="Rectangle 3"/>
          <p:cNvSpPr>
            <a:spLocks noGrp="1"/>
          </p:cNvSpPr>
          <p:nvPr>
            <p:ph idx="1"/>
          </p:nvPr>
        </p:nvSpPr>
        <p:spPr>
          <a:xfrm>
            <a:off x="908050" y="1949450"/>
            <a:ext cx="7496175" cy="4794250"/>
          </a:xfrm>
        </p:spPr>
        <p:txBody>
          <a:bodyPr lIns="92075" tIns="46038" rIns="92075" bIns="46038"/>
          <a:lstStyle/>
          <a:p>
            <a:pPr>
              <a:buFont typeface="Arial" charset="0"/>
              <a:buNone/>
            </a:pPr>
            <a:r>
              <a:rPr lang="en-US" altLang="en-US" sz="2400" dirty="0" smtClean="0">
                <a:latin typeface="Arial" charset="0"/>
                <a:cs typeface="Arial" charset="0"/>
              </a:rPr>
              <a:t>Gross income- any and all income subject to federal taxes. </a:t>
            </a:r>
          </a:p>
          <a:p>
            <a:pPr lvl="0"/>
            <a:r>
              <a:rPr lang="en-US" sz="2400" dirty="0" smtClean="0"/>
              <a:t>Wages and Salaries</a:t>
            </a:r>
          </a:p>
          <a:p>
            <a:pPr lvl="0"/>
            <a:r>
              <a:rPr lang="en-US" sz="2400" dirty="0" smtClean="0"/>
              <a:t>Bonuses, commissions, and tips</a:t>
            </a:r>
          </a:p>
          <a:p>
            <a:pPr lvl="0"/>
            <a:r>
              <a:rPr lang="en-US" sz="2400" dirty="0" smtClean="0"/>
              <a:t>Interest and dividends received</a:t>
            </a:r>
          </a:p>
          <a:p>
            <a:pPr lvl="0"/>
            <a:r>
              <a:rPr lang="en-US" sz="2400" dirty="0" smtClean="0"/>
              <a:t>Alimony received</a:t>
            </a:r>
          </a:p>
          <a:p>
            <a:pPr lvl="0"/>
            <a:r>
              <a:rPr lang="en-US" sz="2400" dirty="0" smtClean="0"/>
              <a:t>Income from pensions and annuities</a:t>
            </a:r>
          </a:p>
          <a:p>
            <a:pPr lvl="0"/>
            <a:r>
              <a:rPr lang="en-US" sz="2400" dirty="0" smtClean="0"/>
              <a:t>Prize, lottery, and gambling winnings</a:t>
            </a:r>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p:cNvSpPr>
          <p:nvPr>
            <p:ph type="title"/>
          </p:nvPr>
        </p:nvSpPr>
        <p:spPr>
          <a:xfrm>
            <a:off x="1045634" y="732059"/>
            <a:ext cx="7391400" cy="1270000"/>
          </a:xfrm>
        </p:spPr>
        <p:txBody>
          <a:bodyPr/>
          <a:lstStyle/>
          <a:p>
            <a:r>
              <a:rPr lang="en-US" altLang="en-US" dirty="0" smtClean="0">
                <a:latin typeface="Arial" charset="0"/>
                <a:cs typeface="Arial" charset="0"/>
              </a:rPr>
              <a:t>Taxable Income and Liability Part 1</a:t>
            </a:r>
          </a:p>
        </p:txBody>
      </p:sp>
      <p:pic>
        <p:nvPicPr>
          <p:cNvPr id="33796" name="Picture 8" descr="A flow chart for Step A: Determine Adjusted Gross income. Gross income [all income subject to income taxes] less adjustments to (gross) income [tax-deductible expenses and retirement plan contributions] equals Adjusted Gross Income (A G I). The flow chart ends with an arrow labeled &quot;Less.&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65472" y="2053697"/>
            <a:ext cx="5315862" cy="33057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a:xfrm>
            <a:off x="872846" y="786478"/>
            <a:ext cx="7719147" cy="1079500"/>
          </a:xfrm>
        </p:spPr>
        <p:txBody>
          <a:bodyPr/>
          <a:lstStyle/>
          <a:p>
            <a:r>
              <a:rPr lang="en-US" altLang="en-US" dirty="0" smtClean="0">
                <a:latin typeface="Arial" charset="0"/>
                <a:cs typeface="Arial" charset="0"/>
              </a:rPr>
              <a:t>Taxable Income and Liability Part 2</a:t>
            </a:r>
          </a:p>
        </p:txBody>
      </p:sp>
      <p:pic>
        <p:nvPicPr>
          <p:cNvPr id="34819" name="Picture 11" descr="A flow chart for Step B: Calculate Taxable Income. Larger or itemized deductions or the standard deduction less total personal exemptions equals taxable income.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9488" y="2065338"/>
            <a:ext cx="7183437"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843" name="Picture 6" descr="A flow chart for Step C: Calculate Tax Liability. Calculate tax using tax tables or tax rate schedules less tax credits plus other taxes equals Total Tax Liabil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11828" y="1965326"/>
            <a:ext cx="5945359" cy="38258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16683" y="740305"/>
            <a:ext cx="8229600" cy="1143000"/>
          </a:xfrm>
        </p:spPr>
        <p:txBody>
          <a:bodyPr/>
          <a:lstStyle/>
          <a:p>
            <a:r>
              <a:rPr lang="en-US" altLang="en-US" dirty="0" smtClean="0">
                <a:latin typeface="Arial" panose="020B0604020202020204" pitchFamily="34" charset="0"/>
                <a:cs typeface="Arial" panose="020B0604020202020204" pitchFamily="34" charset="0"/>
              </a:rPr>
              <a:t>Taxable Income and Liability Part 3</a:t>
            </a:r>
            <a:endParaRPr lang="en-US" altLang="en-US" dirty="0">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31800" y="740305"/>
            <a:ext cx="8229600" cy="1143000"/>
          </a:xfrm>
        </p:spPr>
        <p:txBody>
          <a:bodyPr/>
          <a:lstStyle/>
          <a:p>
            <a:r>
              <a:rPr lang="en-US" altLang="en-US" dirty="0" smtClean="0">
                <a:cs typeface="Arial" charset="0"/>
              </a:rPr>
              <a:t>Capital Gains</a:t>
            </a:r>
            <a:endParaRPr lang="en-US" dirty="0"/>
          </a:p>
        </p:txBody>
      </p:sp>
      <p:sp>
        <p:nvSpPr>
          <p:cNvPr id="39938" name="Rectangle 2"/>
          <p:cNvSpPr>
            <a:spLocks noGrp="1"/>
          </p:cNvSpPr>
          <p:nvPr>
            <p:ph idx="1"/>
          </p:nvPr>
        </p:nvSpPr>
        <p:spPr>
          <a:xfrm>
            <a:off x="838200" y="2006600"/>
            <a:ext cx="7848600" cy="4119563"/>
          </a:xfrm>
        </p:spPr>
        <p:txBody>
          <a:bodyPr lIns="92075" tIns="46038" rIns="92075" bIns="46038"/>
          <a:lstStyle/>
          <a:p>
            <a:pPr marL="400050" lvl="1">
              <a:lnSpc>
                <a:spcPct val="110000"/>
              </a:lnSpc>
              <a:buFont typeface="Arial" charset="0"/>
              <a:buNone/>
            </a:pPr>
            <a:r>
              <a:rPr lang="en-US" altLang="en-US" sz="2400" b="1" dirty="0" smtClean="0">
                <a:solidFill>
                  <a:srgbClr val="7F9A24"/>
                </a:solidFill>
                <a:latin typeface="Arial" charset="0"/>
                <a:cs typeface="Arial" charset="0"/>
              </a:rPr>
              <a:t>  Capital gain (loss)</a:t>
            </a:r>
            <a:r>
              <a:rPr lang="en-US" altLang="en-US" sz="2400" b="1" dirty="0" smtClean="0">
                <a:latin typeface="Arial" charset="0"/>
                <a:cs typeface="Arial" charset="0"/>
              </a:rPr>
              <a:t> –</a:t>
            </a:r>
            <a:r>
              <a:rPr lang="en-US" altLang="en-US" sz="2400" dirty="0" smtClean="0">
                <a:latin typeface="Arial" charset="0"/>
                <a:cs typeface="Arial" charset="0"/>
              </a:rPr>
              <a:t> when an asset is sold for more (less) than its original cost</a:t>
            </a:r>
            <a:endParaRPr lang="en-US" altLang="en-US" sz="2400" u="sng" dirty="0" smtClean="0">
              <a:solidFill>
                <a:srgbClr val="990033"/>
              </a:solidFill>
              <a:latin typeface="Arial" charset="0"/>
              <a:cs typeface="Arial" charset="0"/>
            </a:endParaRPr>
          </a:p>
          <a:p>
            <a:pPr lvl="0"/>
            <a:r>
              <a:rPr lang="en-US" sz="2400" dirty="0" smtClean="0"/>
              <a:t>Capital gains are taxed at different rates, depending upon holding period. </a:t>
            </a:r>
          </a:p>
          <a:p>
            <a:pPr lvl="0"/>
            <a:r>
              <a:rPr lang="en-US" sz="2400" dirty="0" smtClean="0"/>
              <a:t>Most capital gains are included in portfolio income.</a:t>
            </a:r>
          </a:p>
          <a:p>
            <a:pPr lvl="0"/>
            <a:r>
              <a:rPr lang="en-US" sz="2400" dirty="0" smtClean="0"/>
              <a:t>IRS limits capital losses during a given year.</a:t>
            </a:r>
          </a:p>
          <a:p>
            <a:pPr lvl="0"/>
            <a:r>
              <a:rPr lang="en-US" sz="2400" dirty="0" smtClean="0"/>
              <a:t>A capital loss must results from sale of some income-producing asset to qualify as “deductible”.</a:t>
            </a:r>
            <a:endParaRPr lang="en-US" altLang="en-US" sz="2000" b="1" dirty="0" smtClean="0">
              <a:solidFill>
                <a:srgbClr val="990033"/>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Title 6"/>
          <p:cNvSpPr>
            <a:spLocks noGrp="1"/>
          </p:cNvSpPr>
          <p:nvPr>
            <p:ph type="title"/>
          </p:nvPr>
        </p:nvSpPr>
        <p:spPr>
          <a:xfrm>
            <a:off x="651934" y="706438"/>
            <a:ext cx="8229600" cy="1143000"/>
          </a:xfrm>
        </p:spPr>
        <p:txBody>
          <a:bodyPr/>
          <a:lstStyle/>
          <a:p>
            <a:r>
              <a:rPr lang="en-US" altLang="en-US" sz="3100" dirty="0" smtClean="0">
                <a:latin typeface="Arial" charset="0"/>
                <a:cs typeface="Arial" charset="0"/>
              </a:rPr>
              <a:t>Capital Gains Tax Categories as of 2011</a:t>
            </a:r>
          </a:p>
        </p:txBody>
      </p:sp>
      <p:sp>
        <p:nvSpPr>
          <p:cNvPr id="37891" name="Content Placeholder 7"/>
          <p:cNvSpPr>
            <a:spLocks noGrp="1"/>
          </p:cNvSpPr>
          <p:nvPr>
            <p:ph sz="half" idx="1"/>
          </p:nvPr>
        </p:nvSpPr>
        <p:spPr>
          <a:xfrm>
            <a:off x="821266" y="1989667"/>
            <a:ext cx="7501467" cy="1270000"/>
          </a:xfrm>
        </p:spPr>
        <p:txBody>
          <a:bodyPr/>
          <a:lstStyle/>
          <a:p>
            <a:pPr marL="0" indent="0">
              <a:buNone/>
            </a:pPr>
            <a:r>
              <a:rPr lang="en-US" altLang="en-US" sz="2000" dirty="0" smtClean="0"/>
              <a:t>Capital gains tax rates are as low as 5% or 15% for holding periods over 12 months, depending on the tax bracket (year 2011).</a:t>
            </a:r>
          </a:p>
        </p:txBody>
      </p:sp>
      <p:graphicFrame>
        <p:nvGraphicFramePr>
          <p:cNvPr id="3" name="Content Placeholder 2"/>
          <p:cNvGraphicFramePr>
            <a:graphicFrameLocks noGrp="1"/>
          </p:cNvGraphicFramePr>
          <p:nvPr>
            <p:ph sz="half" idx="2"/>
            <p:extLst>
              <p:ext uri="{D42A27DB-BD31-4B8C-83A1-F6EECF244321}">
                <p14:modId xmlns:p14="http://schemas.microsoft.com/office/powerpoint/2010/main" val="418476187"/>
              </p:ext>
            </p:extLst>
          </p:nvPr>
        </p:nvGraphicFramePr>
        <p:xfrm>
          <a:off x="914399" y="2895601"/>
          <a:ext cx="7239000" cy="2286000"/>
        </p:xfrm>
        <a:graphic>
          <a:graphicData uri="http://schemas.openxmlformats.org/drawingml/2006/table">
            <a:tbl>
              <a:tblPr firstRow="1" bandRow="1">
                <a:tableStyleId>{5C22544A-7EE6-4342-B048-85BDC9FD1C3A}</a:tableStyleId>
              </a:tblPr>
              <a:tblGrid>
                <a:gridCol w="1852373"/>
                <a:gridCol w="3333433"/>
                <a:gridCol w="2053194"/>
              </a:tblGrid>
              <a:tr h="471096">
                <a:tc>
                  <a:txBody>
                    <a:bodyPr/>
                    <a:lstStyle/>
                    <a:p>
                      <a:pPr marL="0" marR="0">
                        <a:spcBef>
                          <a:spcPts val="0"/>
                        </a:spcBef>
                        <a:spcAft>
                          <a:spcPts val="0"/>
                        </a:spcAft>
                      </a:pPr>
                      <a:r>
                        <a:rPr lang="en-US" sz="1800" dirty="0">
                          <a:effectLst/>
                        </a:rPr>
                        <a:t>Holding Period</a:t>
                      </a:r>
                      <a:endParaRPr lang="en-US" sz="1800" dirty="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a:effectLst/>
                        </a:rPr>
                        <a:t>Tax Brackets (2010)</a:t>
                      </a:r>
                      <a:endParaRPr lang="en-US" sz="180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a:effectLst/>
                        </a:rPr>
                        <a:t>Tax on Capital Gains</a:t>
                      </a:r>
                      <a:endParaRPr lang="en-US" sz="1800">
                        <a:effectLst/>
                        <a:latin typeface="Microsoft Sans Serif"/>
                        <a:ea typeface="MS Mincho"/>
                        <a:cs typeface="Times New Roman"/>
                      </a:endParaRPr>
                    </a:p>
                  </a:txBody>
                  <a:tcPr marL="31511" marR="31511" marT="0" marB="0"/>
                </a:tc>
              </a:tr>
              <a:tr h="725554">
                <a:tc>
                  <a:txBody>
                    <a:bodyPr/>
                    <a:lstStyle/>
                    <a:p>
                      <a:pPr marL="0" marR="0">
                        <a:spcBef>
                          <a:spcPts val="0"/>
                        </a:spcBef>
                        <a:spcAft>
                          <a:spcPts val="0"/>
                        </a:spcAft>
                      </a:pPr>
                      <a:r>
                        <a:rPr lang="en-US" sz="1800" spc="50">
                          <a:effectLst/>
                        </a:rPr>
                        <a:t>Less than 12 months</a:t>
                      </a:r>
                      <a:endParaRPr lang="en-US" sz="180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dirty="0">
                          <a:effectLst/>
                        </a:rPr>
                        <a:t>All (10%, 15%, 25%, 28%, 33%, and 35%)</a:t>
                      </a:r>
                      <a:endParaRPr lang="en-US" sz="1800" dirty="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a:effectLst/>
                        </a:rPr>
                        <a:t>Same as ordinary income</a:t>
                      </a:r>
                      <a:endParaRPr lang="en-US" sz="1800">
                        <a:effectLst/>
                        <a:latin typeface="Microsoft Sans Serif"/>
                        <a:ea typeface="MS Mincho"/>
                        <a:cs typeface="Times New Roman"/>
                      </a:endParaRPr>
                    </a:p>
                  </a:txBody>
                  <a:tcPr marL="31511" marR="31511" marT="0" marB="0"/>
                </a:tc>
              </a:tr>
              <a:tr h="569202">
                <a:tc>
                  <a:txBody>
                    <a:bodyPr/>
                    <a:lstStyle/>
                    <a:p>
                      <a:pPr marL="0" marR="0">
                        <a:spcBef>
                          <a:spcPts val="0"/>
                        </a:spcBef>
                        <a:spcAft>
                          <a:spcPts val="0"/>
                        </a:spcAft>
                      </a:pPr>
                      <a:r>
                        <a:rPr lang="en-US" sz="1800" spc="50">
                          <a:effectLst/>
                        </a:rPr>
                        <a:t>Over 12 months</a:t>
                      </a:r>
                      <a:endParaRPr lang="en-US" sz="180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a:effectLst/>
                        </a:rPr>
                        <a:t>10%, 15%</a:t>
                      </a:r>
                      <a:endParaRPr lang="en-US" sz="180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a:effectLst/>
                        </a:rPr>
                        <a:t>0%</a:t>
                      </a:r>
                      <a:endParaRPr lang="en-US" sz="1800">
                        <a:effectLst/>
                        <a:latin typeface="Microsoft Sans Serif"/>
                        <a:ea typeface="MS Mincho"/>
                        <a:cs typeface="Times New Roman"/>
                      </a:endParaRPr>
                    </a:p>
                  </a:txBody>
                  <a:tcPr marL="31511" marR="31511" marT="0" marB="0"/>
                </a:tc>
              </a:tr>
              <a:tr h="520148">
                <a:tc>
                  <a:txBody>
                    <a:bodyPr/>
                    <a:lstStyle/>
                    <a:p>
                      <a:pPr marL="0" marR="0">
                        <a:spcBef>
                          <a:spcPts val="0"/>
                        </a:spcBef>
                        <a:spcAft>
                          <a:spcPts val="0"/>
                        </a:spcAft>
                      </a:pPr>
                      <a:r>
                        <a:rPr lang="en-US" sz="1800" dirty="0">
                          <a:solidFill>
                            <a:schemeClr val="tx2">
                              <a:lumMod val="20000"/>
                              <a:lumOff val="80000"/>
                            </a:schemeClr>
                          </a:solidFill>
                          <a:effectLst/>
                        </a:rPr>
                        <a:t> </a:t>
                      </a:r>
                      <a:r>
                        <a:rPr lang="en-US" sz="1800" dirty="0" smtClean="0">
                          <a:solidFill>
                            <a:schemeClr val="tx2">
                              <a:lumMod val="20000"/>
                              <a:lumOff val="80000"/>
                            </a:schemeClr>
                          </a:solidFill>
                          <a:effectLst/>
                        </a:rPr>
                        <a:t>empty cell</a:t>
                      </a:r>
                      <a:endParaRPr lang="en-US" sz="1800" dirty="0">
                        <a:solidFill>
                          <a:schemeClr val="tx2">
                            <a:lumMod val="20000"/>
                            <a:lumOff val="80000"/>
                          </a:schemeClr>
                        </a:solidFill>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dirty="0">
                          <a:effectLst/>
                        </a:rPr>
                        <a:t>25%, 28%, 33%, 35%</a:t>
                      </a:r>
                      <a:endParaRPr lang="en-US" sz="1800" dirty="0">
                        <a:effectLst/>
                        <a:latin typeface="Microsoft Sans Serif"/>
                        <a:ea typeface="MS Mincho"/>
                        <a:cs typeface="Times New Roman"/>
                      </a:endParaRPr>
                    </a:p>
                  </a:txBody>
                  <a:tcPr marL="31511" marR="31511" marT="0" marB="0"/>
                </a:tc>
                <a:tc>
                  <a:txBody>
                    <a:bodyPr/>
                    <a:lstStyle/>
                    <a:p>
                      <a:pPr marL="0" marR="0">
                        <a:spcBef>
                          <a:spcPts val="0"/>
                        </a:spcBef>
                        <a:spcAft>
                          <a:spcPts val="0"/>
                        </a:spcAft>
                      </a:pPr>
                      <a:r>
                        <a:rPr lang="en-US" sz="1800" spc="50" dirty="0">
                          <a:effectLst/>
                        </a:rPr>
                        <a:t>15%</a:t>
                      </a:r>
                      <a:endParaRPr lang="en-US" sz="1800" dirty="0">
                        <a:effectLst/>
                        <a:latin typeface="Microsoft Sans Serif"/>
                        <a:ea typeface="MS Mincho"/>
                        <a:cs typeface="Times New Roman"/>
                      </a:endParaRPr>
                    </a:p>
                  </a:txBody>
                  <a:tcPr marL="31511" marR="31511" marT="0" marB="0"/>
                </a:tc>
              </a:tr>
            </a:tbl>
          </a:graphicData>
        </a:graphic>
      </p:graphicFrame>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Rectangle 2"/>
          <p:cNvSpPr>
            <a:spLocks noGrp="1"/>
          </p:cNvSpPr>
          <p:nvPr>
            <p:ph type="title"/>
          </p:nvPr>
        </p:nvSpPr>
        <p:spPr>
          <a:xfrm>
            <a:off x="1133475" y="998538"/>
            <a:ext cx="7315200" cy="685800"/>
          </a:xfrm>
        </p:spPr>
        <p:txBody>
          <a:bodyPr lIns="92075" tIns="46038" rIns="92075" bIns="46038"/>
          <a:lstStyle/>
          <a:p>
            <a:r>
              <a:rPr lang="en-US" altLang="en-US" dirty="0" smtClean="0">
                <a:latin typeface="Arial" charset="0"/>
                <a:cs typeface="Arial" charset="0"/>
              </a:rPr>
              <a:t>Adjustments to Gross Income</a:t>
            </a:r>
          </a:p>
        </p:txBody>
      </p:sp>
      <p:sp>
        <p:nvSpPr>
          <p:cNvPr id="40963" name="Rectangle 3"/>
          <p:cNvSpPr>
            <a:spLocks noGrp="1"/>
          </p:cNvSpPr>
          <p:nvPr>
            <p:ph idx="1"/>
          </p:nvPr>
        </p:nvSpPr>
        <p:spPr>
          <a:xfrm>
            <a:off x="1008063" y="2082800"/>
            <a:ext cx="7405687" cy="4546600"/>
          </a:xfrm>
        </p:spPr>
        <p:txBody>
          <a:bodyPr lIns="92075" tIns="46038" rIns="92075" bIns="46038"/>
          <a:lstStyle/>
          <a:p>
            <a:pPr>
              <a:buFont typeface="Arial" charset="0"/>
              <a:buNone/>
            </a:pPr>
            <a:r>
              <a:rPr lang="en-US" altLang="en-US" sz="2800" dirty="0" smtClean="0">
                <a:latin typeface="Arial" charset="0"/>
                <a:cs typeface="Arial" charset="0"/>
              </a:rPr>
              <a:t>These can be </a:t>
            </a:r>
            <a:r>
              <a:rPr lang="en-US" altLang="en-US" sz="2800" dirty="0" smtClean="0">
                <a:solidFill>
                  <a:srgbClr val="990033"/>
                </a:solidFill>
                <a:latin typeface="Arial" charset="0"/>
                <a:cs typeface="Arial" charset="0"/>
              </a:rPr>
              <a:t>subtracted</a:t>
            </a:r>
            <a:r>
              <a:rPr lang="en-US" altLang="en-US" sz="2800" dirty="0" smtClean="0">
                <a:latin typeface="Arial" charset="0"/>
                <a:cs typeface="Arial" charset="0"/>
              </a:rPr>
              <a:t> from gross income</a:t>
            </a:r>
          </a:p>
          <a:p>
            <a:pPr lvl="0"/>
            <a:r>
              <a:rPr lang="en-US" sz="2800" dirty="0" smtClean="0"/>
              <a:t>Higher education (limited)</a:t>
            </a:r>
          </a:p>
          <a:p>
            <a:pPr lvl="0"/>
            <a:r>
              <a:rPr lang="en-US" sz="2800" dirty="0" smtClean="0"/>
              <a:t>IRA contributions (limited)</a:t>
            </a:r>
          </a:p>
          <a:p>
            <a:pPr lvl="0"/>
            <a:r>
              <a:rPr lang="en-US" sz="2800" dirty="0" smtClean="0"/>
              <a:t>Self-employment tax – (limited to 50%)</a:t>
            </a:r>
          </a:p>
          <a:p>
            <a:pPr lvl="0"/>
            <a:r>
              <a:rPr lang="en-US" sz="2800" dirty="0" smtClean="0"/>
              <a:t>Alimony paid</a:t>
            </a:r>
          </a:p>
          <a:p>
            <a:pPr lvl="0"/>
            <a:r>
              <a:rPr lang="en-US" sz="2800" dirty="0" smtClean="0"/>
              <a:t>Penalty on early withdrawal of savings</a:t>
            </a:r>
          </a:p>
          <a:p>
            <a:pPr lvl="0"/>
            <a:r>
              <a:rPr lang="en-US" sz="2800" dirty="0" smtClean="0"/>
              <a:t>Moving expenses (limited)</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Rectangle 2"/>
          <p:cNvSpPr>
            <a:spLocks noGrp="1"/>
          </p:cNvSpPr>
          <p:nvPr>
            <p:ph type="title"/>
          </p:nvPr>
        </p:nvSpPr>
        <p:spPr>
          <a:xfrm>
            <a:off x="1054100" y="968375"/>
            <a:ext cx="7302500" cy="795338"/>
          </a:xfrm>
        </p:spPr>
        <p:txBody>
          <a:bodyPr lIns="92075" tIns="46038" rIns="92075" bIns="46038"/>
          <a:lstStyle/>
          <a:p>
            <a:r>
              <a:rPr lang="en-US" altLang="en-US" dirty="0" smtClean="0">
                <a:latin typeface="Arial" charset="0"/>
                <a:cs typeface="Arial" charset="0"/>
              </a:rPr>
              <a:t>Deductions: Standard or Itemized</a:t>
            </a:r>
          </a:p>
        </p:txBody>
      </p:sp>
      <p:sp>
        <p:nvSpPr>
          <p:cNvPr id="43011" name="Rectangle 3"/>
          <p:cNvSpPr>
            <a:spLocks noGrp="1"/>
          </p:cNvSpPr>
          <p:nvPr>
            <p:ph idx="1"/>
          </p:nvPr>
        </p:nvSpPr>
        <p:spPr>
          <a:xfrm>
            <a:off x="1208617" y="2416175"/>
            <a:ext cx="6600825" cy="3160713"/>
          </a:xfrm>
        </p:spPr>
        <p:txBody>
          <a:bodyPr lIns="92075" tIns="46038" rIns="92075" bIns="46038"/>
          <a:lstStyle/>
          <a:p>
            <a:pPr>
              <a:lnSpc>
                <a:spcPct val="90000"/>
              </a:lnSpc>
              <a:buFont typeface="Arial" charset="0"/>
              <a:buNone/>
            </a:pPr>
            <a:r>
              <a:rPr lang="en-US" altLang="en-US" sz="2800" b="1" dirty="0" smtClean="0">
                <a:solidFill>
                  <a:srgbClr val="990033"/>
                </a:solidFill>
                <a:latin typeface="Arial" charset="0"/>
                <a:cs typeface="Arial" charset="0"/>
              </a:rPr>
              <a:t>Standard deduction</a:t>
            </a:r>
            <a:r>
              <a:rPr lang="en-US" altLang="en-US" sz="2800" dirty="0" smtClean="0">
                <a:solidFill>
                  <a:srgbClr val="333399"/>
                </a:solidFill>
                <a:latin typeface="Arial" charset="0"/>
                <a:cs typeface="Arial" charset="0"/>
              </a:rPr>
              <a:t> –</a:t>
            </a:r>
            <a:r>
              <a:rPr lang="en-US" altLang="en-US" sz="2800" dirty="0" smtClean="0">
                <a:latin typeface="Arial" charset="0"/>
                <a:cs typeface="Arial" charset="0"/>
              </a:rPr>
              <a:t> a fixed amount that depends on filing status</a:t>
            </a:r>
          </a:p>
          <a:p>
            <a:pPr lvl="0"/>
            <a:r>
              <a:rPr lang="en-US" sz="2800" dirty="0" smtClean="0"/>
              <a:t>filing status</a:t>
            </a:r>
          </a:p>
          <a:p>
            <a:pPr lvl="0"/>
            <a:r>
              <a:rPr lang="en-US" sz="2800" dirty="0" smtClean="0"/>
              <a:t>age</a:t>
            </a:r>
          </a:p>
          <a:p>
            <a:pPr lvl="0"/>
            <a:r>
              <a:rPr lang="en-US" sz="2800" dirty="0" smtClean="0"/>
              <a:t>vision</a:t>
            </a:r>
            <a:endParaRPr lang="en-US" altLang="en-US" sz="2800" dirty="0" smtClean="0">
              <a:latin typeface="Arial" charset="0"/>
              <a:cs typeface="Arial" charset="0"/>
            </a:endParaRPr>
          </a:p>
        </p:txBody>
      </p:sp>
      <p:pic>
        <p:nvPicPr>
          <p:cNvPr id="24580" name="Picture 4" descr="tax form 104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8413" y="3357563"/>
            <a:ext cx="1739900" cy="2347912"/>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Rectangle 2"/>
          <p:cNvSpPr>
            <a:spLocks noGrp="1"/>
          </p:cNvSpPr>
          <p:nvPr>
            <p:ph type="title"/>
          </p:nvPr>
        </p:nvSpPr>
        <p:spPr>
          <a:xfrm>
            <a:off x="482600" y="740305"/>
            <a:ext cx="8229600" cy="1143000"/>
          </a:xfrm>
        </p:spPr>
        <p:txBody>
          <a:bodyPr lIns="92075" tIns="46038" rIns="92075" bIns="46038"/>
          <a:lstStyle/>
          <a:p>
            <a:r>
              <a:rPr lang="en-US" altLang="en-US" dirty="0" smtClean="0">
                <a:latin typeface="Arial" charset="0"/>
                <a:cs typeface="Arial" charset="0"/>
              </a:rPr>
              <a:t>Deductions: Standard or Itemized (continued)</a:t>
            </a:r>
          </a:p>
        </p:txBody>
      </p:sp>
      <p:sp>
        <p:nvSpPr>
          <p:cNvPr id="48131" name="Rectangle 3"/>
          <p:cNvSpPr>
            <a:spLocks noGrp="1"/>
          </p:cNvSpPr>
          <p:nvPr>
            <p:ph sz="half" idx="1"/>
          </p:nvPr>
        </p:nvSpPr>
        <p:spPr>
          <a:xfrm>
            <a:off x="838200" y="1964266"/>
            <a:ext cx="4038600" cy="4525963"/>
          </a:xfrm>
        </p:spPr>
        <p:txBody>
          <a:bodyPr lIns="92075" tIns="46038" rIns="92075" bIns="46038"/>
          <a:lstStyle/>
          <a:p>
            <a:pPr>
              <a:buFont typeface="Arial" charset="0"/>
              <a:buNone/>
            </a:pPr>
            <a:r>
              <a:rPr lang="en-US" altLang="en-US" sz="2400" b="1" dirty="0" smtClean="0">
                <a:solidFill>
                  <a:schemeClr val="tx2"/>
                </a:solidFill>
                <a:latin typeface="Arial" charset="0"/>
                <a:cs typeface="Arial" charset="0"/>
              </a:rPr>
              <a:t>Itemized deductions</a:t>
            </a:r>
            <a:r>
              <a:rPr lang="en-US" altLang="en-US" sz="2400" dirty="0" smtClean="0">
                <a:solidFill>
                  <a:srgbClr val="333399"/>
                </a:solidFill>
                <a:latin typeface="Arial" charset="0"/>
                <a:cs typeface="Arial" charset="0"/>
              </a:rPr>
              <a:t> </a:t>
            </a:r>
            <a:endParaRPr lang="en-US" altLang="en-US" sz="2400" dirty="0" smtClean="0">
              <a:latin typeface="Arial" charset="0"/>
              <a:cs typeface="Arial" charset="0"/>
            </a:endParaRPr>
          </a:p>
          <a:p>
            <a:r>
              <a:rPr lang="en-US" altLang="en-US" sz="2400" dirty="0" smtClean="0">
                <a:latin typeface="Arial" charset="0"/>
                <a:cs typeface="Arial" charset="0"/>
              </a:rPr>
              <a:t>specific personal expenditures</a:t>
            </a:r>
          </a:p>
          <a:p>
            <a:r>
              <a:rPr lang="en-US" altLang="en-US" sz="2400" dirty="0" smtClean="0">
                <a:latin typeface="Arial" charset="0"/>
                <a:cs typeface="Arial" charset="0"/>
              </a:rPr>
              <a:t>itemize if expenses are greater than standard deduction</a:t>
            </a:r>
            <a:endParaRPr lang="en-US" altLang="en-US" dirty="0" smtClean="0">
              <a:latin typeface="Arial" charset="0"/>
              <a:cs typeface="Arial" charset="0"/>
            </a:endParaRPr>
          </a:p>
        </p:txBody>
      </p:sp>
      <p:pic>
        <p:nvPicPr>
          <p:cNvPr id="45063" name="Picture 7" descr="An arrow extends from the last bullet point to a bracketed list of other bullet points. They are: medical, dental expenses; state, local, foreign taxes; mortgage interest; charitable contributions; casualty and theft losses; moving expenses."/>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4461933" y="2299239"/>
            <a:ext cx="3810000" cy="21201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p:cNvSpPr>
          <p:nvPr>
            <p:ph type="title"/>
          </p:nvPr>
        </p:nvSpPr>
        <p:spPr>
          <a:xfrm>
            <a:off x="1214438" y="839788"/>
            <a:ext cx="6477000" cy="1143000"/>
          </a:xfrm>
        </p:spPr>
        <p:txBody>
          <a:bodyPr>
            <a:normAutofit fontScale="90000"/>
          </a:bodyPr>
          <a:lstStyle/>
          <a:p>
            <a:r>
              <a:rPr lang="en-US" altLang="en-US" sz="4000" dirty="0" smtClean="0">
                <a:latin typeface="Arial" charset="0"/>
                <a:cs typeface="Arial" charset="0"/>
              </a:rPr>
              <a:t>Understanding Federal Income Tax Principles</a:t>
            </a:r>
            <a:endParaRPr lang="en-US" altLang="en-US" sz="2900" dirty="0" smtClean="0">
              <a:latin typeface="Arial" charset="0"/>
              <a:cs typeface="Arial" charset="0"/>
            </a:endParaRPr>
          </a:p>
        </p:txBody>
      </p:sp>
      <p:sp>
        <p:nvSpPr>
          <p:cNvPr id="21507" name="Rectangle 3"/>
          <p:cNvSpPr>
            <a:spLocks noGrp="1"/>
          </p:cNvSpPr>
          <p:nvPr>
            <p:ph idx="1"/>
          </p:nvPr>
        </p:nvSpPr>
        <p:spPr>
          <a:xfrm>
            <a:off x="867316" y="2006600"/>
            <a:ext cx="7302500" cy="4114800"/>
          </a:xfrm>
        </p:spPr>
        <p:txBody>
          <a:bodyPr/>
          <a:lstStyle/>
          <a:p>
            <a:pPr marL="457200" indent="-457200" eaLnBrk="0" hangingPunct="0">
              <a:buClr>
                <a:srgbClr val="000000"/>
              </a:buClr>
              <a:buFont typeface="Arial" charset="0"/>
              <a:buNone/>
            </a:pPr>
            <a:r>
              <a:rPr lang="en-US" altLang="en-US" sz="2800" b="1" dirty="0" smtClean="0">
                <a:solidFill>
                  <a:srgbClr val="7F9A24"/>
                </a:solidFill>
                <a:latin typeface="Arial" charset="0"/>
                <a:cs typeface="Arial" charset="0"/>
              </a:rPr>
              <a:t>Internal Revenue Service (IRS)</a:t>
            </a:r>
            <a:r>
              <a:rPr lang="en-US" altLang="en-US" sz="2800" dirty="0" smtClean="0">
                <a:latin typeface="Arial" charset="0"/>
                <a:cs typeface="Arial" charset="0"/>
              </a:rPr>
              <a:t> responsible for administration and enforcement of federal</a:t>
            </a:r>
            <a:r>
              <a:rPr lang="en-US" altLang="en-US" sz="2800" baseline="0" dirty="0" smtClean="0">
                <a:latin typeface="Arial" charset="0"/>
                <a:cs typeface="Arial" charset="0"/>
              </a:rPr>
              <a:t> </a:t>
            </a:r>
            <a:r>
              <a:rPr lang="en-US" altLang="en-US" sz="2800" dirty="0" smtClean="0">
                <a:latin typeface="Arial" charset="0"/>
                <a:cs typeface="Arial" charset="0"/>
              </a:rPr>
              <a:t>tax laws</a:t>
            </a:r>
            <a:endParaRPr lang="en-US" altLang="en-US" sz="2800" dirty="0">
              <a:latin typeface="Arial" charset="0"/>
              <a:cs typeface="Arial" charset="0"/>
            </a:endParaRPr>
          </a:p>
          <a:p>
            <a:pPr marL="457200" indent="-457200">
              <a:spcBef>
                <a:spcPts val="4200"/>
              </a:spcBef>
              <a:buClr>
                <a:srgbClr val="000000"/>
              </a:buClr>
              <a:buNone/>
            </a:pPr>
            <a:r>
              <a:rPr lang="en-US" altLang="en-US" sz="2800" b="1" dirty="0" smtClean="0">
                <a:solidFill>
                  <a:srgbClr val="990033"/>
                </a:solidFill>
              </a:rPr>
              <a:t>Typical American family pays more than 1/3 of gross income in various taxes</a:t>
            </a:r>
            <a:endParaRPr lang="en-US" altLang="en-US" sz="2800" dirty="0" smtClean="0">
              <a:latin typeface="Arial" charset="0"/>
              <a:cs typeface="Arial" charset="0"/>
            </a:endParaRPr>
          </a:p>
        </p:txBody>
      </p:sp>
      <p:pic>
        <p:nvPicPr>
          <p:cNvPr id="6148" name="Picture 4" descr="Fanned dollar bills in front of an IRS broch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30033" y="4420055"/>
            <a:ext cx="940880" cy="1567821"/>
          </a:xfrm>
          <a:prstGeom prst="rect">
            <a:avLst/>
          </a:prstGeom>
          <a:noFill/>
          <a:ln w="38100">
            <a:solidFill>
              <a:srgbClr val="7F9A24"/>
            </a:solidFill>
            <a:miter lim="800000"/>
            <a:headEnd/>
            <a:tailEnd/>
          </a:ln>
          <a:effectLst>
            <a:outerShdw dist="45791" dir="2021404"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Rectangle 2"/>
          <p:cNvSpPr>
            <a:spLocks noGrp="1"/>
          </p:cNvSpPr>
          <p:nvPr>
            <p:ph type="title"/>
          </p:nvPr>
        </p:nvSpPr>
        <p:spPr>
          <a:xfrm>
            <a:off x="457200" y="723389"/>
            <a:ext cx="8229600" cy="1143000"/>
          </a:xfrm>
        </p:spPr>
        <p:txBody>
          <a:bodyPr lIns="92075" tIns="46038" rIns="92075" bIns="46038"/>
          <a:lstStyle/>
          <a:p>
            <a:r>
              <a:rPr lang="en-US" altLang="en-US" dirty="0" smtClean="0">
                <a:latin typeface="Arial" charset="0"/>
                <a:cs typeface="Arial" charset="0"/>
              </a:rPr>
              <a:t>Exemptions</a:t>
            </a:r>
          </a:p>
        </p:txBody>
      </p:sp>
      <p:sp>
        <p:nvSpPr>
          <p:cNvPr id="3" name="Content Placeholder 2"/>
          <p:cNvSpPr>
            <a:spLocks noGrp="1"/>
          </p:cNvSpPr>
          <p:nvPr>
            <p:ph idx="1"/>
          </p:nvPr>
        </p:nvSpPr>
        <p:spPr>
          <a:xfrm>
            <a:off x="846666" y="1981200"/>
            <a:ext cx="7840133" cy="4144963"/>
          </a:xfrm>
        </p:spPr>
        <p:txBody>
          <a:bodyPr/>
          <a:lstStyle/>
          <a:p>
            <a:pPr marL="0" indent="0">
              <a:buNone/>
            </a:pPr>
            <a:r>
              <a:rPr lang="en-US" altLang="en-US" dirty="0" smtClean="0">
                <a:solidFill>
                  <a:srgbClr val="2F454F"/>
                </a:solidFill>
                <a:cs typeface="Arial" charset="0"/>
              </a:rPr>
              <a:t>Deductions from AGI based on number of persons supported by taxpayer’s income</a:t>
            </a:r>
          </a:p>
          <a:p>
            <a:pPr lvl="0"/>
            <a:r>
              <a:rPr lang="en-US" dirty="0" smtClean="0"/>
              <a:t>You are an exemption on your own return unless claimed by someone else</a:t>
            </a:r>
          </a:p>
          <a:p>
            <a:pPr lvl="0"/>
            <a:r>
              <a:rPr lang="en-US" dirty="0" smtClean="0"/>
              <a:t>Children, spouses, elderly parents can be other exemptions</a:t>
            </a:r>
            <a:endParaRPr lang="en-US" dirty="0"/>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0178" name="Rectangle 2"/>
          <p:cNvSpPr>
            <a:spLocks noGrp="1"/>
          </p:cNvSpPr>
          <p:nvPr>
            <p:ph type="title"/>
          </p:nvPr>
        </p:nvSpPr>
        <p:spPr>
          <a:xfrm>
            <a:off x="1104900" y="698500"/>
            <a:ext cx="6780213" cy="1270000"/>
          </a:xfrm>
        </p:spPr>
        <p:txBody>
          <a:bodyPr lIns="92075" tIns="46038" rIns="92075" bIns="46038"/>
          <a:lstStyle/>
          <a:p>
            <a:r>
              <a:rPr lang="en-US" altLang="en-US" dirty="0" smtClean="0">
                <a:latin typeface="Arial" charset="0"/>
                <a:cs typeface="Arial" charset="0"/>
              </a:rPr>
              <a:t>Tax Credits</a:t>
            </a:r>
          </a:p>
        </p:txBody>
      </p:sp>
      <p:sp>
        <p:nvSpPr>
          <p:cNvPr id="50179" name="Rectangle 3"/>
          <p:cNvSpPr>
            <a:spLocks noGrp="1"/>
          </p:cNvSpPr>
          <p:nvPr>
            <p:ph idx="1"/>
          </p:nvPr>
        </p:nvSpPr>
        <p:spPr>
          <a:xfrm>
            <a:off x="1147763" y="2082800"/>
            <a:ext cx="7691437" cy="4013200"/>
          </a:xfrm>
        </p:spPr>
        <p:txBody>
          <a:bodyPr lIns="92075" tIns="46038" rIns="92075" bIns="46038"/>
          <a:lstStyle/>
          <a:p>
            <a:pPr>
              <a:buClr>
                <a:schemeClr val="tx2"/>
              </a:buClr>
              <a:buFont typeface="Arial" charset="0"/>
              <a:buNone/>
            </a:pPr>
            <a:r>
              <a:rPr lang="en-US" altLang="en-US" dirty="0" smtClean="0">
                <a:latin typeface="Arial" charset="0"/>
                <a:cs typeface="Arial" charset="0"/>
              </a:rPr>
              <a:t>Subtracted from amount of taxes owed</a:t>
            </a:r>
          </a:p>
          <a:p>
            <a:pPr>
              <a:buClr>
                <a:schemeClr val="tx2"/>
              </a:buClr>
              <a:buFont typeface="Arial" charset="0"/>
              <a:buNone/>
            </a:pPr>
            <a:r>
              <a:rPr lang="en-US" altLang="en-US" dirty="0" smtClean="0">
                <a:latin typeface="Arial" charset="0"/>
                <a:cs typeface="Arial" charset="0"/>
              </a:rPr>
              <a:t>Credits include:</a:t>
            </a:r>
          </a:p>
          <a:p>
            <a:pPr lvl="0"/>
            <a:r>
              <a:rPr lang="en-US" dirty="0"/>
              <a:t>Child &amp; dependent care expenses</a:t>
            </a:r>
          </a:p>
          <a:p>
            <a:pPr lvl="0"/>
            <a:r>
              <a:rPr lang="en-US" dirty="0"/>
              <a:t>  Adoption tax credit</a:t>
            </a:r>
          </a:p>
          <a:p>
            <a:pPr lvl="0"/>
            <a:r>
              <a:rPr lang="en-US" dirty="0"/>
              <a:t>  Foreign tax credit</a:t>
            </a:r>
          </a:p>
          <a:p>
            <a:pPr lvl="0"/>
            <a:r>
              <a:rPr lang="en-US" dirty="0"/>
              <a:t>  Credit for Qualified electric </a:t>
            </a:r>
            <a:r>
              <a:rPr lang="en-US" dirty="0" smtClean="0"/>
              <a:t>car</a:t>
            </a:r>
            <a:endParaRPr lang="en-US" altLang="en-US" sz="2400" dirty="0"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p:cNvSpPr>
          <p:nvPr>
            <p:ph type="title"/>
          </p:nvPr>
        </p:nvSpPr>
        <p:spPr>
          <a:xfrm>
            <a:off x="457200" y="748479"/>
            <a:ext cx="8229600" cy="1143000"/>
          </a:xfrm>
        </p:spPr>
        <p:txBody>
          <a:bodyPr lIns="92075" tIns="46038" rIns="92075" bIns="46038"/>
          <a:lstStyle/>
          <a:p>
            <a:r>
              <a:rPr lang="en-US" altLang="en-US" dirty="0" smtClean="0">
                <a:latin typeface="Arial" charset="0"/>
                <a:cs typeface="Arial" charset="0"/>
              </a:rPr>
              <a:t>Tax Credits versus Tax Deductions</a:t>
            </a:r>
          </a:p>
        </p:txBody>
      </p:sp>
      <p:sp>
        <p:nvSpPr>
          <p:cNvPr id="59395" name="Rectangle 3"/>
          <p:cNvSpPr>
            <a:spLocks noGrp="1"/>
          </p:cNvSpPr>
          <p:nvPr>
            <p:ph idx="1"/>
          </p:nvPr>
        </p:nvSpPr>
        <p:spPr>
          <a:xfrm>
            <a:off x="831272" y="1982599"/>
            <a:ext cx="7481455" cy="3844622"/>
          </a:xfrm>
        </p:spPr>
        <p:txBody>
          <a:bodyPr lIns="92075" tIns="46038" rIns="92075" bIns="46038"/>
          <a:lstStyle/>
          <a:p>
            <a:pPr>
              <a:buClr>
                <a:schemeClr val="tx2"/>
              </a:buClr>
              <a:buFont typeface="Arial" charset="0"/>
              <a:buNone/>
            </a:pPr>
            <a:r>
              <a:rPr lang="en-US" altLang="en-US" sz="2800" b="1" dirty="0" smtClean="0">
                <a:solidFill>
                  <a:srgbClr val="7F9A24"/>
                </a:solidFill>
                <a:latin typeface="Arial" charset="0"/>
                <a:cs typeface="Arial" charset="0"/>
              </a:rPr>
              <a:t>Which results in lower taxes?</a:t>
            </a:r>
          </a:p>
          <a:p>
            <a:pPr marL="0" indent="0">
              <a:buNone/>
            </a:pPr>
            <a:r>
              <a:rPr lang="en-US" altLang="en-US" sz="2800" b="1" u="sng" dirty="0">
                <a:solidFill>
                  <a:srgbClr val="990033"/>
                </a:solidFill>
              </a:rPr>
              <a:t>Credits</a:t>
            </a:r>
          </a:p>
          <a:p>
            <a:pPr marL="0" indent="0">
              <a:buNone/>
            </a:pPr>
            <a:r>
              <a:rPr lang="en-US" altLang="en-US" sz="2800" b="1" dirty="0"/>
              <a:t> </a:t>
            </a:r>
            <a:r>
              <a:rPr lang="en-US" altLang="en-US" sz="2800" dirty="0"/>
              <a:t>directly reduce amount of taxes </a:t>
            </a:r>
            <a:r>
              <a:rPr lang="en-US" altLang="en-US" sz="2800" dirty="0" smtClean="0"/>
              <a:t>owed</a:t>
            </a:r>
          </a:p>
          <a:p>
            <a:pPr marL="0" indent="0" algn="ctr">
              <a:buNone/>
            </a:pPr>
            <a:r>
              <a:rPr lang="en-US" altLang="en-US" sz="2800" b="1" dirty="0">
                <a:solidFill>
                  <a:srgbClr val="990033"/>
                </a:solidFill>
              </a:rPr>
              <a:t>v</a:t>
            </a:r>
            <a:r>
              <a:rPr lang="en-US" altLang="en-US" sz="2800" b="1" dirty="0" smtClean="0">
                <a:solidFill>
                  <a:srgbClr val="990033"/>
                </a:solidFill>
              </a:rPr>
              <a:t>ersus</a:t>
            </a:r>
          </a:p>
          <a:p>
            <a:pPr>
              <a:lnSpc>
                <a:spcPct val="80000"/>
              </a:lnSpc>
              <a:buClr>
                <a:schemeClr val="tx2"/>
              </a:buClr>
              <a:buNone/>
            </a:pPr>
            <a:r>
              <a:rPr lang="en-US" altLang="en-US" sz="2800" b="1" u="sng" dirty="0">
                <a:solidFill>
                  <a:srgbClr val="990033"/>
                </a:solidFill>
              </a:rPr>
              <a:t>Deductions</a:t>
            </a:r>
            <a:r>
              <a:rPr lang="en-US" altLang="en-US" sz="2800" b="1" dirty="0">
                <a:solidFill>
                  <a:srgbClr val="990033"/>
                </a:solidFill>
              </a:rPr>
              <a:t> </a:t>
            </a:r>
          </a:p>
          <a:p>
            <a:pPr>
              <a:lnSpc>
                <a:spcPct val="80000"/>
              </a:lnSpc>
              <a:buClr>
                <a:schemeClr val="tx2"/>
              </a:buClr>
              <a:buNone/>
            </a:pPr>
            <a:r>
              <a:rPr lang="en-US" altLang="en-US" sz="2800" dirty="0"/>
              <a:t>subtracted from AGI and reduce taxable </a:t>
            </a:r>
            <a:r>
              <a:rPr lang="en-US" altLang="en-US" sz="2800" dirty="0" smtClean="0"/>
              <a:t>income</a:t>
            </a:r>
            <a:endParaRPr lang="en-US" altLang="en-US" sz="2800" b="1" dirty="0" smtClean="0">
              <a:solidFill>
                <a:srgbClr val="7F9A24"/>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5298" name="Rectangle 2"/>
          <p:cNvSpPr>
            <a:spLocks noGrp="1"/>
          </p:cNvSpPr>
          <p:nvPr>
            <p:ph type="title"/>
          </p:nvPr>
        </p:nvSpPr>
        <p:spPr>
          <a:xfrm>
            <a:off x="1130300" y="808038"/>
            <a:ext cx="6897688" cy="884237"/>
          </a:xfrm>
        </p:spPr>
        <p:txBody>
          <a:bodyPr lIns="92075" tIns="46038" rIns="92075" bIns="46038"/>
          <a:lstStyle/>
          <a:p>
            <a:r>
              <a:rPr lang="en-US" altLang="en-US" dirty="0" smtClean="0">
                <a:latin typeface="Arial" charset="0"/>
                <a:cs typeface="Arial" charset="0"/>
              </a:rPr>
              <a:t>Tax Forms and Schedules</a:t>
            </a:r>
          </a:p>
        </p:txBody>
      </p:sp>
      <p:sp>
        <p:nvSpPr>
          <p:cNvPr id="62467" name="Rectangle 3"/>
          <p:cNvSpPr>
            <a:spLocks noGrp="1"/>
          </p:cNvSpPr>
          <p:nvPr>
            <p:ph idx="1"/>
          </p:nvPr>
        </p:nvSpPr>
        <p:spPr>
          <a:xfrm>
            <a:off x="784671" y="1995012"/>
            <a:ext cx="7572375" cy="3973512"/>
          </a:xfrm>
        </p:spPr>
        <p:txBody>
          <a:bodyPr lIns="92075" tIns="46038" rIns="92075" bIns="46038"/>
          <a:lstStyle/>
          <a:p>
            <a:pPr>
              <a:buFont typeface="Arial" charset="0"/>
              <a:buNone/>
            </a:pPr>
            <a:r>
              <a:rPr lang="en-US" altLang="en-US" sz="2800" dirty="0" smtClean="0">
                <a:latin typeface="Arial" charset="0"/>
                <a:cs typeface="Arial" charset="0"/>
              </a:rPr>
              <a:t>When more detail is required,</a:t>
            </a:r>
            <a:r>
              <a:rPr lang="en-US" altLang="en-US" sz="2800" baseline="0" dirty="0" smtClean="0">
                <a:latin typeface="Arial" charset="0"/>
                <a:cs typeface="Arial" charset="0"/>
              </a:rPr>
              <a:t> </a:t>
            </a:r>
            <a:r>
              <a:rPr lang="en-US" altLang="en-US" sz="2800" dirty="0" smtClean="0">
                <a:latin typeface="Arial" charset="0"/>
                <a:cs typeface="Arial" charset="0"/>
              </a:rPr>
              <a:t>taxpayers also must file other forms and schedules</a:t>
            </a:r>
          </a:p>
        </p:txBody>
      </p:sp>
      <p:pic>
        <p:nvPicPr>
          <p:cNvPr id="31748" name="Picture 4" descr="tax form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1135" y="2969321"/>
            <a:ext cx="2746490" cy="2631379"/>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7346" name="Rectangle 2"/>
          <p:cNvSpPr>
            <a:spLocks noGrp="1"/>
          </p:cNvSpPr>
          <p:nvPr>
            <p:ph type="title"/>
          </p:nvPr>
        </p:nvSpPr>
        <p:spPr>
          <a:xfrm>
            <a:off x="1143000" y="711200"/>
            <a:ext cx="6884988" cy="1270000"/>
          </a:xfrm>
        </p:spPr>
        <p:txBody>
          <a:bodyPr lIns="92075" tIns="46038" rIns="92075" bIns="46038"/>
          <a:lstStyle/>
          <a:p>
            <a:r>
              <a:rPr lang="en-US" altLang="en-US" dirty="0" smtClean="0">
                <a:latin typeface="Arial" charset="0"/>
                <a:cs typeface="Arial" charset="0"/>
              </a:rPr>
              <a:t>Tax Forms and Schedules-1040EZ</a:t>
            </a:r>
          </a:p>
        </p:txBody>
      </p:sp>
      <p:sp>
        <p:nvSpPr>
          <p:cNvPr id="64515" name="Rectangle 3"/>
          <p:cNvSpPr>
            <a:spLocks noGrp="1"/>
          </p:cNvSpPr>
          <p:nvPr>
            <p:ph idx="1"/>
          </p:nvPr>
        </p:nvSpPr>
        <p:spPr>
          <a:xfrm>
            <a:off x="833542" y="1987517"/>
            <a:ext cx="7656512" cy="4271962"/>
          </a:xfrm>
        </p:spPr>
        <p:txBody>
          <a:bodyPr lIns="92075" tIns="46038" rIns="92075" bIns="46038"/>
          <a:lstStyle/>
          <a:p>
            <a:pPr>
              <a:buFont typeface="Arial" charset="0"/>
              <a:buNone/>
            </a:pPr>
            <a:r>
              <a:rPr lang="en-US" altLang="en-US" sz="2800" dirty="0" smtClean="0">
                <a:latin typeface="Arial" charset="0"/>
                <a:cs typeface="Arial" charset="0"/>
              </a:rPr>
              <a:t>	</a:t>
            </a:r>
            <a:r>
              <a:rPr lang="en-US" altLang="en-US" sz="2800" b="1" dirty="0" smtClean="0">
                <a:solidFill>
                  <a:srgbClr val="990033"/>
                </a:solidFill>
                <a:latin typeface="Arial" charset="0"/>
                <a:cs typeface="Arial" charset="0"/>
              </a:rPr>
              <a:t>Form 1040EZ</a:t>
            </a:r>
            <a:r>
              <a:rPr lang="en-US" altLang="en-US" sz="2800" dirty="0" smtClean="0">
                <a:latin typeface="Arial" charset="0"/>
                <a:cs typeface="Arial" charset="0"/>
              </a:rPr>
              <a:t>  — Simple 1 page form </a:t>
            </a:r>
          </a:p>
          <a:p>
            <a:r>
              <a:rPr lang="en-US" altLang="en-US" sz="2800" dirty="0" smtClean="0">
                <a:latin typeface="Arial" charset="0"/>
                <a:cs typeface="Arial" charset="0"/>
              </a:rPr>
              <a:t>Under age 65</a:t>
            </a:r>
          </a:p>
          <a:p>
            <a:r>
              <a:rPr lang="en-US" altLang="en-US" sz="2800" dirty="0" smtClean="0">
                <a:latin typeface="Arial" charset="0"/>
                <a:cs typeface="Arial" charset="0"/>
              </a:rPr>
              <a:t>Taxable income under $100,000</a:t>
            </a:r>
          </a:p>
          <a:p>
            <a:r>
              <a:rPr lang="en-US" altLang="en-US" sz="2800" dirty="0" smtClean="0">
                <a:latin typeface="Arial" charset="0"/>
                <a:cs typeface="Arial" charset="0"/>
              </a:rPr>
              <a:t>Don’t claim</a:t>
            </a:r>
          </a:p>
          <a:p>
            <a:pPr lvl="1"/>
            <a:r>
              <a:rPr lang="en-US" altLang="en-US" sz="2400" dirty="0" smtClean="0">
                <a:latin typeface="Arial" charset="0"/>
                <a:cs typeface="Arial" charset="0"/>
              </a:rPr>
              <a:t>adjustments to income</a:t>
            </a:r>
          </a:p>
          <a:p>
            <a:pPr lvl="1"/>
            <a:r>
              <a:rPr lang="en-US" altLang="en-US" sz="2400" dirty="0" smtClean="0">
                <a:latin typeface="Arial" charset="0"/>
                <a:cs typeface="Arial" charset="0"/>
              </a:rPr>
              <a:t>itemized deductions</a:t>
            </a:r>
          </a:p>
          <a:p>
            <a:pPr lvl="1"/>
            <a:r>
              <a:rPr lang="en-US" altLang="en-US" sz="2400" dirty="0" smtClean="0">
                <a:latin typeface="Arial" charset="0"/>
                <a:cs typeface="Arial" charset="0"/>
              </a:rPr>
              <a:t>tax credits</a:t>
            </a:r>
          </a:p>
        </p:txBody>
      </p:sp>
      <p:pic>
        <p:nvPicPr>
          <p:cNvPr id="32772" name="Picture 4" descr="tax e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8498" y="3724103"/>
            <a:ext cx="2824078" cy="1876598"/>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2" name="Rectangle 2"/>
          <p:cNvSpPr>
            <a:spLocks noGrp="1"/>
          </p:cNvSpPr>
          <p:nvPr>
            <p:ph type="title"/>
          </p:nvPr>
        </p:nvSpPr>
        <p:spPr>
          <a:xfrm>
            <a:off x="1079500" y="711200"/>
            <a:ext cx="7437438" cy="1347788"/>
          </a:xfrm>
        </p:spPr>
        <p:txBody>
          <a:bodyPr/>
          <a:lstStyle/>
          <a:p>
            <a:r>
              <a:rPr lang="en-US" altLang="en-US" dirty="0" smtClean="0">
                <a:latin typeface="Arial" charset="0"/>
                <a:cs typeface="Arial" charset="0"/>
              </a:rPr>
              <a:t>Other Filing Considerations</a:t>
            </a:r>
          </a:p>
        </p:txBody>
      </p:sp>
      <p:sp>
        <p:nvSpPr>
          <p:cNvPr id="66563" name="Rectangle 3"/>
          <p:cNvSpPr>
            <a:spLocks noGrp="1"/>
          </p:cNvSpPr>
          <p:nvPr>
            <p:ph idx="1"/>
          </p:nvPr>
        </p:nvSpPr>
        <p:spPr>
          <a:xfrm>
            <a:off x="851960" y="1982721"/>
            <a:ext cx="7729537" cy="4211637"/>
          </a:xfrm>
        </p:spPr>
        <p:txBody>
          <a:bodyPr/>
          <a:lstStyle/>
          <a:p>
            <a:r>
              <a:rPr lang="en-US" altLang="en-US" sz="2800" dirty="0" smtClean="0">
                <a:latin typeface="Arial" charset="0"/>
                <a:cs typeface="Arial" charset="0"/>
              </a:rPr>
              <a:t>Quarterly payment of estimated taxes</a:t>
            </a:r>
          </a:p>
          <a:p>
            <a:r>
              <a:rPr lang="en-US" altLang="en-US" sz="2800" dirty="0" smtClean="0">
                <a:latin typeface="Arial" charset="0"/>
                <a:cs typeface="Arial" charset="0"/>
              </a:rPr>
              <a:t>April 15 filing deadline</a:t>
            </a:r>
          </a:p>
          <a:p>
            <a:r>
              <a:rPr lang="en-US" altLang="en-US" sz="2800" dirty="0" smtClean="0">
                <a:latin typeface="Arial" charset="0"/>
                <a:cs typeface="Arial" charset="0"/>
              </a:rPr>
              <a:t>Filing extensions </a:t>
            </a:r>
          </a:p>
          <a:p>
            <a:r>
              <a:rPr lang="en-US" altLang="en-US" sz="2800" dirty="0" smtClean="0">
                <a:latin typeface="Arial" charset="0"/>
                <a:cs typeface="Arial" charset="0"/>
              </a:rPr>
              <a:t>Amended returns (1040X)</a:t>
            </a:r>
          </a:p>
          <a:p>
            <a:r>
              <a:rPr lang="en-US" altLang="en-US" sz="2800" dirty="0" smtClean="0">
                <a:latin typeface="Arial" charset="0"/>
                <a:cs typeface="Arial" charset="0"/>
              </a:rPr>
              <a:t>Audited returns</a:t>
            </a:r>
          </a:p>
        </p:txBody>
      </p:sp>
      <p:pic>
        <p:nvPicPr>
          <p:cNvPr id="36868" name="Picture 4" descr="tax form april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1888" y="2476500"/>
            <a:ext cx="1619250" cy="1076325"/>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pic>
        <p:nvPicPr>
          <p:cNvPr id="36869" name="Picture 5" descr="tax audi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34138" y="3979863"/>
            <a:ext cx="1292225" cy="1619250"/>
          </a:xfrm>
          <a:prstGeom prst="rect">
            <a:avLst/>
          </a:prstGeom>
          <a:noFill/>
          <a:ln w="38100">
            <a:solidFill>
              <a:srgbClr val="7F9A24"/>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Rectangle 2"/>
          <p:cNvSpPr>
            <a:spLocks noGrp="1"/>
          </p:cNvSpPr>
          <p:nvPr>
            <p:ph type="title"/>
          </p:nvPr>
        </p:nvSpPr>
        <p:spPr>
          <a:xfrm>
            <a:off x="1117600" y="673100"/>
            <a:ext cx="7067550" cy="1257300"/>
          </a:xfrm>
        </p:spPr>
        <p:txBody>
          <a:bodyPr lIns="92075" tIns="46038" rIns="92075" bIns="46038"/>
          <a:lstStyle/>
          <a:p>
            <a:r>
              <a:rPr lang="en-US" altLang="en-US" dirty="0" smtClean="0">
                <a:latin typeface="Arial" charset="0"/>
                <a:cs typeface="Arial" charset="0"/>
              </a:rPr>
              <a:t>Tax Preparation Services</a:t>
            </a:r>
          </a:p>
        </p:txBody>
      </p:sp>
      <p:sp>
        <p:nvSpPr>
          <p:cNvPr id="74755" name="Rectangle 3"/>
          <p:cNvSpPr>
            <a:spLocks noGrp="1"/>
          </p:cNvSpPr>
          <p:nvPr>
            <p:ph idx="1"/>
          </p:nvPr>
        </p:nvSpPr>
        <p:spPr>
          <a:xfrm>
            <a:off x="861570" y="1983353"/>
            <a:ext cx="7839075" cy="3281362"/>
          </a:xfrm>
        </p:spPr>
        <p:txBody>
          <a:bodyPr lIns="92075" tIns="46038" rIns="92075" bIns="46038"/>
          <a:lstStyle/>
          <a:p>
            <a:pPr>
              <a:lnSpc>
                <a:spcPct val="90000"/>
              </a:lnSpc>
            </a:pPr>
            <a:r>
              <a:rPr lang="en-US" altLang="en-US" sz="2400" dirty="0" smtClean="0">
                <a:latin typeface="Arial" charset="0"/>
                <a:cs typeface="Arial" charset="0"/>
              </a:rPr>
              <a:t>Do it yourself or get help from</a:t>
            </a:r>
          </a:p>
          <a:p>
            <a:pPr lvl="1">
              <a:lnSpc>
                <a:spcPct val="90000"/>
              </a:lnSpc>
            </a:pPr>
            <a:r>
              <a:rPr lang="en-US" altLang="en-US" sz="2400" dirty="0" smtClean="0">
                <a:latin typeface="Arial" charset="0"/>
                <a:cs typeface="Arial" charset="0"/>
              </a:rPr>
              <a:t>Private tax preparers</a:t>
            </a:r>
          </a:p>
          <a:p>
            <a:pPr lvl="1">
              <a:lnSpc>
                <a:spcPct val="90000"/>
              </a:lnSpc>
            </a:pPr>
            <a:r>
              <a:rPr lang="en-US" altLang="en-US" sz="2400" dirty="0" smtClean="0">
                <a:latin typeface="Arial" charset="0"/>
                <a:cs typeface="Arial" charset="0"/>
              </a:rPr>
              <a:t>Tax services </a:t>
            </a:r>
          </a:p>
          <a:p>
            <a:pPr lvl="1">
              <a:lnSpc>
                <a:spcPct val="90000"/>
              </a:lnSpc>
            </a:pPr>
            <a:r>
              <a:rPr lang="en-US" altLang="en-US" sz="2400" dirty="0" smtClean="0">
                <a:latin typeface="Arial" charset="0"/>
                <a:cs typeface="Arial" charset="0"/>
              </a:rPr>
              <a:t>CPA’s </a:t>
            </a:r>
          </a:p>
          <a:p>
            <a:pPr lvl="1">
              <a:lnSpc>
                <a:spcPct val="90000"/>
              </a:lnSpc>
            </a:pPr>
            <a:r>
              <a:rPr lang="en-US" altLang="en-US" sz="2400" dirty="0" smtClean="0">
                <a:latin typeface="Arial" charset="0"/>
                <a:cs typeface="Arial" charset="0"/>
              </a:rPr>
              <a:t>Enrolled agents </a:t>
            </a:r>
          </a:p>
          <a:p>
            <a:pPr lvl="1">
              <a:lnSpc>
                <a:spcPct val="90000"/>
              </a:lnSpc>
            </a:pPr>
            <a:r>
              <a:rPr lang="en-US" altLang="en-US" sz="2400" dirty="0" smtClean="0">
                <a:latin typeface="Arial" charset="0"/>
                <a:cs typeface="Arial" charset="0"/>
              </a:rPr>
              <a:t>Tax attorneys </a:t>
            </a:r>
          </a:p>
          <a:p>
            <a:pPr lvl="1">
              <a:lnSpc>
                <a:spcPct val="90000"/>
              </a:lnSpc>
            </a:pPr>
            <a:r>
              <a:rPr lang="en-US" altLang="en-US" sz="2400" dirty="0" smtClean="0">
                <a:latin typeface="Arial" charset="0"/>
                <a:cs typeface="Arial" charset="0"/>
              </a:rPr>
              <a:t>Computer-based tax returns</a:t>
            </a:r>
          </a:p>
          <a:p>
            <a:pPr>
              <a:lnSpc>
                <a:spcPct val="90000"/>
              </a:lnSpc>
            </a:pPr>
            <a:r>
              <a:rPr lang="en-US" altLang="en-US" sz="2400" dirty="0">
                <a:latin typeface="Arial" panose="020B0604020202020204" pitchFamily="34" charset="0"/>
                <a:cs typeface="Arial" panose="020B0604020202020204" pitchFamily="34" charset="0"/>
              </a:rPr>
              <a:t>Taxpayer is </a:t>
            </a:r>
            <a:r>
              <a:rPr lang="en-US" altLang="en-US" sz="2400" dirty="0" smtClean="0">
                <a:latin typeface="Arial" panose="020B0604020202020204" pitchFamily="34" charset="0"/>
                <a:cs typeface="Arial" panose="020B0604020202020204" pitchFamily="34" charset="0"/>
              </a:rPr>
              <a:t>responsible for </a:t>
            </a:r>
            <a:r>
              <a:rPr lang="en-US" altLang="en-US" sz="2400" dirty="0">
                <a:latin typeface="Arial" panose="020B0604020202020204" pitchFamily="34" charset="0"/>
                <a:cs typeface="Arial" panose="020B0604020202020204" pitchFamily="34" charset="0"/>
              </a:rPr>
              <a:t>accuracy</a:t>
            </a:r>
            <a:r>
              <a:rPr lang="en-US" altLang="en-US" sz="2400" dirty="0" smtClean="0">
                <a:latin typeface="Arial" panose="020B0604020202020204" pitchFamily="34" charset="0"/>
                <a:cs typeface="Arial" panose="020B0604020202020204" pitchFamily="34" charset="0"/>
              </a:rPr>
              <a:t>!</a:t>
            </a:r>
            <a:endParaRPr lang="en-US" altLang="en-US" sz="2400" u="sng" dirty="0" smtClean="0">
              <a:solidFill>
                <a:srgbClr val="333399"/>
              </a:solidFill>
              <a:latin typeface="Arial" charset="0"/>
              <a:cs typeface="Arial" charset="0"/>
            </a:endParaRPr>
          </a:p>
        </p:txBody>
      </p:sp>
      <p:pic>
        <p:nvPicPr>
          <p:cNvPr id="37892" name="Picture 4" descr="Someone pushing the buttons on a calculator with the eraser end of a penci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78563" y="2432050"/>
            <a:ext cx="1558925" cy="1947863"/>
          </a:xfrm>
          <a:prstGeom prst="rect">
            <a:avLst/>
          </a:prstGeom>
          <a:noFill/>
          <a:ln w="38100">
            <a:solidFill>
              <a:srgbClr val="7F9A24"/>
            </a:solidFill>
            <a:miter lim="800000"/>
            <a:headEnd/>
            <a:tailEnd/>
          </a:ln>
          <a:effectLst>
            <a:outerShdw dist="45791" dir="2021404"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2"/>
          <p:cNvSpPr>
            <a:spLocks noGrp="1"/>
          </p:cNvSpPr>
          <p:nvPr>
            <p:ph type="title"/>
          </p:nvPr>
        </p:nvSpPr>
        <p:spPr>
          <a:xfrm>
            <a:off x="1117600" y="711200"/>
            <a:ext cx="7110413" cy="1270000"/>
          </a:xfrm>
        </p:spPr>
        <p:txBody>
          <a:bodyPr lIns="92075" tIns="46038" rIns="92075" bIns="46038"/>
          <a:lstStyle/>
          <a:p>
            <a:r>
              <a:rPr lang="en-US" altLang="en-US" dirty="0" smtClean="0">
                <a:latin typeface="Arial" charset="0"/>
                <a:cs typeface="Arial" charset="0"/>
              </a:rPr>
              <a:t>Effective Tax Planning</a:t>
            </a:r>
          </a:p>
        </p:txBody>
      </p:sp>
      <p:sp>
        <p:nvSpPr>
          <p:cNvPr id="76803" name="Rectangle 3"/>
          <p:cNvSpPr>
            <a:spLocks noGrp="1"/>
          </p:cNvSpPr>
          <p:nvPr>
            <p:ph idx="1"/>
          </p:nvPr>
        </p:nvSpPr>
        <p:spPr>
          <a:xfrm>
            <a:off x="842349" y="1983063"/>
            <a:ext cx="7772400" cy="4306887"/>
          </a:xfrm>
        </p:spPr>
        <p:txBody>
          <a:bodyPr lIns="92075" tIns="46038" rIns="92075" bIns="46038"/>
          <a:lstStyle/>
          <a:p>
            <a:pPr>
              <a:buClr>
                <a:srgbClr val="990033"/>
              </a:buClr>
              <a:buFont typeface="Arial" charset="0"/>
              <a:buNone/>
            </a:pPr>
            <a:r>
              <a:rPr lang="en-US" altLang="en-US" sz="2800" dirty="0" smtClean="0">
                <a:solidFill>
                  <a:srgbClr val="990033"/>
                </a:solidFill>
                <a:latin typeface="Arial" charset="0"/>
                <a:cs typeface="Arial" charset="0"/>
              </a:rPr>
              <a:t>Tax avoidance is legal - tax </a:t>
            </a:r>
            <a:r>
              <a:rPr lang="en-US" altLang="en-US" sz="2800" i="1" u="sng" dirty="0" smtClean="0">
                <a:solidFill>
                  <a:srgbClr val="990033"/>
                </a:solidFill>
                <a:latin typeface="Arial" charset="0"/>
                <a:cs typeface="Arial" charset="0"/>
              </a:rPr>
              <a:t>evasion</a:t>
            </a:r>
            <a:r>
              <a:rPr lang="en-US" altLang="en-US" sz="2800" dirty="0" smtClean="0">
                <a:solidFill>
                  <a:srgbClr val="990033"/>
                </a:solidFill>
                <a:latin typeface="Arial" charset="0"/>
                <a:cs typeface="Arial" charset="0"/>
              </a:rPr>
              <a:t> is not!</a:t>
            </a:r>
          </a:p>
          <a:p>
            <a:pPr>
              <a:buClr>
                <a:schemeClr val="tx2"/>
              </a:buClr>
              <a:buFontTx/>
              <a:buChar char="•"/>
            </a:pPr>
            <a:r>
              <a:rPr lang="en-US" altLang="en-US" sz="2800" dirty="0" smtClean="0">
                <a:solidFill>
                  <a:schemeClr val="tx2"/>
                </a:solidFill>
                <a:latin typeface="Arial" charset="0"/>
                <a:cs typeface="Arial" charset="0"/>
              </a:rPr>
              <a:t>Reduce taxes</a:t>
            </a:r>
          </a:p>
          <a:p>
            <a:pPr lvl="1">
              <a:buClr>
                <a:schemeClr val="tx2"/>
              </a:buClr>
              <a:buFontTx/>
              <a:buChar char="•"/>
            </a:pPr>
            <a:r>
              <a:rPr lang="en-US" altLang="en-US" sz="2400" dirty="0" smtClean="0">
                <a:latin typeface="Arial" charset="0"/>
                <a:cs typeface="Arial" charset="0"/>
              </a:rPr>
              <a:t>Maximize deductions, credits </a:t>
            </a:r>
          </a:p>
          <a:p>
            <a:pPr>
              <a:buClr>
                <a:schemeClr val="tx2"/>
              </a:buClr>
              <a:buFontTx/>
              <a:buChar char="•"/>
            </a:pPr>
            <a:r>
              <a:rPr lang="en-US" altLang="en-US" sz="2800" dirty="0" smtClean="0">
                <a:solidFill>
                  <a:schemeClr val="tx2"/>
                </a:solidFill>
                <a:latin typeface="Arial" charset="0"/>
                <a:cs typeface="Arial" charset="0"/>
              </a:rPr>
              <a:t>Shift taxes</a:t>
            </a:r>
          </a:p>
          <a:p>
            <a:pPr lvl="1">
              <a:buClr>
                <a:schemeClr val="tx2"/>
              </a:buClr>
              <a:buFontTx/>
              <a:buChar char="•"/>
            </a:pPr>
            <a:r>
              <a:rPr lang="en-US" altLang="en-US" sz="2400" dirty="0" smtClean="0">
                <a:latin typeface="Arial" charset="0"/>
                <a:cs typeface="Arial" charset="0"/>
              </a:rPr>
              <a:t>Use gifts or trusts</a:t>
            </a:r>
          </a:p>
          <a:p>
            <a:pPr>
              <a:buClr>
                <a:schemeClr val="tx2"/>
              </a:buClr>
              <a:buFontTx/>
              <a:buChar char="•"/>
            </a:pPr>
            <a:r>
              <a:rPr lang="en-US" altLang="en-US" sz="2800" dirty="0" smtClean="0">
                <a:solidFill>
                  <a:schemeClr val="tx2"/>
                </a:solidFill>
                <a:latin typeface="Arial" charset="0"/>
                <a:cs typeface="Arial" charset="0"/>
              </a:rPr>
              <a:t>Defer taxes</a:t>
            </a:r>
          </a:p>
          <a:p>
            <a:pPr lvl="1">
              <a:buClr>
                <a:schemeClr val="tx2"/>
              </a:buClr>
              <a:buFontTx/>
              <a:buChar char="•"/>
            </a:pPr>
            <a:r>
              <a:rPr lang="en-US" altLang="en-US" sz="2400" dirty="0" smtClean="0">
                <a:latin typeface="Arial" charset="0"/>
                <a:cs typeface="Arial" charset="0"/>
              </a:rPr>
              <a:t>Postpone to future through IRA or annuity</a:t>
            </a:r>
          </a:p>
        </p:txBody>
      </p:sp>
      <p:pic>
        <p:nvPicPr>
          <p:cNvPr id="38916" name="Picture 4" descr="taxes and credi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59538" y="2678567"/>
            <a:ext cx="1447800" cy="2159000"/>
          </a:xfrm>
          <a:prstGeom prst="rect">
            <a:avLst/>
          </a:prstGeom>
          <a:noFill/>
          <a:ln w="38100">
            <a:solidFill>
              <a:schemeClr val="tx2"/>
            </a:solidFill>
            <a:miter lim="800000"/>
            <a:headEnd/>
            <a:tailEnd/>
          </a:ln>
          <a:effectLst>
            <a:outerShdw dist="35921" dir="2700000" algn="ctr" rotWithShape="0">
              <a:srgbClr val="7F9A24"/>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p:cNvSpPr>
          <p:nvPr>
            <p:ph type="title"/>
          </p:nvPr>
        </p:nvSpPr>
        <p:spPr>
          <a:xfrm>
            <a:off x="1015677" y="723900"/>
            <a:ext cx="7467600" cy="1257300"/>
          </a:xfrm>
        </p:spPr>
        <p:txBody>
          <a:bodyPr lIns="92075" tIns="46038" rIns="92075" bIns="46038"/>
          <a:lstStyle/>
          <a:p>
            <a:r>
              <a:rPr lang="en-US" altLang="en-US" dirty="0" smtClean="0">
                <a:latin typeface="Arial" charset="0"/>
                <a:cs typeface="Arial" charset="0"/>
              </a:rPr>
              <a:t>Economics of Income Taxes</a:t>
            </a:r>
          </a:p>
        </p:txBody>
      </p:sp>
      <p:sp>
        <p:nvSpPr>
          <p:cNvPr id="25603" name="Rectangle 3"/>
          <p:cNvSpPr>
            <a:spLocks noGrp="1"/>
          </p:cNvSpPr>
          <p:nvPr>
            <p:ph idx="1"/>
          </p:nvPr>
        </p:nvSpPr>
        <p:spPr>
          <a:xfrm>
            <a:off x="1255713" y="2108200"/>
            <a:ext cx="6608762" cy="3530600"/>
          </a:xfrm>
        </p:spPr>
        <p:txBody>
          <a:bodyPr lIns="92075" tIns="46038" rIns="92075" bIns="46038"/>
          <a:lstStyle/>
          <a:p>
            <a:pPr>
              <a:buFont typeface="Arial" charset="0"/>
              <a:buNone/>
            </a:pPr>
            <a:r>
              <a:rPr lang="en-US" altLang="en-US" sz="2800" b="1" dirty="0" smtClean="0">
                <a:solidFill>
                  <a:srgbClr val="7F9A24"/>
                </a:solidFill>
                <a:latin typeface="Arial" charset="0"/>
                <a:cs typeface="Arial" charset="0"/>
              </a:rPr>
              <a:t>Progressive tax structure</a:t>
            </a:r>
          </a:p>
          <a:p>
            <a:pPr lvl="0"/>
            <a:r>
              <a:rPr lang="en-US" sz="2800" dirty="0" smtClean="0"/>
              <a:t>The larger the taxable income,</a:t>
            </a:r>
            <a:r>
              <a:rPr lang="en-US" sz="2800" baseline="0" dirty="0" smtClean="0"/>
              <a:t> t</a:t>
            </a:r>
            <a:r>
              <a:rPr lang="en-US" sz="2800" dirty="0" smtClean="0"/>
              <a:t>he higher the tax rate</a:t>
            </a:r>
          </a:p>
          <a:p>
            <a:pPr lvl="0"/>
            <a:r>
              <a:rPr lang="en-US" sz="2800" dirty="0" smtClean="0"/>
              <a:t>As taxable income moves to a higher tax bracket, the higher rate applies only to the additional taxable income</a:t>
            </a:r>
            <a:endParaRPr lang="en-US" altLang="en-US" sz="2800" u="sng" dirty="0" smtClean="0">
              <a:solidFill>
                <a:srgbClr val="7F9A24"/>
              </a:solidFill>
              <a:latin typeface="Arial" charset="0"/>
              <a:cs typeface="Arial" charset="0"/>
            </a:endParaRP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770466" y="738188"/>
            <a:ext cx="8229600" cy="1143000"/>
          </a:xfrm>
        </p:spPr>
        <p:txBody>
          <a:bodyPr rtlCol="0">
            <a:normAutofit/>
          </a:bodyPr>
          <a:lstStyle/>
          <a:p>
            <a:pPr fontAlgn="auto">
              <a:spcAft>
                <a:spcPts val="0"/>
              </a:spcAft>
              <a:defRPr/>
            </a:pPr>
            <a:r>
              <a:rPr lang="en-US" sz="3600" dirty="0" smtClean="0">
                <a:latin typeface="Arial" pitchFamily="-111" charset="0"/>
                <a:ea typeface="+mj-ea"/>
                <a:cs typeface="Arial" pitchFamily="-111" charset="0"/>
              </a:rPr>
              <a:t>Single Taxpayer 2010 Tax Return</a:t>
            </a:r>
          </a:p>
        </p:txBody>
      </p:sp>
      <p:graphicFrame>
        <p:nvGraphicFramePr>
          <p:cNvPr id="3" name="Content Placeholder 2"/>
          <p:cNvGraphicFramePr>
            <a:graphicFrameLocks noGrp="1"/>
          </p:cNvGraphicFramePr>
          <p:nvPr>
            <p:ph idx="1"/>
            <p:extLst>
              <p:ext uri="{D42A27DB-BD31-4B8C-83A1-F6EECF244321}">
                <p14:modId xmlns:p14="http://schemas.microsoft.com/office/powerpoint/2010/main" val="1842088662"/>
              </p:ext>
            </p:extLst>
          </p:nvPr>
        </p:nvGraphicFramePr>
        <p:xfrm>
          <a:off x="1634067" y="2236206"/>
          <a:ext cx="6214533" cy="3180321"/>
        </p:xfrm>
        <a:graphic>
          <a:graphicData uri="http://schemas.openxmlformats.org/drawingml/2006/table">
            <a:tbl>
              <a:tblPr firstRow="1" bandRow="1">
                <a:tableStyleId>{5C22544A-7EE6-4342-B048-85BDC9FD1C3A}</a:tableStyleId>
              </a:tblPr>
              <a:tblGrid>
                <a:gridCol w="4005458"/>
                <a:gridCol w="2209075"/>
              </a:tblGrid>
              <a:tr h="303368">
                <a:tc>
                  <a:txBody>
                    <a:bodyPr/>
                    <a:lstStyle/>
                    <a:p>
                      <a:pPr marL="0" marR="0">
                        <a:spcBef>
                          <a:spcPts val="0"/>
                        </a:spcBef>
                        <a:spcAft>
                          <a:spcPts val="0"/>
                        </a:spcAft>
                      </a:pPr>
                      <a:r>
                        <a:rPr lang="en-US" sz="2800" dirty="0">
                          <a:effectLst/>
                        </a:rPr>
                        <a:t>Taxable Income</a:t>
                      </a:r>
                      <a:endParaRPr lang="en-US" sz="1400" dirty="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a:effectLst/>
                        </a:rPr>
                        <a:t>Tax Rate</a:t>
                      </a:r>
                      <a:endParaRPr lang="en-US" sz="1400">
                        <a:effectLst/>
                        <a:latin typeface="Candara"/>
                        <a:ea typeface="MS Mincho"/>
                        <a:cs typeface="Times New Roman"/>
                      </a:endParaRPr>
                    </a:p>
                  </a:txBody>
                  <a:tcPr marL="68580" marR="68580" marT="0" marB="0"/>
                </a:tc>
              </a:tr>
              <a:tr h="371036">
                <a:tc>
                  <a:txBody>
                    <a:bodyPr/>
                    <a:lstStyle/>
                    <a:p>
                      <a:pPr marL="0" marR="0">
                        <a:spcBef>
                          <a:spcPts val="0"/>
                        </a:spcBef>
                        <a:spcAft>
                          <a:spcPts val="0"/>
                        </a:spcAft>
                      </a:pPr>
                      <a:r>
                        <a:rPr lang="en-US" sz="2800" dirty="0">
                          <a:effectLst/>
                        </a:rPr>
                        <a:t>$1 to $8,375</a:t>
                      </a:r>
                      <a:endParaRPr lang="en-US" sz="1050" dirty="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a:effectLst/>
                        </a:rPr>
                        <a:t>10%</a:t>
                      </a:r>
                      <a:endParaRPr lang="en-US" sz="1050">
                        <a:effectLst/>
                        <a:latin typeface="Candara"/>
                        <a:ea typeface="MS Mincho"/>
                        <a:cs typeface="Times New Roman"/>
                      </a:endParaRPr>
                    </a:p>
                  </a:txBody>
                  <a:tcPr marL="68580" marR="68580" marT="0" marB="0"/>
                </a:tc>
              </a:tr>
              <a:tr h="274567">
                <a:tc>
                  <a:txBody>
                    <a:bodyPr/>
                    <a:lstStyle/>
                    <a:p>
                      <a:pPr marL="0" marR="0">
                        <a:spcBef>
                          <a:spcPts val="0"/>
                        </a:spcBef>
                        <a:spcAft>
                          <a:spcPts val="0"/>
                        </a:spcAft>
                      </a:pPr>
                      <a:r>
                        <a:rPr lang="en-US" sz="2800">
                          <a:effectLst/>
                        </a:rPr>
                        <a:t>$8,376 to $34,000</a:t>
                      </a:r>
                      <a:endParaRPr lang="en-US" sz="105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a:effectLst/>
                        </a:rPr>
                        <a:t>15%</a:t>
                      </a:r>
                      <a:endParaRPr lang="en-US" sz="1050">
                        <a:effectLst/>
                        <a:latin typeface="Candara"/>
                        <a:ea typeface="MS Mincho"/>
                        <a:cs typeface="Times New Roman"/>
                      </a:endParaRPr>
                    </a:p>
                  </a:txBody>
                  <a:tcPr marL="68580" marR="68580" marT="0" marB="0"/>
                </a:tc>
              </a:tr>
              <a:tr h="311670">
                <a:tc>
                  <a:txBody>
                    <a:bodyPr/>
                    <a:lstStyle/>
                    <a:p>
                      <a:pPr marL="0" marR="0">
                        <a:spcBef>
                          <a:spcPts val="0"/>
                        </a:spcBef>
                        <a:spcAft>
                          <a:spcPts val="0"/>
                        </a:spcAft>
                      </a:pPr>
                      <a:r>
                        <a:rPr lang="en-US" sz="2800">
                          <a:effectLst/>
                        </a:rPr>
                        <a:t>$34,001 to $82,400</a:t>
                      </a:r>
                      <a:endParaRPr lang="en-US" sz="105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dirty="0">
                          <a:effectLst/>
                        </a:rPr>
                        <a:t>25%</a:t>
                      </a:r>
                      <a:endParaRPr lang="en-US" sz="1050" dirty="0">
                        <a:effectLst/>
                        <a:latin typeface="Candara"/>
                        <a:ea typeface="MS Mincho"/>
                        <a:cs typeface="Times New Roman"/>
                      </a:endParaRPr>
                    </a:p>
                  </a:txBody>
                  <a:tcPr marL="68580" marR="68580" marT="0" marB="0"/>
                </a:tc>
              </a:tr>
              <a:tr h="363615">
                <a:tc>
                  <a:txBody>
                    <a:bodyPr/>
                    <a:lstStyle/>
                    <a:p>
                      <a:pPr marL="0" marR="0">
                        <a:spcBef>
                          <a:spcPts val="0"/>
                        </a:spcBef>
                        <a:spcAft>
                          <a:spcPts val="0"/>
                        </a:spcAft>
                      </a:pPr>
                      <a:r>
                        <a:rPr lang="en-US" sz="2800">
                          <a:effectLst/>
                        </a:rPr>
                        <a:t>$82,401 to $171,850</a:t>
                      </a:r>
                      <a:endParaRPr lang="en-US" sz="105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a:effectLst/>
                        </a:rPr>
                        <a:t>28%</a:t>
                      </a:r>
                      <a:endParaRPr lang="en-US" sz="1050">
                        <a:effectLst/>
                        <a:latin typeface="Candara"/>
                        <a:ea typeface="MS Mincho"/>
                        <a:cs typeface="Times New Roman"/>
                      </a:endParaRPr>
                    </a:p>
                  </a:txBody>
                  <a:tcPr marL="68580" marR="68580" marT="0" marB="0"/>
                </a:tc>
              </a:tr>
              <a:tr h="311670">
                <a:tc>
                  <a:txBody>
                    <a:bodyPr/>
                    <a:lstStyle/>
                    <a:p>
                      <a:pPr marL="0" marR="0">
                        <a:spcBef>
                          <a:spcPts val="0"/>
                        </a:spcBef>
                        <a:spcAft>
                          <a:spcPts val="0"/>
                        </a:spcAft>
                      </a:pPr>
                      <a:r>
                        <a:rPr lang="en-US" sz="2800">
                          <a:effectLst/>
                        </a:rPr>
                        <a:t>$171,851 to $373,650</a:t>
                      </a:r>
                      <a:endParaRPr lang="en-US" sz="105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a:effectLst/>
                        </a:rPr>
                        <a:t>33%</a:t>
                      </a:r>
                      <a:endParaRPr lang="en-US" sz="1050">
                        <a:effectLst/>
                        <a:latin typeface="Candara"/>
                        <a:ea typeface="MS Mincho"/>
                        <a:cs typeface="Times New Roman"/>
                      </a:endParaRPr>
                    </a:p>
                  </a:txBody>
                  <a:tcPr marL="68580" marR="68580" marT="0" marB="0"/>
                </a:tc>
              </a:tr>
              <a:tr h="620001">
                <a:tc>
                  <a:txBody>
                    <a:bodyPr/>
                    <a:lstStyle/>
                    <a:p>
                      <a:pPr marL="0" marR="0">
                        <a:spcBef>
                          <a:spcPts val="0"/>
                        </a:spcBef>
                        <a:spcAft>
                          <a:spcPts val="0"/>
                        </a:spcAft>
                      </a:pPr>
                      <a:r>
                        <a:rPr lang="en-US" sz="2800">
                          <a:effectLst/>
                        </a:rPr>
                        <a:t>Over $373,650</a:t>
                      </a:r>
                      <a:endParaRPr lang="en-US" sz="1050">
                        <a:effectLst/>
                        <a:latin typeface="Candara"/>
                        <a:ea typeface="MS Mincho"/>
                        <a:cs typeface="Times New Roman"/>
                      </a:endParaRPr>
                    </a:p>
                  </a:txBody>
                  <a:tcPr marL="68580" marR="68580" marT="0" marB="0"/>
                </a:tc>
                <a:tc>
                  <a:txBody>
                    <a:bodyPr/>
                    <a:lstStyle/>
                    <a:p>
                      <a:pPr marL="0" marR="0">
                        <a:spcBef>
                          <a:spcPts val="0"/>
                        </a:spcBef>
                        <a:spcAft>
                          <a:spcPts val="0"/>
                        </a:spcAft>
                      </a:pPr>
                      <a:r>
                        <a:rPr lang="en-US" sz="2800" dirty="0">
                          <a:effectLst/>
                        </a:rPr>
                        <a:t>35%</a:t>
                      </a:r>
                      <a:endParaRPr lang="en-US" sz="1050" dirty="0">
                        <a:effectLst/>
                        <a:latin typeface="Candara"/>
                        <a:ea typeface="MS Mincho"/>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01134" y="740305"/>
            <a:ext cx="8229600" cy="1143000"/>
          </a:xfrm>
        </p:spPr>
        <p:txBody>
          <a:bodyPr lIns="92075" tIns="46038" rIns="92075" bIns="46038"/>
          <a:lstStyle/>
          <a:p>
            <a:r>
              <a:rPr lang="en-US" altLang="en-US" dirty="0" smtClean="0">
                <a:latin typeface="Arial" charset="0"/>
                <a:cs typeface="Arial" charset="0"/>
              </a:rPr>
              <a:t>Economics of Income Taxes (continued)</a:t>
            </a:r>
          </a:p>
        </p:txBody>
      </p:sp>
      <p:sp>
        <p:nvSpPr>
          <p:cNvPr id="27651" name="Rectangle 3"/>
          <p:cNvSpPr>
            <a:spLocks noGrp="1"/>
          </p:cNvSpPr>
          <p:nvPr>
            <p:ph sz="half" idx="1"/>
          </p:nvPr>
        </p:nvSpPr>
        <p:spPr>
          <a:xfrm>
            <a:off x="999068" y="2514599"/>
            <a:ext cx="3412066" cy="2362201"/>
          </a:xfrm>
          <a:solidFill>
            <a:srgbClr val="FFE194"/>
          </a:solidFill>
          <a:ln w="38100">
            <a:solidFill>
              <a:srgbClr val="7F9A24"/>
            </a:solidFill>
            <a:miter lim="800000"/>
            <a:headEnd/>
            <a:tailEnd/>
          </a:ln>
        </p:spPr>
        <p:txBody>
          <a:bodyPr lIns="92075" tIns="46038" rIns="92075" bIns="46038"/>
          <a:lstStyle/>
          <a:p>
            <a:pPr>
              <a:buFont typeface="Arial" charset="0"/>
              <a:buNone/>
            </a:pPr>
            <a:r>
              <a:rPr lang="en-US" altLang="en-US" sz="2800" b="1" dirty="0" smtClean="0">
                <a:solidFill>
                  <a:srgbClr val="7F9A24"/>
                </a:solidFill>
                <a:latin typeface="Arial" charset="0"/>
                <a:cs typeface="Arial" charset="0"/>
              </a:rPr>
              <a:t>Marginal Tax Rate</a:t>
            </a:r>
          </a:p>
          <a:p>
            <a:pPr>
              <a:buClr>
                <a:srgbClr val="7F9A24"/>
              </a:buClr>
            </a:pPr>
            <a:r>
              <a:rPr lang="en-US" altLang="en-US" sz="2800" dirty="0" smtClean="0">
                <a:latin typeface="Arial" charset="0"/>
                <a:cs typeface="Arial" charset="0"/>
              </a:rPr>
              <a:t>Tax rate paid on the next  dollar of taxable income</a:t>
            </a:r>
          </a:p>
        </p:txBody>
      </p:sp>
      <p:sp>
        <p:nvSpPr>
          <p:cNvPr id="27652" name="Rectangle 4"/>
          <p:cNvSpPr>
            <a:spLocks noGrp="1"/>
          </p:cNvSpPr>
          <p:nvPr>
            <p:ph sz="half" idx="2"/>
          </p:nvPr>
        </p:nvSpPr>
        <p:spPr>
          <a:xfrm>
            <a:off x="4682067" y="2387600"/>
            <a:ext cx="3445933" cy="2802466"/>
          </a:xfrm>
          <a:solidFill>
            <a:schemeClr val="accent2"/>
          </a:solidFill>
          <a:ln w="38100">
            <a:solidFill>
              <a:srgbClr val="990033"/>
            </a:solidFill>
            <a:miter lim="800000"/>
            <a:headEnd/>
            <a:tailEnd/>
          </a:ln>
        </p:spPr>
        <p:txBody>
          <a:bodyPr/>
          <a:lstStyle/>
          <a:p>
            <a:pPr algn="ctr">
              <a:buFont typeface="Arial" charset="0"/>
              <a:buNone/>
            </a:pPr>
            <a:r>
              <a:rPr lang="en-US" altLang="en-US" sz="2800" b="1" dirty="0" smtClean="0">
                <a:solidFill>
                  <a:srgbClr val="990033"/>
                </a:solidFill>
                <a:latin typeface="Arial" charset="0"/>
                <a:cs typeface="Arial" charset="0"/>
              </a:rPr>
              <a:t>Average Tax Rate</a:t>
            </a:r>
          </a:p>
          <a:p>
            <a:pPr>
              <a:buClr>
                <a:srgbClr val="990033"/>
              </a:buClr>
            </a:pPr>
            <a:r>
              <a:rPr lang="en-US" altLang="en-US" sz="2800" dirty="0" smtClean="0">
                <a:latin typeface="Arial" charset="0"/>
                <a:cs typeface="Arial" charset="0"/>
              </a:rPr>
              <a:t>Rate at which each dollar is taxed on average </a:t>
            </a:r>
          </a:p>
          <a:p>
            <a:pPr lvl="1">
              <a:buClr>
                <a:srgbClr val="990033"/>
              </a:buClr>
            </a:pPr>
            <a:r>
              <a:rPr lang="en-US" altLang="en-US" sz="2400" dirty="0" smtClean="0">
                <a:latin typeface="Arial" charset="0"/>
                <a:cs typeface="Arial" charset="0"/>
              </a:rPr>
              <a:t>Divide tax liability by taxable income </a:t>
            </a:r>
            <a:endParaRPr lang="en-US" altLang="en-US" sz="2000" dirty="0" smtClean="0">
              <a:latin typeface="Arial" charset="0"/>
              <a:cs typeface="Arial" charset="0"/>
            </a:endParaRP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457200" y="723540"/>
            <a:ext cx="8229600" cy="1143000"/>
          </a:xfrm>
        </p:spPr>
        <p:txBody>
          <a:bodyPr/>
          <a:lstStyle/>
          <a:p>
            <a:r>
              <a:rPr lang="en-US" altLang="en-US" dirty="0" smtClean="0">
                <a:latin typeface="Arial" charset="0"/>
                <a:cs typeface="Arial" charset="0"/>
              </a:rPr>
              <a:t>Sam and Burt’s Taxes</a:t>
            </a:r>
            <a:r>
              <a:rPr lang="en-US" altLang="en-US" dirty="0" smtClean="0"/>
              <a:t> </a:t>
            </a:r>
            <a:endParaRPr lang="en-US" altLang="en-US" dirty="0" smtClean="0">
              <a:latin typeface="Arial" charset="0"/>
              <a:cs typeface="Arial" charset="0"/>
            </a:endParaRPr>
          </a:p>
        </p:txBody>
      </p:sp>
      <p:pic>
        <p:nvPicPr>
          <p:cNvPr id="26628" name="Picture 7" descr="Table with four columns labeled name, taxable income, tax calculation, and tax liability. It has two rows for Sam and Burt. Sam has a taxable income of 45,000 dollars. His tax calculation includes the following steps: 45,000 minus 34,000 times 0.25. Plus  34,000 minus 8,375 times 0.15. Plus 8,375 times 0.10. Equals 2,750 plus 3,844 plus 838 equals. Sam's tax liability is 7,432 dollars. Burt has a taxable income of 90,000 dollars. His tax calculation includes the following steps: 90,000 minus 82,400 times 0.28. Plus 82,400 minus 34,000 times 0.25. Plus 34,000 minus 8,375 times 0.15. Plus 8,375 times 0.10. Equals 2,128 plus 12,100 plus 3,844 plus 838 equals. Burt's tax liability is 18,910 dollar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691" y="2435224"/>
            <a:ext cx="8799513" cy="3579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143000" y="723900"/>
            <a:ext cx="6934200" cy="1257300"/>
          </a:xfrm>
        </p:spPr>
        <p:txBody>
          <a:bodyPr/>
          <a:lstStyle/>
          <a:p>
            <a:r>
              <a:rPr lang="en-US" altLang="en-US" dirty="0" smtClean="0">
                <a:latin typeface="Arial" charset="0"/>
                <a:cs typeface="Arial" charset="0"/>
              </a:rPr>
              <a:t>Filing Status Categories</a:t>
            </a:r>
          </a:p>
        </p:txBody>
      </p:sp>
      <p:sp>
        <p:nvSpPr>
          <p:cNvPr id="2" name="Content Placeholder 1"/>
          <p:cNvSpPr>
            <a:spLocks noGrp="1"/>
          </p:cNvSpPr>
          <p:nvPr>
            <p:ph idx="1"/>
          </p:nvPr>
        </p:nvSpPr>
        <p:spPr>
          <a:xfrm>
            <a:off x="855132" y="1989667"/>
            <a:ext cx="7831667" cy="4136496"/>
          </a:xfrm>
        </p:spPr>
        <p:txBody>
          <a:bodyPr/>
          <a:lstStyle/>
          <a:p>
            <a:pPr lvl="0"/>
            <a:r>
              <a:rPr lang="en-US" sz="2400" b="1" dirty="0" smtClean="0"/>
              <a:t>Single</a:t>
            </a:r>
            <a:r>
              <a:rPr lang="en-US" sz="2400" dirty="0" smtClean="0"/>
              <a:t> – Unmarried or legally separated</a:t>
            </a:r>
          </a:p>
          <a:p>
            <a:pPr lvl="0"/>
            <a:r>
              <a:rPr lang="en-US" sz="2400" b="1" dirty="0" smtClean="0"/>
              <a:t>Married filing jointly </a:t>
            </a:r>
            <a:r>
              <a:rPr lang="en-US" sz="2400" dirty="0" smtClean="0"/>
              <a:t>– married couples who combine income and deductions on 1 return</a:t>
            </a:r>
          </a:p>
          <a:p>
            <a:pPr lvl="0"/>
            <a:r>
              <a:rPr lang="en-US" sz="2400" b="1" dirty="0" smtClean="0"/>
              <a:t>Married filing separately </a:t>
            </a:r>
            <a:r>
              <a:rPr lang="en-US" sz="2400" dirty="0" smtClean="0"/>
              <a:t>– spouses file separately</a:t>
            </a:r>
          </a:p>
          <a:p>
            <a:pPr lvl="0"/>
            <a:r>
              <a:rPr lang="en-US" sz="2400" b="1" dirty="0" smtClean="0"/>
              <a:t>Head of household </a:t>
            </a:r>
            <a:r>
              <a:rPr lang="en-US" sz="2400" dirty="0" smtClean="0"/>
              <a:t>– considered unmarried pays more than ½ for self and dependent</a:t>
            </a:r>
          </a:p>
          <a:p>
            <a:pPr lvl="0"/>
            <a:r>
              <a:rPr lang="en-US" sz="2400" b="1" dirty="0" smtClean="0"/>
              <a:t>Qualifying widow/widower with dependent child  </a:t>
            </a:r>
            <a:r>
              <a:rPr lang="en-US" sz="2400" dirty="0" smtClean="0"/>
              <a:t>– spouse died within 2 years, has dependent child</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a:xfrm>
            <a:off x="423334" y="731838"/>
            <a:ext cx="8229600" cy="1143000"/>
          </a:xfrm>
        </p:spPr>
        <p:txBody>
          <a:bodyPr/>
          <a:lstStyle/>
          <a:p>
            <a:r>
              <a:rPr lang="en-US" altLang="en-US" dirty="0" smtClean="0">
                <a:latin typeface="Arial" charset="0"/>
                <a:cs typeface="Arial" charset="0"/>
              </a:rPr>
              <a:t>Your Take-Home Pay</a:t>
            </a:r>
            <a:endParaRPr lang="en-US" dirty="0"/>
          </a:p>
        </p:txBody>
      </p:sp>
      <p:sp>
        <p:nvSpPr>
          <p:cNvPr id="5" name="Content Placeholder 4"/>
          <p:cNvSpPr>
            <a:spLocks noGrp="1"/>
          </p:cNvSpPr>
          <p:nvPr>
            <p:ph idx="1"/>
          </p:nvPr>
        </p:nvSpPr>
        <p:spPr>
          <a:xfrm>
            <a:off x="821266" y="1972733"/>
            <a:ext cx="7865533" cy="4153430"/>
          </a:xfrm>
        </p:spPr>
        <p:txBody>
          <a:bodyPr/>
          <a:lstStyle/>
          <a:p>
            <a:pPr>
              <a:buClr>
                <a:srgbClr val="C0161C"/>
              </a:buClr>
            </a:pPr>
            <a:r>
              <a:rPr lang="en-US" altLang="en-US" sz="2800" dirty="0" smtClean="0">
                <a:solidFill>
                  <a:srgbClr val="2F454F"/>
                </a:solidFill>
                <a:cs typeface="Arial" charset="0"/>
              </a:rPr>
              <a:t>Taxes due on a </a:t>
            </a:r>
            <a:r>
              <a:rPr lang="en-US" altLang="en-US" sz="2800" b="1" dirty="0" smtClean="0">
                <a:solidFill>
                  <a:srgbClr val="990033"/>
                </a:solidFill>
                <a:cs typeface="Arial" charset="0"/>
              </a:rPr>
              <a:t>pay-as-you-go</a:t>
            </a:r>
            <a:r>
              <a:rPr lang="en-US" altLang="en-US" sz="2800" dirty="0" smtClean="0">
                <a:solidFill>
                  <a:srgbClr val="2F454F"/>
                </a:solidFill>
                <a:cs typeface="Arial" charset="0"/>
              </a:rPr>
              <a:t> basis</a:t>
            </a:r>
          </a:p>
          <a:p>
            <a:pPr lvl="1"/>
            <a:r>
              <a:rPr lang="en-US" altLang="en-US" dirty="0" smtClean="0">
                <a:solidFill>
                  <a:srgbClr val="2F454F"/>
                </a:solidFill>
                <a:cs typeface="Arial" charset="0"/>
              </a:rPr>
              <a:t>Employer withholds taxes all year</a:t>
            </a:r>
          </a:p>
          <a:p>
            <a:pPr lvl="1"/>
            <a:r>
              <a:rPr lang="en-US" altLang="en-US" dirty="0" smtClean="0">
                <a:solidFill>
                  <a:srgbClr val="2F454F"/>
                </a:solidFill>
                <a:cs typeface="Arial" charset="0"/>
              </a:rPr>
              <a:t>Self-employed deduct and pay taxes</a:t>
            </a:r>
          </a:p>
          <a:p>
            <a:pPr>
              <a:buClr>
                <a:srgbClr val="C0161C"/>
              </a:buClr>
            </a:pPr>
            <a:r>
              <a:rPr lang="en-US" altLang="en-US" sz="2800" dirty="0" smtClean="0">
                <a:solidFill>
                  <a:srgbClr val="2F454F"/>
                </a:solidFill>
                <a:cs typeface="Arial" charset="0"/>
              </a:rPr>
              <a:t>Taxes include:</a:t>
            </a:r>
          </a:p>
          <a:p>
            <a:pPr lvl="1"/>
            <a:r>
              <a:rPr lang="en-US" altLang="en-US" dirty="0" smtClean="0">
                <a:solidFill>
                  <a:srgbClr val="2F454F"/>
                </a:solidFill>
                <a:cs typeface="Arial" charset="0"/>
              </a:rPr>
              <a:t>Federal, State, &amp; Local income taxes</a:t>
            </a:r>
          </a:p>
          <a:p>
            <a:pPr lvl="1"/>
            <a:r>
              <a:rPr lang="en-US" altLang="en-US" dirty="0" smtClean="0">
                <a:solidFill>
                  <a:srgbClr val="2F454F"/>
                </a:solidFill>
                <a:cs typeface="Arial" charset="0"/>
              </a:rPr>
              <a:t>FICA and other withholding taxes</a:t>
            </a:r>
            <a:endParaRPr lang="en-US" dirty="0"/>
          </a:p>
        </p:txBody>
      </p:sp>
      <p:pic>
        <p:nvPicPr>
          <p:cNvPr id="12292" name="Picture 4" descr="income tax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1667" y="4702833"/>
            <a:ext cx="1548880" cy="1028576"/>
          </a:xfrm>
          <a:prstGeom prst="rect">
            <a:avLst/>
          </a:prstGeom>
          <a:noFill/>
          <a:ln w="57150">
            <a:solidFill>
              <a:schemeClr val="tx2"/>
            </a:solidFill>
            <a:miter lim="800000"/>
            <a:headEnd/>
            <a:tailEnd/>
          </a:ln>
          <a:effectLst>
            <a:outerShdw dist="45791" dir="2021404" algn="ctr" rotWithShape="0">
              <a:srgbClr val="808080"/>
            </a:outerShdw>
          </a:effectLst>
          <a:extLst>
            <a:ext uri="{909E8E84-426E-40DD-AFC4-6F175D3DCCD1}">
              <a14:hiddenFill xmlns:a14="http://schemas.microsoft.com/office/drawing/2010/main">
                <a:solidFill>
                  <a:srgbClr val="FFFFFF"/>
                </a:solidFill>
              </a14:hiddenFill>
            </a:ext>
          </a:ex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p:cNvSpPr>
          <p:nvPr>
            <p:ph type="title"/>
          </p:nvPr>
        </p:nvSpPr>
        <p:spPr>
          <a:xfrm>
            <a:off x="1155700" y="660400"/>
            <a:ext cx="6816725" cy="1320800"/>
          </a:xfrm>
        </p:spPr>
        <p:txBody>
          <a:bodyPr rtlCol="0">
            <a:normAutofit fontScale="90000"/>
          </a:bodyPr>
          <a:lstStyle/>
          <a:p>
            <a:pPr fontAlgn="auto">
              <a:spcAft>
                <a:spcPts val="0"/>
              </a:spcAft>
              <a:defRPr/>
            </a:pPr>
            <a:r>
              <a:rPr lang="en-US" dirty="0" smtClean="0">
                <a:latin typeface="Arial" pitchFamily="-111" charset="0"/>
                <a:ea typeface="+mj-ea"/>
                <a:cs typeface="Arial" pitchFamily="-111" charset="0"/>
              </a:rPr>
              <a:t>It's Taxable Income That Matters</a:t>
            </a:r>
          </a:p>
        </p:txBody>
      </p:sp>
      <p:sp>
        <p:nvSpPr>
          <p:cNvPr id="33795" name="Rectangle 3"/>
          <p:cNvSpPr>
            <a:spLocks noGrp="1"/>
          </p:cNvSpPr>
          <p:nvPr>
            <p:ph idx="1"/>
          </p:nvPr>
        </p:nvSpPr>
        <p:spPr>
          <a:xfrm>
            <a:off x="1328738" y="2362200"/>
            <a:ext cx="6507162" cy="3886200"/>
          </a:xfrm>
        </p:spPr>
        <p:txBody>
          <a:bodyPr/>
          <a:lstStyle/>
          <a:p>
            <a:pPr marL="0" indent="0">
              <a:buFont typeface="Arial" charset="0"/>
              <a:buNone/>
            </a:pPr>
            <a:r>
              <a:rPr lang="en-US" altLang="en-US" dirty="0" smtClean="0">
                <a:solidFill>
                  <a:srgbClr val="7F9A24"/>
                </a:solidFill>
                <a:latin typeface="Arial" charset="0"/>
                <a:cs typeface="Arial" charset="0"/>
              </a:rPr>
              <a:t>Taxable Income</a:t>
            </a:r>
            <a:r>
              <a:rPr lang="en-US" altLang="en-US" sz="3800" dirty="0" smtClean="0">
                <a:latin typeface="Arial" charset="0"/>
                <a:cs typeface="Arial" charset="0"/>
              </a:rPr>
              <a:t> = </a:t>
            </a:r>
            <a:r>
              <a:rPr lang="en-US" altLang="en-US" sz="2800" dirty="0" smtClean="0">
                <a:latin typeface="Arial" charset="0"/>
                <a:cs typeface="Arial" charset="0"/>
              </a:rPr>
              <a:t>the amount of income subject to taxes</a:t>
            </a:r>
          </a:p>
          <a:p>
            <a:pPr marL="0" indent="0">
              <a:spcBef>
                <a:spcPts val="2400"/>
              </a:spcBef>
              <a:buFont typeface="Arial" charset="0"/>
              <a:buNone/>
            </a:pPr>
            <a:r>
              <a:rPr lang="en-US" altLang="en-US" sz="2800" dirty="0" smtClean="0">
                <a:solidFill>
                  <a:srgbClr val="990033"/>
                </a:solidFill>
                <a:latin typeface="Arial" charset="0"/>
                <a:cs typeface="Arial" charset="0"/>
              </a:rPr>
              <a:t>Calculating income taxes is a complex process involving several steps and many computations</a:t>
            </a: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2104</TotalTime>
  <Words>835</Words>
  <Application>Microsoft Office PowerPoint</Application>
  <PresentationFormat>On-screen Show (4:3)</PresentationFormat>
  <Paragraphs>151</Paragraphs>
  <Slides>27</Slides>
  <Notes>17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MS Mincho</vt:lpstr>
      <vt:lpstr>ＭＳ Ｐゴシック</vt:lpstr>
      <vt:lpstr>Arial</vt:lpstr>
      <vt:lpstr>Calibri</vt:lpstr>
      <vt:lpstr>Candara</vt:lpstr>
      <vt:lpstr>Copperplate Gothic Bold</vt:lpstr>
      <vt:lpstr>Microsoft Sans Serif</vt:lpstr>
      <vt:lpstr>Times New Roman</vt:lpstr>
      <vt:lpstr>Office Theme</vt:lpstr>
      <vt:lpstr>#3 Preparing Your Taxes</vt:lpstr>
      <vt:lpstr>Understanding Federal Income Tax Principles</vt:lpstr>
      <vt:lpstr>Economics of Income Taxes</vt:lpstr>
      <vt:lpstr>Single Taxpayer 2010 Tax Return</vt:lpstr>
      <vt:lpstr>Economics of Income Taxes (continued)</vt:lpstr>
      <vt:lpstr>Sam and Burt’s Taxes </vt:lpstr>
      <vt:lpstr>Filing Status Categories</vt:lpstr>
      <vt:lpstr>Your Take-Home Pay</vt:lpstr>
      <vt:lpstr>It's Taxable Income That Matters</vt:lpstr>
      <vt:lpstr>Three Kinds of Income</vt:lpstr>
      <vt:lpstr>Gross Income</vt:lpstr>
      <vt:lpstr>Taxable Income and Liability Part 1</vt:lpstr>
      <vt:lpstr>Taxable Income and Liability Part 2</vt:lpstr>
      <vt:lpstr>Taxable Income and Liability Part 3</vt:lpstr>
      <vt:lpstr>Capital Gains</vt:lpstr>
      <vt:lpstr>Capital Gains Tax Categories as of 2011</vt:lpstr>
      <vt:lpstr>Adjustments to Gross Income</vt:lpstr>
      <vt:lpstr>Deductions: Standard or Itemized</vt:lpstr>
      <vt:lpstr>Deductions: Standard or Itemized (continued)</vt:lpstr>
      <vt:lpstr>Exemptions</vt:lpstr>
      <vt:lpstr>Tax Credits</vt:lpstr>
      <vt:lpstr>Tax Credits versus Tax Deductions</vt:lpstr>
      <vt:lpstr>Tax Forms and Schedules</vt:lpstr>
      <vt:lpstr>Tax Forms and Schedules-1040EZ</vt:lpstr>
      <vt:lpstr>Other Filing Considerations</vt:lpstr>
      <vt:lpstr>Tax Preparation Services</vt:lpstr>
      <vt:lpstr>Effective Tax Planning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Stuart Kunkler</dc:creator>
  <cp:lastModifiedBy>Lu, Xing</cp:lastModifiedBy>
  <cp:revision>98</cp:revision>
  <dcterms:created xsi:type="dcterms:W3CDTF">2012-11-20T03:23:22Z</dcterms:created>
  <dcterms:modified xsi:type="dcterms:W3CDTF">2016-02-04T15:27:33Z</dcterms:modified>
</cp:coreProperties>
</file>