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91" r:id="rId4"/>
    <p:sldId id="261" r:id="rId5"/>
    <p:sldId id="315" r:id="rId6"/>
    <p:sldId id="299" r:id="rId7"/>
    <p:sldId id="297" r:id="rId8"/>
    <p:sldId id="295" r:id="rId9"/>
    <p:sldId id="293" r:id="rId10"/>
    <p:sldId id="269" r:id="rId11"/>
    <p:sldId id="270" r:id="rId12"/>
    <p:sldId id="272" r:id="rId13"/>
    <p:sldId id="311" r:id="rId14"/>
    <p:sldId id="312" r:id="rId15"/>
    <p:sldId id="305" r:id="rId16"/>
    <p:sldId id="276" r:id="rId17"/>
    <p:sldId id="277" r:id="rId18"/>
    <p:sldId id="301" r:id="rId19"/>
    <p:sldId id="303" r:id="rId20"/>
    <p:sldId id="280" r:id="rId21"/>
    <p:sldId id="281" r:id="rId22"/>
    <p:sldId id="316" r:id="rId23"/>
    <p:sldId id="317" r:id="rId24"/>
    <p:sldId id="318" r:id="rId25"/>
    <p:sldId id="319" r:id="rId26"/>
    <p:sldId id="286" r:id="rId27"/>
    <p:sldId id="287" r:id="rId28"/>
    <p:sldId id="30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8" autoAdjust="0"/>
    <p:restoredTop sz="86432" autoAdjust="0"/>
  </p:normalViewPr>
  <p:slideViewPr>
    <p:cSldViewPr snapToGrid="0">
      <p:cViewPr varScale="1">
        <p:scale>
          <a:sx n="100" d="100"/>
          <a:sy n="100" d="100"/>
        </p:scale>
        <p:origin x="22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1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1" charset="0"/>
              </a:defRPr>
            </a:lvl1pPr>
          </a:lstStyle>
          <a:p>
            <a:fld id="{DBCBC5BA-468A-4BCC-B533-76C52A5278F0}" type="datetime1">
              <a:rPr lang="en-US" altLang="en-US"/>
              <a:pPr/>
              <a:t>2/9/2016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1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1" charset="0"/>
              </a:defRPr>
            </a:lvl1pPr>
          </a:lstStyle>
          <a:p>
            <a:fld id="{FA155F73-2A47-4C91-8665-0CD1541EF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489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ＭＳ Ｐゴシック" pitchFamily="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itchFamily="-111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EEEBA32-5BF6-45AE-B732-88BC15B32E20}" type="slidenum">
              <a:rPr lang="en-US" altLang="en-US" sz="1200">
                <a:latin typeface="Calibri" pitchFamily="-111" charset="0"/>
              </a:rPr>
              <a:pPr eaLnBrk="1" hangingPunct="1"/>
              <a:t>1</a:t>
            </a:fld>
            <a:endParaRPr lang="en-US" altLang="en-US" sz="120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8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-111" charset="-128"/>
            </a:endParaRPr>
          </a:p>
        </p:txBody>
      </p:sp>
      <p:sp>
        <p:nvSpPr>
          <p:cNvPr id="18435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-11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B2A4D18F-1C04-4511-B053-1135D70139B9}" type="slidenum">
              <a:rPr lang="en-US" altLang="en-US" sz="1200">
                <a:latin typeface="Calibri" pitchFamily="-111" charset="0"/>
              </a:rPr>
              <a:pPr eaLnBrk="1" hangingPunct="1"/>
              <a:t>3</a:t>
            </a:fld>
            <a:endParaRPr lang="en-US" altLang="en-US" sz="1200"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4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934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18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43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2950" cy="3414713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89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2950" cy="3414713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08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" name="Freeform 4"/>
          <p:cNvSpPr/>
          <p:nvPr userDrawn="1"/>
        </p:nvSpPr>
        <p:spPr>
          <a:xfrm>
            <a:off x="2057400" y="-14288"/>
            <a:ext cx="5943600" cy="3886201"/>
          </a:xfrm>
          <a:custGeom>
            <a:avLst/>
            <a:gdLst>
              <a:gd name="connsiteX0" fmla="*/ 0 w 5943600"/>
              <a:gd name="connsiteY0" fmla="*/ 774716 h 4648200"/>
              <a:gd name="connsiteX1" fmla="*/ 226910 w 5943600"/>
              <a:gd name="connsiteY1" fmla="*/ 226909 h 4648200"/>
              <a:gd name="connsiteX2" fmla="*/ 774717 w 5943600"/>
              <a:gd name="connsiteY2" fmla="*/ 1 h 4648200"/>
              <a:gd name="connsiteX3" fmla="*/ 5168884 w 5943600"/>
              <a:gd name="connsiteY3" fmla="*/ 0 h 4648200"/>
              <a:gd name="connsiteX4" fmla="*/ 5716691 w 5943600"/>
              <a:gd name="connsiteY4" fmla="*/ 226910 h 4648200"/>
              <a:gd name="connsiteX5" fmla="*/ 5943599 w 5943600"/>
              <a:gd name="connsiteY5" fmla="*/ 774717 h 4648200"/>
              <a:gd name="connsiteX6" fmla="*/ 5943600 w 5943600"/>
              <a:gd name="connsiteY6" fmla="*/ 3873484 h 4648200"/>
              <a:gd name="connsiteX7" fmla="*/ 5716691 w 5943600"/>
              <a:gd name="connsiteY7" fmla="*/ 4421291 h 4648200"/>
              <a:gd name="connsiteX8" fmla="*/ 5168884 w 5943600"/>
              <a:gd name="connsiteY8" fmla="*/ 4648200 h 4648200"/>
              <a:gd name="connsiteX9" fmla="*/ 774716 w 5943600"/>
              <a:gd name="connsiteY9" fmla="*/ 4648200 h 4648200"/>
              <a:gd name="connsiteX10" fmla="*/ 226909 w 5943600"/>
              <a:gd name="connsiteY10" fmla="*/ 4421290 h 4648200"/>
              <a:gd name="connsiteX11" fmla="*/ 0 w 5943600"/>
              <a:gd name="connsiteY11" fmla="*/ 3873483 h 4648200"/>
              <a:gd name="connsiteX12" fmla="*/ 0 w 5943600"/>
              <a:gd name="connsiteY12" fmla="*/ 774716 h 4648200"/>
              <a:gd name="connsiteX0" fmla="*/ 0 w 5943600"/>
              <a:gd name="connsiteY0" fmla="*/ 774716 h 4648200"/>
              <a:gd name="connsiteX1" fmla="*/ 226910 w 5943600"/>
              <a:gd name="connsiteY1" fmla="*/ 226909 h 4648200"/>
              <a:gd name="connsiteX2" fmla="*/ 774717 w 5943600"/>
              <a:gd name="connsiteY2" fmla="*/ 1 h 4648200"/>
              <a:gd name="connsiteX3" fmla="*/ 5168884 w 5943600"/>
              <a:gd name="connsiteY3" fmla="*/ 0 h 4648200"/>
              <a:gd name="connsiteX4" fmla="*/ 5716691 w 5943600"/>
              <a:gd name="connsiteY4" fmla="*/ 226910 h 4648200"/>
              <a:gd name="connsiteX5" fmla="*/ 5943599 w 5943600"/>
              <a:gd name="connsiteY5" fmla="*/ 774717 h 4648200"/>
              <a:gd name="connsiteX6" fmla="*/ 5943600 w 5943600"/>
              <a:gd name="connsiteY6" fmla="*/ 3873484 h 4648200"/>
              <a:gd name="connsiteX7" fmla="*/ 5716691 w 5943600"/>
              <a:gd name="connsiteY7" fmla="*/ 4421291 h 4648200"/>
              <a:gd name="connsiteX8" fmla="*/ 5168884 w 5943600"/>
              <a:gd name="connsiteY8" fmla="*/ 4648200 h 4648200"/>
              <a:gd name="connsiteX9" fmla="*/ 774716 w 5943600"/>
              <a:gd name="connsiteY9" fmla="*/ 4648200 h 4648200"/>
              <a:gd name="connsiteX10" fmla="*/ 226909 w 5943600"/>
              <a:gd name="connsiteY10" fmla="*/ 4421290 h 4648200"/>
              <a:gd name="connsiteX11" fmla="*/ 0 w 5943600"/>
              <a:gd name="connsiteY11" fmla="*/ 3873483 h 4648200"/>
              <a:gd name="connsiteX12" fmla="*/ 0 w 5943600"/>
              <a:gd name="connsiteY12" fmla="*/ 774716 h 4648200"/>
              <a:gd name="connsiteX0" fmla="*/ 86764 w 6030364"/>
              <a:gd name="connsiteY0" fmla="*/ 774716 h 4648200"/>
              <a:gd name="connsiteX1" fmla="*/ 861481 w 6030364"/>
              <a:gd name="connsiteY1" fmla="*/ 1 h 4648200"/>
              <a:gd name="connsiteX2" fmla="*/ 5255648 w 6030364"/>
              <a:gd name="connsiteY2" fmla="*/ 0 h 4648200"/>
              <a:gd name="connsiteX3" fmla="*/ 5803455 w 6030364"/>
              <a:gd name="connsiteY3" fmla="*/ 226910 h 4648200"/>
              <a:gd name="connsiteX4" fmla="*/ 6030363 w 6030364"/>
              <a:gd name="connsiteY4" fmla="*/ 774717 h 4648200"/>
              <a:gd name="connsiteX5" fmla="*/ 6030364 w 6030364"/>
              <a:gd name="connsiteY5" fmla="*/ 3873484 h 4648200"/>
              <a:gd name="connsiteX6" fmla="*/ 5803455 w 6030364"/>
              <a:gd name="connsiteY6" fmla="*/ 4421291 h 4648200"/>
              <a:gd name="connsiteX7" fmla="*/ 5255648 w 6030364"/>
              <a:gd name="connsiteY7" fmla="*/ 4648200 h 4648200"/>
              <a:gd name="connsiteX8" fmla="*/ 861480 w 6030364"/>
              <a:gd name="connsiteY8" fmla="*/ 4648200 h 4648200"/>
              <a:gd name="connsiteX9" fmla="*/ 313673 w 6030364"/>
              <a:gd name="connsiteY9" fmla="*/ 4421290 h 4648200"/>
              <a:gd name="connsiteX10" fmla="*/ 86764 w 6030364"/>
              <a:gd name="connsiteY10" fmla="*/ 3873483 h 4648200"/>
              <a:gd name="connsiteX11" fmla="*/ 86764 w 6030364"/>
              <a:gd name="connsiteY11" fmla="*/ 774716 h 4648200"/>
              <a:gd name="connsiteX0" fmla="*/ 0 w 6121666"/>
              <a:gd name="connsiteY0" fmla="*/ 866017 h 4739501"/>
              <a:gd name="connsiteX1" fmla="*/ 5168884 w 6121666"/>
              <a:gd name="connsiteY1" fmla="*/ 91301 h 4739501"/>
              <a:gd name="connsiteX2" fmla="*/ 5716691 w 6121666"/>
              <a:gd name="connsiteY2" fmla="*/ 318211 h 4739501"/>
              <a:gd name="connsiteX3" fmla="*/ 5943599 w 6121666"/>
              <a:gd name="connsiteY3" fmla="*/ 866018 h 4739501"/>
              <a:gd name="connsiteX4" fmla="*/ 5943600 w 6121666"/>
              <a:gd name="connsiteY4" fmla="*/ 3964785 h 4739501"/>
              <a:gd name="connsiteX5" fmla="*/ 5716691 w 6121666"/>
              <a:gd name="connsiteY5" fmla="*/ 4512592 h 4739501"/>
              <a:gd name="connsiteX6" fmla="*/ 5168884 w 6121666"/>
              <a:gd name="connsiteY6" fmla="*/ 4739501 h 4739501"/>
              <a:gd name="connsiteX7" fmla="*/ 774716 w 6121666"/>
              <a:gd name="connsiteY7" fmla="*/ 4739501 h 4739501"/>
              <a:gd name="connsiteX8" fmla="*/ 226909 w 6121666"/>
              <a:gd name="connsiteY8" fmla="*/ 4512591 h 4739501"/>
              <a:gd name="connsiteX9" fmla="*/ 0 w 6121666"/>
              <a:gd name="connsiteY9" fmla="*/ 3964784 h 4739501"/>
              <a:gd name="connsiteX10" fmla="*/ 0 w 6121666"/>
              <a:gd name="connsiteY10" fmla="*/ 866017 h 4739501"/>
              <a:gd name="connsiteX0" fmla="*/ 0 w 5943600"/>
              <a:gd name="connsiteY0" fmla="*/ 607762 h 4481246"/>
              <a:gd name="connsiteX1" fmla="*/ 5716691 w 5943600"/>
              <a:gd name="connsiteY1" fmla="*/ 59956 h 4481246"/>
              <a:gd name="connsiteX2" fmla="*/ 5943599 w 5943600"/>
              <a:gd name="connsiteY2" fmla="*/ 607763 h 4481246"/>
              <a:gd name="connsiteX3" fmla="*/ 5943600 w 5943600"/>
              <a:gd name="connsiteY3" fmla="*/ 3706530 h 4481246"/>
              <a:gd name="connsiteX4" fmla="*/ 5716691 w 5943600"/>
              <a:gd name="connsiteY4" fmla="*/ 4254337 h 4481246"/>
              <a:gd name="connsiteX5" fmla="*/ 5168884 w 5943600"/>
              <a:gd name="connsiteY5" fmla="*/ 4481246 h 4481246"/>
              <a:gd name="connsiteX6" fmla="*/ 774716 w 5943600"/>
              <a:gd name="connsiteY6" fmla="*/ 4481246 h 4481246"/>
              <a:gd name="connsiteX7" fmla="*/ 226909 w 5943600"/>
              <a:gd name="connsiteY7" fmla="*/ 4254336 h 4481246"/>
              <a:gd name="connsiteX8" fmla="*/ 0 w 5943600"/>
              <a:gd name="connsiteY8" fmla="*/ 3706529 h 4481246"/>
              <a:gd name="connsiteX9" fmla="*/ 0 w 5943600"/>
              <a:gd name="connsiteY9" fmla="*/ 607762 h 4481246"/>
              <a:gd name="connsiteX0" fmla="*/ 0 w 5943600"/>
              <a:gd name="connsiteY0" fmla="*/ 516461 h 4389945"/>
              <a:gd name="connsiteX1" fmla="*/ 5943599 w 5943600"/>
              <a:gd name="connsiteY1" fmla="*/ 516462 h 4389945"/>
              <a:gd name="connsiteX2" fmla="*/ 5943600 w 5943600"/>
              <a:gd name="connsiteY2" fmla="*/ 3615229 h 4389945"/>
              <a:gd name="connsiteX3" fmla="*/ 5716691 w 5943600"/>
              <a:gd name="connsiteY3" fmla="*/ 4163036 h 4389945"/>
              <a:gd name="connsiteX4" fmla="*/ 5168884 w 5943600"/>
              <a:gd name="connsiteY4" fmla="*/ 4389945 h 4389945"/>
              <a:gd name="connsiteX5" fmla="*/ 774716 w 5943600"/>
              <a:gd name="connsiteY5" fmla="*/ 4389945 h 4389945"/>
              <a:gd name="connsiteX6" fmla="*/ 226909 w 5943600"/>
              <a:gd name="connsiteY6" fmla="*/ 4163035 h 4389945"/>
              <a:gd name="connsiteX7" fmla="*/ 0 w 5943600"/>
              <a:gd name="connsiteY7" fmla="*/ 3615228 h 4389945"/>
              <a:gd name="connsiteX8" fmla="*/ 0 w 5943600"/>
              <a:gd name="connsiteY8" fmla="*/ 516461 h 4389945"/>
              <a:gd name="connsiteX0" fmla="*/ 0 w 5943600"/>
              <a:gd name="connsiteY0" fmla="*/ 516461 h 4389945"/>
              <a:gd name="connsiteX1" fmla="*/ 5943599 w 5943600"/>
              <a:gd name="connsiteY1" fmla="*/ 516462 h 4389945"/>
              <a:gd name="connsiteX2" fmla="*/ 5943600 w 5943600"/>
              <a:gd name="connsiteY2" fmla="*/ 3615229 h 4389945"/>
              <a:gd name="connsiteX3" fmla="*/ 5716691 w 5943600"/>
              <a:gd name="connsiteY3" fmla="*/ 4163036 h 4389945"/>
              <a:gd name="connsiteX4" fmla="*/ 5168884 w 5943600"/>
              <a:gd name="connsiteY4" fmla="*/ 4389945 h 4389945"/>
              <a:gd name="connsiteX5" fmla="*/ 774716 w 5943600"/>
              <a:gd name="connsiteY5" fmla="*/ 4389945 h 4389945"/>
              <a:gd name="connsiteX6" fmla="*/ 226909 w 5943600"/>
              <a:gd name="connsiteY6" fmla="*/ 4163035 h 4389945"/>
              <a:gd name="connsiteX7" fmla="*/ 0 w 5943600"/>
              <a:gd name="connsiteY7" fmla="*/ 3615228 h 4389945"/>
              <a:gd name="connsiteX8" fmla="*/ 0 w 5943600"/>
              <a:gd name="connsiteY8" fmla="*/ 516461 h 4389945"/>
              <a:gd name="connsiteX0" fmla="*/ 0 w 5943600"/>
              <a:gd name="connsiteY0" fmla="*/ 516460 h 4389944"/>
              <a:gd name="connsiteX1" fmla="*/ 5943599 w 5943600"/>
              <a:gd name="connsiteY1" fmla="*/ 516461 h 4389944"/>
              <a:gd name="connsiteX2" fmla="*/ 5943600 w 5943600"/>
              <a:gd name="connsiteY2" fmla="*/ 3615228 h 4389944"/>
              <a:gd name="connsiteX3" fmla="*/ 5716691 w 5943600"/>
              <a:gd name="connsiteY3" fmla="*/ 4163035 h 4389944"/>
              <a:gd name="connsiteX4" fmla="*/ 5168884 w 5943600"/>
              <a:gd name="connsiteY4" fmla="*/ 4389944 h 4389944"/>
              <a:gd name="connsiteX5" fmla="*/ 774716 w 5943600"/>
              <a:gd name="connsiteY5" fmla="*/ 4389944 h 4389944"/>
              <a:gd name="connsiteX6" fmla="*/ 226909 w 5943600"/>
              <a:gd name="connsiteY6" fmla="*/ 4163034 h 4389944"/>
              <a:gd name="connsiteX7" fmla="*/ 0 w 5943600"/>
              <a:gd name="connsiteY7" fmla="*/ 3615227 h 4389944"/>
              <a:gd name="connsiteX8" fmla="*/ 0 w 5943600"/>
              <a:gd name="connsiteY8" fmla="*/ 516460 h 4389944"/>
              <a:gd name="connsiteX0" fmla="*/ 0 w 5943600"/>
              <a:gd name="connsiteY0" fmla="*/ 516460 h 4389944"/>
              <a:gd name="connsiteX1" fmla="*/ 5943599 w 5943600"/>
              <a:gd name="connsiteY1" fmla="*/ 516461 h 4389944"/>
              <a:gd name="connsiteX2" fmla="*/ 5943600 w 5943600"/>
              <a:gd name="connsiteY2" fmla="*/ 3615228 h 4389944"/>
              <a:gd name="connsiteX3" fmla="*/ 5716691 w 5943600"/>
              <a:gd name="connsiteY3" fmla="*/ 4163035 h 4389944"/>
              <a:gd name="connsiteX4" fmla="*/ 5168884 w 5943600"/>
              <a:gd name="connsiteY4" fmla="*/ 4389944 h 4389944"/>
              <a:gd name="connsiteX5" fmla="*/ 774716 w 5943600"/>
              <a:gd name="connsiteY5" fmla="*/ 4389944 h 4389944"/>
              <a:gd name="connsiteX6" fmla="*/ 226909 w 5943600"/>
              <a:gd name="connsiteY6" fmla="*/ 4163034 h 4389944"/>
              <a:gd name="connsiteX7" fmla="*/ 0 w 5943600"/>
              <a:gd name="connsiteY7" fmla="*/ 3615227 h 4389944"/>
              <a:gd name="connsiteX8" fmla="*/ 0 w 5943600"/>
              <a:gd name="connsiteY8" fmla="*/ 516460 h 4389944"/>
              <a:gd name="connsiteX0" fmla="*/ 0 w 5943600"/>
              <a:gd name="connsiteY0" fmla="*/ 516460 h 4389944"/>
              <a:gd name="connsiteX1" fmla="*/ 5943599 w 5943600"/>
              <a:gd name="connsiteY1" fmla="*/ 516461 h 4389944"/>
              <a:gd name="connsiteX2" fmla="*/ 5943600 w 5943600"/>
              <a:gd name="connsiteY2" fmla="*/ 3615228 h 4389944"/>
              <a:gd name="connsiteX3" fmla="*/ 5716691 w 5943600"/>
              <a:gd name="connsiteY3" fmla="*/ 4163035 h 4389944"/>
              <a:gd name="connsiteX4" fmla="*/ 5168884 w 5943600"/>
              <a:gd name="connsiteY4" fmla="*/ 4389944 h 4389944"/>
              <a:gd name="connsiteX5" fmla="*/ 774716 w 5943600"/>
              <a:gd name="connsiteY5" fmla="*/ 4389944 h 4389944"/>
              <a:gd name="connsiteX6" fmla="*/ 226909 w 5943600"/>
              <a:gd name="connsiteY6" fmla="*/ 4163034 h 4389944"/>
              <a:gd name="connsiteX7" fmla="*/ 0 w 5943600"/>
              <a:gd name="connsiteY7" fmla="*/ 3615227 h 4389944"/>
              <a:gd name="connsiteX8" fmla="*/ 91440 w 5943600"/>
              <a:gd name="connsiteY8" fmla="*/ 607900 h 4389944"/>
              <a:gd name="connsiteX0" fmla="*/ 0 w 5943600"/>
              <a:gd name="connsiteY0" fmla="*/ 516460 h 4389944"/>
              <a:gd name="connsiteX1" fmla="*/ 5943599 w 5943600"/>
              <a:gd name="connsiteY1" fmla="*/ 516461 h 4389944"/>
              <a:gd name="connsiteX2" fmla="*/ 5943600 w 5943600"/>
              <a:gd name="connsiteY2" fmla="*/ 3615228 h 4389944"/>
              <a:gd name="connsiteX3" fmla="*/ 5716691 w 5943600"/>
              <a:gd name="connsiteY3" fmla="*/ 4163035 h 4389944"/>
              <a:gd name="connsiteX4" fmla="*/ 5168884 w 5943600"/>
              <a:gd name="connsiteY4" fmla="*/ 4389944 h 4389944"/>
              <a:gd name="connsiteX5" fmla="*/ 774716 w 5943600"/>
              <a:gd name="connsiteY5" fmla="*/ 4389944 h 4389944"/>
              <a:gd name="connsiteX6" fmla="*/ 226909 w 5943600"/>
              <a:gd name="connsiteY6" fmla="*/ 4163034 h 4389944"/>
              <a:gd name="connsiteX7" fmla="*/ 0 w 5943600"/>
              <a:gd name="connsiteY7" fmla="*/ 3615227 h 4389944"/>
              <a:gd name="connsiteX8" fmla="*/ 0 w 5943600"/>
              <a:gd name="connsiteY8" fmla="*/ 503743 h 4389944"/>
              <a:gd name="connsiteX0" fmla="*/ 0 w 5943600"/>
              <a:gd name="connsiteY0" fmla="*/ 516460 h 4389944"/>
              <a:gd name="connsiteX1" fmla="*/ 5943599 w 5943600"/>
              <a:gd name="connsiteY1" fmla="*/ 516461 h 4389944"/>
              <a:gd name="connsiteX2" fmla="*/ 5943600 w 5943600"/>
              <a:gd name="connsiteY2" fmla="*/ 3615228 h 4389944"/>
              <a:gd name="connsiteX3" fmla="*/ 5716691 w 5943600"/>
              <a:gd name="connsiteY3" fmla="*/ 4163035 h 4389944"/>
              <a:gd name="connsiteX4" fmla="*/ 5168884 w 5943600"/>
              <a:gd name="connsiteY4" fmla="*/ 4389944 h 4389944"/>
              <a:gd name="connsiteX5" fmla="*/ 774716 w 5943600"/>
              <a:gd name="connsiteY5" fmla="*/ 4389944 h 4389944"/>
              <a:gd name="connsiteX6" fmla="*/ 226909 w 5943600"/>
              <a:gd name="connsiteY6" fmla="*/ 4163034 h 4389944"/>
              <a:gd name="connsiteX7" fmla="*/ 0 w 5943600"/>
              <a:gd name="connsiteY7" fmla="*/ 3615227 h 4389944"/>
              <a:gd name="connsiteX8" fmla="*/ 0 w 5943600"/>
              <a:gd name="connsiteY8" fmla="*/ 503743 h 4389944"/>
              <a:gd name="connsiteX9" fmla="*/ 0 w 5943600"/>
              <a:gd name="connsiteY9" fmla="*/ 516460 h 4389944"/>
              <a:gd name="connsiteX0" fmla="*/ 5943599 w 6035039"/>
              <a:gd name="connsiteY0" fmla="*/ 516461 h 4389944"/>
              <a:gd name="connsiteX1" fmla="*/ 5943600 w 6035039"/>
              <a:gd name="connsiteY1" fmla="*/ 3615228 h 4389944"/>
              <a:gd name="connsiteX2" fmla="*/ 5716691 w 6035039"/>
              <a:gd name="connsiteY2" fmla="*/ 4163035 h 4389944"/>
              <a:gd name="connsiteX3" fmla="*/ 5168884 w 6035039"/>
              <a:gd name="connsiteY3" fmla="*/ 4389944 h 4389944"/>
              <a:gd name="connsiteX4" fmla="*/ 774716 w 6035039"/>
              <a:gd name="connsiteY4" fmla="*/ 4389944 h 4389944"/>
              <a:gd name="connsiteX5" fmla="*/ 226909 w 6035039"/>
              <a:gd name="connsiteY5" fmla="*/ 4163034 h 4389944"/>
              <a:gd name="connsiteX6" fmla="*/ 0 w 6035039"/>
              <a:gd name="connsiteY6" fmla="*/ 3615227 h 4389944"/>
              <a:gd name="connsiteX7" fmla="*/ 0 w 6035039"/>
              <a:gd name="connsiteY7" fmla="*/ 503743 h 4389944"/>
              <a:gd name="connsiteX8" fmla="*/ 0 w 6035039"/>
              <a:gd name="connsiteY8" fmla="*/ 516460 h 4389944"/>
              <a:gd name="connsiteX9" fmla="*/ 6035039 w 6035039"/>
              <a:gd name="connsiteY9" fmla="*/ 607901 h 4389944"/>
              <a:gd name="connsiteX0" fmla="*/ 5943599 w 5943600"/>
              <a:gd name="connsiteY0" fmla="*/ 620619 h 4494102"/>
              <a:gd name="connsiteX1" fmla="*/ 5943600 w 5943600"/>
              <a:gd name="connsiteY1" fmla="*/ 3719386 h 4494102"/>
              <a:gd name="connsiteX2" fmla="*/ 5716691 w 5943600"/>
              <a:gd name="connsiteY2" fmla="*/ 4267193 h 4494102"/>
              <a:gd name="connsiteX3" fmla="*/ 5168884 w 5943600"/>
              <a:gd name="connsiteY3" fmla="*/ 4494102 h 4494102"/>
              <a:gd name="connsiteX4" fmla="*/ 774716 w 5943600"/>
              <a:gd name="connsiteY4" fmla="*/ 4494102 h 4494102"/>
              <a:gd name="connsiteX5" fmla="*/ 226909 w 5943600"/>
              <a:gd name="connsiteY5" fmla="*/ 4267192 h 4494102"/>
              <a:gd name="connsiteX6" fmla="*/ 0 w 5943600"/>
              <a:gd name="connsiteY6" fmla="*/ 3719385 h 4494102"/>
              <a:gd name="connsiteX7" fmla="*/ 0 w 5943600"/>
              <a:gd name="connsiteY7" fmla="*/ 607901 h 4494102"/>
              <a:gd name="connsiteX8" fmla="*/ 0 w 5943600"/>
              <a:gd name="connsiteY8" fmla="*/ 620618 h 4494102"/>
              <a:gd name="connsiteX9" fmla="*/ 5867400 w 5943600"/>
              <a:gd name="connsiteY9" fmla="*/ 607901 h 4494102"/>
              <a:gd name="connsiteX0" fmla="*/ 5943599 w 5943600"/>
              <a:gd name="connsiteY0" fmla="*/ 12718 h 3886201"/>
              <a:gd name="connsiteX1" fmla="*/ 5943600 w 5943600"/>
              <a:gd name="connsiteY1" fmla="*/ 3111485 h 3886201"/>
              <a:gd name="connsiteX2" fmla="*/ 5716691 w 5943600"/>
              <a:gd name="connsiteY2" fmla="*/ 3659292 h 3886201"/>
              <a:gd name="connsiteX3" fmla="*/ 5168884 w 5943600"/>
              <a:gd name="connsiteY3" fmla="*/ 3886201 h 3886201"/>
              <a:gd name="connsiteX4" fmla="*/ 774716 w 5943600"/>
              <a:gd name="connsiteY4" fmla="*/ 3886201 h 3886201"/>
              <a:gd name="connsiteX5" fmla="*/ 226909 w 5943600"/>
              <a:gd name="connsiteY5" fmla="*/ 3659291 h 3886201"/>
              <a:gd name="connsiteX6" fmla="*/ 0 w 5943600"/>
              <a:gd name="connsiteY6" fmla="*/ 3111484 h 3886201"/>
              <a:gd name="connsiteX7" fmla="*/ 0 w 5943600"/>
              <a:gd name="connsiteY7" fmla="*/ 0 h 3886201"/>
              <a:gd name="connsiteX8" fmla="*/ 0 w 5943600"/>
              <a:gd name="connsiteY8" fmla="*/ 12717 h 3886201"/>
              <a:gd name="connsiteX0" fmla="*/ 5943599 w 5943600"/>
              <a:gd name="connsiteY0" fmla="*/ 12718 h 3886201"/>
              <a:gd name="connsiteX1" fmla="*/ 5943600 w 5943600"/>
              <a:gd name="connsiteY1" fmla="*/ 3111485 h 3886201"/>
              <a:gd name="connsiteX2" fmla="*/ 5716691 w 5943600"/>
              <a:gd name="connsiteY2" fmla="*/ 3659292 h 3886201"/>
              <a:gd name="connsiteX3" fmla="*/ 5168884 w 5943600"/>
              <a:gd name="connsiteY3" fmla="*/ 3886201 h 3886201"/>
              <a:gd name="connsiteX4" fmla="*/ 774716 w 5943600"/>
              <a:gd name="connsiteY4" fmla="*/ 3886201 h 3886201"/>
              <a:gd name="connsiteX5" fmla="*/ 226909 w 5943600"/>
              <a:gd name="connsiteY5" fmla="*/ 3659291 h 3886201"/>
              <a:gd name="connsiteX6" fmla="*/ 0 w 5943600"/>
              <a:gd name="connsiteY6" fmla="*/ 3111484 h 3886201"/>
              <a:gd name="connsiteX7" fmla="*/ 0 w 5943600"/>
              <a:gd name="connsiteY7" fmla="*/ 0 h 3886201"/>
              <a:gd name="connsiteX8" fmla="*/ 0 w 5943600"/>
              <a:gd name="connsiteY8" fmla="*/ 12717 h 3886201"/>
              <a:gd name="connsiteX9" fmla="*/ 5943599 w 5943600"/>
              <a:gd name="connsiteY9" fmla="*/ 12718 h 388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3600" h="3886201">
                <a:moveTo>
                  <a:pt x="5943599" y="12718"/>
                </a:moveTo>
                <a:cubicBezTo>
                  <a:pt x="5943599" y="1045640"/>
                  <a:pt x="5943600" y="2078563"/>
                  <a:pt x="5943600" y="3111485"/>
                </a:cubicBezTo>
                <a:cubicBezTo>
                  <a:pt x="5943600" y="3316953"/>
                  <a:pt x="5861978" y="3514005"/>
                  <a:pt x="5716691" y="3659292"/>
                </a:cubicBezTo>
                <a:cubicBezTo>
                  <a:pt x="5571403" y="3804579"/>
                  <a:pt x="5374351" y="3886201"/>
                  <a:pt x="5168884" y="3886201"/>
                </a:cubicBezTo>
                <a:lnTo>
                  <a:pt x="774716" y="3886201"/>
                </a:lnTo>
                <a:cubicBezTo>
                  <a:pt x="569248" y="3886201"/>
                  <a:pt x="372196" y="3804579"/>
                  <a:pt x="226909" y="3659291"/>
                </a:cubicBezTo>
                <a:cubicBezTo>
                  <a:pt x="81622" y="3514003"/>
                  <a:pt x="0" y="3316951"/>
                  <a:pt x="0" y="3111484"/>
                </a:cubicBezTo>
                <a:lnTo>
                  <a:pt x="0" y="0"/>
                </a:lnTo>
                <a:lnTo>
                  <a:pt x="0" y="12717"/>
                </a:lnTo>
                <a:lnTo>
                  <a:pt x="5943599" y="12718"/>
                </a:lnTo>
                <a:close/>
              </a:path>
            </a:pathLst>
          </a:custGeom>
          <a:solidFill>
            <a:schemeClr val="tx1">
              <a:alpha val="67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457200" y="914400"/>
            <a:ext cx="2286000" cy="228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0" y="6362700"/>
            <a:ext cx="9144000" cy="4730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© 2012 Cengage Learning. All Rights Reserved. May not be scanned, copied or duplicated, or posted to a publicly accessible website, in whole or in part.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457201"/>
            <a:ext cx="4876800" cy="274320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8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350C96-29FE-45EC-8787-80853C8919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8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85E908-F3C8-47FD-8882-818362349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91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latin typeface="Arial" charset="0"/>
                <a:cs typeface="Arial" charset="0"/>
              </a:defRPr>
            </a:lvl1pPr>
          </a:lstStyle>
          <a:p>
            <a:fld id="{94C0CF65-C2ED-4CE8-A3AE-EF90AE7EC8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38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43A584-CBEB-4FEA-A0FC-6E47E0320C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38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87E7A8-3446-45C7-BAF4-485F24C6A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22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51AF9D-E856-4F29-A1A1-8BB3AFF45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9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356C3-484F-4232-A887-6E4EB38E4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19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F8AC6C-CAE9-4F87-843C-1CBAC5BDB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9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E99F2B-CC61-4189-80DE-91089F260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1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345CF2-34A1-41C3-8A6C-04413AAC4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6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0161C"/>
                </a:solidFill>
                <a:latin typeface="Calibri" pitchFamily="-111" charset="0"/>
              </a:defRPr>
            </a:lvl1pPr>
          </a:lstStyle>
          <a:p>
            <a:fld id="{8EFF7916-54C3-435A-8E72-346FEEDAA19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7" name="Picture 8" descr="coins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81000"/>
            <a:ext cx="769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43000" y="728663"/>
            <a:ext cx="8001000" cy="1252537"/>
          </a:xfrm>
          <a:prstGeom prst="rect">
            <a:avLst/>
          </a:prstGeom>
          <a:solidFill>
            <a:srgbClr val="7F9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728663"/>
            <a:ext cx="1143000" cy="1252537"/>
          </a:xfrm>
          <a:prstGeom prst="rect">
            <a:avLst/>
          </a:prstGeom>
          <a:gradFill flip="none" rotWithShape="1">
            <a:gsLst>
              <a:gs pos="88000">
                <a:schemeClr val="tx2">
                  <a:lumMod val="7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00100" y="454025"/>
            <a:ext cx="7543800" cy="5489575"/>
          </a:xfrm>
          <a:prstGeom prst="roundRect">
            <a:avLst>
              <a:gd name="adj" fmla="val 4598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2209800"/>
            <a:ext cx="6934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731838"/>
            <a:ext cx="69342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0800000">
            <a:off x="0" y="6554788"/>
            <a:ext cx="7772400" cy="0"/>
          </a:xfrm>
          <a:prstGeom prst="line">
            <a:avLst/>
          </a:prstGeom>
          <a:ln w="57150">
            <a:solidFill>
              <a:srgbClr val="7F9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760413" y="6443663"/>
            <a:ext cx="8350250" cy="5270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000000"/>
                </a:solidFill>
              </a:rPr>
              <a:t>© 2012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Arial" pitchFamily="1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Arial" pitchFamily="1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Arial" pitchFamily="1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Arial" pitchFamily="1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Arial" pitchFamily="1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161C"/>
        </a:buClr>
        <a:buFont typeface="Arial" charset="0"/>
        <a:buChar char="•"/>
        <a:defRPr sz="3200" kern="1200">
          <a:solidFill>
            <a:srgbClr val="2F454F"/>
          </a:solidFill>
          <a:latin typeface="Arial" pitchFamily="34" charset="0"/>
          <a:ea typeface="Arial" pitchFamily="1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2F454F"/>
          </a:solidFill>
          <a:latin typeface="Arial" pitchFamily="34" charset="0"/>
          <a:ea typeface="Arial" pitchFamily="1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2F454F"/>
          </a:solidFill>
          <a:latin typeface="Arial" pitchFamily="34" charset="0"/>
          <a:ea typeface="Arial" pitchFamily="1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F454F"/>
          </a:solidFill>
          <a:latin typeface="Arial" pitchFamily="34" charset="0"/>
          <a:ea typeface="Arial" pitchFamily="1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F454F"/>
          </a:solidFill>
          <a:latin typeface="Arial" pitchFamily="34" charset="0"/>
          <a:ea typeface="Arial" pitchFamily="1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895600" y="457200"/>
            <a:ext cx="4876800" cy="2743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pperplate Gothic Bold" pitchFamily="-111" charset="0"/>
                <a:cs typeface="Arial" charset="0"/>
              </a:rPr>
              <a:t>#4 Managing Your Cash and Savings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How Safe is Your Money?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68401" y="1983846"/>
            <a:ext cx="6976532" cy="639762"/>
          </a:xfrm>
        </p:spPr>
        <p:txBody>
          <a:bodyPr/>
          <a:lstStyle/>
          <a:p>
            <a:r>
              <a:rPr lang="en-US" altLang="en-US" b="0" dirty="0"/>
              <a:t>Most financial institutions are federally </a:t>
            </a:r>
            <a:r>
              <a:rPr lang="en-US" altLang="en-US" b="0" dirty="0" smtClean="0"/>
              <a:t>insured</a:t>
            </a:r>
            <a:endParaRPr lang="en-US" alt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682874"/>
            <a:ext cx="3208868" cy="2320925"/>
          </a:xfrm>
          <a:solidFill>
            <a:schemeClr val="accent2">
              <a:lumMod val="40000"/>
              <a:lumOff val="60000"/>
            </a:schemeClr>
          </a:solidFill>
          <a:ln w="31750">
            <a:solidFill>
              <a:srgbClr val="7F9A2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7F9A24"/>
                </a:solidFill>
                <a:latin typeface="Arial" charset="0"/>
                <a:cs typeface="Arial" charset="0"/>
              </a:rPr>
              <a:t>Federal Deposit </a:t>
            </a:r>
            <a:r>
              <a:rPr lang="en-US" altLang="en-US" b="1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Insurance Corporation </a:t>
            </a:r>
            <a:r>
              <a:rPr lang="en-US" altLang="en-US" b="1" dirty="0">
                <a:solidFill>
                  <a:srgbClr val="7F9A24"/>
                </a:solidFill>
                <a:latin typeface="Arial" charset="0"/>
                <a:cs typeface="Arial" charset="0"/>
              </a:rPr>
              <a:t>(FDIC)</a:t>
            </a:r>
            <a:r>
              <a:rPr lang="en-US" altLang="en-US" b="1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insures accounts at banks, savings banks, and </a:t>
            </a:r>
            <a:r>
              <a:rPr lang="en-US" altLang="en-US" dirty="0" smtClean="0">
                <a:latin typeface="Arial" charset="0"/>
                <a:cs typeface="Arial" charset="0"/>
              </a:rPr>
              <a:t>S&amp;Ls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1266" y="2683932"/>
            <a:ext cx="3454401" cy="2362200"/>
          </a:xfrm>
          <a:solidFill>
            <a:schemeClr val="accent2"/>
          </a:solidFill>
          <a:ln w="31750">
            <a:solidFill>
              <a:schemeClr val="accent3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en-US" altLang="en-US" dirty="0">
                <a:solidFill>
                  <a:srgbClr val="990033"/>
                </a:solidFill>
                <a:cs typeface="Arial" charset="0"/>
              </a:rPr>
              <a:t>National Credit Union Administration (NCUA)</a:t>
            </a:r>
            <a:r>
              <a:rPr lang="en-US" altLang="en-US" dirty="0">
                <a:cs typeface="Arial" charset="0"/>
              </a:rPr>
              <a:t> insures accounts at credit </a:t>
            </a:r>
            <a:r>
              <a:rPr lang="en-US" altLang="en-US" dirty="0" smtClean="0">
                <a:cs typeface="Arial" charset="0"/>
              </a:rPr>
              <a:t>unions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897463" y="5190067"/>
            <a:ext cx="7670800" cy="93609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i="1" dirty="0">
                <a:solidFill>
                  <a:srgbClr val="990033"/>
                </a:solidFill>
              </a:rPr>
              <a:t>Frank-Dodd Wall Street Reform and Consumer Protection Act of 2010 increased maximum deposit insurance from $100,000 to $250,000</a:t>
            </a:r>
            <a:r>
              <a:rPr lang="en-US" altLang="en-US" sz="1600" i="1" dirty="0" smtClean="0">
                <a:solidFill>
                  <a:srgbClr val="990033"/>
                </a:solidFill>
              </a:rPr>
              <a:t>.</a:t>
            </a:r>
            <a:endParaRPr lang="en-US" altLang="en-US" sz="1600" i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Checking and Savings Accounts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820614" y="2016368"/>
            <a:ext cx="3878385" cy="3698631"/>
          </a:xfrm>
        </p:spPr>
        <p:txBody>
          <a:bodyPr/>
          <a:lstStyle/>
          <a:p>
            <a:pPr marL="457200" indent="-457200">
              <a:buFont typeface="Arial" charset="0"/>
              <a:buNone/>
            </a:pPr>
            <a:r>
              <a:rPr lang="en-US" altLang="en-US" sz="2800" b="1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Checking Account =</a:t>
            </a:r>
            <a:r>
              <a:rPr lang="en-US" alt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8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Deposit</a:t>
            </a:r>
            <a:endParaRPr lang="en-US" altLang="en-US" sz="2800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altLang="en-US" sz="2800" dirty="0" smtClean="0">
                <a:latin typeface="Arial" charset="0"/>
                <a:cs typeface="Arial" charset="0"/>
              </a:rPr>
              <a:t>If sufficient funds, banks must pay amount of check or ATM withdrawal</a:t>
            </a:r>
          </a:p>
        </p:txBody>
      </p:sp>
      <p:sp>
        <p:nvSpPr>
          <p:cNvPr id="34822" name="Rectangle 6"/>
          <p:cNvSpPr>
            <a:spLocks noGrp="1"/>
          </p:cNvSpPr>
          <p:nvPr>
            <p:ph type="body" sz="half" idx="4294967295"/>
          </p:nvPr>
        </p:nvSpPr>
        <p:spPr>
          <a:xfrm>
            <a:off x="4686300" y="2166938"/>
            <a:ext cx="3297767" cy="354806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en-US" sz="2800" b="1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Savings Account </a:t>
            </a:r>
            <a:r>
              <a:rPr lang="en-US" alt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= </a:t>
            </a:r>
            <a:r>
              <a:rPr lang="en-US" altLang="en-US" sz="28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Time </a:t>
            </a:r>
            <a:r>
              <a:rPr lang="en-US" altLang="en-US" sz="28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Deposit</a:t>
            </a:r>
            <a:endParaRPr lang="en-US" altLang="en-US" sz="2800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2800" dirty="0" smtClean="0">
                <a:latin typeface="Arial" charset="0"/>
                <a:cs typeface="Arial" charset="0"/>
              </a:rPr>
              <a:t>	Expected to remain on deposit for a longer time period</a:t>
            </a: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29702" name="Picture 2" descr="A pen rests on a check book. They are both on top of a statem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004" y="4965700"/>
            <a:ext cx="162718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731838"/>
            <a:ext cx="6934200" cy="1249362"/>
          </a:xfrm>
          <a:noFill/>
        </p:spPr>
        <p:txBody>
          <a:bodyPr lIns="92075" tIns="46038" rIns="92075" bIns="46038"/>
          <a:lstStyle/>
          <a:p>
            <a:pPr>
              <a:buFont typeface="Monotype Sorts" pitchFamily="-111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Types of Checking Accounts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079500" y="2209800"/>
            <a:ext cx="3151188" cy="3486150"/>
          </a:xfrm>
          <a:solidFill>
            <a:srgbClr val="FFE194"/>
          </a:solidFill>
          <a:ln w="38100">
            <a:solidFill>
              <a:srgbClr val="7F9A24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Font typeface="Arial" charset="0"/>
              <a:buNone/>
            </a:pPr>
            <a:r>
              <a:rPr lang="en-US" altLang="en-US" sz="2400" b="1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	Regular checking accounts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</a:t>
            </a:r>
          </a:p>
          <a:p>
            <a:pPr lvl="1">
              <a:buClr>
                <a:srgbClr val="7F9A24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Offered by commercial banks</a:t>
            </a:r>
          </a:p>
          <a:p>
            <a:pPr lvl="1">
              <a:buClr>
                <a:srgbClr val="7F9A24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Pay no interest</a:t>
            </a:r>
          </a:p>
        </p:txBody>
      </p:sp>
      <p:sp>
        <p:nvSpPr>
          <p:cNvPr id="36868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318000" y="2209800"/>
            <a:ext cx="3759200" cy="3505200"/>
          </a:xfrm>
          <a:solidFill>
            <a:schemeClr val="accent2"/>
          </a:solidFill>
          <a:ln w="381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400" b="1" smtClean="0">
                <a:solidFill>
                  <a:srgbClr val="990033"/>
                </a:solidFill>
                <a:latin typeface="Arial" charset="0"/>
                <a:cs typeface="Arial" charset="0"/>
              </a:rPr>
              <a:t>	Interest-bearing checking accounts</a:t>
            </a:r>
            <a:endParaRPr lang="en-US" altLang="en-US" sz="500" b="1" smtClean="0">
              <a:solidFill>
                <a:srgbClr val="990033"/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Clr>
                <a:srgbClr val="990033"/>
              </a:buClr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Include NOW, share draft, and money market deposit accounts</a:t>
            </a:r>
          </a:p>
          <a:p>
            <a:pPr lvl="1">
              <a:lnSpc>
                <a:spcPct val="80000"/>
              </a:lnSpc>
              <a:buClr>
                <a:srgbClr val="990033"/>
              </a:buClr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Offered by banks, savings banks, S&amp;Ls, and credit unions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pPr>
              <a:buFont typeface="Monotype Sorts" pitchFamily="-111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Interest Paying Checking Accounts</a:t>
            </a:r>
          </a:p>
        </p:txBody>
      </p:sp>
      <p:sp>
        <p:nvSpPr>
          <p:cNvPr id="32771" name="Rectangle 4"/>
          <p:cNvSpPr>
            <a:spLocks noGrp="1"/>
          </p:cNvSpPr>
          <p:nvPr>
            <p:ph type="body" sz="half" idx="4294967295"/>
          </p:nvPr>
        </p:nvSpPr>
        <p:spPr>
          <a:xfrm>
            <a:off x="919163" y="2209800"/>
            <a:ext cx="7158037" cy="3505200"/>
          </a:xfrm>
        </p:spPr>
        <p:txBody>
          <a:bodyPr/>
          <a:lstStyle/>
          <a:p>
            <a:pPr lvl="0"/>
            <a:r>
              <a:rPr lang="en-US" sz="2400" b="1" dirty="0"/>
              <a:t>NOW Accounts </a:t>
            </a:r>
            <a:r>
              <a:rPr lang="en-US" sz="2400" dirty="0"/>
              <a:t>- Interest paid, may have minimum balance</a:t>
            </a:r>
          </a:p>
          <a:p>
            <a:pPr lvl="0"/>
            <a:r>
              <a:rPr lang="en-US" sz="2400" b="1" dirty="0"/>
              <a:t>Money Market Deposit Accounts (MMDAs)</a:t>
            </a:r>
            <a:r>
              <a:rPr lang="en-US" sz="2400" dirty="0"/>
              <a:t>- Convenient, safe, federally insured</a:t>
            </a:r>
          </a:p>
          <a:p>
            <a:pPr lvl="0"/>
            <a:r>
              <a:rPr lang="en-US" sz="2400" b="1" dirty="0"/>
              <a:t>Money Market Mutual Funds</a:t>
            </a:r>
            <a:r>
              <a:rPr lang="en-US" sz="2400" dirty="0"/>
              <a:t> (MMMFs)- Pool investors’ funds to purchase high-return, short-term marketable </a:t>
            </a:r>
            <a:r>
              <a:rPr lang="en-US" sz="2400" dirty="0" smtClean="0"/>
              <a:t>securities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Asset Management </a:t>
            </a:r>
            <a:r>
              <a:rPr lang="en-US" altLang="en-US" dirty="0" smtClean="0">
                <a:cs typeface="Arial" charset="0"/>
              </a:rPr>
              <a:t>Accounts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22870" y="2489217"/>
            <a:ext cx="3632200" cy="2709333"/>
          </a:xfrm>
          <a:solidFill>
            <a:schemeClr val="accent1"/>
          </a:solidFill>
          <a:ln w="28575" cap="rnd"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Calibri" pitchFamily="-111" charset="0"/>
              </a:rPr>
              <a:t>Comprehensive </a:t>
            </a:r>
            <a:r>
              <a:rPr lang="en-US" altLang="en-US" dirty="0">
                <a:solidFill>
                  <a:schemeClr val="bg1"/>
                </a:solidFill>
                <a:latin typeface="Calibri" pitchFamily="-111" charset="0"/>
              </a:rPr>
              <a:t>deposit account combining checking, investing, and borrowing activities offered by brokerage firms and mutual </a:t>
            </a:r>
            <a:r>
              <a:rPr lang="en-US" altLang="en-US" dirty="0" smtClean="0">
                <a:solidFill>
                  <a:schemeClr val="bg1"/>
                </a:solidFill>
                <a:latin typeface="Calibri" pitchFamily="-111" charset="0"/>
              </a:rPr>
              <a:t>funds</a:t>
            </a:r>
            <a:endParaRPr lang="en-US" altLang="en-US" dirty="0">
              <a:solidFill>
                <a:schemeClr val="bg1"/>
              </a:solidFill>
              <a:latin typeface="Calibri" pitchFamily="-111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2506133"/>
            <a:ext cx="3572933" cy="2641600"/>
          </a:xfrm>
          <a:solidFill>
            <a:schemeClr val="accent1"/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Account usually includes MMDA with unlimited free checking, debit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card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use of ATM, and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loans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Electronic Banking Services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7674" y="1973263"/>
            <a:ext cx="7567612" cy="3741737"/>
          </a:xfrm>
        </p:spPr>
        <p:txBody>
          <a:bodyPr/>
          <a:lstStyle/>
          <a:p>
            <a:pPr marL="0" indent="0">
              <a:buClr>
                <a:srgbClr val="C0161C"/>
              </a:buClr>
              <a:buFont typeface="Arial" charset="0"/>
              <a:buNone/>
            </a:pPr>
            <a:r>
              <a:rPr lang="en-US" altLang="en-US" sz="2800" dirty="0" smtClean="0">
                <a:latin typeface="Arial" charset="0"/>
                <a:cs typeface="Arial" charset="0"/>
              </a:rPr>
              <a:t>Electronic Funds Transfer Systems (EFTS) offer:</a:t>
            </a:r>
          </a:p>
          <a:p>
            <a:pPr lvl="0"/>
            <a:r>
              <a:rPr lang="en-US" sz="2400" dirty="0"/>
              <a:t>ATM service</a:t>
            </a:r>
          </a:p>
          <a:p>
            <a:pPr lvl="0"/>
            <a:r>
              <a:rPr lang="en-US" sz="2400" dirty="0"/>
              <a:t>Debit cards linked to  checking account</a:t>
            </a:r>
          </a:p>
          <a:p>
            <a:pPr lvl="0"/>
            <a:r>
              <a:rPr lang="en-US" sz="2400" dirty="0"/>
              <a:t>Pre-authorized deposits and   payments</a:t>
            </a:r>
          </a:p>
          <a:p>
            <a:pPr lvl="0"/>
            <a:r>
              <a:rPr lang="en-US" sz="2400" dirty="0"/>
              <a:t>Banking by phone</a:t>
            </a:r>
          </a:p>
          <a:p>
            <a:pPr lvl="0"/>
            <a:r>
              <a:rPr lang="en-US" sz="2400" dirty="0"/>
              <a:t>Online banking and bill payment </a:t>
            </a:r>
            <a:r>
              <a:rPr lang="en-US" sz="2400" dirty="0" smtClean="0"/>
              <a:t>services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36869" name="Picture 2" descr="A check book, calculator, pen and papers sit around a desktop compu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92" y="3455459"/>
            <a:ext cx="1114425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>
              <a:buFont typeface="Marlett" pitchFamily="-111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Electronic Funds Transfer</a:t>
            </a:r>
            <a:r>
              <a:rPr lang="en-US" altLang="en-US" baseline="0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Act of 1978</a:t>
            </a:r>
          </a:p>
        </p:txBody>
      </p:sp>
      <p:sp>
        <p:nvSpPr>
          <p:cNvPr id="41986" name="Rectangle 2"/>
          <p:cNvSpPr>
            <a:spLocks noGrp="1"/>
          </p:cNvSpPr>
          <p:nvPr>
            <p:ph sz="half" idx="1"/>
          </p:nvPr>
        </p:nvSpPr>
        <p:spPr>
          <a:xfrm>
            <a:off x="829747" y="2006617"/>
            <a:ext cx="7033141" cy="1269984"/>
          </a:xfrm>
          <a:noFill/>
        </p:spPr>
        <p:txBody>
          <a:bodyPr lIns="92075" tIns="46038" rIns="92075" bIns="46038"/>
          <a:lstStyle/>
          <a:p>
            <a:pPr lvl="0">
              <a:buClr>
                <a:srgbClr val="7F9A24"/>
              </a:buClr>
              <a:buFontTx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Regulates EFTS  services</a:t>
            </a:r>
          </a:p>
          <a:p>
            <a:pPr lvl="0">
              <a:buClr>
                <a:srgbClr val="7F9A24"/>
              </a:buClr>
              <a:buFontTx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Errors must be reported within 60 days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126067" y="4758259"/>
            <a:ext cx="7560733" cy="1164696"/>
          </a:xfrm>
        </p:spPr>
        <p:txBody>
          <a:bodyPr/>
          <a:lstStyle/>
          <a:p>
            <a:pPr marL="0" lvl="1" indent="0">
              <a:buClr>
                <a:srgbClr val="C0161C"/>
              </a:buClr>
              <a:buNone/>
            </a:pPr>
            <a:r>
              <a:rPr lang="en-US" altLang="en-US" dirty="0">
                <a:solidFill>
                  <a:srgbClr val="990033"/>
                </a:solidFill>
              </a:rPr>
              <a:t>Limit losses by immediately reporting theft, loss, or unauthorized use of credit card or account</a:t>
            </a:r>
            <a:r>
              <a:rPr lang="en-US" altLang="en-US" dirty="0" smtClean="0">
                <a:solidFill>
                  <a:srgbClr val="990033"/>
                </a:solidFill>
              </a:rPr>
              <a:t>!</a:t>
            </a:r>
            <a:endParaRPr lang="en-US" dirty="0"/>
          </a:p>
        </p:txBody>
      </p:sp>
      <p:pic>
        <p:nvPicPr>
          <p:cNvPr id="22532" name="Picture 4" descr="online ba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3090245"/>
            <a:ext cx="1704975" cy="1619250"/>
          </a:xfrm>
          <a:prstGeom prst="rect">
            <a:avLst/>
          </a:prstGeom>
          <a:noFill/>
          <a:ln w="28575">
            <a:solidFill>
              <a:srgbClr val="7F9A24"/>
            </a:solidFill>
            <a:miter lim="800000"/>
            <a:headEnd/>
            <a:tailEnd/>
          </a:ln>
          <a:effectLst>
            <a:outerShdw dist="35921" dir="2700000" algn="ctr" rotWithShape="0">
              <a:srgbClr val="7F9A24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Other Bank </a:t>
            </a:r>
            <a:r>
              <a:rPr lang="en-US" altLang="en-US" dirty="0" smtClean="0">
                <a:latin typeface="Arial" charset="0"/>
                <a:cs typeface="Arial" charset="0"/>
              </a:rPr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09800"/>
            <a:ext cx="6934200" cy="204046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161C"/>
              </a:buClr>
            </a:pPr>
            <a:r>
              <a:rPr lang="en-US" altLang="en-US" dirty="0">
                <a:solidFill>
                  <a:srgbClr val="7F9A24"/>
                </a:solidFill>
                <a:cs typeface="Arial" charset="0"/>
              </a:rPr>
              <a:t>Safe-deposit boxes </a:t>
            </a:r>
            <a:r>
              <a:rPr lang="en-US" altLang="en-US" dirty="0">
                <a:solidFill>
                  <a:srgbClr val="333399"/>
                </a:solidFill>
                <a:cs typeface="Arial" charset="0"/>
              </a:rPr>
              <a:t>– </a:t>
            </a:r>
            <a:r>
              <a:rPr lang="en-US" altLang="en-US" dirty="0">
                <a:cs typeface="Arial" charset="0"/>
              </a:rPr>
              <a:t>rented drawer in a bank’s vault</a:t>
            </a:r>
            <a:r>
              <a:rPr lang="en-US" altLang="en-US" dirty="0" smtClean="0">
                <a:cs typeface="Arial" charset="0"/>
              </a:rPr>
              <a:t>.</a:t>
            </a:r>
            <a:endParaRPr lang="en-US" altLang="en-US" dirty="0">
              <a:solidFill>
                <a:srgbClr val="7F9A24"/>
              </a:solidFill>
              <a:cs typeface="Arial" charset="0"/>
            </a:endParaRPr>
          </a:p>
          <a:p>
            <a:pPr>
              <a:lnSpc>
                <a:spcPct val="90000"/>
              </a:lnSpc>
              <a:buClr>
                <a:srgbClr val="C0161C"/>
              </a:buClr>
            </a:pPr>
            <a:r>
              <a:rPr lang="en-US" altLang="en-US" dirty="0">
                <a:solidFill>
                  <a:srgbClr val="7F9A24"/>
                </a:solidFill>
                <a:cs typeface="Arial" charset="0"/>
              </a:rPr>
              <a:t>Trust Services</a:t>
            </a:r>
            <a:r>
              <a:rPr lang="en-US" altLang="en-US" dirty="0">
                <a:solidFill>
                  <a:srgbClr val="333399"/>
                </a:solidFill>
                <a:cs typeface="Arial" charset="0"/>
              </a:rPr>
              <a:t> - </a:t>
            </a:r>
            <a:r>
              <a:rPr lang="en-US" altLang="en-US" dirty="0">
                <a:cs typeface="Arial" charset="0"/>
              </a:rPr>
              <a:t>provide investment and estate planning </a:t>
            </a:r>
            <a:r>
              <a:rPr lang="en-US" altLang="en-US" dirty="0" smtClean="0">
                <a:cs typeface="Arial" charset="0"/>
              </a:rPr>
              <a:t>advice</a:t>
            </a:r>
            <a:endParaRPr lang="en-US" dirty="0"/>
          </a:p>
        </p:txBody>
      </p:sp>
      <p:pic>
        <p:nvPicPr>
          <p:cNvPr id="23556" name="Picture 4" descr="safe deposit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293" y="4123267"/>
            <a:ext cx="2466845" cy="1638363"/>
          </a:xfrm>
          <a:prstGeom prst="rect">
            <a:avLst/>
          </a:prstGeom>
          <a:noFill/>
          <a:ln w="38100">
            <a:solidFill>
              <a:srgbClr val="7F9A24"/>
            </a:solidFill>
            <a:miter lim="800000"/>
            <a:headEnd/>
            <a:tailEnd/>
          </a:ln>
          <a:effectLst>
            <a:outerShdw dist="35921" dir="2700000" algn="ctr" rotWithShape="0">
              <a:srgbClr val="7F9A24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Opening and Using a Checking Account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Consider costs </a:t>
            </a:r>
          </a:p>
          <a:p>
            <a:pPr lvl="0"/>
            <a:r>
              <a:rPr lang="en-US" dirty="0"/>
              <a:t>Individual or joint account</a:t>
            </a:r>
          </a:p>
          <a:p>
            <a:pPr lvl="0"/>
            <a:r>
              <a:rPr lang="en-US" dirty="0"/>
              <a:t>Checking account procedures</a:t>
            </a:r>
          </a:p>
          <a:p>
            <a:pPr lvl="0"/>
            <a:r>
              <a:rPr lang="en-US" dirty="0"/>
              <a:t>Overdrafts</a:t>
            </a:r>
          </a:p>
          <a:p>
            <a:pPr lvl="0"/>
            <a:r>
              <a:rPr lang="en-US" dirty="0"/>
              <a:t>Stopping </a:t>
            </a:r>
            <a:r>
              <a:rPr lang="en-US" dirty="0" smtClean="0"/>
              <a:t>payment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Special Types of Checks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143000" y="2093913"/>
            <a:ext cx="6934200" cy="3621087"/>
          </a:xfrm>
        </p:spPr>
        <p:txBody>
          <a:bodyPr/>
          <a:lstStyle/>
          <a:p>
            <a:pPr marL="0" indent="0">
              <a:buClr>
                <a:srgbClr val="C0161C"/>
              </a:buCl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Special checks guarantee payment</a:t>
            </a:r>
          </a:p>
          <a:p>
            <a:pPr lvl="0"/>
            <a:r>
              <a:rPr lang="en-US" dirty="0"/>
              <a:t>Cashier’s Check - drawn on the bank</a:t>
            </a:r>
          </a:p>
          <a:p>
            <a:pPr lvl="0"/>
            <a:r>
              <a:rPr lang="en-US" dirty="0"/>
              <a:t>Traveler’s Check - used for making purchases worldwide</a:t>
            </a:r>
          </a:p>
          <a:p>
            <a:pPr lvl="0"/>
            <a:r>
              <a:rPr lang="en-US" dirty="0"/>
              <a:t>Certified Check - drawn on account but guaranteed by </a:t>
            </a:r>
            <a:r>
              <a:rPr lang="en-US" dirty="0" smtClean="0"/>
              <a:t>bank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101725" y="727075"/>
            <a:ext cx="7172325" cy="1233488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Role of Cash Management in Personal Financial Planning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836079" y="1989655"/>
            <a:ext cx="6969125" cy="38862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Cash Management</a:t>
            </a:r>
            <a:r>
              <a:rPr lang="en-US" altLang="en-US" dirty="0" smtClean="0">
                <a:latin typeface="Arial" charset="0"/>
                <a:cs typeface="Arial" charset="0"/>
              </a:rPr>
              <a:t> -- routine, day-to-day use of </a:t>
            </a:r>
            <a:r>
              <a:rPr lang="en-US" altLang="en-US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liquid assets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Cash and other assets that can be converted easily into cash with little or no loss in value.</a:t>
            </a:r>
            <a:endParaRPr lang="en-US" altLang="en-US" sz="700" dirty="0" smtClean="0">
              <a:latin typeface="Arial" charset="0"/>
              <a:cs typeface="Arial" charset="0"/>
            </a:endParaRPr>
          </a:p>
        </p:txBody>
      </p:sp>
      <p:pic>
        <p:nvPicPr>
          <p:cNvPr id="6148" name="Picture 4" descr="Bundles of dollar bills.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255933" y="3649895"/>
            <a:ext cx="1051930" cy="16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Establishing A Savings Program</a:t>
            </a:r>
          </a:p>
        </p:txBody>
      </p:sp>
      <p:pic>
        <p:nvPicPr>
          <p:cNvPr id="2050" name="Picture 2" descr="A post it note reading &quot;PAY YOURSELF FIRS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71" y="2079625"/>
            <a:ext cx="2608262" cy="2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041400" y="4229680"/>
            <a:ext cx="3505200" cy="1569988"/>
          </a:xfrm>
          <a:ln w="22225"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990033"/>
                </a:solidFill>
              </a:rPr>
              <a:t>On payday - deposit money into savings account, using check or debit card </a:t>
            </a:r>
            <a:endParaRPr lang="en-US" sz="2400" dirty="0"/>
          </a:p>
        </p:txBody>
      </p:sp>
      <p:sp>
        <p:nvSpPr>
          <p:cNvPr id="47107" name="Rectangle 3"/>
          <p:cNvSpPr>
            <a:spLocks noGrp="1"/>
          </p:cNvSpPr>
          <p:nvPr>
            <p:ph sz="half" idx="2"/>
          </p:nvPr>
        </p:nvSpPr>
        <p:spPr>
          <a:xfrm>
            <a:off x="4648200" y="2167489"/>
            <a:ext cx="3513667" cy="3225777"/>
          </a:xfrm>
          <a:solidFill>
            <a:srgbClr val="FFE194"/>
          </a:solidFill>
          <a:ln w="38100">
            <a:solidFill>
              <a:srgbClr val="7F9A24"/>
            </a:solidFill>
            <a:miter lim="800000"/>
            <a:headEnd/>
            <a:tailEnd/>
          </a:ln>
          <a:effectLst>
            <a:outerShdw blurRad="63500" dist="35921" dir="2700000" algn="ctr" rotWithShape="0">
              <a:srgbClr val="7F9A24"/>
            </a:outerShdw>
          </a:effectLst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 Narrow" pitchFamily="34" charset="0"/>
                <a:ea typeface="+mn-ea"/>
              </a:rPr>
              <a:t>Create emergency fund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 Narrow" pitchFamily="34" charset="0"/>
                <a:ea typeface="+mn-ea"/>
              </a:rPr>
              <a:t>Set aside funds for financial goals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 Narrow" pitchFamily="34" charset="0"/>
                <a:ea typeface="+mn-ea"/>
              </a:rPr>
              <a:t>Utilize direct deposits and automatic transfers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 Narrow" pitchFamily="34" charset="0"/>
                <a:ea typeface="+mn-ea"/>
              </a:rPr>
              <a:t>Make suitable choices based on goals and time horizon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1087438" y="1017588"/>
            <a:ext cx="7219950" cy="1249362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Earning Interest on Your Money</a:t>
            </a:r>
            <a:endParaRPr lang="en-US" altLang="en-US" dirty="0" smtClean="0">
              <a:solidFill>
                <a:srgbClr val="3C23F9"/>
              </a:solidFill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143000" y="2449513"/>
            <a:ext cx="2925763" cy="3100387"/>
          </a:xfrm>
          <a:solidFill>
            <a:srgbClr val="FFE194"/>
          </a:solidFill>
          <a:ln w="38100">
            <a:solidFill>
              <a:srgbClr val="7F9A24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800" b="1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Simple Interest </a:t>
            </a:r>
            <a:r>
              <a:rPr lang="en-US" altLang="en-US" sz="2800" dirty="0" err="1" smtClean="0">
                <a:latin typeface="Arial" charset="0"/>
                <a:cs typeface="Arial" charset="0"/>
              </a:rPr>
              <a:t>interest</a:t>
            </a:r>
            <a:r>
              <a:rPr lang="en-US" altLang="en-US" sz="2800" dirty="0" smtClean="0">
                <a:latin typeface="Arial" charset="0"/>
                <a:cs typeface="Arial" charset="0"/>
              </a:rPr>
              <a:t> paid only on initial deposit</a:t>
            </a:r>
            <a:endParaRPr lang="en-US" altLang="en-US" sz="600" dirty="0" smtClean="0">
              <a:latin typeface="Arial" charset="0"/>
              <a:cs typeface="Arial" charset="0"/>
            </a:endParaRPr>
          </a:p>
        </p:txBody>
      </p:sp>
      <p:sp>
        <p:nvSpPr>
          <p:cNvPr id="49156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441084" y="2420938"/>
            <a:ext cx="3460284" cy="3128962"/>
          </a:xfrm>
          <a:solidFill>
            <a:schemeClr val="accent2"/>
          </a:solidFill>
          <a:ln w="381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8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Compound Interest </a:t>
            </a:r>
            <a:r>
              <a:rPr lang="en-US" altLang="en-US" sz="2800" dirty="0" smtClean="0">
                <a:solidFill>
                  <a:srgbClr val="333399"/>
                </a:solidFill>
                <a:latin typeface="Arial" charset="0"/>
                <a:cs typeface="Arial" charset="0"/>
              </a:rPr>
              <a:t>i</a:t>
            </a:r>
            <a:r>
              <a:rPr lang="en-US" altLang="en-US" sz="2800" dirty="0" smtClean="0">
                <a:latin typeface="Arial" charset="0"/>
                <a:cs typeface="Arial" charset="0"/>
              </a:rPr>
              <a:t>nterest paid at set intervals and added back to principal</a:t>
            </a: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Earning Interest on Your </a:t>
            </a:r>
            <a:r>
              <a:rPr lang="en-US" altLang="en-US" dirty="0" smtClean="0">
                <a:latin typeface="Arial" charset="0"/>
                <a:cs typeface="Arial" charset="0"/>
              </a:rPr>
              <a:t>Money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9747" y="1989683"/>
            <a:ext cx="7518386" cy="1549400"/>
          </a:xfrm>
        </p:spPr>
        <p:txBody>
          <a:bodyPr/>
          <a:lstStyle/>
          <a:p>
            <a:r>
              <a:rPr lang="en-US" altLang="en-US" b="1" dirty="0">
                <a:solidFill>
                  <a:srgbClr val="7F9A24"/>
                </a:solidFill>
                <a:latin typeface="Arial" charset="0"/>
                <a:cs typeface="Arial" charset="0"/>
              </a:rPr>
              <a:t>Nominal rate</a:t>
            </a:r>
            <a:r>
              <a:rPr lang="en-US" altLang="en-US" dirty="0">
                <a:solidFill>
                  <a:srgbClr val="333399"/>
                </a:solidFill>
                <a:latin typeface="Arial" charset="0"/>
                <a:cs typeface="Arial" charset="0"/>
              </a:rPr>
              <a:t> - </a:t>
            </a:r>
            <a:r>
              <a:rPr lang="en-US" altLang="en-US" dirty="0">
                <a:latin typeface="Arial" charset="0"/>
                <a:cs typeface="Arial" charset="0"/>
              </a:rPr>
              <a:t>named or stated interest rate</a:t>
            </a:r>
          </a:p>
          <a:p>
            <a:r>
              <a:rPr lang="en-US" altLang="en-US" b="1" dirty="0">
                <a:solidFill>
                  <a:srgbClr val="7F9A24"/>
                </a:solidFill>
                <a:latin typeface="Arial" charset="0"/>
                <a:cs typeface="Arial" charset="0"/>
              </a:rPr>
              <a:t>Effective rate</a:t>
            </a:r>
            <a:r>
              <a:rPr lang="en-US" altLang="en-US" dirty="0">
                <a:solidFill>
                  <a:srgbClr val="333399"/>
                </a:solidFill>
                <a:latin typeface="Arial" charset="0"/>
                <a:cs typeface="Arial" charset="0"/>
              </a:rPr>
              <a:t> - </a:t>
            </a:r>
            <a:r>
              <a:rPr lang="en-US" altLang="en-US" dirty="0">
                <a:latin typeface="Arial" charset="0"/>
                <a:cs typeface="Arial" charset="0"/>
              </a:rPr>
              <a:t>annual rate of return actually </a:t>
            </a:r>
            <a:r>
              <a:rPr lang="en-US" altLang="en-US" dirty="0" smtClean="0">
                <a:latin typeface="Arial" charset="0"/>
                <a:cs typeface="Arial" charset="0"/>
              </a:rPr>
              <a:t>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0734" y="3962372"/>
            <a:ext cx="6680168" cy="1837296"/>
          </a:xfr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3B3436"/>
                </a:solidFill>
              </a:rPr>
              <a:t>If interest is compounded more frequently than once a year, the </a:t>
            </a:r>
            <a:r>
              <a:rPr lang="en-US" altLang="en-US" dirty="0">
                <a:solidFill>
                  <a:srgbClr val="990033"/>
                </a:solidFill>
              </a:rPr>
              <a:t>effective rate</a:t>
            </a:r>
            <a:r>
              <a:rPr lang="en-US" altLang="en-US" dirty="0">
                <a:solidFill>
                  <a:srgbClr val="3B3436"/>
                </a:solidFill>
              </a:rPr>
              <a:t> will be greater than </a:t>
            </a:r>
            <a:r>
              <a:rPr lang="en-US" altLang="en-US" dirty="0"/>
              <a:t>the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990033"/>
                </a:solidFill>
              </a:rPr>
              <a:t>nominal rate</a:t>
            </a:r>
            <a:r>
              <a:rPr lang="en-US" altLang="en-US" dirty="0">
                <a:solidFill>
                  <a:srgbClr val="3B3436"/>
                </a:solidFill>
              </a:rPr>
              <a:t> of </a:t>
            </a:r>
            <a:r>
              <a:rPr lang="en-US" altLang="en-US" dirty="0" smtClean="0">
                <a:solidFill>
                  <a:srgbClr val="3B3436"/>
                </a:solidFill>
              </a:rPr>
              <a:t>interest</a:t>
            </a:r>
            <a:endParaRPr lang="en-US" altLang="en-US" dirty="0">
              <a:solidFill>
                <a:srgbClr val="3B34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How Is Interest Calculated</a:t>
            </a:r>
            <a:r>
              <a:rPr lang="en-US" altLang="en-US" dirty="0" smtClean="0">
                <a:latin typeface="Arial" charset="0"/>
                <a:cs typeface="Arial" charset="0"/>
              </a:rPr>
              <a:t>?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15" y="1981216"/>
            <a:ext cx="7484518" cy="956718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b="1" dirty="0">
                <a:solidFill>
                  <a:srgbClr val="7F9A24"/>
                </a:solidFill>
                <a:latin typeface="Arial" charset="0"/>
                <a:cs typeface="Arial" charset="0"/>
              </a:rPr>
              <a:t>simple interest</a:t>
            </a:r>
            <a:r>
              <a:rPr lang="en-US" altLang="en-US" dirty="0">
                <a:solidFill>
                  <a:srgbClr val="333399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is used, there is no </a:t>
            </a:r>
            <a:r>
              <a:rPr lang="en-US" altLang="en-US" dirty="0" smtClean="0">
                <a:latin typeface="Arial" charset="0"/>
                <a:cs typeface="Arial" charset="0"/>
              </a:rPr>
              <a:t>compounding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098" name="Picture 2" descr="Interest equals principal times rate times time. An example of this formula is Interest equals one thousand dollars times 0.5 times 1. The solution to that example is fifty dollars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4" y="3103124"/>
            <a:ext cx="7376662" cy="206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How Is Interest Calculated</a:t>
            </a:r>
            <a:r>
              <a:rPr lang="en-US" altLang="en-US" dirty="0" smtClean="0">
                <a:latin typeface="Arial" charset="0"/>
                <a:cs typeface="Arial" charset="0"/>
              </a:rPr>
              <a:t>?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6864" y="1980315"/>
            <a:ext cx="7470830" cy="1220388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b="1" dirty="0">
                <a:solidFill>
                  <a:srgbClr val="7F9A24"/>
                </a:solidFill>
                <a:latin typeface="Arial" charset="0"/>
                <a:cs typeface="Arial" charset="0"/>
              </a:rPr>
              <a:t>compound interest</a:t>
            </a:r>
            <a:r>
              <a:rPr lang="en-US" altLang="en-US" dirty="0">
                <a:solidFill>
                  <a:srgbClr val="333399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is used and the compounding occurs semiannually then </a:t>
            </a:r>
          </a:p>
          <a:p>
            <a:pPr>
              <a:buClr>
                <a:srgbClr val="C0161C"/>
              </a:buClr>
              <a:buNone/>
            </a:pPr>
            <a:r>
              <a:rPr lang="en-US" altLang="en-US" sz="2400" dirty="0">
                <a:cs typeface="Arial" charset="0"/>
              </a:rPr>
              <a:t>1st 6 months' interest</a:t>
            </a:r>
            <a:r>
              <a:rPr lang="en-US" altLang="en-US" sz="2400" dirty="0" smtClean="0">
                <a:cs typeface="Arial" charset="0"/>
              </a:rPr>
              <a:t>:</a:t>
            </a:r>
          </a:p>
        </p:txBody>
      </p:sp>
      <p:pic>
        <p:nvPicPr>
          <p:cNvPr id="5122" name="Picture 2" descr="One thousand dollars times .05 times fraction 6 over 12 end fraction equals 25 dolla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94" y="3200703"/>
            <a:ext cx="4581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22053" y="3617237"/>
            <a:ext cx="4041775" cy="501718"/>
          </a:xfrm>
        </p:spPr>
        <p:txBody>
          <a:bodyPr/>
          <a:lstStyle/>
          <a:p>
            <a:r>
              <a:rPr lang="en-US" altLang="en-US" b="0" dirty="0">
                <a:cs typeface="Arial" charset="0"/>
              </a:rPr>
              <a:t>2nd 6 months' interest: </a:t>
            </a:r>
            <a:r>
              <a:rPr lang="en-US" altLang="en-US" b="0" dirty="0" smtClean="0">
                <a:cs typeface="Arial" charset="0"/>
              </a:rPr>
              <a:t>+</a:t>
            </a:r>
            <a:endParaRPr lang="en-US" altLang="en-US" b="0" dirty="0">
              <a:cs typeface="Arial" charset="0"/>
            </a:endParaRPr>
          </a:p>
        </p:txBody>
      </p:sp>
      <p:pic>
        <p:nvPicPr>
          <p:cNvPr id="5123" name="Picture 3" descr="1025 dollars times .05 times fraction 6 over 12 end fraction equals 25 dollars and 63 cen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111" y="4118955"/>
            <a:ext cx="4581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117816" y="4509480"/>
            <a:ext cx="5189606" cy="454937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solidFill>
                  <a:srgbClr val="990033"/>
                </a:solidFill>
                <a:cs typeface="Arial" charset="0"/>
              </a:rPr>
              <a:t>Total annual </a:t>
            </a:r>
            <a:r>
              <a:rPr lang="en-US" altLang="en-US" dirty="0" smtClean="0">
                <a:solidFill>
                  <a:srgbClr val="990033"/>
                </a:solidFill>
                <a:cs typeface="Arial" charset="0"/>
              </a:rPr>
              <a:t>interest</a:t>
            </a:r>
            <a:r>
              <a:rPr lang="en-US" altLang="en-US" baseline="0" dirty="0" smtClean="0">
                <a:solidFill>
                  <a:srgbClr val="990033"/>
                </a:solidFill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  <a:cs typeface="Arial" charset="0"/>
              </a:rPr>
              <a:t>= $</a:t>
            </a:r>
            <a:r>
              <a:rPr lang="en-US" altLang="en-US" dirty="0">
                <a:solidFill>
                  <a:srgbClr val="990033"/>
                </a:solidFill>
                <a:cs typeface="Arial" charset="0"/>
              </a:rPr>
              <a:t>50.63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How Is Interest Calculated</a:t>
            </a:r>
            <a:r>
              <a:rPr lang="en-US" altLang="en-US" dirty="0" smtClean="0">
                <a:latin typeface="Arial" charset="0"/>
                <a:cs typeface="Arial" charset="0"/>
              </a:rPr>
              <a:t>? Part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46667" y="1981215"/>
            <a:ext cx="7492999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solidFill>
                  <a:srgbClr val="7F9A24"/>
                </a:solidFill>
                <a:cs typeface="Arial" charset="0"/>
              </a:rPr>
              <a:t>Nominal </a:t>
            </a:r>
            <a:r>
              <a:rPr lang="en-US" altLang="en-US" dirty="0">
                <a:solidFill>
                  <a:srgbClr val="7F9A24"/>
                </a:solidFill>
                <a:cs typeface="Arial" charset="0"/>
              </a:rPr>
              <a:t>rate</a:t>
            </a:r>
            <a:r>
              <a:rPr lang="en-US" altLang="en-US" dirty="0">
                <a:cs typeface="Arial" charset="0"/>
              </a:rPr>
              <a:t> = 5% …but</a:t>
            </a:r>
            <a:r>
              <a:rPr lang="en-US" altLang="en-US" dirty="0" smtClean="0">
                <a:cs typeface="Arial" charset="0"/>
              </a:rPr>
              <a:t>….</a:t>
            </a:r>
          </a:p>
          <a:p>
            <a:pPr>
              <a:buNone/>
            </a:pPr>
            <a:r>
              <a:rPr lang="en-US" altLang="en-US" dirty="0" smtClean="0">
                <a:solidFill>
                  <a:srgbClr val="990033"/>
                </a:solidFill>
                <a:cs typeface="Arial" charset="0"/>
              </a:rPr>
              <a:t>Effective </a:t>
            </a:r>
            <a:r>
              <a:rPr lang="en-US" altLang="en-US" dirty="0">
                <a:solidFill>
                  <a:srgbClr val="990033"/>
                </a:solidFill>
                <a:cs typeface="Arial" charset="0"/>
              </a:rPr>
              <a:t>rate</a:t>
            </a:r>
            <a:r>
              <a:rPr lang="en-US" altLang="en-US" dirty="0">
                <a:cs typeface="Arial" charset="0"/>
              </a:rPr>
              <a:t> = 5.063</a:t>
            </a:r>
            <a:r>
              <a:rPr lang="en-US" altLang="en-US" dirty="0" smtClean="0">
                <a:cs typeface="Arial" charset="0"/>
              </a:rPr>
              <a:t>%</a:t>
            </a:r>
            <a:endParaRPr lang="en-US" dirty="0"/>
          </a:p>
        </p:txBody>
      </p:sp>
      <p:pic>
        <p:nvPicPr>
          <p:cNvPr id="6146" name="Picture 2" descr="Effective rate equals 50 dollars and 63 cents divided by 1000 dollars, which equals 0.05063, which equals 5.063%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05" y="3312169"/>
            <a:ext cx="6536987" cy="178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0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/>
          </p:cNvSpPr>
          <p:nvPr>
            <p:ph type="title" idx="4294967295"/>
          </p:nvPr>
        </p:nvSpPr>
        <p:spPr>
          <a:xfrm>
            <a:off x="1135063" y="965200"/>
            <a:ext cx="6942137" cy="846138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How Much Interest Will You Earn?</a:t>
            </a:r>
            <a:endParaRPr lang="en-US" altLang="en-US" sz="800" dirty="0" smtClean="0">
              <a:solidFill>
                <a:srgbClr val="3C23F9"/>
              </a:solidFill>
              <a:latin typeface="Arial" charset="0"/>
              <a:cs typeface="Arial" charset="0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>
          <a:xfrm>
            <a:off x="1233488" y="2216150"/>
            <a:ext cx="6037262" cy="28479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Amount of interest earned depends on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800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Frequency</a:t>
            </a:r>
            <a:r>
              <a:rPr lang="en-US" altLang="en-US" sz="2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of compounding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800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Balance</a:t>
            </a:r>
            <a:r>
              <a:rPr lang="en-US" altLang="en-US" sz="2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on which interest is paid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800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Interest </a:t>
            </a:r>
            <a:r>
              <a:rPr lang="en-US" altLang="en-US" sz="2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rate paid</a:t>
            </a:r>
            <a:endParaRPr lang="en-US" altLang="en-US" sz="28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altLang="en-US" sz="2800" dirty="0">
                <a:solidFill>
                  <a:srgbClr val="990033"/>
                </a:solidFill>
              </a:rPr>
              <a:t>Time value of money concepts are used in compounding to find interest </a:t>
            </a:r>
            <a:r>
              <a:rPr lang="en-US" altLang="en-US" sz="2800" dirty="0" smtClean="0">
                <a:solidFill>
                  <a:srgbClr val="990033"/>
                </a:solidFill>
              </a:rPr>
              <a:t>earned</a:t>
            </a:r>
            <a:endParaRPr lang="en-US" altLang="en-US" sz="28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51206" name="Picture 8" descr="Many stacks of mone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2216150"/>
            <a:ext cx="1876425" cy="1397000"/>
          </a:xfrm>
          <a:prstGeom prst="rect">
            <a:avLst/>
          </a:prstGeom>
          <a:noFill/>
          <a:ln w="38100">
            <a:solidFill>
              <a:srgbClr val="7F9A2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98" name="Picture 2" descr="A check mark in a box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74" y="4749800"/>
            <a:ext cx="114970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 Variety of Ways to Save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141413" y="2390775"/>
            <a:ext cx="3357562" cy="3282950"/>
          </a:xfrm>
          <a:solidFill>
            <a:srgbClr val="FFE194"/>
          </a:solidFill>
          <a:ln w="38100">
            <a:solidFill>
              <a:srgbClr val="7F9A24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400" b="1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Certificates of Deposit (CDs)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</a:p>
          <a:p>
            <a:pPr lvl="0">
              <a:lnSpc>
                <a:spcPct val="90000"/>
              </a:lnSpc>
              <a:buClr>
                <a:srgbClr val="7F9A24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Funds remain on account for a given time period</a:t>
            </a:r>
          </a:p>
          <a:p>
            <a:pPr lvl="0">
              <a:lnSpc>
                <a:spcPct val="90000"/>
              </a:lnSpc>
              <a:buClr>
                <a:srgbClr val="7F9A24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Early withdrawals incur an interest penalty</a:t>
            </a:r>
          </a:p>
        </p:txBody>
      </p:sp>
      <p:sp>
        <p:nvSpPr>
          <p:cNvPr id="57348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651375" y="2406650"/>
            <a:ext cx="3313113" cy="3267075"/>
          </a:xfrm>
          <a:solidFill>
            <a:schemeClr val="accent2"/>
          </a:solidFill>
          <a:ln w="381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4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U.S. Treasury Bills</a:t>
            </a:r>
          </a:p>
          <a:p>
            <a:pPr lvl="0">
              <a:lnSpc>
                <a:spcPct val="80000"/>
              </a:lnSpc>
              <a:buClr>
                <a:srgbClr val="990033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Debt securities issued by U.S. Treasury</a:t>
            </a:r>
          </a:p>
          <a:p>
            <a:pPr lvl="0">
              <a:lnSpc>
                <a:spcPct val="80000"/>
              </a:lnSpc>
              <a:buClr>
                <a:srgbClr val="990033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Sold at a discount; $1000 minimum</a:t>
            </a:r>
          </a:p>
          <a:p>
            <a:pPr lvl="0">
              <a:lnSpc>
                <a:spcPct val="80000"/>
              </a:lnSpc>
              <a:buClr>
                <a:srgbClr val="990033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Mature in 1 year or less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 Variety of Ways to Save (continued)</a:t>
            </a:r>
          </a:p>
        </p:txBody>
      </p:sp>
      <p:sp>
        <p:nvSpPr>
          <p:cNvPr id="54275" name="Content Placeholder 5"/>
          <p:cNvSpPr>
            <a:spLocks noGrp="1"/>
          </p:cNvSpPr>
          <p:nvPr>
            <p:ph sz="half" idx="1"/>
          </p:nvPr>
        </p:nvSpPr>
        <p:spPr>
          <a:xfrm>
            <a:off x="877888" y="2033588"/>
            <a:ext cx="7343245" cy="13112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Series EE Bonds</a:t>
            </a:r>
          </a:p>
          <a:p>
            <a:pPr lvl="0"/>
            <a:r>
              <a:rPr lang="en-US" dirty="0"/>
              <a:t>Purchased at a discount</a:t>
            </a:r>
          </a:p>
          <a:p>
            <a:pPr lvl="0"/>
            <a:r>
              <a:rPr lang="en-US" dirty="0"/>
              <a:t>Accrual-type security with interest paid when cashed in </a:t>
            </a:r>
          </a:p>
          <a:p>
            <a:pPr lvl="0"/>
            <a:r>
              <a:rPr lang="en-US" dirty="0"/>
              <a:t>Exempt from state, local taxes </a:t>
            </a:r>
          </a:p>
          <a:p>
            <a:pPr lvl="0"/>
            <a:r>
              <a:rPr lang="en-US" dirty="0"/>
              <a:t>New bonds must be held 1 year</a:t>
            </a:r>
          </a:p>
          <a:p>
            <a:pPr lvl="0"/>
            <a:r>
              <a:rPr lang="en-US" dirty="0"/>
              <a:t>Income taxes may be avoided if redeemed for educational purposes </a:t>
            </a:r>
          </a:p>
          <a:p>
            <a:pPr marL="0" indent="0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54277" name="Picture 8" descr="Fanned out hundred dollar bill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33" y="3660989"/>
            <a:ext cx="1582209" cy="1368210"/>
          </a:xfrm>
          <a:prstGeom prst="rect">
            <a:avLst/>
          </a:prstGeom>
          <a:noFill/>
          <a:ln w="50800">
            <a:solidFill>
              <a:srgbClr val="7F9A2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Examples of Liquid Assets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Cash</a:t>
            </a:r>
          </a:p>
          <a:p>
            <a:pPr lvl="0"/>
            <a:r>
              <a:rPr lang="en-US" sz="2400" dirty="0"/>
              <a:t>Checking Accounts</a:t>
            </a:r>
          </a:p>
          <a:p>
            <a:pPr lvl="0"/>
            <a:r>
              <a:rPr lang="en-US" sz="2400" dirty="0"/>
              <a:t>Savings Accounts</a:t>
            </a:r>
          </a:p>
          <a:p>
            <a:pPr lvl="0"/>
            <a:r>
              <a:rPr lang="en-US" sz="2400" dirty="0"/>
              <a:t>Money Market Deposit Accounts</a:t>
            </a:r>
          </a:p>
          <a:p>
            <a:pPr lvl="0"/>
            <a:r>
              <a:rPr lang="en-US" sz="2400" dirty="0"/>
              <a:t>Money Market Mutual Funds</a:t>
            </a:r>
          </a:p>
          <a:p>
            <a:pPr lvl="0"/>
            <a:r>
              <a:rPr lang="en-US" sz="2400" dirty="0"/>
              <a:t>Certificates of Deposits (CDs)</a:t>
            </a:r>
          </a:p>
          <a:p>
            <a:pPr lvl="0"/>
            <a:r>
              <a:rPr lang="en-US" sz="2400" dirty="0"/>
              <a:t>U.S. Treasury Bills (T-bills)</a:t>
            </a:r>
          </a:p>
          <a:p>
            <a:pPr lvl="0"/>
            <a:r>
              <a:rPr lang="en-US" sz="2400" dirty="0"/>
              <a:t>U.S. Savings Bonds (EEs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7174" name="Picture 2" descr="Three people stand around a giant faucet in a drawing. One is on top turning a spigot. One stands under the nozzle with a bag, catching all the money flowing out. The third holds a bucket and watch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17" y="2198688"/>
            <a:ext cx="1725613" cy="1689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152525" y="1017588"/>
            <a:ext cx="6924675" cy="795337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Today’s Financial Services Marketplace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811213" y="2362200"/>
            <a:ext cx="3602037" cy="3281363"/>
          </a:xfrm>
          <a:solidFill>
            <a:srgbClr val="FFE194"/>
          </a:solidFill>
          <a:ln w="38100">
            <a:solidFill>
              <a:srgbClr val="7F9A24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altLang="en-US" sz="2800" b="1" dirty="0" smtClean="0">
                <a:solidFill>
                  <a:srgbClr val="7F9A24"/>
                </a:solidFill>
                <a:latin typeface="Arial" charset="0"/>
                <a:cs typeface="Arial" charset="0"/>
              </a:rPr>
              <a:t>Financial Products</a:t>
            </a:r>
          </a:p>
          <a:p>
            <a:pPr lvl="1">
              <a:lnSpc>
                <a:spcPct val="80000"/>
              </a:lnSpc>
              <a:buClr>
                <a:srgbClr val="7F9A24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checking and savings accounts</a:t>
            </a:r>
          </a:p>
          <a:p>
            <a:pPr lvl="1">
              <a:lnSpc>
                <a:spcPct val="80000"/>
              </a:lnSpc>
              <a:buClr>
                <a:srgbClr val="7F9A24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credit cards</a:t>
            </a:r>
          </a:p>
          <a:p>
            <a:pPr lvl="1">
              <a:lnSpc>
                <a:spcPct val="80000"/>
              </a:lnSpc>
              <a:buClr>
                <a:srgbClr val="7F9A24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loans and mortgages</a:t>
            </a:r>
          </a:p>
          <a:p>
            <a:pPr lvl="1">
              <a:lnSpc>
                <a:spcPct val="80000"/>
              </a:lnSpc>
              <a:buClr>
                <a:srgbClr val="7F9A24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insurance</a:t>
            </a:r>
          </a:p>
          <a:p>
            <a:pPr lvl="1">
              <a:lnSpc>
                <a:spcPct val="80000"/>
              </a:lnSpc>
              <a:buClr>
                <a:srgbClr val="7F9A24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mutual funds</a:t>
            </a:r>
          </a:p>
        </p:txBody>
      </p:sp>
      <p:sp>
        <p:nvSpPr>
          <p:cNvPr id="25604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532313" y="2362200"/>
            <a:ext cx="3781425" cy="3259138"/>
          </a:xfrm>
          <a:solidFill>
            <a:schemeClr val="accent2"/>
          </a:solidFill>
          <a:ln w="381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en-US" sz="2800" b="1" dirty="0" smtClean="0">
                <a:solidFill>
                  <a:srgbClr val="990033"/>
                </a:solidFill>
                <a:latin typeface="Arial" charset="0"/>
                <a:cs typeface="Arial" charset="0"/>
              </a:rPr>
              <a:t>Financial Services</a:t>
            </a:r>
          </a:p>
          <a:p>
            <a:pPr lvl="1">
              <a:buClr>
                <a:srgbClr val="990033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financial planning</a:t>
            </a:r>
          </a:p>
          <a:p>
            <a:pPr lvl="1">
              <a:buClr>
                <a:srgbClr val="990033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tax preparation</a:t>
            </a:r>
          </a:p>
          <a:p>
            <a:pPr lvl="1">
              <a:buClr>
                <a:srgbClr val="990033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securities brokerage</a:t>
            </a:r>
          </a:p>
          <a:p>
            <a:pPr lvl="1">
              <a:buClr>
                <a:srgbClr val="990033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real estate</a:t>
            </a:r>
          </a:p>
          <a:p>
            <a:pPr lvl="1">
              <a:buClr>
                <a:srgbClr val="990033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trusts</a:t>
            </a:r>
          </a:p>
          <a:p>
            <a:pPr lvl="1">
              <a:buClr>
                <a:srgbClr val="990033"/>
              </a:buClr>
              <a:buFontTx/>
              <a:buChar char="•"/>
            </a:pPr>
            <a:r>
              <a:rPr lang="en-US" altLang="en-US" sz="2400" dirty="0" smtClean="0">
                <a:latin typeface="Arial" charset="0"/>
                <a:cs typeface="Arial" charset="0"/>
              </a:rPr>
              <a:t>estate planning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Types of Financial Institutions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9143" y="2277544"/>
            <a:ext cx="3175001" cy="2345267"/>
          </a:xfrm>
          <a:solidFill>
            <a:schemeClr val="accent2">
              <a:lumMod val="60000"/>
              <a:lumOff val="40000"/>
            </a:schemeClr>
          </a:solidFill>
          <a:ln w="34925">
            <a:solidFill>
              <a:srgbClr val="7F9A24"/>
            </a:solidFill>
          </a:ln>
        </p:spPr>
        <p:txBody>
          <a:bodyPr/>
          <a:lstStyle/>
          <a:p>
            <a:pPr algn="ctr">
              <a:buNone/>
            </a:pPr>
            <a:r>
              <a:rPr lang="en-US" altLang="en-US" b="1" dirty="0">
                <a:solidFill>
                  <a:srgbClr val="7F9A24"/>
                </a:solidFill>
                <a:latin typeface="Arial" charset="0"/>
                <a:cs typeface="Arial" charset="0"/>
              </a:rPr>
              <a:t>Depository</a:t>
            </a:r>
            <a:r>
              <a:rPr lang="en-US" altLang="en-US" b="1" i="1" dirty="0">
                <a:solidFill>
                  <a:srgbClr val="333399"/>
                </a:solidFill>
                <a:latin typeface="Arial" charset="0"/>
                <a:cs typeface="Arial" charset="0"/>
              </a:rPr>
              <a:t> </a:t>
            </a:r>
            <a:endParaRPr lang="en-US" altLang="en-US" b="1" dirty="0">
              <a:solidFill>
                <a:srgbClr val="333399"/>
              </a:solidFill>
              <a:latin typeface="Arial" charset="0"/>
              <a:cs typeface="Arial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Commercial Banks 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Savings &amp; Loans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Savings Banks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Credit </a:t>
            </a:r>
            <a:r>
              <a:rPr lang="en-US" alt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Unions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21195" y="2175940"/>
            <a:ext cx="3683002" cy="2819401"/>
          </a:xfrm>
          <a:solidFill>
            <a:schemeClr val="accent2"/>
          </a:solidFill>
          <a:ln w="31750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algn="ctr">
              <a:buNone/>
            </a:pPr>
            <a:r>
              <a:rPr lang="en-US" altLang="en-US" b="1" dirty="0" err="1">
                <a:solidFill>
                  <a:srgbClr val="990033"/>
                </a:solidFill>
                <a:latin typeface="Arial" charset="0"/>
                <a:cs typeface="Arial" charset="0"/>
              </a:rPr>
              <a:t>Nondepository</a:t>
            </a:r>
            <a:r>
              <a:rPr lang="en-US" altLang="en-US" b="1" dirty="0">
                <a:solidFill>
                  <a:srgbClr val="990033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Clr>
                <a:srgbClr val="990033"/>
              </a:buClr>
            </a:pPr>
            <a:r>
              <a:rPr lang="en-US" alt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Stock Brokerage Firms</a:t>
            </a:r>
          </a:p>
          <a:p>
            <a:pPr>
              <a:buClr>
                <a:srgbClr val="990033"/>
              </a:buClr>
            </a:pPr>
            <a:r>
              <a:rPr lang="en-US" alt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Mutual Funds</a:t>
            </a:r>
          </a:p>
          <a:p>
            <a:pPr>
              <a:buClr>
                <a:srgbClr val="990033"/>
              </a:buClr>
            </a:pPr>
            <a:r>
              <a:rPr lang="en-US" alt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Life Insurance Companies</a:t>
            </a:r>
          </a:p>
          <a:p>
            <a:pPr>
              <a:buClr>
                <a:srgbClr val="990033"/>
              </a:buClr>
            </a:pPr>
            <a:r>
              <a:rPr lang="en-US" alt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Finance </a:t>
            </a:r>
            <a:r>
              <a:rPr lang="en-US" alt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Companies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Types of Depository Financial Institutions Part 1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43000" y="2071688"/>
            <a:ext cx="6934200" cy="3643312"/>
          </a:xfrm>
        </p:spPr>
        <p:txBody>
          <a:bodyPr/>
          <a:lstStyle/>
          <a:p>
            <a:pPr marL="0" indent="0">
              <a:buClr>
                <a:srgbClr val="C0161C"/>
              </a:buCl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Commercial Banks</a:t>
            </a:r>
          </a:p>
          <a:p>
            <a:pPr lvl="0"/>
            <a:r>
              <a:rPr lang="en-US" dirty="0"/>
              <a:t>Largest type of traditional financial institution</a:t>
            </a:r>
          </a:p>
          <a:p>
            <a:pPr lvl="0"/>
            <a:r>
              <a:rPr lang="en-US" dirty="0"/>
              <a:t>Offer full array of financial services</a:t>
            </a:r>
          </a:p>
          <a:p>
            <a:pPr lvl="0"/>
            <a:r>
              <a:rPr lang="en-US" dirty="0"/>
              <a:t>Only financial institution to offer </a:t>
            </a:r>
            <a:r>
              <a:rPr lang="en-US" dirty="0" smtClean="0"/>
              <a:t>noninterest-paying </a:t>
            </a:r>
            <a:r>
              <a:rPr lang="en-US" dirty="0"/>
              <a:t>checking </a:t>
            </a:r>
            <a:r>
              <a:rPr lang="en-US" dirty="0" smtClean="0"/>
              <a:t>accounts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43000" y="746655"/>
            <a:ext cx="6934200" cy="1243012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Types of Depository Financial Institutions Part 2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43000" y="2057394"/>
            <a:ext cx="7291388" cy="3505200"/>
          </a:xfrm>
        </p:spPr>
        <p:txBody>
          <a:bodyPr/>
          <a:lstStyle/>
          <a:p>
            <a:pPr marL="0" indent="0">
              <a:buClr>
                <a:srgbClr val="C0161C"/>
              </a:buCl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Savings &amp; Loan Associations (S&amp;Ls)</a:t>
            </a:r>
          </a:p>
          <a:p>
            <a:pPr lvl="0"/>
            <a:r>
              <a:rPr lang="en-US" dirty="0"/>
              <a:t>Offer services similar to commercial banks</a:t>
            </a:r>
          </a:p>
          <a:p>
            <a:pPr lvl="0"/>
            <a:r>
              <a:rPr lang="en-US" dirty="0"/>
              <a:t>May pay slightly more on savings deposits</a:t>
            </a:r>
          </a:p>
          <a:p>
            <a:pPr lvl="0"/>
            <a:r>
              <a:rPr lang="en-US" dirty="0"/>
              <a:t>Channel depositors’ savings into mortgage </a:t>
            </a:r>
            <a:r>
              <a:rPr lang="en-US" dirty="0" smtClean="0"/>
              <a:t>loans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3000" y="693738"/>
            <a:ext cx="6934200" cy="1287462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Types of Depository Financial Institutions Part 3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43000" y="2015059"/>
            <a:ext cx="6934200" cy="3505200"/>
          </a:xfrm>
        </p:spPr>
        <p:txBody>
          <a:bodyPr/>
          <a:lstStyle/>
          <a:p>
            <a:pPr marL="0" indent="0">
              <a:buClr>
                <a:srgbClr val="C0161C"/>
              </a:buCl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Savings Banks</a:t>
            </a:r>
          </a:p>
          <a:p>
            <a:pPr lvl="0"/>
            <a:r>
              <a:rPr lang="en-US" dirty="0"/>
              <a:t>Located primarily in New England</a:t>
            </a:r>
          </a:p>
          <a:p>
            <a:pPr lvl="0"/>
            <a:r>
              <a:rPr lang="en-US" dirty="0"/>
              <a:t>Offer interest-paying checking accounts</a:t>
            </a:r>
          </a:p>
          <a:p>
            <a:pPr lvl="0"/>
            <a:r>
              <a:rPr lang="en-US" dirty="0"/>
              <a:t>Rates similar to Savings &amp; Loan Association </a:t>
            </a:r>
          </a:p>
          <a:p>
            <a:pPr lvl="0"/>
            <a:r>
              <a:rPr lang="en-US" dirty="0"/>
              <a:t>Most are mutual </a:t>
            </a:r>
            <a:r>
              <a:rPr lang="en-US" dirty="0" smtClean="0"/>
              <a:t>associations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06488" y="704850"/>
            <a:ext cx="6970712" cy="127635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Types of Depository Financial Institutions Part 4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143000" y="1989658"/>
            <a:ext cx="6934200" cy="3505200"/>
          </a:xfrm>
        </p:spPr>
        <p:txBody>
          <a:bodyPr/>
          <a:lstStyle/>
          <a:p>
            <a:pPr marL="0" indent="0">
              <a:buClr>
                <a:srgbClr val="C0161C"/>
              </a:buClr>
              <a:buFont typeface="Arial" charset="0"/>
              <a:buNone/>
            </a:pPr>
            <a:r>
              <a:rPr lang="en-US" altLang="en-US" sz="2800" dirty="0" smtClean="0">
                <a:latin typeface="Arial" charset="0"/>
                <a:cs typeface="Arial" charset="0"/>
              </a:rPr>
              <a:t>Credit Unions</a:t>
            </a:r>
          </a:p>
          <a:p>
            <a:pPr lvl="0"/>
            <a:r>
              <a:rPr lang="en-US" sz="2800" dirty="0"/>
              <a:t>Provide financial products and services  to people with a common tie</a:t>
            </a:r>
          </a:p>
          <a:p>
            <a:pPr lvl="0"/>
            <a:r>
              <a:rPr lang="en-US" sz="2800" dirty="0"/>
              <a:t>Nonprofit, </a:t>
            </a:r>
            <a:r>
              <a:rPr lang="en-US" sz="2800" dirty="0" smtClean="0"/>
              <a:t>member-owned financial </a:t>
            </a:r>
            <a:r>
              <a:rPr lang="en-US" sz="2800" dirty="0"/>
              <a:t>cooperative</a:t>
            </a:r>
          </a:p>
          <a:p>
            <a:pPr lvl="0"/>
            <a:r>
              <a:rPr lang="en-US" sz="2800" dirty="0"/>
              <a:t>Interest rates higher than other </a:t>
            </a:r>
            <a:r>
              <a:rPr lang="en-US" sz="2800" dirty="0" smtClean="0"/>
              <a:t>institutions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31F20"/>
      </a:dk1>
      <a:lt1>
        <a:srgbClr val="FFFFFF"/>
      </a:lt1>
      <a:dk2>
        <a:srgbClr val="5E8A9E"/>
      </a:dk2>
      <a:lt2>
        <a:srgbClr val="FFFFFF"/>
      </a:lt2>
      <a:accent1>
        <a:srgbClr val="D89016"/>
      </a:accent1>
      <a:accent2>
        <a:srgbClr val="FFCC4E"/>
      </a:accent2>
      <a:accent3>
        <a:srgbClr val="C0161C"/>
      </a:accent3>
      <a:accent4>
        <a:srgbClr val="7F7F7F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908</Words>
  <Application>Microsoft Office PowerPoint</Application>
  <PresentationFormat>On-screen Show (4:3)</PresentationFormat>
  <Paragraphs>154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Monotype Sorts</vt:lpstr>
      <vt:lpstr>ＭＳ Ｐゴシック</vt:lpstr>
      <vt:lpstr>Arial</vt:lpstr>
      <vt:lpstr>Arial Narrow</vt:lpstr>
      <vt:lpstr>Calibri</vt:lpstr>
      <vt:lpstr>Copperplate Gothic Bold</vt:lpstr>
      <vt:lpstr>Marlett</vt:lpstr>
      <vt:lpstr>Office Theme</vt:lpstr>
      <vt:lpstr>#4 Managing Your Cash and Savings</vt:lpstr>
      <vt:lpstr>Role of Cash Management in Personal Financial Planning</vt:lpstr>
      <vt:lpstr>Examples of Liquid Assets</vt:lpstr>
      <vt:lpstr>Today’s Financial Services Marketplace</vt:lpstr>
      <vt:lpstr>Types of Financial Institutions</vt:lpstr>
      <vt:lpstr>Types of Depository Financial Institutions Part 1</vt:lpstr>
      <vt:lpstr>Types of Depository Financial Institutions Part 2</vt:lpstr>
      <vt:lpstr>Types of Depository Financial Institutions Part 3</vt:lpstr>
      <vt:lpstr>Types of Depository Financial Institutions Part 4</vt:lpstr>
      <vt:lpstr>How Safe is Your Money?</vt:lpstr>
      <vt:lpstr>Checking and Savings Accounts</vt:lpstr>
      <vt:lpstr>Types of Checking Accounts</vt:lpstr>
      <vt:lpstr>Interest Paying Checking Accounts</vt:lpstr>
      <vt:lpstr>Asset Management Accounts</vt:lpstr>
      <vt:lpstr>Electronic Banking Services</vt:lpstr>
      <vt:lpstr>Electronic Funds Transfer Act of 1978</vt:lpstr>
      <vt:lpstr>Other Bank Services</vt:lpstr>
      <vt:lpstr>Opening and Using a Checking Account</vt:lpstr>
      <vt:lpstr>Special Types of Checks</vt:lpstr>
      <vt:lpstr>Establishing A Savings Program</vt:lpstr>
      <vt:lpstr>Earning Interest on Your Money</vt:lpstr>
      <vt:lpstr>Earning Interest on Your Money (continued)</vt:lpstr>
      <vt:lpstr>How Is Interest Calculated? Part 1</vt:lpstr>
      <vt:lpstr>How Is Interest Calculated? Part 2</vt:lpstr>
      <vt:lpstr>How Is Interest Calculated? Part 3</vt:lpstr>
      <vt:lpstr>How Much Interest Will You Earn?</vt:lpstr>
      <vt:lpstr>A Variety of Ways to Save</vt:lpstr>
      <vt:lpstr>A Variety of Ways to Save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Kunkler</dc:creator>
  <cp:lastModifiedBy>Lu, Xing</cp:lastModifiedBy>
  <cp:revision>96</cp:revision>
  <dcterms:created xsi:type="dcterms:W3CDTF">2012-11-20T14:48:04Z</dcterms:created>
  <dcterms:modified xsi:type="dcterms:W3CDTF">2016-02-09T15:01:08Z</dcterms:modified>
</cp:coreProperties>
</file>