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5" r:id="rId3"/>
    <p:sldId id="296" r:id="rId4"/>
    <p:sldId id="286" r:id="rId5"/>
    <p:sldId id="294" r:id="rId6"/>
    <p:sldId id="297" r:id="rId7"/>
    <p:sldId id="274" r:id="rId8"/>
    <p:sldId id="301" r:id="rId9"/>
    <p:sldId id="298" r:id="rId10"/>
    <p:sldId id="281" r:id="rId11"/>
    <p:sldId id="284" r:id="rId12"/>
    <p:sldId id="285" r:id="rId13"/>
    <p:sldId id="299" r:id="rId14"/>
    <p:sldId id="278" r:id="rId15"/>
    <p:sldId id="300" r:id="rId16"/>
    <p:sldId id="280" r:id="rId17"/>
    <p:sldId id="29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79777" autoAdjust="0"/>
  </p:normalViewPr>
  <p:slideViewPr>
    <p:cSldViewPr snapToGrid="0">
      <p:cViewPr varScale="1">
        <p:scale>
          <a:sx n="57" d="100"/>
          <a:sy n="57" d="100"/>
        </p:scale>
        <p:origin x="18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8B744-744D-40D0-A8D8-8C34CF9D5CC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25B2B0-7FF9-4F3F-91B8-EC25044055CA}">
      <dgm:prSet phldrT="[Texto]"/>
      <dgm:spPr/>
      <dgm:t>
        <a:bodyPr/>
        <a:lstStyle/>
        <a:p>
          <a:r>
            <a:rPr lang="es-ES" dirty="0"/>
            <a:t>Búsqueda y comparación de componentes de baja latencia</a:t>
          </a:r>
        </a:p>
      </dgm:t>
    </dgm:pt>
    <dgm:pt modelId="{8C55B09D-0ECE-4DD9-832B-25ADDB22796A}" type="parTrans" cxnId="{56BFD9DC-0AAB-4A26-A382-3BECD5D24C32}">
      <dgm:prSet/>
      <dgm:spPr/>
      <dgm:t>
        <a:bodyPr/>
        <a:lstStyle/>
        <a:p>
          <a:endParaRPr lang="es-ES"/>
        </a:p>
      </dgm:t>
    </dgm:pt>
    <dgm:pt modelId="{58C8C560-C984-4204-AE67-1393BF37CE2B}" type="sibTrans" cxnId="{56BFD9DC-0AAB-4A26-A382-3BECD5D24C32}">
      <dgm:prSet/>
      <dgm:spPr/>
      <dgm:t>
        <a:bodyPr/>
        <a:lstStyle/>
        <a:p>
          <a:endParaRPr lang="es-ES" dirty="0"/>
        </a:p>
      </dgm:t>
    </dgm:pt>
    <dgm:pt modelId="{11B15BA8-269B-4B30-ADE2-B8F9D0124FFB}">
      <dgm:prSet phldrT="[Texto]"/>
      <dgm:spPr/>
      <dgm:t>
        <a:bodyPr/>
        <a:lstStyle/>
        <a:p>
          <a:r>
            <a:rPr lang="es-ES" dirty="0"/>
            <a:t>Diseño de los algoritmos</a:t>
          </a:r>
        </a:p>
      </dgm:t>
    </dgm:pt>
    <dgm:pt modelId="{BEF9BED2-682B-4849-B47D-C7B154B4787B}" type="parTrans" cxnId="{63A1886C-8A6B-48C7-8B1A-D74351719189}">
      <dgm:prSet/>
      <dgm:spPr/>
      <dgm:t>
        <a:bodyPr/>
        <a:lstStyle/>
        <a:p>
          <a:endParaRPr lang="es-ES"/>
        </a:p>
      </dgm:t>
    </dgm:pt>
    <dgm:pt modelId="{F9234C7D-91AF-426B-8BAC-0E01D5345444}" type="sibTrans" cxnId="{63A1886C-8A6B-48C7-8B1A-D74351719189}">
      <dgm:prSet/>
      <dgm:spPr/>
      <dgm:t>
        <a:bodyPr/>
        <a:lstStyle/>
        <a:p>
          <a:endParaRPr lang="es-ES" dirty="0"/>
        </a:p>
      </dgm:t>
    </dgm:pt>
    <dgm:pt modelId="{1103E0BC-9B80-4E2F-89D1-784A7FABB0F7}">
      <dgm:prSet phldrT="[Texto]"/>
      <dgm:spPr/>
      <dgm:t>
        <a:bodyPr/>
        <a:lstStyle/>
        <a:p>
          <a:r>
            <a:rPr lang="es-ES" dirty="0"/>
            <a:t>Implementación de los algoritmos</a:t>
          </a:r>
        </a:p>
      </dgm:t>
    </dgm:pt>
    <dgm:pt modelId="{AD3743F2-98E5-4149-BDC3-A2997F432B29}" type="parTrans" cxnId="{3A1672F1-0B53-4020-A91C-505534E09A62}">
      <dgm:prSet/>
      <dgm:spPr/>
      <dgm:t>
        <a:bodyPr/>
        <a:lstStyle/>
        <a:p>
          <a:endParaRPr lang="es-ES"/>
        </a:p>
      </dgm:t>
    </dgm:pt>
    <dgm:pt modelId="{02BBBDE6-FD13-4BF7-BA12-5F407F3EA4C0}" type="sibTrans" cxnId="{3A1672F1-0B53-4020-A91C-505534E09A62}">
      <dgm:prSet/>
      <dgm:spPr/>
      <dgm:t>
        <a:bodyPr/>
        <a:lstStyle/>
        <a:p>
          <a:endParaRPr lang="es-ES" dirty="0"/>
        </a:p>
      </dgm:t>
    </dgm:pt>
    <dgm:pt modelId="{AB1B91D1-9E37-49E5-87F5-CA00E9ABD195}">
      <dgm:prSet phldrT="[Texto]"/>
      <dgm:spPr/>
      <dgm:t>
        <a:bodyPr/>
        <a:lstStyle/>
        <a:p>
          <a:r>
            <a:rPr lang="es-ES" dirty="0"/>
            <a:t>Verificación de los algoritmos</a:t>
          </a:r>
        </a:p>
      </dgm:t>
    </dgm:pt>
    <dgm:pt modelId="{5270AC80-A420-446C-B279-781D1A101F55}" type="parTrans" cxnId="{CFCE495E-F2AB-4DB1-930C-1F1DBFF68B3D}">
      <dgm:prSet/>
      <dgm:spPr/>
      <dgm:t>
        <a:bodyPr/>
        <a:lstStyle/>
        <a:p>
          <a:endParaRPr lang="es-ES"/>
        </a:p>
      </dgm:t>
    </dgm:pt>
    <dgm:pt modelId="{8B25B40B-794F-4F9D-92FC-F1D913EF5C25}" type="sibTrans" cxnId="{CFCE495E-F2AB-4DB1-930C-1F1DBFF68B3D}">
      <dgm:prSet/>
      <dgm:spPr/>
      <dgm:t>
        <a:bodyPr/>
        <a:lstStyle/>
        <a:p>
          <a:endParaRPr lang="es-ES" dirty="0"/>
        </a:p>
      </dgm:t>
    </dgm:pt>
    <dgm:pt modelId="{E241FA29-7142-419B-A4BD-CD26E5443888}">
      <dgm:prSet phldrT="[Texto]"/>
      <dgm:spPr/>
      <dgm:t>
        <a:bodyPr/>
        <a:lstStyle/>
        <a:p>
          <a:r>
            <a:rPr lang="es-ES" dirty="0"/>
            <a:t>Análisis y resultados</a:t>
          </a:r>
        </a:p>
      </dgm:t>
    </dgm:pt>
    <dgm:pt modelId="{38A88698-FFBB-4393-B533-D3519319D014}" type="parTrans" cxnId="{B0087474-71D7-4A4C-A899-73E0350D9D8C}">
      <dgm:prSet/>
      <dgm:spPr/>
      <dgm:t>
        <a:bodyPr/>
        <a:lstStyle/>
        <a:p>
          <a:endParaRPr lang="es-ES"/>
        </a:p>
      </dgm:t>
    </dgm:pt>
    <dgm:pt modelId="{4C8252A4-42BE-4487-BD13-F7F39A495479}" type="sibTrans" cxnId="{B0087474-71D7-4A4C-A899-73E0350D9D8C}">
      <dgm:prSet/>
      <dgm:spPr/>
      <dgm:t>
        <a:bodyPr/>
        <a:lstStyle/>
        <a:p>
          <a:endParaRPr lang="es-ES"/>
        </a:p>
      </dgm:t>
    </dgm:pt>
    <dgm:pt modelId="{2A2CC304-82D2-4F97-AC3B-90A112B6479A}" type="pres">
      <dgm:prSet presAssocID="{99B8B744-744D-40D0-A8D8-8C34CF9D5CC8}" presName="outerComposite" presStyleCnt="0">
        <dgm:presLayoutVars>
          <dgm:chMax val="5"/>
          <dgm:dir/>
          <dgm:resizeHandles val="exact"/>
        </dgm:presLayoutVars>
      </dgm:prSet>
      <dgm:spPr/>
    </dgm:pt>
    <dgm:pt modelId="{9B9F3F40-DF3A-4D05-A6A2-6D0C1CD2D388}" type="pres">
      <dgm:prSet presAssocID="{99B8B744-744D-40D0-A8D8-8C34CF9D5CC8}" presName="dummyMaxCanvas" presStyleCnt="0">
        <dgm:presLayoutVars/>
      </dgm:prSet>
      <dgm:spPr/>
    </dgm:pt>
    <dgm:pt modelId="{FC892176-EF48-4BE9-9BD7-1E23F82E3EF5}" type="pres">
      <dgm:prSet presAssocID="{99B8B744-744D-40D0-A8D8-8C34CF9D5CC8}" presName="FiveNodes_1" presStyleLbl="node1" presStyleIdx="0" presStyleCnt="5">
        <dgm:presLayoutVars>
          <dgm:bulletEnabled val="1"/>
        </dgm:presLayoutVars>
      </dgm:prSet>
      <dgm:spPr/>
    </dgm:pt>
    <dgm:pt modelId="{363E3BC5-BBB9-43AA-818E-41C2DE8F6BA9}" type="pres">
      <dgm:prSet presAssocID="{99B8B744-744D-40D0-A8D8-8C34CF9D5CC8}" presName="FiveNodes_2" presStyleLbl="node1" presStyleIdx="1" presStyleCnt="5">
        <dgm:presLayoutVars>
          <dgm:bulletEnabled val="1"/>
        </dgm:presLayoutVars>
      </dgm:prSet>
      <dgm:spPr/>
    </dgm:pt>
    <dgm:pt modelId="{DA287616-5A7F-4A7D-A098-61686C9212A2}" type="pres">
      <dgm:prSet presAssocID="{99B8B744-744D-40D0-A8D8-8C34CF9D5CC8}" presName="FiveNodes_3" presStyleLbl="node1" presStyleIdx="2" presStyleCnt="5">
        <dgm:presLayoutVars>
          <dgm:bulletEnabled val="1"/>
        </dgm:presLayoutVars>
      </dgm:prSet>
      <dgm:spPr/>
    </dgm:pt>
    <dgm:pt modelId="{B39706A9-B7C4-4F09-9D60-97C44735F2AA}" type="pres">
      <dgm:prSet presAssocID="{99B8B744-744D-40D0-A8D8-8C34CF9D5CC8}" presName="FiveNodes_4" presStyleLbl="node1" presStyleIdx="3" presStyleCnt="5">
        <dgm:presLayoutVars>
          <dgm:bulletEnabled val="1"/>
        </dgm:presLayoutVars>
      </dgm:prSet>
      <dgm:spPr/>
    </dgm:pt>
    <dgm:pt modelId="{2E361ADE-9E27-406E-A935-5594278A3C37}" type="pres">
      <dgm:prSet presAssocID="{99B8B744-744D-40D0-A8D8-8C34CF9D5CC8}" presName="FiveNodes_5" presStyleLbl="node1" presStyleIdx="4" presStyleCnt="5">
        <dgm:presLayoutVars>
          <dgm:bulletEnabled val="1"/>
        </dgm:presLayoutVars>
      </dgm:prSet>
      <dgm:spPr/>
    </dgm:pt>
    <dgm:pt modelId="{E9BDFC66-10C0-423A-89D0-E67F9EAD7A1F}" type="pres">
      <dgm:prSet presAssocID="{99B8B744-744D-40D0-A8D8-8C34CF9D5CC8}" presName="FiveConn_1-2" presStyleLbl="fgAccFollowNode1" presStyleIdx="0" presStyleCnt="4">
        <dgm:presLayoutVars>
          <dgm:bulletEnabled val="1"/>
        </dgm:presLayoutVars>
      </dgm:prSet>
      <dgm:spPr/>
    </dgm:pt>
    <dgm:pt modelId="{6F9E4F29-8937-4656-97E7-28E4C1629561}" type="pres">
      <dgm:prSet presAssocID="{99B8B744-744D-40D0-A8D8-8C34CF9D5CC8}" presName="FiveConn_2-3" presStyleLbl="fgAccFollowNode1" presStyleIdx="1" presStyleCnt="4">
        <dgm:presLayoutVars>
          <dgm:bulletEnabled val="1"/>
        </dgm:presLayoutVars>
      </dgm:prSet>
      <dgm:spPr/>
    </dgm:pt>
    <dgm:pt modelId="{9728B09F-3F5D-4751-85A3-0194973824A6}" type="pres">
      <dgm:prSet presAssocID="{99B8B744-744D-40D0-A8D8-8C34CF9D5CC8}" presName="FiveConn_3-4" presStyleLbl="fgAccFollowNode1" presStyleIdx="2" presStyleCnt="4">
        <dgm:presLayoutVars>
          <dgm:bulletEnabled val="1"/>
        </dgm:presLayoutVars>
      </dgm:prSet>
      <dgm:spPr/>
    </dgm:pt>
    <dgm:pt modelId="{74CE0E99-F0DE-4C57-A67F-36DEA9297427}" type="pres">
      <dgm:prSet presAssocID="{99B8B744-744D-40D0-A8D8-8C34CF9D5CC8}" presName="FiveConn_4-5" presStyleLbl="fgAccFollowNode1" presStyleIdx="3" presStyleCnt="4">
        <dgm:presLayoutVars>
          <dgm:bulletEnabled val="1"/>
        </dgm:presLayoutVars>
      </dgm:prSet>
      <dgm:spPr/>
    </dgm:pt>
    <dgm:pt modelId="{846C4A09-D89A-4083-A4F3-CD0B20D8D4B7}" type="pres">
      <dgm:prSet presAssocID="{99B8B744-744D-40D0-A8D8-8C34CF9D5CC8}" presName="FiveNodes_1_text" presStyleLbl="node1" presStyleIdx="4" presStyleCnt="5">
        <dgm:presLayoutVars>
          <dgm:bulletEnabled val="1"/>
        </dgm:presLayoutVars>
      </dgm:prSet>
      <dgm:spPr/>
    </dgm:pt>
    <dgm:pt modelId="{EC8606D3-CBBA-4858-8A01-C54EFC0EA272}" type="pres">
      <dgm:prSet presAssocID="{99B8B744-744D-40D0-A8D8-8C34CF9D5CC8}" presName="FiveNodes_2_text" presStyleLbl="node1" presStyleIdx="4" presStyleCnt="5">
        <dgm:presLayoutVars>
          <dgm:bulletEnabled val="1"/>
        </dgm:presLayoutVars>
      </dgm:prSet>
      <dgm:spPr/>
    </dgm:pt>
    <dgm:pt modelId="{1C419A1C-ECEE-4948-87F8-8D9D046FA363}" type="pres">
      <dgm:prSet presAssocID="{99B8B744-744D-40D0-A8D8-8C34CF9D5CC8}" presName="FiveNodes_3_text" presStyleLbl="node1" presStyleIdx="4" presStyleCnt="5">
        <dgm:presLayoutVars>
          <dgm:bulletEnabled val="1"/>
        </dgm:presLayoutVars>
      </dgm:prSet>
      <dgm:spPr/>
    </dgm:pt>
    <dgm:pt modelId="{14CAFFE0-0E1C-48A5-BA90-ECD0B6043BAB}" type="pres">
      <dgm:prSet presAssocID="{99B8B744-744D-40D0-A8D8-8C34CF9D5CC8}" presName="FiveNodes_4_text" presStyleLbl="node1" presStyleIdx="4" presStyleCnt="5">
        <dgm:presLayoutVars>
          <dgm:bulletEnabled val="1"/>
        </dgm:presLayoutVars>
      </dgm:prSet>
      <dgm:spPr/>
    </dgm:pt>
    <dgm:pt modelId="{C411C039-3F81-4E18-B575-4FDC436C8A2A}" type="pres">
      <dgm:prSet presAssocID="{99B8B744-744D-40D0-A8D8-8C34CF9D5CC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C6A610A-4F6C-4895-83B0-9C5D4F6D08C9}" type="presOf" srcId="{11B15BA8-269B-4B30-ADE2-B8F9D0124FFB}" destId="{EC8606D3-CBBA-4858-8A01-C54EFC0EA272}" srcOrd="1" destOrd="0" presId="urn:microsoft.com/office/officeart/2005/8/layout/vProcess5"/>
    <dgm:cxn modelId="{E0B6AF16-4CCF-4310-9AB8-1CBD4F3AF53B}" type="presOf" srcId="{99B8B744-744D-40D0-A8D8-8C34CF9D5CC8}" destId="{2A2CC304-82D2-4F97-AC3B-90A112B6479A}" srcOrd="0" destOrd="0" presId="urn:microsoft.com/office/officeart/2005/8/layout/vProcess5"/>
    <dgm:cxn modelId="{577AC418-D199-436E-9DC9-F6E8E904C966}" type="presOf" srcId="{8B25B40B-794F-4F9D-92FC-F1D913EF5C25}" destId="{74CE0E99-F0DE-4C57-A67F-36DEA9297427}" srcOrd="0" destOrd="0" presId="urn:microsoft.com/office/officeart/2005/8/layout/vProcess5"/>
    <dgm:cxn modelId="{0AD21019-2F6D-45E5-B405-1C1AB6471ABE}" type="presOf" srcId="{1103E0BC-9B80-4E2F-89D1-784A7FABB0F7}" destId="{1C419A1C-ECEE-4948-87F8-8D9D046FA363}" srcOrd="1" destOrd="0" presId="urn:microsoft.com/office/officeart/2005/8/layout/vProcess5"/>
    <dgm:cxn modelId="{A1201A32-58EA-4884-8068-5E90ADC5749D}" type="presOf" srcId="{11B15BA8-269B-4B30-ADE2-B8F9D0124FFB}" destId="{363E3BC5-BBB9-43AA-818E-41C2DE8F6BA9}" srcOrd="0" destOrd="0" presId="urn:microsoft.com/office/officeart/2005/8/layout/vProcess5"/>
    <dgm:cxn modelId="{6825E739-24EC-465E-B536-446CB9D97918}" type="presOf" srcId="{1103E0BC-9B80-4E2F-89D1-784A7FABB0F7}" destId="{DA287616-5A7F-4A7D-A098-61686C9212A2}" srcOrd="0" destOrd="0" presId="urn:microsoft.com/office/officeart/2005/8/layout/vProcess5"/>
    <dgm:cxn modelId="{CFCE495E-F2AB-4DB1-930C-1F1DBFF68B3D}" srcId="{99B8B744-744D-40D0-A8D8-8C34CF9D5CC8}" destId="{AB1B91D1-9E37-49E5-87F5-CA00E9ABD195}" srcOrd="3" destOrd="0" parTransId="{5270AC80-A420-446C-B279-781D1A101F55}" sibTransId="{8B25B40B-794F-4F9D-92FC-F1D913EF5C25}"/>
    <dgm:cxn modelId="{83374063-10A4-47B2-9445-E1A23EF24553}" type="presOf" srcId="{AB1B91D1-9E37-49E5-87F5-CA00E9ABD195}" destId="{B39706A9-B7C4-4F09-9D60-97C44735F2AA}" srcOrd="0" destOrd="0" presId="urn:microsoft.com/office/officeart/2005/8/layout/vProcess5"/>
    <dgm:cxn modelId="{14C4196C-8777-4589-8949-D9960F859902}" type="presOf" srcId="{F9234C7D-91AF-426B-8BAC-0E01D5345444}" destId="{6F9E4F29-8937-4656-97E7-28E4C1629561}" srcOrd="0" destOrd="0" presId="urn:microsoft.com/office/officeart/2005/8/layout/vProcess5"/>
    <dgm:cxn modelId="{63A1886C-8A6B-48C7-8B1A-D74351719189}" srcId="{99B8B744-744D-40D0-A8D8-8C34CF9D5CC8}" destId="{11B15BA8-269B-4B30-ADE2-B8F9D0124FFB}" srcOrd="1" destOrd="0" parTransId="{BEF9BED2-682B-4849-B47D-C7B154B4787B}" sibTransId="{F9234C7D-91AF-426B-8BAC-0E01D5345444}"/>
    <dgm:cxn modelId="{141C0771-7F75-4D8C-B97B-D3E9D84EA30E}" type="presOf" srcId="{E241FA29-7142-419B-A4BD-CD26E5443888}" destId="{2E361ADE-9E27-406E-A935-5594278A3C37}" srcOrd="0" destOrd="0" presId="urn:microsoft.com/office/officeart/2005/8/layout/vProcess5"/>
    <dgm:cxn modelId="{B0087474-71D7-4A4C-A899-73E0350D9D8C}" srcId="{99B8B744-744D-40D0-A8D8-8C34CF9D5CC8}" destId="{E241FA29-7142-419B-A4BD-CD26E5443888}" srcOrd="4" destOrd="0" parTransId="{38A88698-FFBB-4393-B533-D3519319D014}" sibTransId="{4C8252A4-42BE-4487-BD13-F7F39A495479}"/>
    <dgm:cxn modelId="{CA03E67D-F7A4-4D3A-8464-250578C70527}" type="presOf" srcId="{AB1B91D1-9E37-49E5-87F5-CA00E9ABD195}" destId="{14CAFFE0-0E1C-48A5-BA90-ECD0B6043BAB}" srcOrd="1" destOrd="0" presId="urn:microsoft.com/office/officeart/2005/8/layout/vProcess5"/>
    <dgm:cxn modelId="{E7727888-84BE-4CAE-9718-7DF2D357DE67}" type="presOf" srcId="{E241FA29-7142-419B-A4BD-CD26E5443888}" destId="{C411C039-3F81-4E18-B575-4FDC436C8A2A}" srcOrd="1" destOrd="0" presId="urn:microsoft.com/office/officeart/2005/8/layout/vProcess5"/>
    <dgm:cxn modelId="{75A5DAA2-26F0-44A3-8E56-9C20D0B7C69B}" type="presOf" srcId="{58C8C560-C984-4204-AE67-1393BF37CE2B}" destId="{E9BDFC66-10C0-423A-89D0-E67F9EAD7A1F}" srcOrd="0" destOrd="0" presId="urn:microsoft.com/office/officeart/2005/8/layout/vProcess5"/>
    <dgm:cxn modelId="{F9599CB9-B917-465D-A23F-815C51652A87}" type="presOf" srcId="{0025B2B0-7FF9-4F3F-91B8-EC25044055CA}" destId="{FC892176-EF48-4BE9-9BD7-1E23F82E3EF5}" srcOrd="0" destOrd="0" presId="urn:microsoft.com/office/officeart/2005/8/layout/vProcess5"/>
    <dgm:cxn modelId="{0278E5D0-6972-47E4-A8AA-E3C63477424E}" type="presOf" srcId="{02BBBDE6-FD13-4BF7-BA12-5F407F3EA4C0}" destId="{9728B09F-3F5D-4751-85A3-0194973824A6}" srcOrd="0" destOrd="0" presId="urn:microsoft.com/office/officeart/2005/8/layout/vProcess5"/>
    <dgm:cxn modelId="{2488C0D2-CA83-47FE-A5CB-80C065473BE5}" type="presOf" srcId="{0025B2B0-7FF9-4F3F-91B8-EC25044055CA}" destId="{846C4A09-D89A-4083-A4F3-CD0B20D8D4B7}" srcOrd="1" destOrd="0" presId="urn:microsoft.com/office/officeart/2005/8/layout/vProcess5"/>
    <dgm:cxn modelId="{56BFD9DC-0AAB-4A26-A382-3BECD5D24C32}" srcId="{99B8B744-744D-40D0-A8D8-8C34CF9D5CC8}" destId="{0025B2B0-7FF9-4F3F-91B8-EC25044055CA}" srcOrd="0" destOrd="0" parTransId="{8C55B09D-0ECE-4DD9-832B-25ADDB22796A}" sibTransId="{58C8C560-C984-4204-AE67-1393BF37CE2B}"/>
    <dgm:cxn modelId="{3A1672F1-0B53-4020-A91C-505534E09A62}" srcId="{99B8B744-744D-40D0-A8D8-8C34CF9D5CC8}" destId="{1103E0BC-9B80-4E2F-89D1-784A7FABB0F7}" srcOrd="2" destOrd="0" parTransId="{AD3743F2-98E5-4149-BDC3-A2997F432B29}" sibTransId="{02BBBDE6-FD13-4BF7-BA12-5F407F3EA4C0}"/>
    <dgm:cxn modelId="{2A0ECC5F-03BF-4C85-8B63-4919E66D68A3}" type="presParOf" srcId="{2A2CC304-82D2-4F97-AC3B-90A112B6479A}" destId="{9B9F3F40-DF3A-4D05-A6A2-6D0C1CD2D388}" srcOrd="0" destOrd="0" presId="urn:microsoft.com/office/officeart/2005/8/layout/vProcess5"/>
    <dgm:cxn modelId="{473064A9-5021-4663-A7F4-9AE6E387A51B}" type="presParOf" srcId="{2A2CC304-82D2-4F97-AC3B-90A112B6479A}" destId="{FC892176-EF48-4BE9-9BD7-1E23F82E3EF5}" srcOrd="1" destOrd="0" presId="urn:microsoft.com/office/officeart/2005/8/layout/vProcess5"/>
    <dgm:cxn modelId="{A56255A6-0C80-4BD9-8B9A-CA6A3861FD12}" type="presParOf" srcId="{2A2CC304-82D2-4F97-AC3B-90A112B6479A}" destId="{363E3BC5-BBB9-43AA-818E-41C2DE8F6BA9}" srcOrd="2" destOrd="0" presId="urn:microsoft.com/office/officeart/2005/8/layout/vProcess5"/>
    <dgm:cxn modelId="{D4D40D61-5262-4F5A-B1AE-EF3713C322AB}" type="presParOf" srcId="{2A2CC304-82D2-4F97-AC3B-90A112B6479A}" destId="{DA287616-5A7F-4A7D-A098-61686C9212A2}" srcOrd="3" destOrd="0" presId="urn:microsoft.com/office/officeart/2005/8/layout/vProcess5"/>
    <dgm:cxn modelId="{4824B2C7-5546-41E7-A1B4-539083E2C73D}" type="presParOf" srcId="{2A2CC304-82D2-4F97-AC3B-90A112B6479A}" destId="{B39706A9-B7C4-4F09-9D60-97C44735F2AA}" srcOrd="4" destOrd="0" presId="urn:microsoft.com/office/officeart/2005/8/layout/vProcess5"/>
    <dgm:cxn modelId="{6131E977-4604-476F-8E0D-4F60F072CC12}" type="presParOf" srcId="{2A2CC304-82D2-4F97-AC3B-90A112B6479A}" destId="{2E361ADE-9E27-406E-A935-5594278A3C37}" srcOrd="5" destOrd="0" presId="urn:microsoft.com/office/officeart/2005/8/layout/vProcess5"/>
    <dgm:cxn modelId="{F341ED80-8C2F-4834-AA65-158D3B27F5CD}" type="presParOf" srcId="{2A2CC304-82D2-4F97-AC3B-90A112B6479A}" destId="{E9BDFC66-10C0-423A-89D0-E67F9EAD7A1F}" srcOrd="6" destOrd="0" presId="urn:microsoft.com/office/officeart/2005/8/layout/vProcess5"/>
    <dgm:cxn modelId="{B6F18B1B-AE0E-4CC2-8D51-1C95B1D08120}" type="presParOf" srcId="{2A2CC304-82D2-4F97-AC3B-90A112B6479A}" destId="{6F9E4F29-8937-4656-97E7-28E4C1629561}" srcOrd="7" destOrd="0" presId="urn:microsoft.com/office/officeart/2005/8/layout/vProcess5"/>
    <dgm:cxn modelId="{D7EB647F-FFD6-4ADA-8118-A39BBEF96869}" type="presParOf" srcId="{2A2CC304-82D2-4F97-AC3B-90A112B6479A}" destId="{9728B09F-3F5D-4751-85A3-0194973824A6}" srcOrd="8" destOrd="0" presId="urn:microsoft.com/office/officeart/2005/8/layout/vProcess5"/>
    <dgm:cxn modelId="{7804D46D-F346-4A90-AEA9-7FD1705A8D97}" type="presParOf" srcId="{2A2CC304-82D2-4F97-AC3B-90A112B6479A}" destId="{74CE0E99-F0DE-4C57-A67F-36DEA9297427}" srcOrd="9" destOrd="0" presId="urn:microsoft.com/office/officeart/2005/8/layout/vProcess5"/>
    <dgm:cxn modelId="{0EC41727-56B1-4B89-A449-E3ECE9567FD5}" type="presParOf" srcId="{2A2CC304-82D2-4F97-AC3B-90A112B6479A}" destId="{846C4A09-D89A-4083-A4F3-CD0B20D8D4B7}" srcOrd="10" destOrd="0" presId="urn:microsoft.com/office/officeart/2005/8/layout/vProcess5"/>
    <dgm:cxn modelId="{017846E1-EA56-4A0E-8ADB-141C36711235}" type="presParOf" srcId="{2A2CC304-82D2-4F97-AC3B-90A112B6479A}" destId="{EC8606D3-CBBA-4858-8A01-C54EFC0EA272}" srcOrd="11" destOrd="0" presId="urn:microsoft.com/office/officeart/2005/8/layout/vProcess5"/>
    <dgm:cxn modelId="{2DE4CF23-9F97-44EA-A3EB-CDA44E488B74}" type="presParOf" srcId="{2A2CC304-82D2-4F97-AC3B-90A112B6479A}" destId="{1C419A1C-ECEE-4948-87F8-8D9D046FA363}" srcOrd="12" destOrd="0" presId="urn:microsoft.com/office/officeart/2005/8/layout/vProcess5"/>
    <dgm:cxn modelId="{30D84C09-D14E-427D-A0C3-37B2A703AEC0}" type="presParOf" srcId="{2A2CC304-82D2-4F97-AC3B-90A112B6479A}" destId="{14CAFFE0-0E1C-48A5-BA90-ECD0B6043BAB}" srcOrd="13" destOrd="0" presId="urn:microsoft.com/office/officeart/2005/8/layout/vProcess5"/>
    <dgm:cxn modelId="{7EFD5AF8-B7CB-4F9B-AEBF-F1174241C72C}" type="presParOf" srcId="{2A2CC304-82D2-4F97-AC3B-90A112B6479A}" destId="{C411C039-3F81-4E18-B575-4FDC436C8A2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92176-EF48-4BE9-9BD7-1E23F82E3EF5}">
      <dsp:nvSpPr>
        <dsp:cNvPr id="0" name=""/>
        <dsp:cNvSpPr/>
      </dsp:nvSpPr>
      <dsp:spPr>
        <a:xfrm>
          <a:off x="0" y="0"/>
          <a:ext cx="3001175" cy="513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Búsqueda y comparación de componentes de baja latencia</a:t>
          </a:r>
        </a:p>
      </dsp:txBody>
      <dsp:txXfrm>
        <a:off x="15051" y="15051"/>
        <a:ext cx="2386520" cy="483790"/>
      </dsp:txXfrm>
    </dsp:sp>
    <dsp:sp modelId="{363E3BC5-BBB9-43AA-818E-41C2DE8F6BA9}">
      <dsp:nvSpPr>
        <dsp:cNvPr id="0" name=""/>
        <dsp:cNvSpPr/>
      </dsp:nvSpPr>
      <dsp:spPr>
        <a:xfrm>
          <a:off x="224113" y="585266"/>
          <a:ext cx="3001175" cy="513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Diseño de los algoritmos</a:t>
          </a:r>
        </a:p>
      </dsp:txBody>
      <dsp:txXfrm>
        <a:off x="239164" y="600317"/>
        <a:ext cx="2412929" cy="483790"/>
      </dsp:txXfrm>
    </dsp:sp>
    <dsp:sp modelId="{DA287616-5A7F-4A7D-A098-61686C9212A2}">
      <dsp:nvSpPr>
        <dsp:cNvPr id="0" name=""/>
        <dsp:cNvSpPr/>
      </dsp:nvSpPr>
      <dsp:spPr>
        <a:xfrm>
          <a:off x="448227" y="1170533"/>
          <a:ext cx="3001175" cy="513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Implementación de los algoritmos</a:t>
          </a:r>
        </a:p>
      </dsp:txBody>
      <dsp:txXfrm>
        <a:off x="463278" y="1185584"/>
        <a:ext cx="2412929" cy="483790"/>
      </dsp:txXfrm>
    </dsp:sp>
    <dsp:sp modelId="{B39706A9-B7C4-4F09-9D60-97C44735F2AA}">
      <dsp:nvSpPr>
        <dsp:cNvPr id="0" name=""/>
        <dsp:cNvSpPr/>
      </dsp:nvSpPr>
      <dsp:spPr>
        <a:xfrm>
          <a:off x="672341" y="1755800"/>
          <a:ext cx="3001175" cy="513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Verificación de los algoritmos</a:t>
          </a:r>
        </a:p>
      </dsp:txBody>
      <dsp:txXfrm>
        <a:off x="687392" y="1770851"/>
        <a:ext cx="2412929" cy="483790"/>
      </dsp:txXfrm>
    </dsp:sp>
    <dsp:sp modelId="{2E361ADE-9E27-406E-A935-5594278A3C37}">
      <dsp:nvSpPr>
        <dsp:cNvPr id="0" name=""/>
        <dsp:cNvSpPr/>
      </dsp:nvSpPr>
      <dsp:spPr>
        <a:xfrm>
          <a:off x="896454" y="2341067"/>
          <a:ext cx="3001175" cy="513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Análisis y resultados</a:t>
          </a:r>
        </a:p>
      </dsp:txBody>
      <dsp:txXfrm>
        <a:off x="911505" y="2356118"/>
        <a:ext cx="2412929" cy="483790"/>
      </dsp:txXfrm>
    </dsp:sp>
    <dsp:sp modelId="{E9BDFC66-10C0-423A-89D0-E67F9EAD7A1F}">
      <dsp:nvSpPr>
        <dsp:cNvPr id="0" name=""/>
        <dsp:cNvSpPr/>
      </dsp:nvSpPr>
      <dsp:spPr>
        <a:xfrm>
          <a:off x="2667144" y="375427"/>
          <a:ext cx="334030" cy="334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2742301" y="375427"/>
        <a:ext cx="183716" cy="251358"/>
      </dsp:txXfrm>
    </dsp:sp>
    <dsp:sp modelId="{6F9E4F29-8937-4656-97E7-28E4C1629561}">
      <dsp:nvSpPr>
        <dsp:cNvPr id="0" name=""/>
        <dsp:cNvSpPr/>
      </dsp:nvSpPr>
      <dsp:spPr>
        <a:xfrm>
          <a:off x="2891258" y="960694"/>
          <a:ext cx="334030" cy="334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2966415" y="960694"/>
        <a:ext cx="183716" cy="251358"/>
      </dsp:txXfrm>
    </dsp:sp>
    <dsp:sp modelId="{9728B09F-3F5D-4751-85A3-0194973824A6}">
      <dsp:nvSpPr>
        <dsp:cNvPr id="0" name=""/>
        <dsp:cNvSpPr/>
      </dsp:nvSpPr>
      <dsp:spPr>
        <a:xfrm>
          <a:off x="3115372" y="1537395"/>
          <a:ext cx="334030" cy="334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3190529" y="1537395"/>
        <a:ext cx="183716" cy="251358"/>
      </dsp:txXfrm>
    </dsp:sp>
    <dsp:sp modelId="{74CE0E99-F0DE-4C57-A67F-36DEA9297427}">
      <dsp:nvSpPr>
        <dsp:cNvPr id="0" name=""/>
        <dsp:cNvSpPr/>
      </dsp:nvSpPr>
      <dsp:spPr>
        <a:xfrm>
          <a:off x="3339485" y="2128372"/>
          <a:ext cx="334030" cy="334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3414642" y="2128372"/>
        <a:ext cx="183716" cy="25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A7770-9B09-4F17-AEA1-45D6214DA865}" type="datetimeFigureOut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75C1-EEC2-4E2E-B3DA-FB3C1CC0D3AD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61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0F5DB-0009-40B1-94BB-B63D512E9938}" type="datetimeFigureOut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88D0B-F52E-4A81-B09D-6550D7669DA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791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Buenos días</a:t>
            </a:r>
          </a:p>
          <a:p>
            <a:r>
              <a:rPr lang="es-ES" dirty="0"/>
              <a:t>Diseño e implementación de un perceptrón de baja latencia en FPGA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D57BA-038B-43A5-946C-EC1DD228FA8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48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Neurona: funciona aprox a 70 MHz, la latencia se mide según los ciclos de reloj como 2(ROM)+3(#operaciones)+(#entradas-1)</a:t>
            </a:r>
          </a:p>
          <a:p>
            <a:r>
              <a:rPr lang="es-ES" dirty="0"/>
              <a:t>El speed-up se mide con las sentencias tic y toc en este mismo portátil</a:t>
            </a:r>
          </a:p>
          <a:p>
            <a:r>
              <a:rPr lang="es-ES" dirty="0"/>
              <a:t>En cuanto al área de la neurona, cabrían en la FPGA 80 neuronas ya que delimita DSP</a:t>
            </a:r>
          </a:p>
          <a:p>
            <a:r>
              <a:rPr lang="es-ES" dirty="0"/>
              <a:t>El código tanto de la neurona como todo aquello utilizado en el proyecto</a:t>
            </a:r>
          </a:p>
          <a:p>
            <a:r>
              <a:rPr lang="es-ES" dirty="0"/>
              <a:t>Redes de dos capas, que es lo mínimo</a:t>
            </a:r>
          </a:p>
          <a:p>
            <a:r>
              <a:rPr lang="es-ES" dirty="0"/>
              <a:t>Red de tres capas, que es un poco más compleja.</a:t>
            </a:r>
          </a:p>
          <a:p>
            <a:r>
              <a:rPr lang="es-ES" dirty="0"/>
              <a:t>DEMO: se han añadido distintos elementos de control (switches y pulsadores) y para la visualización de los resultados (leds y displays)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8D0B-F52E-4A81-B09D-6550D7669DA3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798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Conclusiones: La principal conclusión es que se han logrado los objetivos del proyecto, ya que la arquitectura propuesta es de baja latencia, con cierto nivel de configurabilidad y explota el paralelismo permitido por la FPGA.</a:t>
            </a:r>
          </a:p>
          <a:p>
            <a:r>
              <a:rPr lang="es-ES" dirty="0"/>
              <a:t>Evaluación personal: Durante este proyecto he aprendido sobre un tema tan actual e interesante como la IA, el ML y las RRNN. También distintos problemas, implementaciones y algoritmos para mejorar mis resultados en este campo. Además trabajar con unos requisitos exigentes como son los temporales en la estrategia de mínima latencia.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8D0B-F52E-4A81-B09D-6550D7669DA3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930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presentación se va a dividir en 5 bloques: </a:t>
            </a:r>
          </a:p>
          <a:p>
            <a:r>
              <a:rPr lang="es-ES" dirty="0"/>
              <a:t>Introducción, metodología de trabajo, selección de hardware y problemas de diseño encontrados, resultados y conclusiones y líneas futuras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8D0B-F52E-4A81-B09D-6550D7669DA3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412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Este proyecto está centrado en el ámbito de la IA, en concreto apunta hacia el ML y más específicamente a las RRNN.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Éstas se utilizan como algoritmos de clasificación, fundamentalmente de imágenes.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unidad fundamental se conoce como neurona o perceptrón.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Explicar entrenamiento </a:t>
            </a:r>
            <a:r>
              <a:rPr lang="es-ES"/>
              <a:t>e inferencia. Entrenamiento </a:t>
            </a:r>
            <a:r>
              <a:rPr lang="es-ES" dirty="0"/>
              <a:t>supervisado o no. Centrado en inferencia ya que actualmente se necesitan nodos que procesen datos in situ, ya que el entrenamiento se puede realizar aparte.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Se vienen utilizando distintas plataformas HW, sin embargo me he decantado por la FPGA debido a los requisitos temporales, ya que permite mayor paralelismo y mayor ratio rendimiento/coste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D57BA-038B-43A5-946C-EC1DD228FA8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9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8D0B-F52E-4A81-B09D-6550D7669DA3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11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Estrategia de baja latencia: en el fichero de asociaciones exprimir la frecuencia del reloj para obtener la máxima frecuencia a la que pueden funcionar las distintas arquitecturas.</a:t>
            </a:r>
          </a:p>
          <a:p>
            <a:r>
              <a:rPr lang="es-ES" dirty="0" err="1"/>
              <a:t>DSPs</a:t>
            </a:r>
            <a:r>
              <a:rPr lang="es-ES" dirty="0"/>
              <a:t> son elementos predefinidos en la FPGA que contienen, entre otros, un acumulador de 48 bits y un multiplicador en complemento a 2, que son las partes que me han sido útiles.</a:t>
            </a:r>
          </a:p>
          <a:p>
            <a:r>
              <a:rPr lang="es-ES" dirty="0"/>
              <a:t>El uso de Matlab en un curso previo al desarrollo del trabajo me otorgó la visión algorítmica necesaria para terminar de asentar el funcionamiento del algoritmo.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8D0B-F52E-4A81-B09D-6550D7669DA3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72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fases que más tiempo han llevado son: curso de ML en plataforma Coursera, documentación gral sobre IA, ML y RRNN; y las de búsqueda y comparación de distintas topologías del multiplicador, sumador, función de activación y memoria</a:t>
            </a:r>
          </a:p>
          <a:p>
            <a:r>
              <a:rPr lang="es-ES" dirty="0"/>
              <a:t>El resto de las tareas han sido diseño, implementación y prueba de los distintos módulos y la búsqueda de la cuantificación adecuada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8D0B-F52E-4A81-B09D-6550D7669DA3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56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D57BA-038B-43A5-946C-EC1DD228FA8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124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Aunque he realizado una búsqueda exhaustiva entre distintos tipos de arquitecturas para los distintos componentes sólo incluyo las 2 que he implementado: el de menor latencia y uno que escogí para establecer una comparación</a:t>
            </a:r>
          </a:p>
          <a:p>
            <a:r>
              <a:rPr lang="es-ES" dirty="0"/>
              <a:t>CONFIGURABILIDAD!!!!!</a:t>
            </a:r>
          </a:p>
          <a:p>
            <a:r>
              <a:rPr lang="es-ES" dirty="0"/>
              <a:t>Como DADDA lo encontré en Internet para entradas de 8 bits y por la complejidad del algoritmo imposible hacerlo configurable: entradas, pesos y salida de 8 bits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D57BA-038B-43A5-946C-EC1DD228FA8E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814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cuantificación la probé en un script de Matlab de Coursera que medía la exactitud de una red concreta y en una prueba funcional de otra red distinta. Modifiqué el primero con la librería fixed-point para probar con números de 8 bits las distintas posibilidades cuál obtenía mayor % de acierto y en el segundo que los resultados obtenidos fuesen los correctos.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8D0B-F52E-4A81-B09D-6550D7669DA3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108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9336" y="1184502"/>
            <a:ext cx="6164034" cy="2587398"/>
          </a:xfrm>
        </p:spPr>
        <p:txBody>
          <a:bodyPr anchor="b">
            <a:noAutofit/>
          </a:bodyPr>
          <a:lstStyle>
            <a:lvl1pPr algn="ctr"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9337" y="3927474"/>
            <a:ext cx="6164033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18FB-E99B-4FDA-8779-61CA8F3714DA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0" y="6049737"/>
            <a:ext cx="9144000" cy="808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7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62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7DB6-30E6-4C2E-AD0A-3FFEDC705C63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9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F74-C7C8-42DD-9C1E-4BA9F69B1708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6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9BF-2E4D-420A-84B8-E17034ECD3FB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0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61E9-9EBC-4CBE-BCE6-AB49F6CBE869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235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D918-2CCF-4E56-94AD-26016CDE0110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63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337D-5C99-4FC5-AE68-BF5BFA91004D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96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CC12-0856-44D1-960B-1DB05393D2A6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72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1E94-8BAF-45B3-A998-A03368AA052F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8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FC9F-EDC9-4183-B3A2-9289391619B9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361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029-E4D2-47BB-A937-53D2B79ADD60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658984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41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899"/>
            <a:ext cx="9144000" cy="548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637" y="6401275"/>
            <a:ext cx="2057400" cy="377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34E0475-EFD2-4AA0-A8D2-7681811EE0D0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1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034FD0E-DED3-4F4E-913A-293ED3C6CDC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5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github.com/sromerop/ArtificialNeuron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08FF1-AB04-41C5-86CE-EE497F792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LOW-LATENCY PERCEPTRON DESIGN AND IMPLEMENTATION IN FPGA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BF8BE-643B-4212-9C7F-E25855AB4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Grado en Ingeniería de Tecnologías y Servicios de Telecomunicación</a:t>
            </a:r>
          </a:p>
          <a:p>
            <a:r>
              <a:rPr lang="es-ES" dirty="0"/>
              <a:t>Santiago Romero Pomar</a:t>
            </a:r>
          </a:p>
          <a:p>
            <a:r>
              <a:rPr lang="es-ES" dirty="0"/>
              <a:t>Tutor: Pablo Ituero Herrero</a:t>
            </a:r>
          </a:p>
          <a:p>
            <a:r>
              <a:rPr lang="es-E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4587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970AE-04B1-43BF-9C04-B72A1D0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07143"/>
            <a:ext cx="3840085" cy="2596671"/>
          </a:xfrm>
        </p:spPr>
        <p:txBody>
          <a:bodyPr>
            <a:normAutofit/>
          </a:bodyPr>
          <a:lstStyle/>
          <a:p>
            <a:r>
              <a:rPr lang="es-ES" sz="2400" dirty="0"/>
              <a:t>Funcionamiento neurona</a:t>
            </a:r>
          </a:p>
          <a:p>
            <a:pPr lvl="1"/>
            <a:r>
              <a:rPr lang="es-ES" sz="2200" dirty="0"/>
              <a:t>MAC</a:t>
            </a:r>
          </a:p>
          <a:p>
            <a:pPr lvl="2"/>
            <a:r>
              <a:rPr lang="es-ES" dirty="0"/>
              <a:t>Multiplicador</a:t>
            </a:r>
          </a:p>
          <a:p>
            <a:pPr lvl="2"/>
            <a:r>
              <a:rPr lang="es-ES" dirty="0"/>
              <a:t>Sumador</a:t>
            </a:r>
          </a:p>
          <a:p>
            <a:pPr lvl="2"/>
            <a:r>
              <a:rPr lang="es-ES" dirty="0"/>
              <a:t>Registro</a:t>
            </a:r>
          </a:p>
          <a:p>
            <a:pPr lvl="1"/>
            <a:r>
              <a:rPr lang="es-ES" sz="2200" dirty="0"/>
              <a:t>Función de activación</a:t>
            </a:r>
          </a:p>
          <a:p>
            <a:pPr lvl="2"/>
            <a:r>
              <a:rPr lang="es-ES" dirty="0"/>
              <a:t>Función sigmoide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6B1A58-7E73-4AC8-B653-8F14FC109B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447680"/>
            <a:ext cx="3549503" cy="21155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FEF572-6391-4845-939D-98C6300613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55" y="3746875"/>
            <a:ext cx="6742585" cy="24236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9520020-8397-485C-B049-7CB433AC4E7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07" y="2739209"/>
            <a:ext cx="1221996" cy="915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ED848F9-8723-4BFC-AA9B-848994FD5E15}"/>
              </a:ext>
            </a:extLst>
          </p:cNvPr>
          <p:cNvSpPr txBox="1">
            <a:spLocks/>
          </p:cNvSpPr>
          <p:nvPr/>
        </p:nvSpPr>
        <p:spPr>
          <a:xfrm>
            <a:off x="0" y="-4119"/>
            <a:ext cx="9144000" cy="1269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SELECCIÓN DE HARDWARE Y PROBLEMAS DE DISEÑO E IMPLEMENTACIÓN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F03168-714A-4BE8-9AA8-7DA4FEC1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10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42904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970AE-04B1-43BF-9C04-B72A1D0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" y="1149442"/>
            <a:ext cx="4697169" cy="3297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400" dirty="0"/>
              <a:t>Componentes de la neurona</a:t>
            </a:r>
          </a:p>
          <a:p>
            <a:pPr lvl="1"/>
            <a:r>
              <a:rPr lang="es-ES" sz="2000" dirty="0"/>
              <a:t>Multiplicador DADDA vs Array</a:t>
            </a:r>
          </a:p>
          <a:p>
            <a:pPr lvl="1"/>
            <a:r>
              <a:rPr lang="es-ES" sz="2000" dirty="0"/>
              <a:t>Sumador Carry Select vs Ripple Carry</a:t>
            </a:r>
          </a:p>
          <a:p>
            <a:pPr lvl="1"/>
            <a:r>
              <a:rPr lang="es-ES" sz="2000" dirty="0"/>
              <a:t>Función sigmoide unipolar: LUT vs RALUT</a:t>
            </a:r>
          </a:p>
          <a:p>
            <a:pPr lvl="1"/>
            <a:r>
              <a:rPr lang="es-ES" sz="2000" dirty="0"/>
              <a:t>Memoria: ROM vs RAM</a:t>
            </a:r>
          </a:p>
          <a:p>
            <a:pPr lvl="1"/>
            <a:r>
              <a:rPr lang="es-ES" sz="2000" dirty="0"/>
              <a:t>Controlador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3FA44B-9B6F-4AB7-9B01-D697DA4D12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64369" y="1076434"/>
            <a:ext cx="1288628" cy="17309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C2C905-4493-41EE-B4A9-EACFFB0CC2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1353" y="3018294"/>
            <a:ext cx="3260188" cy="177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FD4350-CDAE-4B17-86E6-C67294C4A7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7770" y="3970983"/>
            <a:ext cx="2278203" cy="8199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64BD277-89EB-45BA-BED6-4F18BD678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671" y="1180045"/>
            <a:ext cx="2776969" cy="15790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D01B8D-0A5F-4BFA-A006-99357D0EF1D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27770" y="4924028"/>
            <a:ext cx="2248331" cy="8162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FFDA4B-E6EC-41A4-9866-DB56374206BD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17361" r="2666" b="18021"/>
          <a:stretch/>
        </p:blipFill>
        <p:spPr bwMode="auto">
          <a:xfrm>
            <a:off x="4298949" y="5003379"/>
            <a:ext cx="4659743" cy="58914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742AFF4A-9D77-4B36-BE4D-C9598632C761}"/>
              </a:ext>
            </a:extLst>
          </p:cNvPr>
          <p:cNvSpPr txBox="1">
            <a:spLocks/>
          </p:cNvSpPr>
          <p:nvPr/>
        </p:nvSpPr>
        <p:spPr>
          <a:xfrm>
            <a:off x="0" y="-4119"/>
            <a:ext cx="9144000" cy="1269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SELECCIÓN DE HARDWARE Y PROBLEMAS DE DISEÑO E IMPLEMENTACIÓN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F169C08-EFED-4508-B880-D027387C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11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16624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970AE-04B1-43BF-9C04-B72A1D0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00" y="1265477"/>
            <a:ext cx="3840085" cy="2596671"/>
          </a:xfrm>
        </p:spPr>
        <p:txBody>
          <a:bodyPr>
            <a:normAutofit/>
          </a:bodyPr>
          <a:lstStyle/>
          <a:p>
            <a:r>
              <a:rPr lang="es-ES" sz="2400" dirty="0"/>
              <a:t>Neurona completa</a:t>
            </a:r>
          </a:p>
          <a:p>
            <a:pPr lvl="1"/>
            <a:r>
              <a:rPr lang="es-ES" sz="2200" dirty="0"/>
              <a:t>Pérdida precisión</a:t>
            </a:r>
          </a:p>
          <a:p>
            <a:pPr lvl="1"/>
            <a:r>
              <a:rPr lang="es-ES" sz="2200" dirty="0"/>
              <a:t>Cuantificación</a:t>
            </a:r>
          </a:p>
          <a:p>
            <a:pPr lvl="1"/>
            <a:r>
              <a:rPr lang="es-ES" sz="2200" dirty="0"/>
              <a:t>Funcionamiento controlador</a:t>
            </a:r>
          </a:p>
          <a:p>
            <a:pPr lvl="1"/>
            <a:endParaRPr lang="es-ES" sz="13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EFC366-D2D5-4E78-85F3-80515A595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40" y="984480"/>
            <a:ext cx="3079113" cy="77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557C15-D057-4CFE-95BF-709F1A2CA3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6653" y="1727394"/>
            <a:ext cx="3286650" cy="246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28E620-ECDB-430F-84BC-1E3EB11941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4" y="4324065"/>
            <a:ext cx="7965051" cy="181139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0A4AD30-A201-40EA-A122-2E6A08A9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19"/>
            <a:ext cx="9144000" cy="1269596"/>
          </a:xfrm>
        </p:spPr>
        <p:txBody>
          <a:bodyPr>
            <a:noAutofit/>
          </a:bodyPr>
          <a:lstStyle/>
          <a:p>
            <a:r>
              <a:rPr lang="es-ES" sz="3400" dirty="0"/>
              <a:t>SELECCIÓN DE HARDWARE Y PROBLEMAS DE DISEÑO E IMPLEMENTACIÓN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8FA74EB-2E1B-4218-ADE0-B127D8FC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12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42803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B5A0-3774-455F-939A-BA094D0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E3617-8C29-40EE-9D97-9CCEEB1D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Metodología de trabajo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 de hardware y problemas de diseño e implementación</a:t>
            </a:r>
          </a:p>
          <a:p>
            <a:r>
              <a:rPr lang="es-ES" dirty="0"/>
              <a:t>Resultados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líneas futuras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8D594A-9E19-4299-8463-715F988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13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146284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970AE-04B1-43BF-9C04-B72A1D0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62" y="969496"/>
            <a:ext cx="4272069" cy="4433586"/>
          </a:xfrm>
        </p:spPr>
        <p:txBody>
          <a:bodyPr>
            <a:noAutofit/>
          </a:bodyPr>
          <a:lstStyle/>
          <a:p>
            <a:r>
              <a:rPr lang="es-ES" sz="2400" dirty="0"/>
              <a:t>Neurona</a:t>
            </a:r>
          </a:p>
          <a:p>
            <a:pPr lvl="1"/>
            <a:r>
              <a:rPr lang="es-ES" sz="2200" dirty="0"/>
              <a:t>Neurona de baja latencia configurable</a:t>
            </a:r>
          </a:p>
          <a:p>
            <a:pPr lvl="1"/>
            <a:r>
              <a:rPr lang="es-ES" sz="2200" dirty="0"/>
              <a:t>500.000x Speed-up frente a Matlab</a:t>
            </a:r>
          </a:p>
          <a:p>
            <a:pPr lvl="1"/>
            <a:r>
              <a:rPr lang="es-ES" sz="2200" dirty="0"/>
              <a:t>Disponible en Github</a:t>
            </a:r>
          </a:p>
          <a:p>
            <a:r>
              <a:rPr lang="es-ES" sz="2400" dirty="0"/>
              <a:t>Red neuronal</a:t>
            </a:r>
          </a:p>
          <a:p>
            <a:pPr lvl="1"/>
            <a:r>
              <a:rPr lang="es-ES" sz="2200" dirty="0"/>
              <a:t>Redes más pequeñas</a:t>
            </a:r>
          </a:p>
          <a:p>
            <a:pPr lvl="1"/>
            <a:r>
              <a:rPr lang="es-ES" sz="2200" dirty="0"/>
              <a:t>Red final</a:t>
            </a:r>
          </a:p>
          <a:p>
            <a:pPr lvl="2"/>
            <a:r>
              <a:rPr lang="es-ES" sz="2200" dirty="0"/>
              <a:t>Demo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C06948-E6EF-47C6-9393-2A65388C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42760" cy="969496"/>
          </a:xfrm>
        </p:spPr>
        <p:txBody>
          <a:bodyPr>
            <a:normAutofit/>
          </a:bodyPr>
          <a:lstStyle/>
          <a:p>
            <a:r>
              <a:rPr lang="es-ES" sz="4000" dirty="0"/>
              <a:t>RESULTADOS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D083615-953D-4C85-87DE-CE3F12B83E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46" y="4064687"/>
            <a:ext cx="2902949" cy="18318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26DC9A8-13B7-409D-B333-637242DD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052806"/>
            <a:ext cx="4417938" cy="301188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F710806-17C8-4601-8880-CA99ADB25FBF}"/>
              </a:ext>
            </a:extLst>
          </p:cNvPr>
          <p:cNvSpPr/>
          <p:nvPr/>
        </p:nvSpPr>
        <p:spPr>
          <a:xfrm>
            <a:off x="167291" y="5103000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350" dirty="0"/>
          </a:p>
        </p:txBody>
      </p:sp>
      <p:pic>
        <p:nvPicPr>
          <p:cNvPr id="15" name="Imagen 14" descr="C:\Users\srome\AppData\Local\Microsoft\Windows\INetCache\Content.MSO\D2D7BCE2.tmp">
            <a:hlinkClick r:id="rId5"/>
            <a:extLst>
              <a:ext uri="{FF2B5EF4-FFF2-40B4-BE49-F238E27FC236}">
                <a16:creationId xmlns:a16="http://schemas.microsoft.com/office/drawing/2014/main" id="{C2FC495D-0146-41D8-A1D6-565095792D3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56" y="2692108"/>
            <a:ext cx="1093423" cy="4052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32E570-F5E6-449F-9BBE-C60D1979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14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15591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B5A0-3774-455F-939A-BA094D0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E3617-8C29-40EE-9D97-9CCEEB1D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Metodología de trabajo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 de hardware y problemas de diseño e implementación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</a:t>
            </a:r>
          </a:p>
          <a:p>
            <a:r>
              <a:rPr lang="es-ES" dirty="0"/>
              <a:t>Conclusiones y líneas futuras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76262F-E331-4BB9-A676-D7B8866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15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206539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06948-E6EF-47C6-9393-2A65388C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52510" cy="865346"/>
          </a:xfrm>
        </p:spPr>
        <p:txBody>
          <a:bodyPr>
            <a:normAutofit fontScale="90000"/>
          </a:bodyPr>
          <a:lstStyle/>
          <a:p>
            <a:r>
              <a:rPr lang="es-ES" dirty="0"/>
              <a:t>CONCLUSIONES Y 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970AE-04B1-43BF-9C04-B72A1D0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70" y="832329"/>
            <a:ext cx="7758670" cy="4120671"/>
          </a:xfrm>
        </p:spPr>
        <p:txBody>
          <a:bodyPr>
            <a:noAutofit/>
          </a:bodyPr>
          <a:lstStyle/>
          <a:p>
            <a:r>
              <a:rPr lang="es-ES" sz="2400" dirty="0"/>
              <a:t>Conclusiones</a:t>
            </a:r>
          </a:p>
          <a:p>
            <a:r>
              <a:rPr lang="es-ES" sz="2400" dirty="0"/>
              <a:t>Evaluación personal</a:t>
            </a:r>
          </a:p>
          <a:p>
            <a:r>
              <a:rPr lang="es-ES" sz="2400" dirty="0"/>
              <a:t>Líneas futuras</a:t>
            </a:r>
          </a:p>
          <a:p>
            <a:pPr lvl="1"/>
            <a:r>
              <a:rPr lang="es-ES" sz="2200" dirty="0"/>
              <a:t>Mayor explotación de paralelismo</a:t>
            </a:r>
          </a:p>
          <a:p>
            <a:pPr lvl="1"/>
            <a:r>
              <a:rPr lang="es-ES" sz="2200" dirty="0"/>
              <a:t>Adición de algoritmo de entrenamiento</a:t>
            </a:r>
          </a:p>
          <a:p>
            <a:pPr lvl="1"/>
            <a:r>
              <a:rPr lang="es-ES" sz="2200" dirty="0"/>
              <a:t>Utilización en redes mayores de baja latencia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DABED7-B09D-475E-ACD8-AE3ADE6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16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190936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08FF1-AB04-41C5-86CE-EE497F792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¡MUCHAS GRACIAS!</a:t>
            </a:r>
            <a:br>
              <a:rPr lang="en-U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BF8BE-643B-4212-9C7F-E25855AB4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40340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B5A0-3774-455F-939A-BA094D0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E3617-8C29-40EE-9D97-9CCEEB1D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Metodología de trabajo</a:t>
            </a:r>
          </a:p>
          <a:p>
            <a:r>
              <a:rPr lang="es-ES" dirty="0"/>
              <a:t>Selección de hardware y problemas de diseño e implementación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 y líneas futuras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91D67F-7F73-41EC-8C46-24EF169B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2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42541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B5A0-3774-455F-939A-BA094D0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E3617-8C29-40EE-9D97-9CCEEB1D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Metodología de trabajo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 de hardware y problemas de diseño e implementación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líneas futuras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E75B32-2082-49D5-BB39-266EB0FE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3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12312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970AE-04B1-43BF-9C04-B72A1D0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83" y="940998"/>
            <a:ext cx="5002774" cy="307385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Ámbito: Inteligencia Artificial (IA) y Machine Learning (ML)</a:t>
            </a:r>
          </a:p>
          <a:p>
            <a:r>
              <a:rPr lang="es-ES" sz="2400" dirty="0"/>
              <a:t>Redes neuronales artificiales</a:t>
            </a:r>
          </a:p>
          <a:p>
            <a:pPr lvl="1"/>
            <a:r>
              <a:rPr lang="es-ES" sz="2000" dirty="0"/>
              <a:t>Funcionamiento neurona</a:t>
            </a:r>
          </a:p>
          <a:p>
            <a:pPr lvl="1"/>
            <a:r>
              <a:rPr lang="es-ES" sz="2000" dirty="0"/>
              <a:t>Entrenamiento vs Inferencia</a:t>
            </a:r>
          </a:p>
          <a:p>
            <a:pPr lvl="1"/>
            <a:r>
              <a:rPr lang="es-ES" sz="2000" dirty="0"/>
              <a:t>Implementación redes</a:t>
            </a:r>
          </a:p>
          <a:p>
            <a:pPr lvl="2"/>
            <a:r>
              <a:rPr lang="es-ES" sz="1800" dirty="0"/>
              <a:t>FPGA, paralelismo</a:t>
            </a:r>
          </a:p>
          <a:p>
            <a:pPr lvl="2"/>
            <a:r>
              <a:rPr lang="es-ES" sz="1800" dirty="0"/>
              <a:t>Características de la implementación</a:t>
            </a:r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529454-C9B7-4C9A-9162-F72AAFD395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9327" y="757732"/>
            <a:ext cx="3980419" cy="221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1514F0D-BC35-4603-80B9-64B4BFAB1A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09327" y="3429000"/>
            <a:ext cx="3406113" cy="20301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F97D70-9DFE-41A9-98FC-07352C8C869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89629" y="4153954"/>
            <a:ext cx="2752731" cy="18373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35C570A-8C43-4667-A75D-C636D7F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914" y="-143436"/>
            <a:ext cx="5630497" cy="1269596"/>
          </a:xfrm>
        </p:spPr>
        <p:txBody>
          <a:bodyPr>
            <a:normAutofit/>
          </a:bodyPr>
          <a:lstStyle/>
          <a:p>
            <a:r>
              <a:rPr lang="es-ES" sz="4000" dirty="0"/>
              <a:t>INTRODUCCIÓN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90E3EF5-4C6A-472A-BD34-1EDBB5B7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4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5673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06948-E6EF-47C6-9393-2A65388C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914" y="-143436"/>
            <a:ext cx="5630497" cy="1269596"/>
          </a:xfrm>
        </p:spPr>
        <p:txBody>
          <a:bodyPr>
            <a:normAutofit/>
          </a:bodyPr>
          <a:lstStyle/>
          <a:p>
            <a:r>
              <a:rPr lang="es-ES" sz="40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970AE-04B1-43BF-9C04-B72A1D0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25" y="990283"/>
            <a:ext cx="4732020" cy="316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400" dirty="0"/>
              <a:t>Redes neuronales artificiales</a:t>
            </a:r>
          </a:p>
          <a:p>
            <a:pPr lvl="1"/>
            <a:r>
              <a:rPr lang="es-ES" dirty="0"/>
              <a:t>Objetivos</a:t>
            </a:r>
          </a:p>
          <a:p>
            <a:pPr lvl="2"/>
            <a:r>
              <a:rPr lang="es-ES" b="1" dirty="0"/>
              <a:t>Mínima latencia posible</a:t>
            </a:r>
          </a:p>
          <a:p>
            <a:pPr lvl="2"/>
            <a:r>
              <a:rPr lang="es-ES" dirty="0"/>
              <a:t>Nexys 4 DDR</a:t>
            </a:r>
          </a:p>
          <a:p>
            <a:pPr lvl="2"/>
            <a:r>
              <a:rPr lang="es-ES" dirty="0"/>
              <a:t>Demostración (función XNOR)</a:t>
            </a:r>
          </a:p>
          <a:p>
            <a:pPr lvl="2"/>
            <a:r>
              <a:rPr lang="es-ES" dirty="0"/>
              <a:t>Secundario: máxima configurabilidad posible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984B045-33FC-40BD-8A23-78B3B1FB8EB8}"/>
              </a:ext>
            </a:extLst>
          </p:cNvPr>
          <p:cNvGrpSpPr/>
          <p:nvPr/>
        </p:nvGrpSpPr>
        <p:grpSpPr>
          <a:xfrm>
            <a:off x="5223511" y="2594610"/>
            <a:ext cx="3594920" cy="3167710"/>
            <a:chOff x="2876172" y="992404"/>
            <a:chExt cx="5530409" cy="487319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8855D3E-B1DE-499E-B072-C99D09FDF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172" y="992404"/>
              <a:ext cx="5403098" cy="4873192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AE040FE-326E-47A4-8D1E-8C2F8B3EE52A}"/>
                </a:ext>
              </a:extLst>
            </p:cNvPr>
            <p:cNvSpPr/>
            <p:nvPr/>
          </p:nvSpPr>
          <p:spPr>
            <a:xfrm>
              <a:off x="7241458" y="4542503"/>
              <a:ext cx="1165123" cy="899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350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9E57A6D-06A0-432F-8631-60A325969A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30497" y="990283"/>
            <a:ext cx="2366351" cy="141040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9E9D7F-9949-4B3A-A895-A3CFE781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5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406389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B5A0-3774-455F-939A-BA094D0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E3617-8C29-40EE-9D97-9CCEEB1D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/>
              <a:t>Metodología de trabajo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 de hardware y problemas de diseño e implementación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líneas futuras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85FB72-904B-4F8B-9349-FBFD3798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6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38008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06948-E6EF-47C6-9393-2A65388C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677"/>
            <a:ext cx="7707630" cy="1269596"/>
          </a:xfrm>
        </p:spPr>
        <p:txBody>
          <a:bodyPr>
            <a:normAutofit fontScale="90000"/>
          </a:bodyPr>
          <a:lstStyle/>
          <a:p>
            <a:r>
              <a:rPr lang="es-ES" dirty="0"/>
              <a:t>METODOLOGÍA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970AE-04B1-43BF-9C04-B72A1D0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1005446"/>
            <a:ext cx="4507230" cy="5258194"/>
          </a:xfrm>
        </p:spPr>
        <p:txBody>
          <a:bodyPr>
            <a:normAutofit/>
          </a:bodyPr>
          <a:lstStyle/>
          <a:p>
            <a:r>
              <a:rPr lang="es-ES" sz="2400" b="1" dirty="0"/>
              <a:t>Vivado Design Suite</a:t>
            </a:r>
            <a:r>
              <a:rPr lang="es-ES" sz="2400" dirty="0"/>
              <a:t>: VHDL</a:t>
            </a:r>
          </a:p>
          <a:p>
            <a:pPr lvl="1"/>
            <a:r>
              <a:rPr lang="es-ES" sz="2000" dirty="0"/>
              <a:t>Estrategia de baja latencia</a:t>
            </a:r>
          </a:p>
          <a:p>
            <a:pPr lvl="1"/>
            <a:r>
              <a:rPr lang="es-ES" sz="2000" dirty="0"/>
              <a:t>Diferentes análisis: temporal</a:t>
            </a:r>
          </a:p>
          <a:p>
            <a:pPr lvl="1"/>
            <a:r>
              <a:rPr lang="es-ES" sz="2000" dirty="0"/>
              <a:t>Sintetizador: DSPs y retardos señales E/S</a:t>
            </a:r>
          </a:p>
          <a:p>
            <a:pPr lvl="1"/>
            <a:r>
              <a:rPr lang="es-ES" sz="2000" dirty="0"/>
              <a:t>Test bench</a:t>
            </a:r>
          </a:p>
          <a:p>
            <a:r>
              <a:rPr lang="es-ES" sz="2400" b="1" dirty="0"/>
              <a:t>MATLAB</a:t>
            </a:r>
          </a:p>
          <a:p>
            <a:pPr lvl="1"/>
            <a:r>
              <a:rPr lang="es-ES" sz="2000" dirty="0"/>
              <a:t>Visión algorítmica</a:t>
            </a:r>
          </a:p>
          <a:p>
            <a:pPr lvl="1"/>
            <a:r>
              <a:rPr lang="es-ES" sz="2000" dirty="0"/>
              <a:t>Precisión y cuantificación</a:t>
            </a:r>
          </a:p>
          <a:p>
            <a:pPr lvl="1"/>
            <a:r>
              <a:rPr lang="es-ES" sz="2000" dirty="0"/>
              <a:t>Automatización de la programación</a:t>
            </a:r>
          </a:p>
          <a:p>
            <a:pPr lvl="1"/>
            <a:r>
              <a:rPr lang="es-ES" sz="2000" dirty="0"/>
              <a:t>Pruebas funcionales</a:t>
            </a:r>
          </a:p>
          <a:p>
            <a:r>
              <a:rPr lang="es-ES" sz="2400" b="1" dirty="0"/>
              <a:t>Nexys 4 DDR</a:t>
            </a:r>
          </a:p>
          <a:p>
            <a:pPr lvl="1"/>
            <a:r>
              <a:rPr lang="es-ES" sz="2000" dirty="0"/>
              <a:t>Implementación y test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F77D13B-599A-4F49-A3E2-F5488DA2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645638"/>
              </p:ext>
            </p:extLst>
          </p:nvPr>
        </p:nvGraphicFramePr>
        <p:xfrm>
          <a:off x="4876800" y="2207063"/>
          <a:ext cx="3897630" cy="285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E291AFB1-CCD3-40D0-9842-35056F9158F8}"/>
              </a:ext>
            </a:extLst>
          </p:cNvPr>
          <p:cNvSpPr txBox="1"/>
          <p:nvPr/>
        </p:nvSpPr>
        <p:spPr>
          <a:xfrm>
            <a:off x="4760808" y="1685738"/>
            <a:ext cx="2464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Para cada módulo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813B5D-318C-47A4-BDBF-2AF4D653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7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6104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CB7F77C-B5FE-412A-B59F-CD50C91CE6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6" y="1178643"/>
            <a:ext cx="8793208" cy="50103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706B62-224D-4755-92A6-0BE12666677C}"/>
              </a:ext>
            </a:extLst>
          </p:cNvPr>
          <p:cNvSpPr txBox="1"/>
          <p:nvPr/>
        </p:nvSpPr>
        <p:spPr>
          <a:xfrm>
            <a:off x="0" y="320040"/>
            <a:ext cx="646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Desarrollo del proyecto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BBAD78A-36D0-4171-96CC-80B68A1A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8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156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B5A0-3774-455F-939A-BA094D0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E3617-8C29-40EE-9D97-9CCEEB1D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Metodología de trabajo</a:t>
            </a:r>
          </a:p>
          <a:p>
            <a:r>
              <a:rPr lang="es-ES" dirty="0"/>
              <a:t>Selección de hardware y problemas de diseño e implementación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líneas futuras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21805E-7884-4461-A6F2-9ABE8FAA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D0E-DED3-4F4E-913A-293ED3C6CDC4}" type="slidenum">
              <a:rPr lang="es-ES" smtClean="0"/>
              <a:pPr/>
              <a:t>9</a:t>
            </a:fld>
            <a:r>
              <a:rPr lang="es-ES" dirty="0"/>
              <a:t> de 17</a:t>
            </a:r>
          </a:p>
        </p:txBody>
      </p:sp>
    </p:spTree>
    <p:extLst>
      <p:ext uri="{BB962C8B-B14F-4D97-AF65-F5344CB8AC3E}">
        <p14:creationId xmlns:p14="http://schemas.microsoft.com/office/powerpoint/2010/main" val="3622856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47975</TotalTime>
  <Words>1111</Words>
  <Application>Microsoft Office PowerPoint</Application>
  <PresentationFormat>Presentación en pantalla (4:3)</PresentationFormat>
  <Paragraphs>168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Tema de Office</vt:lpstr>
      <vt:lpstr>LOW-LATENCY PERCEPTRON DESIGN AND IMPLEMENTATION IN FPGA</vt:lpstr>
      <vt:lpstr>ÍNDICE</vt:lpstr>
      <vt:lpstr>ÍNDICE</vt:lpstr>
      <vt:lpstr>INTRODUCCIÓN</vt:lpstr>
      <vt:lpstr>INTRODUCCIÓN</vt:lpstr>
      <vt:lpstr>ÍNDICE</vt:lpstr>
      <vt:lpstr>METODOLOGÍA DE TRABAJO</vt:lpstr>
      <vt:lpstr>Presentación de PowerPoint</vt:lpstr>
      <vt:lpstr>ÍNDICE</vt:lpstr>
      <vt:lpstr>Presentación de PowerPoint</vt:lpstr>
      <vt:lpstr>Presentación de PowerPoint</vt:lpstr>
      <vt:lpstr>SELECCIÓN DE HARDWARE Y PROBLEMAS DE DISEÑO E IMPLEMENTACIÓN</vt:lpstr>
      <vt:lpstr>ÍNDICE</vt:lpstr>
      <vt:lpstr>RESULTADOS</vt:lpstr>
      <vt:lpstr>ÍNDICE</vt:lpstr>
      <vt:lpstr>CONCLUSIONES Y LÍNEAS FUTURAS</vt:lpstr>
      <vt:lpstr>¡MUCHAS GRACIAS!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Ituero</dc:creator>
  <cp:lastModifiedBy>Santiago Romero Pomar</cp:lastModifiedBy>
  <cp:revision>181</cp:revision>
  <cp:lastPrinted>2019-01-23T20:13:03Z</cp:lastPrinted>
  <dcterms:created xsi:type="dcterms:W3CDTF">2013-09-12T12:17:32Z</dcterms:created>
  <dcterms:modified xsi:type="dcterms:W3CDTF">2019-01-23T20:42:37Z</dcterms:modified>
</cp:coreProperties>
</file>