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3E82B3-3825-4AC8-952A-DC528CE6D77A}">
  <a:tblStyle styleId="{D13E82B3-3825-4AC8-952A-DC528CE6D7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3240d8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3240d8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8ced9f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8ced9f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8ced9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f8ced9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3918c7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3918c7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8ced9f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f8ced9f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3918c7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3918c7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f8ced9f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f8ced9f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3918c7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3918c7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3240d8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3240d8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3918c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3918c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2b5eb0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2b5eb0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3240d8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3240d8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f8ced9f8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f8ced9f8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8ced9f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f8ced9f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8ced9f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f8ced9f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8ced9f8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f8ced9f8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8ced9f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8ced9f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8ced9f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8ced9f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f9caea8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f9caea8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9caea8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9caea8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f9caea8d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f9caea8d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3918c7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3918c7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f9caea8d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f9caea8d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9caea8d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9caea8d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f9caea8d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f9caea8d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2b5eb0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2b5eb0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b5eb0f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b5eb0f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2b5eb0f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2b5eb0f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2b5eb0f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2b5eb0f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3918c7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3918c7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8ced9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8ced9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Ski-ing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1: Balance 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Special Case: Supply !=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supply &gt; demand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an additional Market: M</a:t>
            </a:r>
            <a:r>
              <a:rPr baseline="-25000" lang="en"/>
              <a:t>J+1</a:t>
            </a:r>
            <a:r>
              <a:rPr lang="en"/>
              <a:t>: “Dummy Market”/”Dump”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Takes the value of the difference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Transportation cost is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supply &lt; demand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an additional Plant P</a:t>
            </a:r>
            <a:r>
              <a:rPr baseline="-25000" lang="en"/>
              <a:t>I+1</a:t>
            </a:r>
            <a:r>
              <a:rPr lang="en"/>
              <a:t>: "Dummy Plant"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Takes the value of the difference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Represents financial loss due to unmet demand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Balanced Problem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3193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new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Subject to: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340775"/>
            <a:ext cx="2476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800" y="3341000"/>
            <a:ext cx="2133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8650" y="3340988"/>
            <a:ext cx="2218550" cy="9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2: Find an Initial Basic Feasible Solution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Feasible Solutions: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Supply must be at least as great as demand: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condition is necessary and sufficient for a bounded, feasible solution.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Methods: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Northwest Corner 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- Cost Rule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100" y="1417797"/>
            <a:ext cx="1734325" cy="8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Transportation Array</a:t>
            </a:r>
            <a:endParaRPr/>
          </a:p>
        </p:txBody>
      </p:sp>
      <p:graphicFrame>
        <p:nvGraphicFramePr>
          <p:cNvPr id="218" name="Google Shape;218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Supply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Plants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(I = 3)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1,1</a:t>
                      </a:r>
                      <a:endParaRPr baseline="-25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Demand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Feasible Solution - Least-Cost Rule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Choose the smallest transportation costs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Allocate the maximum supply based on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Eliminate Production Plants and Markets as the supply/demand is exhausted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Only 1 Plant/Market can be removed each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a feasible solution is reached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final Plant/Market can be removed simultaneously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Numeric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Supply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Plants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(I = 3)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1,4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2,4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3,4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Demand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Rule</a:t>
            </a:r>
            <a:r>
              <a:rPr lang="en"/>
              <a:t> - Example</a:t>
            </a:r>
            <a:endParaRPr/>
          </a:p>
        </p:txBody>
      </p:sp>
      <p:graphicFrame>
        <p:nvGraphicFramePr>
          <p:cNvPr id="236" name="Google Shape;236;p28"/>
          <p:cNvGraphicFramePr/>
          <p:nvPr/>
        </p:nvGraphicFramePr>
        <p:xfrm>
          <a:off x="157925" y="13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  (70)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28"/>
          <p:cNvGraphicFramePr/>
          <p:nvPr/>
        </p:nvGraphicFramePr>
        <p:xfrm>
          <a:off x="3102200" y="13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  (70)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28"/>
          <p:cNvGraphicFramePr/>
          <p:nvPr/>
        </p:nvGraphicFramePr>
        <p:xfrm>
          <a:off x="6196800" y="13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  (60)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  (70)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28"/>
          <p:cNvGraphicFramePr/>
          <p:nvPr/>
        </p:nvGraphicFramePr>
        <p:xfrm>
          <a:off x="157925" y="327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  (50)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  (60)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  (70)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28"/>
          <p:cNvGraphicFramePr/>
          <p:nvPr/>
        </p:nvGraphicFramePr>
        <p:xfrm>
          <a:off x="3102200" y="327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  (50)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  (60)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  (70)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28"/>
          <p:cNvGraphicFramePr/>
          <p:nvPr/>
        </p:nvGraphicFramePr>
        <p:xfrm>
          <a:off x="6196800" y="327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  (50)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  (0)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  (60)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9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3  (70)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  (30)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Feasible Solution - Northwest Corner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Start with an empty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Fill the top left cell with as much commodity as possible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Adjust remaining total supply/demand based on this 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Continue allocating the maximum amount to the  top left cell until all supply/demand are exhausted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Northwest Corner - Example</a:t>
            </a:r>
            <a:endParaRPr/>
          </a:p>
        </p:txBody>
      </p:sp>
      <p:graphicFrame>
        <p:nvGraphicFramePr>
          <p:cNvPr id="253" name="Google Shape;253;p30"/>
          <p:cNvGraphicFramePr/>
          <p:nvPr/>
        </p:nvGraphicFramePr>
        <p:xfrm>
          <a:off x="157925" y="13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4" name="Google Shape;254;p30"/>
          <p:cNvGraphicFramePr/>
          <p:nvPr/>
        </p:nvGraphicFramePr>
        <p:xfrm>
          <a:off x="3102200" y="13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5" name="Google Shape;255;p30"/>
          <p:cNvGraphicFramePr/>
          <p:nvPr/>
        </p:nvGraphicFramePr>
        <p:xfrm>
          <a:off x="6196800" y="13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6" name="Google Shape;256;p30"/>
          <p:cNvGraphicFramePr/>
          <p:nvPr/>
        </p:nvGraphicFramePr>
        <p:xfrm>
          <a:off x="157925" y="327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30"/>
          <p:cNvGraphicFramePr/>
          <p:nvPr/>
        </p:nvGraphicFramePr>
        <p:xfrm>
          <a:off x="3102200" y="327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30"/>
          <p:cNvGraphicFramePr/>
          <p:nvPr/>
        </p:nvGraphicFramePr>
        <p:xfrm>
          <a:off x="6196800" y="327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2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X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Feasible Solution</a:t>
            </a:r>
            <a:endParaRPr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237225" y="1592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579200"/>
                <a:gridCol w="579200"/>
                <a:gridCol w="579200"/>
                <a:gridCol w="579200"/>
                <a:gridCol w="579200"/>
                <a:gridCol w="579200"/>
                <a:gridCol w="579200"/>
              </a:tblGrid>
              <a:tr h="5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8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1"/>
          <p:cNvGraphicFramePr/>
          <p:nvPr/>
        </p:nvGraphicFramePr>
        <p:xfrm>
          <a:off x="4572000" y="1592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579200"/>
                <a:gridCol w="579200"/>
                <a:gridCol w="579200"/>
                <a:gridCol w="579200"/>
                <a:gridCol w="579200"/>
                <a:gridCol w="579200"/>
                <a:gridCol w="579200"/>
              </a:tblGrid>
              <a:tr h="5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Markets (J = 4)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8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 = 3)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Demand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</a:t>
            </a:r>
            <a:r>
              <a:rPr lang="en"/>
              <a:t>Concept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Meet market requirements while minimizing transportation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</a:t>
            </a:r>
            <a:r>
              <a:rPr lang="en"/>
              <a:t>roduction plants: P</a:t>
            </a:r>
            <a:r>
              <a:rPr baseline="-25000" lang="en"/>
              <a:t>1</a:t>
            </a:r>
            <a:r>
              <a:rPr lang="en"/>
              <a:t>, </a:t>
            </a:r>
            <a:r>
              <a:rPr lang="en"/>
              <a:t>P</a:t>
            </a:r>
            <a:r>
              <a:rPr baseline="-25000" lang="en"/>
              <a:t>2</a:t>
            </a:r>
            <a:r>
              <a:rPr lang="en"/>
              <a:t> , …, P</a:t>
            </a:r>
            <a:r>
              <a:rPr baseline="-25000" lang="en"/>
              <a:t>i</a:t>
            </a:r>
            <a:endParaRPr baseline="-250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Supply a commodity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plant supplies s</a:t>
            </a:r>
            <a:r>
              <a:rPr baseline="-25000" lang="en"/>
              <a:t>i</a:t>
            </a:r>
            <a:r>
              <a:rPr lang="en"/>
              <a:t> of the commodity</a:t>
            </a:r>
            <a:endParaRPr baseline="-25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Markets: M</a:t>
            </a:r>
            <a:r>
              <a:rPr baseline="-25000" lang="en"/>
              <a:t>1</a:t>
            </a:r>
            <a:r>
              <a:rPr lang="en"/>
              <a:t>, M</a:t>
            </a:r>
            <a:r>
              <a:rPr baseline="-25000" lang="en"/>
              <a:t>2</a:t>
            </a:r>
            <a:r>
              <a:rPr lang="en"/>
              <a:t> ,…, M</a:t>
            </a:r>
            <a:r>
              <a:rPr baseline="-25000" lang="en"/>
              <a:t>j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Locations to which the commodity is shipped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market receives r</a:t>
            </a:r>
            <a:r>
              <a:rPr baseline="-25000" lang="en"/>
              <a:t>j</a:t>
            </a:r>
            <a:r>
              <a:rPr lang="en"/>
              <a:t> of the commodity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Shipping Costs: b</a:t>
            </a:r>
            <a:r>
              <a:rPr baseline="-25000" lang="en"/>
              <a:t>i, j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cost of moving one unit of commodity from P</a:t>
            </a:r>
            <a:r>
              <a:rPr baseline="-25000" lang="en"/>
              <a:t>i </a:t>
            </a:r>
            <a:r>
              <a:rPr lang="en"/>
              <a:t>to M</a:t>
            </a:r>
            <a:r>
              <a:rPr baseline="-25000" lang="en"/>
              <a:t>j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Dual Problem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u</a:t>
            </a:r>
            <a:r>
              <a:rPr baseline="-25000" lang="en" sz="1300"/>
              <a:t>1 </a:t>
            </a:r>
            <a:r>
              <a:rPr lang="en" sz="1300"/>
              <a:t>, u</a:t>
            </a:r>
            <a:r>
              <a:rPr baseline="-25000" lang="en" sz="1300"/>
              <a:t>2</a:t>
            </a:r>
            <a:r>
              <a:rPr lang="en" sz="1300"/>
              <a:t>, …, u</a:t>
            </a:r>
            <a:r>
              <a:rPr baseline="-25000" lang="en" sz="1300"/>
              <a:t>I</a:t>
            </a:r>
            <a:r>
              <a:rPr lang="en" sz="1300"/>
              <a:t> 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v</a:t>
            </a:r>
            <a:r>
              <a:rPr baseline="-25000" lang="en" sz="1300"/>
              <a:t>1 </a:t>
            </a:r>
            <a:r>
              <a:rPr lang="en" sz="1300"/>
              <a:t>, v</a:t>
            </a:r>
            <a:r>
              <a:rPr baseline="-25000" lang="en" sz="1300"/>
              <a:t>2</a:t>
            </a:r>
            <a:r>
              <a:rPr lang="en" sz="1300"/>
              <a:t>, …, v</a:t>
            </a:r>
            <a:r>
              <a:rPr baseline="-25000" lang="en" sz="1300"/>
              <a:t>J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maximize: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88" y="2162100"/>
            <a:ext cx="26384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Rules: (Basic Variables)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Starting Condition: u1 = 0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u</a:t>
            </a:r>
            <a:r>
              <a:rPr baseline="-25000" lang="en" sz="1400">
                <a:solidFill>
                  <a:srgbClr val="FFFFFF"/>
                </a:solidFill>
              </a:rPr>
              <a:t>i</a:t>
            </a:r>
            <a:r>
              <a:rPr lang="en" sz="1400">
                <a:solidFill>
                  <a:srgbClr val="FFFFFF"/>
                </a:solidFill>
              </a:rPr>
              <a:t> + v</a:t>
            </a:r>
            <a:r>
              <a:rPr baseline="-25000" lang="en" sz="1400">
                <a:solidFill>
                  <a:srgbClr val="FFFFFF"/>
                </a:solidFill>
              </a:rPr>
              <a:t>j</a:t>
            </a:r>
            <a:r>
              <a:rPr lang="en" sz="1400">
                <a:solidFill>
                  <a:srgbClr val="FFFFFF"/>
                </a:solidFill>
              </a:rPr>
              <a:t> = b</a:t>
            </a:r>
            <a:r>
              <a:rPr baseline="-25000" lang="en" sz="1400">
                <a:solidFill>
                  <a:srgbClr val="FFFFFF"/>
                </a:solidFill>
              </a:rPr>
              <a:t>i,j</a:t>
            </a:r>
            <a:endParaRPr baseline="-25000"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Rules: (Non-Basic Variables)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w</a:t>
            </a:r>
            <a:r>
              <a:rPr baseline="-25000" lang="en" sz="1400">
                <a:solidFill>
                  <a:srgbClr val="FFFFFF"/>
                </a:solidFill>
              </a:rPr>
              <a:t>i,j</a:t>
            </a:r>
            <a:r>
              <a:rPr lang="en" sz="1400">
                <a:solidFill>
                  <a:srgbClr val="FFFFFF"/>
                </a:solidFill>
              </a:rPr>
              <a:t> = u</a:t>
            </a:r>
            <a:r>
              <a:rPr baseline="-25000" lang="en" sz="1400">
                <a:solidFill>
                  <a:srgbClr val="FFFFFF"/>
                </a:solidFill>
              </a:rPr>
              <a:t>i</a:t>
            </a:r>
            <a:r>
              <a:rPr lang="en" sz="1400">
                <a:solidFill>
                  <a:srgbClr val="FFFFFF"/>
                </a:solidFill>
              </a:rPr>
              <a:t> + v</a:t>
            </a:r>
            <a:r>
              <a:rPr baseline="-25000" lang="en" sz="1400">
                <a:solidFill>
                  <a:srgbClr val="FFFFFF"/>
                </a:solidFill>
              </a:rPr>
              <a:t>j</a:t>
            </a:r>
            <a:r>
              <a:rPr lang="en" sz="1400">
                <a:solidFill>
                  <a:srgbClr val="FFFFFF"/>
                </a:solidFill>
              </a:rPr>
              <a:t> - b</a:t>
            </a:r>
            <a:r>
              <a:rPr baseline="-25000" lang="en" sz="1400">
                <a:solidFill>
                  <a:srgbClr val="FFFFFF"/>
                </a:solidFill>
              </a:rPr>
              <a:t>i,j</a:t>
            </a:r>
            <a:endParaRPr baseline="-25000"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If all w</a:t>
            </a:r>
            <a:r>
              <a:rPr baseline="-25000" lang="en" sz="1400">
                <a:solidFill>
                  <a:srgbClr val="FFFFFF"/>
                </a:solidFill>
              </a:rPr>
              <a:t>i,j</a:t>
            </a:r>
            <a:r>
              <a:rPr lang="en" sz="1400">
                <a:solidFill>
                  <a:srgbClr val="FFFFFF"/>
                </a:solidFill>
              </a:rPr>
              <a:t> &lt;= 0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</a:rPr>
              <a:t>The current basic feasible solution is optimal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Else: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</a:rPr>
              <a:t>Choose the most positive w</a:t>
            </a:r>
            <a:r>
              <a:rPr baseline="-25000" lang="en" sz="1400">
                <a:solidFill>
                  <a:srgbClr val="FFFFFF"/>
                </a:solidFill>
              </a:rPr>
              <a:t>i,j</a:t>
            </a:r>
            <a:r>
              <a:rPr lang="en" sz="1400">
                <a:solidFill>
                  <a:srgbClr val="FFFFFF"/>
                </a:solidFill>
              </a:rPr>
              <a:t>  as the entering variable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284" name="Google Shape;284;p34"/>
          <p:cNvGraphicFramePr/>
          <p:nvPr/>
        </p:nvGraphicFramePr>
        <p:xfrm>
          <a:off x="952500" y="13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  (5)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  (7)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  (6)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  (5)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(3)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  (7)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  (4)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34"/>
          <p:cNvSpPr txBox="1"/>
          <p:nvPr/>
        </p:nvSpPr>
        <p:spPr>
          <a:xfrm>
            <a:off x="960050" y="3142250"/>
            <a:ext cx="72390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Green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Basic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Black: Non-basic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291" name="Google Shape;291;p35"/>
          <p:cNvGraphicFramePr/>
          <p:nvPr/>
        </p:nvGraphicFramePr>
        <p:xfrm>
          <a:off x="1519050" y="1826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755675"/>
                <a:gridCol w="755675"/>
                <a:gridCol w="755675"/>
                <a:gridCol w="755675"/>
                <a:gridCol w="755675"/>
              </a:tblGrid>
              <a:tr h="3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v4 = 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70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10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  (6)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u3 = 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(3)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35"/>
          <p:cNvSpPr txBox="1"/>
          <p:nvPr/>
        </p:nvSpPr>
        <p:spPr>
          <a:xfrm>
            <a:off x="6092650" y="1826675"/>
            <a:ext cx="11400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+ v1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+ v2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+ v2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+ v3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+ v3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+ v4 = 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1429150" y="1307325"/>
            <a:ext cx="3778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 1: Basic Variables: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+ v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b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1587325" y="367132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= 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= -1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=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830600" y="367132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v2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v3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v4 = 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301" name="Google Shape;301;p36"/>
          <p:cNvGraphicFramePr/>
          <p:nvPr/>
        </p:nvGraphicFramePr>
        <p:xfrm>
          <a:off x="1519050" y="1826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755675"/>
                <a:gridCol w="755675"/>
                <a:gridCol w="755675"/>
                <a:gridCol w="755675"/>
                <a:gridCol w="755675"/>
              </a:tblGrid>
              <a:tr h="3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v4 = 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70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10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  (6)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u3 = 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(3)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36"/>
          <p:cNvSpPr txBox="1"/>
          <p:nvPr/>
        </p:nvSpPr>
        <p:spPr>
          <a:xfrm>
            <a:off x="5592900" y="1684875"/>
            <a:ext cx="27435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+ v1 - 10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w3,1 =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+ v1 - 3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w3,2 =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+ v2 - 7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w1,3 =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+ v3 - 9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w1,4 =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+ v4 - 8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w2,4 =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+ v4 - 9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1429150" y="1307325"/>
            <a:ext cx="3778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 2: Non-Basic Variables: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u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+ v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b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7718050" y="168487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= 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= -1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=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7718050" y="272677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v1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v2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v3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v4 = 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2274725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-6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w3,1 = 3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3030400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w3,2 = 1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3786075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w1,3 = -3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4541750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w1,4 = -5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w2,4 = -7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Pivot Algorithm: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the loop with the entering variable and basic feasible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Label the cells 0 or 1 and determine odd vs even numbered cells.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odd cell with the smallest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Label the value of the cell 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cell is the leaving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Subtract </a:t>
            </a:r>
            <a:r>
              <a:rPr lang="en" sz="1100"/>
              <a:t>θ from the odd cells and add θ to the even cells in the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Pivoting Conditions: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Any two consecutive cells must be in the same row/column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There cannot be three consecutive cells in the same row/column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first and last cells are in the same row/column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327" name="Google Shape;327;p39"/>
          <p:cNvGraphicFramePr/>
          <p:nvPr/>
        </p:nvGraphicFramePr>
        <p:xfrm>
          <a:off x="792800" y="1569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343050"/>
                <a:gridCol w="1343050"/>
                <a:gridCol w="1343050"/>
                <a:gridCol w="1343050"/>
                <a:gridCol w="1343050"/>
              </a:tblGrid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v4 = 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70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40  (6)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u3 = 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(3)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40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p39"/>
          <p:cNvSpPr txBox="1"/>
          <p:nvPr/>
        </p:nvSpPr>
        <p:spPr>
          <a:xfrm>
            <a:off x="7873675" y="156947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-6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w3,1 = 3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w3,2 = 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w1,3 = -3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w1,4 = -5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w2,4 = -7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5886950" y="265692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1013150" y="4131250"/>
            <a:ext cx="3981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Blue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Entering Variable - (Most Positive w)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Green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Basic Feasible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336" name="Google Shape;336;p40"/>
          <p:cNvGraphicFramePr/>
          <p:nvPr/>
        </p:nvGraphicFramePr>
        <p:xfrm>
          <a:off x="792800" y="1569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343050"/>
                <a:gridCol w="1343050"/>
                <a:gridCol w="1343050"/>
                <a:gridCol w="1343050"/>
                <a:gridCol w="1343050"/>
              </a:tblGrid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v4 = 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70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40  (6)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u3 = 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(3)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40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40"/>
          <p:cNvSpPr txBox="1"/>
          <p:nvPr/>
        </p:nvSpPr>
        <p:spPr>
          <a:xfrm>
            <a:off x="7873675" y="156947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-6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w3,1 = 3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w3,2 = 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w1,3 = -3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w1,4 = -5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w2,4 = -7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5886950" y="265692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871800" y="3892450"/>
            <a:ext cx="5222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Blue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Entering Variable - (Most Positive w)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Green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Basic Feasible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θ: 40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Red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Leaving Variable (Smallest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Allotment of Odd Cells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0" name="Google Shape;340;p40"/>
          <p:cNvCxnSpPr/>
          <p:nvPr/>
        </p:nvCxnSpPr>
        <p:spPr>
          <a:xfrm rot="10800000">
            <a:off x="2787900" y="2364550"/>
            <a:ext cx="7800" cy="12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0"/>
          <p:cNvCxnSpPr/>
          <p:nvPr/>
        </p:nvCxnSpPr>
        <p:spPr>
          <a:xfrm>
            <a:off x="2787850" y="2380100"/>
            <a:ext cx="1389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0"/>
          <p:cNvCxnSpPr/>
          <p:nvPr/>
        </p:nvCxnSpPr>
        <p:spPr>
          <a:xfrm>
            <a:off x="4154225" y="2387950"/>
            <a:ext cx="78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0"/>
          <p:cNvCxnSpPr/>
          <p:nvPr/>
        </p:nvCxnSpPr>
        <p:spPr>
          <a:xfrm flipH="1" rot="10800000">
            <a:off x="4169925" y="2953400"/>
            <a:ext cx="1366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0"/>
          <p:cNvCxnSpPr/>
          <p:nvPr/>
        </p:nvCxnSpPr>
        <p:spPr>
          <a:xfrm>
            <a:off x="5536275" y="2953350"/>
            <a:ext cx="78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0"/>
          <p:cNvCxnSpPr/>
          <p:nvPr/>
        </p:nvCxnSpPr>
        <p:spPr>
          <a:xfrm flipH="1">
            <a:off x="2772200" y="3558000"/>
            <a:ext cx="2779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0"/>
          <p:cNvSpPr txBox="1"/>
          <p:nvPr/>
        </p:nvSpPr>
        <p:spPr>
          <a:xfrm>
            <a:off x="2976325" y="338525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4290925" y="2275875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5660500" y="281990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2662225" y="220915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4008938" y="281590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5660500" y="340095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357" name="Google Shape;357;p41"/>
          <p:cNvGraphicFramePr/>
          <p:nvPr/>
        </p:nvGraphicFramePr>
        <p:xfrm>
          <a:off x="792800" y="1569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343050"/>
                <a:gridCol w="1343050"/>
                <a:gridCol w="1343050"/>
                <a:gridCol w="1343050"/>
                <a:gridCol w="1343050"/>
              </a:tblGrid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v4 = 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70 - 40 = 30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 + 40 = 50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40 - 40 = 0  (6)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20 + 40 = 60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u3 = 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 + 40 = 40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(3)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40 - 40 = 0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41"/>
          <p:cNvSpPr txBox="1"/>
          <p:nvPr/>
        </p:nvSpPr>
        <p:spPr>
          <a:xfrm>
            <a:off x="7873675" y="156947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-6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w3,1 = 3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w3,2 = 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w1,3 = -3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w1,4 = -6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w2,4 = -7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5886950" y="265692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871800" y="3892450"/>
            <a:ext cx="5222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Blue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Entering Variable - (Most Positive w)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Green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Basic Feasible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θ: 40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Red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Leaving Variable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1" name="Google Shape;361;p41"/>
          <p:cNvCxnSpPr/>
          <p:nvPr/>
        </p:nvCxnSpPr>
        <p:spPr>
          <a:xfrm rot="10800000">
            <a:off x="2787900" y="2364550"/>
            <a:ext cx="7800" cy="12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1"/>
          <p:cNvCxnSpPr/>
          <p:nvPr/>
        </p:nvCxnSpPr>
        <p:spPr>
          <a:xfrm>
            <a:off x="2787850" y="2380100"/>
            <a:ext cx="1389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1"/>
          <p:cNvCxnSpPr/>
          <p:nvPr/>
        </p:nvCxnSpPr>
        <p:spPr>
          <a:xfrm>
            <a:off x="4154225" y="2387950"/>
            <a:ext cx="78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1"/>
          <p:cNvCxnSpPr/>
          <p:nvPr/>
        </p:nvCxnSpPr>
        <p:spPr>
          <a:xfrm flipH="1" rot="10800000">
            <a:off x="4169925" y="2953400"/>
            <a:ext cx="1366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1"/>
          <p:cNvCxnSpPr/>
          <p:nvPr/>
        </p:nvCxnSpPr>
        <p:spPr>
          <a:xfrm>
            <a:off x="5536275" y="2953350"/>
            <a:ext cx="78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1"/>
          <p:cNvCxnSpPr/>
          <p:nvPr/>
        </p:nvCxnSpPr>
        <p:spPr>
          <a:xfrm flipH="1">
            <a:off x="2772200" y="3558000"/>
            <a:ext cx="2779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1"/>
          <p:cNvSpPr txBox="1"/>
          <p:nvPr/>
        </p:nvSpPr>
        <p:spPr>
          <a:xfrm>
            <a:off x="2976325" y="338525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4290925" y="2275875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5660500" y="281990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2662225" y="220915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4008938" y="281590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5660500" y="3400950"/>
            <a:ext cx="31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5080825" y="3970975"/>
            <a:ext cx="287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 to Even Cells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Subtract θ from Odd Cells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Applications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Minimizing Transportation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Production Planning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3: Test for optimality</a:t>
            </a:r>
            <a:endParaRPr/>
          </a:p>
        </p:txBody>
      </p:sp>
      <p:graphicFrame>
        <p:nvGraphicFramePr>
          <p:cNvPr id="379" name="Google Shape;379;p42"/>
          <p:cNvGraphicFramePr/>
          <p:nvPr/>
        </p:nvGraphicFramePr>
        <p:xfrm>
          <a:off x="792800" y="1569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1343050"/>
                <a:gridCol w="1343050"/>
                <a:gridCol w="1343050"/>
                <a:gridCol w="1343050"/>
                <a:gridCol w="1343050"/>
              </a:tblGrid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v1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v2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v4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u1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u2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0   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(6)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  (5)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u3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40 (3)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(7)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42"/>
          <p:cNvSpPr txBox="1"/>
          <p:nvPr/>
        </p:nvSpPr>
        <p:spPr>
          <a:xfrm>
            <a:off x="5886950" y="2656925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1013150" y="4131250"/>
            <a:ext cx="3981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New Feasible Solution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4: Repeat Step 3 until Optimal</a:t>
            </a:r>
            <a:endParaRPr/>
          </a:p>
        </p:txBody>
      </p:sp>
      <p:graphicFrame>
        <p:nvGraphicFramePr>
          <p:cNvPr id="387" name="Google Shape;387;p43"/>
          <p:cNvGraphicFramePr/>
          <p:nvPr/>
        </p:nvGraphicFramePr>
        <p:xfrm>
          <a:off x="1519050" y="1826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755675"/>
                <a:gridCol w="755675"/>
                <a:gridCol w="755675"/>
                <a:gridCol w="755675"/>
                <a:gridCol w="755675"/>
              </a:tblGrid>
              <a:tr h="3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v4 = 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50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0     (6)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u3 = -2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40 (3)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88" name="Google Shape;388;p43"/>
          <p:cNvSpPr txBox="1"/>
          <p:nvPr/>
        </p:nvSpPr>
        <p:spPr>
          <a:xfrm>
            <a:off x="6092650" y="1826675"/>
            <a:ext cx="11400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+ v1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+ v2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+ v2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+ v3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+ v1 = 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+ v4 = 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1429150" y="1307325"/>
            <a:ext cx="3778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 1: Basic Variables:         u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+ v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b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1587325" y="367132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= 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= -1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= -2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2830600" y="367132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v1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v2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v3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v4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Step 4: Repeat Step 3 until Optimal</a:t>
            </a:r>
            <a:endParaRPr/>
          </a:p>
        </p:txBody>
      </p:sp>
      <p:graphicFrame>
        <p:nvGraphicFramePr>
          <p:cNvPr id="397" name="Google Shape;397;p44"/>
          <p:cNvGraphicFramePr/>
          <p:nvPr/>
        </p:nvGraphicFramePr>
        <p:xfrm>
          <a:off x="1519050" y="1826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{D13E82B3-3825-4AC8-952A-DC528CE6D77A}</a:tableStyleId>
              </a:tblPr>
              <a:tblGrid>
                <a:gridCol w="755675"/>
                <a:gridCol w="755675"/>
                <a:gridCol w="755675"/>
                <a:gridCol w="755675"/>
                <a:gridCol w="755675"/>
              </a:tblGrid>
              <a:tr h="3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v1 = 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v2 = 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v3 = 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v4 = 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u1 = 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50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(8)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u2 = -1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(10)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0    (6)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  (5)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(9)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u3 = -2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40 (3)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      (7)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  (4)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4"/>
          <p:cNvSpPr txBox="1"/>
          <p:nvPr/>
        </p:nvSpPr>
        <p:spPr>
          <a:xfrm>
            <a:off x="5592900" y="1684875"/>
            <a:ext cx="27435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u2 + v1 - 10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w3,2 = u3 + v2 - 7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w3,3 = u3 + v3 - 7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w1,3 = u1 + v3 - 9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w1,4 = u1 + v4 - 8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w2,4 = u2 + v4 - 9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1429150" y="1307325"/>
            <a:ext cx="3778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 2: Non-Basic Variables:         w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u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+ v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b</a:t>
            </a:r>
            <a:r>
              <a:rPr baseline="-25000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4"/>
          <p:cNvSpPr txBox="1"/>
          <p:nvPr/>
        </p:nvSpPr>
        <p:spPr>
          <a:xfrm>
            <a:off x="7718050" y="168487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u1 = 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u2 = -1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u3 = -2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7718050" y="2726775"/>
            <a:ext cx="752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v1 = 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v2 = 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v3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v4 =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2274725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w2,1 = -6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4"/>
          <p:cNvSpPr txBox="1"/>
          <p:nvPr/>
        </p:nvSpPr>
        <p:spPr>
          <a:xfrm>
            <a:off x="3030400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w3,2 = -2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3786075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w1,3 = -3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w3,3 = -3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4541750" y="3560000"/>
            <a:ext cx="1025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w1,4 = -2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w2,4 = -4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445050" y="4060575"/>
            <a:ext cx="5850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w values are negative - we have reached the optimal solution.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Objective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Minimize total transportation cost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Shipping a number of units of commodity: y</a:t>
            </a:r>
            <a:r>
              <a:rPr baseline="-25000" lang="en"/>
              <a:t>i, 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 a price: b</a:t>
            </a:r>
            <a:r>
              <a:rPr baseline="-25000" lang="en"/>
              <a:t>i, 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From: P</a:t>
            </a:r>
            <a:r>
              <a:rPr baseline="-25000" lang="en"/>
              <a:t>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To: M</a:t>
            </a:r>
            <a:r>
              <a:rPr baseline="-25000" lang="en"/>
              <a:t>j</a:t>
            </a:r>
            <a:endParaRPr baseline="-25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Where: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 I is the number of Production Plants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 is the number of Markets</a:t>
            </a:r>
            <a:endParaRPr baseline="-25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913" y="1567550"/>
            <a:ext cx="1914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Constraints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amount sent from </a:t>
            </a:r>
            <a:r>
              <a:rPr lang="en"/>
              <a:t>P</a:t>
            </a:r>
            <a:r>
              <a:rPr baseline="-25000" lang="en"/>
              <a:t>i</a:t>
            </a:r>
            <a:r>
              <a:rPr lang="en"/>
              <a:t> is: 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baseline="-25000" lang="en"/>
              <a:t>i</a:t>
            </a:r>
            <a:r>
              <a:rPr lang="en"/>
              <a:t> </a:t>
            </a:r>
            <a:r>
              <a:rPr lang="en"/>
              <a:t> produces s</a:t>
            </a:r>
            <a:r>
              <a:rPr baseline="-25000" lang="en"/>
              <a:t>i</a:t>
            </a:r>
            <a:r>
              <a:rPr lang="en"/>
              <a:t> units. 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i = 1, 2, …, I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Equivalent for Standard Form: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25" y="1592350"/>
            <a:ext cx="992700" cy="82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825" y="2596139"/>
            <a:ext cx="1538550" cy="8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000" y="3704522"/>
            <a:ext cx="2240241" cy="8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Constraints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amount sent to M</a:t>
            </a:r>
            <a:r>
              <a:rPr baseline="-25000" lang="en"/>
              <a:t>j</a:t>
            </a:r>
            <a:r>
              <a:rPr lang="en"/>
              <a:t>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baseline="-25000" lang="en"/>
              <a:t>j</a:t>
            </a:r>
            <a:r>
              <a:rPr lang="en"/>
              <a:t>  requires r</a:t>
            </a:r>
            <a:r>
              <a:rPr baseline="-25000" lang="en"/>
              <a:t>j</a:t>
            </a:r>
            <a:r>
              <a:rPr lang="en"/>
              <a:t> units.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j = 1, 2, …, J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675" y="1379513"/>
            <a:ext cx="13525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663" y="3270100"/>
            <a:ext cx="19335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Constraints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amounts cannot be transported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i = 1, 2, …, I and j = 1, 2, …, J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338" y="2253738"/>
            <a:ext cx="1419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General Example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236650" y="1438950"/>
            <a:ext cx="874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Minimize: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3,4</a:t>
            </a:r>
            <a:endParaRPr baseline="-2500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to: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1,4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s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2,4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s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3,4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s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b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1,1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3,1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r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3,2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r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1,3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3,3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r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y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3,4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r</a:t>
            </a:r>
            <a:r>
              <a:rPr baseline="-2500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Problems -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Balance the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Determine an initial basic feasible 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Least Cost Rule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Northwest Corner 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 for optimality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the solution is not optimal, find an </a:t>
            </a:r>
            <a:r>
              <a:rPr lang="en"/>
              <a:t>improved</a:t>
            </a:r>
            <a:r>
              <a:rPr lang="en"/>
              <a:t> basic feasible solution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