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87" r:id="rId5"/>
    <p:sldId id="270" r:id="rId6"/>
    <p:sldId id="258" r:id="rId7"/>
    <p:sldId id="271" r:id="rId8"/>
    <p:sldId id="260" r:id="rId9"/>
    <p:sldId id="272" r:id="rId10"/>
    <p:sldId id="261" r:id="rId11"/>
    <p:sldId id="257" r:id="rId12"/>
    <p:sldId id="262" r:id="rId13"/>
    <p:sldId id="263" r:id="rId14"/>
    <p:sldId id="273" r:id="rId15"/>
    <p:sldId id="275" r:id="rId16"/>
    <p:sldId id="274" r:id="rId17"/>
    <p:sldId id="269" r:id="rId18"/>
    <p:sldId id="280" r:id="rId19"/>
    <p:sldId id="276" r:id="rId20"/>
    <p:sldId id="277" r:id="rId21"/>
    <p:sldId id="278" r:id="rId22"/>
    <p:sldId id="281" r:id="rId23"/>
    <p:sldId id="282" r:id="rId24"/>
    <p:sldId id="284" r:id="rId25"/>
    <p:sldId id="283" r:id="rId26"/>
    <p:sldId id="285" r:id="rId27"/>
    <p:sldId id="286" r:id="rId28"/>
    <p:sldId id="288" r:id="rId29"/>
    <p:sldId id="289" r:id="rId30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srosanba/sas-sdtm-simula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SDTM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demonstrate software capabilities to a client whom you've never worked with before</a:t>
            </a:r>
          </a:p>
          <a:p>
            <a:r>
              <a:rPr lang="en-US" dirty="0" smtClean="0"/>
              <a:t>You </a:t>
            </a:r>
            <a:r>
              <a:rPr lang="en-US" dirty="0"/>
              <a:t>need some SDTM data for a SUG paper and you can't use client data</a:t>
            </a:r>
          </a:p>
          <a:p>
            <a:r>
              <a:rPr lang="en-US" dirty="0" smtClean="0"/>
              <a:t>You've </a:t>
            </a:r>
            <a:r>
              <a:rPr lang="en-US" dirty="0" smtClean="0"/>
              <a:t>got tight timelines and can't wait for "real" SDTM datasets before you start your ADaM work</a:t>
            </a:r>
          </a:p>
        </p:txBody>
      </p:sp>
    </p:spTree>
    <p:extLst>
      <p:ext uri="{BB962C8B-B14F-4D97-AF65-F5344CB8AC3E}">
        <p14:creationId xmlns:p14="http://schemas.microsoft.com/office/powerpoint/2010/main" val="5527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=(.6,.4)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Sex, race, ethnicity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88652" y="4267200"/>
            <a:ext cx="5566696" cy="172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8300"/>
            <a:ext cx="4314825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dm_meta.sas</a:t>
            </a:r>
            <a:r>
              <a:rPr lang="en-US" dirty="0" smtClean="0"/>
              <a:t> creates metadata for all allowable DM variables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6" y="2743200"/>
            <a:ext cx="8304068" cy="374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5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sdtm_attrs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data=dm10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,out=sdtm.dm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,domain=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Apply metadata from </a:t>
            </a:r>
            <a:r>
              <a:rPr lang="en-US" dirty="0" err="1" smtClean="0"/>
              <a:t>dm_meta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9" y="4243387"/>
            <a:ext cx="8539163" cy="1624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904463" cy="4876800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(out=dm10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subjid_n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siteid_n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=(USA,CAN,MEX)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=(.6,.2,.2)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fpfvdt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=01oct2016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lpfvdt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=01apr2017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treatmentdur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followupdur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deathprob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=(.6,.4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sdtm_attrs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data=dm10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,out=sdtm.dm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,domain=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 descr="H:\GitHub\srosanba\sas-sdtm-simulator\img\d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168"/>
          <a:stretch/>
        </p:blipFill>
        <p:spPr bwMode="auto">
          <a:xfrm>
            <a:off x="4114801" y="1352886"/>
            <a:ext cx="4791074" cy="53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AE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02405" cy="4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6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META.AESELECT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71600"/>
            <a:ext cx="840105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AE customization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00" y="1282494"/>
            <a:ext cx="6938201" cy="5313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02900" y="2253996"/>
            <a:ext cx="3164300" cy="368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events_create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(dm=sdtm.dm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,domain=ae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meddra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meta.aeselect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,out=ae10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events_during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=0.1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,duration=4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aesev_table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=(.65,.20,.15)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aeserprob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=.10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aeshospprob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=.05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ts val="2400"/>
              </a:lnSpc>
            </a:pPr>
            <a:endParaRPr lang="en-US" dirty="0" smtClean="0"/>
          </a:p>
          <a:p>
            <a:pPr lvl="1">
              <a:lnSpc>
                <a:spcPts val="2400"/>
              </a:lnSpc>
            </a:pPr>
            <a:r>
              <a:rPr lang="en-US" dirty="0" smtClean="0"/>
              <a:t>Followed </a:t>
            </a:r>
            <a:r>
              <a:rPr lang="en-US" dirty="0"/>
              <a:t>by a call to %</a:t>
            </a:r>
            <a:r>
              <a:rPr lang="en-US" dirty="0" err="1"/>
              <a:t>sdtm_attrs</a:t>
            </a:r>
            <a:r>
              <a:rPr lang="en-US" dirty="0"/>
              <a:t>().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267200" y="1600200"/>
            <a:ext cx="4572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1905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733800" y="3048000"/>
            <a:ext cx="4572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335280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events in each period (Poisson) 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3943350" y="2623482"/>
            <a:ext cx="457200" cy="315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90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4953000" y="4161918"/>
            <a:ext cx="457200" cy="1450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47139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customizations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0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AE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02405" cy="4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04925"/>
            <a:ext cx="7181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SV 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7405" y="1295400"/>
            <a:ext cx="1896595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0981" y="1295400"/>
            <a:ext cx="804342" cy="533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Demographics (DM)</a:t>
            </a:r>
          </a:p>
          <a:p>
            <a:r>
              <a:rPr lang="en-US" dirty="0"/>
              <a:t>Events (AE)</a:t>
            </a:r>
          </a:p>
          <a:p>
            <a:r>
              <a:rPr lang="en-US" dirty="0" smtClean="0"/>
              <a:t>Subject </a:t>
            </a:r>
            <a:r>
              <a:rPr lang="en-US" dirty="0" smtClean="0"/>
              <a:t>Visits (SV)</a:t>
            </a:r>
          </a:p>
          <a:p>
            <a:r>
              <a:rPr lang="en-US" dirty="0" smtClean="0"/>
              <a:t>Findings (EG, LB, VS)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SV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2971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sv_create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(dm=sdtm.dm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,out=sv10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visitnum_list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,4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,6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,7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(Screening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,Baseline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,Week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,Month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,Month 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,End of Treatment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,End of Study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2279685" cy="49785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reference_list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rficdtc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rfstdtc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rfstdtc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rfstdtc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rfstdtc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rfxendtc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rfendtc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target_list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(0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,7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,28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,84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099257" y="1803241"/>
            <a:ext cx="2950245" cy="4978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delta_list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(0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,2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,3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,3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duration_list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missingprob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=0.05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  <a:endParaRPr lang="en-US" sz="1350" dirty="0"/>
          </a:p>
        </p:txBody>
      </p:sp>
      <p:sp>
        <p:nvSpPr>
          <p:cNvPr id="2" name="Rounded Rectangle 1"/>
          <p:cNvSpPr/>
          <p:nvPr/>
        </p:nvSpPr>
        <p:spPr>
          <a:xfrm>
            <a:off x="1143000" y="2819400"/>
            <a:ext cx="3810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88235" y="5124450"/>
            <a:ext cx="98821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20174" y="2819400"/>
            <a:ext cx="1087037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29100" y="5019675"/>
            <a:ext cx="507111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1790" y="2819400"/>
            <a:ext cx="46101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05600" y="5048250"/>
            <a:ext cx="46101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04925"/>
            <a:ext cx="7181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SV dataset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3950" y="2438400"/>
            <a:ext cx="718185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3950" y="5084229"/>
            <a:ext cx="7181850" cy="574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3950" y="5688397"/>
            <a:ext cx="7181850" cy="9260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via XLSX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00175"/>
            <a:ext cx="5210175" cy="3095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4325"/>
            <a:ext cx="1181100" cy="622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21" y="4922996"/>
            <a:ext cx="3641979" cy="132540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VS dataset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/>
          <a:stretch/>
        </p:blipFill>
        <p:spPr bwMode="auto">
          <a:xfrm>
            <a:off x="152400" y="1522425"/>
            <a:ext cx="8887534" cy="45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4038600"/>
            <a:ext cx="8887534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VS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0322" y="990600"/>
            <a:ext cx="3595878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findings_create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(sv=sdtm.sv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,domain=vs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,out=vs10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testcd_list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(SYSBP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,DIABP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,TEMP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(Systolic Blood Pressure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,Diastolic Blood Pressure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,Temperature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stresu_list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(mmHg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,mmHg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,C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92515" y="2031841"/>
            <a:ext cx="2279685" cy="4978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(140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,90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,37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(15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,10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,0.2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,0.1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099257" y="1803241"/>
            <a:ext cx="2950245" cy="4978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350" dirty="0"/>
          </a:p>
        </p:txBody>
      </p:sp>
      <p:sp>
        <p:nvSpPr>
          <p:cNvPr id="2" name="Rounded Rectangle 1"/>
          <p:cNvSpPr/>
          <p:nvPr/>
        </p:nvSpPr>
        <p:spPr>
          <a:xfrm>
            <a:off x="934800" y="2571750"/>
            <a:ext cx="816706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390033" y="2031841"/>
            <a:ext cx="2758419" cy="497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(SITTING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,SITTING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,missing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(LEFT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,LEFT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,missing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blvisitnum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missingprob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=0.01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9922" y="3829050"/>
            <a:ext cx="2819496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64347" y="5133975"/>
            <a:ext cx="6749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21156" y="2571750"/>
            <a:ext cx="507111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4375" y="3857625"/>
            <a:ext cx="507111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24375" y="5133975"/>
            <a:ext cx="507111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67550" y="2571750"/>
            <a:ext cx="98821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86776" y="3867150"/>
            <a:ext cx="651352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numeric values</a:t>
            </a:r>
            <a:endParaRPr lang="en-US" dirty="0"/>
          </a:p>
        </p:txBody>
      </p:sp>
      <p:pic>
        <p:nvPicPr>
          <p:cNvPr id="2050" name="Picture 2" descr="H:\GraphicsGroup\dummy\sdtm\r-style\diab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60975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via XLSX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8012"/>
            <a:ext cx="1974273" cy="6121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66194"/>
            <a:ext cx="6761963" cy="201520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933825"/>
            <a:ext cx="2943225" cy="14001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But wait, there's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findings_create</a:t>
            </a:r>
            <a:r>
              <a:rPr lang="en-US" dirty="0" smtClean="0"/>
              <a:t>(…, domain=</a:t>
            </a:r>
            <a:r>
              <a:rPr lang="en-US" dirty="0" err="1" smtClean="0"/>
              <a:t>lb</a:t>
            </a:r>
            <a:r>
              <a:rPr lang="en-US" dirty="0" smtClean="0"/>
              <a:t>, …)</a:t>
            </a:r>
          </a:p>
          <a:p>
            <a:r>
              <a:rPr lang="en-US" dirty="0"/>
              <a:t>%</a:t>
            </a:r>
            <a:r>
              <a:rPr lang="en-US" dirty="0" err="1" smtClean="0"/>
              <a:t>findings_xlsx</a:t>
            </a:r>
            <a:r>
              <a:rPr lang="en-US" dirty="0" smtClean="0"/>
              <a:t>(…, </a:t>
            </a:r>
            <a:r>
              <a:rPr lang="en-US" dirty="0"/>
              <a:t>domain=</a:t>
            </a:r>
            <a:r>
              <a:rPr lang="en-US" dirty="0" err="1"/>
              <a:t>lb</a:t>
            </a:r>
            <a:r>
              <a:rPr lang="en-US" dirty="0"/>
              <a:t>, …)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findings_create</a:t>
            </a:r>
            <a:r>
              <a:rPr lang="en-US" dirty="0" smtClean="0"/>
              <a:t>(…, domain=</a:t>
            </a:r>
            <a:r>
              <a:rPr lang="en-US" dirty="0" err="1" smtClean="0"/>
              <a:t>eg</a:t>
            </a:r>
            <a:r>
              <a:rPr lang="en-US" dirty="0" smtClean="0"/>
              <a:t>, …)</a:t>
            </a:r>
          </a:p>
          <a:p>
            <a:r>
              <a:rPr lang="en-US" dirty="0"/>
              <a:t>%</a:t>
            </a:r>
            <a:r>
              <a:rPr lang="en-US" dirty="0" err="1" smtClean="0"/>
              <a:t>findings_xlsx</a:t>
            </a:r>
            <a:r>
              <a:rPr lang="en-US" dirty="0" smtClean="0"/>
              <a:t>(…, </a:t>
            </a:r>
            <a:r>
              <a:rPr lang="en-US" dirty="0"/>
              <a:t>domain=</a:t>
            </a:r>
            <a:r>
              <a:rPr lang="en-US" dirty="0" err="1"/>
              <a:t>eg</a:t>
            </a:r>
            <a:r>
              <a:rPr lang="en-US" dirty="0"/>
              <a:t>, …)</a:t>
            </a:r>
          </a:p>
          <a:p>
            <a:r>
              <a:rPr lang="en-US" dirty="0" smtClean="0"/>
              <a:t>Only have metadata to support EG, LB, VS at present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more metadata </a:t>
            </a:r>
            <a:r>
              <a:rPr lang="en-US" dirty="0" smtClean="0"/>
              <a:t>could easily be added</a:t>
            </a:r>
          </a:p>
          <a:p>
            <a:r>
              <a:rPr lang="en-US" dirty="0" smtClean="0"/>
              <a:t>Adding more macro parameters would be the bigger issue.</a:t>
            </a:r>
          </a:p>
          <a:p>
            <a:pPr lvl="1"/>
            <a:r>
              <a:rPr lang="en-US" dirty="0" err="1" smtClean="0"/>
              <a:t>cat_list</a:t>
            </a:r>
            <a:r>
              <a:rPr lang="en-US" dirty="0" smtClean="0"/>
              <a:t>, </a:t>
            </a:r>
            <a:r>
              <a:rPr lang="en-US" dirty="0" err="1" smtClean="0"/>
              <a:t>scat_list</a:t>
            </a:r>
            <a:r>
              <a:rPr lang="en-US" dirty="0" smtClean="0"/>
              <a:t>, </a:t>
            </a:r>
            <a:r>
              <a:rPr lang="en-US" dirty="0" err="1" smtClean="0"/>
              <a:t>method_list</a:t>
            </a:r>
            <a:endParaRPr lang="en-US" dirty="0" smtClean="0"/>
          </a:p>
          <a:p>
            <a:pPr lvl="1"/>
            <a:r>
              <a:rPr lang="en-US" dirty="0" smtClean="0"/>
              <a:t>Not too difficult, but more difficult than adding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Trial domains</a:t>
            </a:r>
          </a:p>
          <a:p>
            <a:r>
              <a:rPr lang="en-US" dirty="0" smtClean="0"/>
              <a:t>No other findings metadata</a:t>
            </a:r>
          </a:p>
          <a:p>
            <a:r>
              <a:rPr lang="en-US" dirty="0" smtClean="0"/>
              <a:t>No other common datasets</a:t>
            </a:r>
          </a:p>
          <a:p>
            <a:pPr lvl="1"/>
            <a:r>
              <a:rPr lang="en-US" dirty="0" smtClean="0"/>
              <a:t>MH, CM, EX, etc.</a:t>
            </a:r>
          </a:p>
          <a:p>
            <a:r>
              <a:rPr lang="en-US" dirty="0" smtClean="0"/>
              <a:t>Assumes you have screening and follow-up</a:t>
            </a:r>
          </a:p>
          <a:p>
            <a:r>
              <a:rPr lang="en-US" dirty="0" smtClean="0"/>
              <a:t>Assumes parallel groups</a:t>
            </a:r>
          </a:p>
          <a:p>
            <a:r>
              <a:rPr lang="en-US" dirty="0" smtClean="0"/>
              <a:t>Assumes dozens of other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33" y="1295400"/>
            <a:ext cx="8699334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://github.com/srosanba/sas-sdtm-simulator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4" y="2150288"/>
            <a:ext cx="8501653" cy="447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543800" y="5562600"/>
            <a:ext cx="9906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92187" y="4191000"/>
            <a:ext cx="1198626" cy="25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34161" y="2181225"/>
            <a:ext cx="1122679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9530" y="1905000"/>
            <a:ext cx="13011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DM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3254514"/>
            <a:ext cx="13011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SV</a:t>
            </a:r>
            <a:endParaRPr lang="en-US" sz="4000" dirty="0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flipH="1">
            <a:off x="3317571" y="2612886"/>
            <a:ext cx="1292530" cy="64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3254514"/>
            <a:ext cx="13011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5070" y="4891754"/>
            <a:ext cx="1905001" cy="747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Findings</a:t>
            </a:r>
            <a:endParaRPr lang="en-US" sz="4000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4610101" y="2612886"/>
            <a:ext cx="1298269" cy="64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1" idx="0"/>
          </p:cNvCxnSpPr>
          <p:nvPr/>
        </p:nvCxnSpPr>
        <p:spPr>
          <a:xfrm>
            <a:off x="3317571" y="3962400"/>
            <a:ext cx="0" cy="92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4546" y="1219200"/>
            <a:ext cx="4294909" cy="4876800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(out=dm10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subjid_n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siteid_n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=(USA,CAN,MEX)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=(.6,.2,.2)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fpfvdt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=01oct2016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lpfvdt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=01apr2017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treatmentdur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followupdur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deathprob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=(.6,.4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:\GitHub\srosanba\sas-sdtm-simulator\img\d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32"/>
          <a:stretch/>
        </p:blipFill>
        <p:spPr bwMode="auto">
          <a:xfrm>
            <a:off x="152400" y="5200986"/>
            <a:ext cx="8899803" cy="15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DM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:\GitHub\srosanba\sas-sdtm-simulator\img\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2886"/>
            <a:ext cx="8899803" cy="53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9774" y="1352886"/>
            <a:ext cx="2390353" cy="5360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86375" y="1352550"/>
            <a:ext cx="438568" cy="5360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72500" y="1354426"/>
            <a:ext cx="438568" cy="5360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(out=dm10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subjid_n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=40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siteid_n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=(USA,CAN,MEX)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=(.6,.2,.2)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</a:t>
            </a:r>
            <a:r>
              <a:rPr lang="en-US" dirty="0"/>
              <a:t>subjects </a:t>
            </a:r>
            <a:r>
              <a:rPr lang="en-US" dirty="0" smtClean="0"/>
              <a:t>along with their sites and countries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91" y="4876800"/>
            <a:ext cx="6627019" cy="174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DM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:\GitHub\srosanba\sas-sdtm-simulator\img\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2886"/>
            <a:ext cx="8899803" cy="53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19920" y="1352550"/>
            <a:ext cx="2552057" cy="53606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4276" y="1352550"/>
            <a:ext cx="1440570" cy="53606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fpfvdt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=01oct2016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lpfvdt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=01apr2017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screendur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treatdur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=182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followupdur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=28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deathprob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=0.05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Start date, end date, date of birth, etc.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71"/>
          <a:stretch/>
        </p:blipFill>
        <p:spPr bwMode="auto">
          <a:xfrm>
            <a:off x="1488996" y="5088581"/>
            <a:ext cx="6166009" cy="1693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DM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:\GitHub\srosanba\sas-sdtm-simulator\img\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2886"/>
            <a:ext cx="8899803" cy="53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216461" y="1352550"/>
            <a:ext cx="1309609" cy="53606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b7f2f19e-84da-40a4-a7de-8dd34eb3185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899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SDTM Simulator</vt:lpstr>
      <vt:lpstr>Current capabilities</vt:lpstr>
      <vt:lpstr>Dependencies</vt:lpstr>
      <vt:lpstr>Program Flow: DM</vt:lpstr>
      <vt:lpstr>Example DM dataset</vt:lpstr>
      <vt:lpstr>Program Flow: DM</vt:lpstr>
      <vt:lpstr>Example DM dataset</vt:lpstr>
      <vt:lpstr>Program Flow: DM</vt:lpstr>
      <vt:lpstr>Example DM dataset</vt:lpstr>
      <vt:lpstr>Program Flow: DM</vt:lpstr>
      <vt:lpstr>DM metadata</vt:lpstr>
      <vt:lpstr>Program Flow: DM</vt:lpstr>
      <vt:lpstr>Program Flow: DM</vt:lpstr>
      <vt:lpstr>Example AE dataset</vt:lpstr>
      <vt:lpstr>META.AESELECT </vt:lpstr>
      <vt:lpstr>AE customization</vt:lpstr>
      <vt:lpstr>Program Flow: AE</vt:lpstr>
      <vt:lpstr>Example AE dataset</vt:lpstr>
      <vt:lpstr>Example SV dataset</vt:lpstr>
      <vt:lpstr>Program Flow: SV</vt:lpstr>
      <vt:lpstr>Example SV dataset</vt:lpstr>
      <vt:lpstr>SV via XLSX</vt:lpstr>
      <vt:lpstr>Example VS dataset</vt:lpstr>
      <vt:lpstr>Program Flow: VS</vt:lpstr>
      <vt:lpstr>Correlated numeric values</vt:lpstr>
      <vt:lpstr>VS via XLSX</vt:lpstr>
      <vt:lpstr>But wait, there's more…</vt:lpstr>
      <vt:lpstr>Limitations</vt:lpstr>
      <vt:lpstr>GitHub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 Overview</dc:title>
  <dc:creator>Shane Rosanbalm</dc:creator>
  <cp:lastModifiedBy>Shane Rosanbalm</cp:lastModifiedBy>
  <cp:revision>40</cp:revision>
  <dcterms:created xsi:type="dcterms:W3CDTF">2006-08-16T00:00:00Z</dcterms:created>
  <dcterms:modified xsi:type="dcterms:W3CDTF">2018-01-03T21:01:08Z</dcterms:modified>
</cp:coreProperties>
</file>