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0" r:id="rId3"/>
    <p:sldId id="266" r:id="rId4"/>
    <p:sldId id="291" r:id="rId5"/>
    <p:sldId id="267" r:id="rId6"/>
    <p:sldId id="287" r:id="rId7"/>
    <p:sldId id="270" r:id="rId8"/>
    <p:sldId id="258" r:id="rId9"/>
    <p:sldId id="271" r:id="rId10"/>
    <p:sldId id="260" r:id="rId11"/>
    <p:sldId id="272" r:id="rId12"/>
    <p:sldId id="261" r:id="rId13"/>
    <p:sldId id="257" r:id="rId14"/>
    <p:sldId id="262" r:id="rId15"/>
    <p:sldId id="263" r:id="rId16"/>
    <p:sldId id="273" r:id="rId17"/>
    <p:sldId id="275" r:id="rId18"/>
    <p:sldId id="274" r:id="rId19"/>
    <p:sldId id="269" r:id="rId20"/>
    <p:sldId id="280" r:id="rId21"/>
    <p:sldId id="276" r:id="rId22"/>
    <p:sldId id="277" r:id="rId23"/>
    <p:sldId id="278" r:id="rId24"/>
    <p:sldId id="281" r:id="rId25"/>
    <p:sldId id="282" r:id="rId26"/>
    <p:sldId id="284" r:id="rId27"/>
    <p:sldId id="283" r:id="rId28"/>
    <p:sldId id="285" r:id="rId29"/>
    <p:sldId id="286" r:id="rId30"/>
    <p:sldId id="288" r:id="rId31"/>
    <p:sldId id="289" r:id="rId32"/>
    <p:sldId id="293" r:id="rId33"/>
    <p:sldId id="294" r:id="rId34"/>
    <p:sldId id="295" r:id="rId35"/>
    <p:sldId id="296" r:id="rId36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srosanba/sas-sdtm-simulator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the </a:t>
            </a:r>
            <a:br>
              <a:rPr lang="en-US" dirty="0" smtClean="0"/>
            </a:br>
            <a:r>
              <a:rPr lang="en-US" dirty="0" smtClean="0"/>
              <a:t>SDTM Simulator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Shane Rosanbalm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8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Program Flow: 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>
            <a:norm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dm_create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(…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fpfvdt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=01oct2016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,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lpfvdt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=01apr2017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screendur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,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treatdur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=182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,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followupdur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=28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deathprob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=0.05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 smtClean="0"/>
              <a:t>Start date, end date, date of birth, etc.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71"/>
          <a:stretch/>
        </p:blipFill>
        <p:spPr bwMode="auto">
          <a:xfrm>
            <a:off x="1488996" y="5088581"/>
            <a:ext cx="6166009" cy="16932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52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Example DM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:\GitHub\srosanba\sas-sdtm-simulator\img\d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52886"/>
            <a:ext cx="8899803" cy="536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216461" y="1352550"/>
            <a:ext cx="1309609" cy="53606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5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Flow: 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dm_create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(…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sex_table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=(.6,.4)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dirty="0" smtClean="0"/>
              <a:t>Sex, race, ethnicity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1788652" y="4267200"/>
            <a:ext cx="5566696" cy="172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38300"/>
            <a:ext cx="4314825" cy="2095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85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dm_meta.sas</a:t>
            </a:r>
            <a:r>
              <a:rPr lang="en-US" dirty="0" smtClean="0"/>
              <a:t> creates metadata for all allowable DM variables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66" y="2743200"/>
            <a:ext cx="8304068" cy="3740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852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Flow: 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sdtm_attrs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data=dm10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,out=sdtm.dm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,domain=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);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Apply metadata from </a:t>
            </a:r>
            <a:r>
              <a:rPr lang="en-US" dirty="0" err="1" smtClean="0"/>
              <a:t>dm_meta</a:t>
            </a: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9" y="4243387"/>
            <a:ext cx="8539163" cy="1624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00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Flow: 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3904463" cy="4876800"/>
          </a:xfrm>
          <a:ln>
            <a:noFill/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dm_create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(out=dm10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subjid_n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=40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siteid_n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=(USA,CAN,MEX)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country_table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=(.6,.2,.2)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fpfvdt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=01oct2016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lpfvdt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=01apr2017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screendur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treatmentdur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=182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followupdur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=28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deathprob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=0.05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sex_table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=(.6,.4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sdtm_attrs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data=dm10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,out=sdtm.dm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,domain=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2" descr="H:\GitHub\srosanba\sas-sdtm-simulator\img\d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6168"/>
          <a:stretch/>
        </p:blipFill>
        <p:spPr bwMode="auto">
          <a:xfrm>
            <a:off x="4114801" y="1352886"/>
            <a:ext cx="4791074" cy="536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2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9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Example AE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47800"/>
            <a:ext cx="8902405" cy="464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669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META.AESELECT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371600"/>
            <a:ext cx="840105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35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AE customization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00" y="1282494"/>
            <a:ext cx="6938201" cy="53131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02900" y="2253996"/>
            <a:ext cx="3164300" cy="368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4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Program Flow: 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events_create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(dm=sdtm.dm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,domain=ae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meddra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meta.aeselect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,out=ae10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events_pre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=0.2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events_during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events_post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=0.1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,duration=4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aesev_table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=(.65,.20,.15)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aeserprob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=.10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aeshospprob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=.05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>
              <a:lnSpc>
                <a:spcPts val="2400"/>
              </a:lnSpc>
            </a:pPr>
            <a:endParaRPr lang="en-US" dirty="0" smtClean="0"/>
          </a:p>
          <a:p>
            <a:pPr lvl="1">
              <a:lnSpc>
                <a:spcPts val="2400"/>
              </a:lnSpc>
            </a:pPr>
            <a:r>
              <a:rPr lang="en-US" dirty="0" smtClean="0"/>
              <a:t>Followed </a:t>
            </a:r>
            <a:r>
              <a:rPr lang="en-US" dirty="0"/>
              <a:t>by a call to %</a:t>
            </a:r>
            <a:r>
              <a:rPr lang="en-US" dirty="0" err="1"/>
              <a:t>sdtm_attrs</a:t>
            </a:r>
            <a:r>
              <a:rPr lang="en-US" dirty="0"/>
              <a:t>().</a:t>
            </a:r>
          </a:p>
        </p:txBody>
      </p:sp>
      <p:sp>
        <p:nvSpPr>
          <p:cNvPr id="4" name="Right Brace 3"/>
          <p:cNvSpPr/>
          <p:nvPr/>
        </p:nvSpPr>
        <p:spPr>
          <a:xfrm>
            <a:off x="4267200" y="1600200"/>
            <a:ext cx="4572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24400" y="19050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3733800" y="3048000"/>
            <a:ext cx="4572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91000" y="3352800"/>
            <a:ext cx="449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events in each period (Poisson) 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3943350" y="2623482"/>
            <a:ext cx="457200" cy="3156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19600" y="2590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4953000" y="4161918"/>
            <a:ext cx="457200" cy="14503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10200" y="471390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customizations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60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pic>
        <p:nvPicPr>
          <p:cNvPr id="4" name="Picture 2" descr="H:\GitHub\srosanba\sas-sdtm-simulator\img\d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4" b="55941"/>
          <a:stretch/>
        </p:blipFill>
        <p:spPr bwMode="auto">
          <a:xfrm>
            <a:off x="76200" y="1352887"/>
            <a:ext cx="8210550" cy="236186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89" b="26990"/>
          <a:stretch/>
        </p:blipFill>
        <p:spPr bwMode="auto">
          <a:xfrm>
            <a:off x="990600" y="2247900"/>
            <a:ext cx="7505700" cy="3390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4" r="6161" b="28758"/>
          <a:stretch/>
        </p:blipFill>
        <p:spPr bwMode="auto">
          <a:xfrm>
            <a:off x="1447800" y="3352013"/>
            <a:ext cx="7573085" cy="3258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99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Example AE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47800"/>
            <a:ext cx="8902405" cy="464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72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304925"/>
            <a:ext cx="718185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SV dataset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37405" y="1295400"/>
            <a:ext cx="1896595" cy="533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70981" y="1295400"/>
            <a:ext cx="804342" cy="533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8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Program Flow: SV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29718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sv_create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(dm=sdtm.dm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,out=sv10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visitnum_list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(1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,2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,3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,4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,5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,6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,7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visit_list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(Screening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,Baseline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,Week 1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,Month 1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,Month 3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,End of Treatment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,End of Study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429000" y="1600200"/>
            <a:ext cx="2279685" cy="497855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reference_list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rficdtc</a:t>
            </a: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  ,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rfstdtc</a:t>
            </a: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  ,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rfstdtc</a:t>
            </a: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  ,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rfstdtc</a:t>
            </a: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  ,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rfstdtc</a:t>
            </a: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  ,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rfxendtc</a:t>
            </a: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  ,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rfendtc</a:t>
            </a: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target_list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  (0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  ,0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  ,7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  ,28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  ,84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  ,0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  ,0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>
            <a:off x="6099257" y="1803241"/>
            <a:ext cx="2950245" cy="49785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13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delta_list</a:t>
            </a: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buFont typeface="Arial" pitchFamily="34" charset="0"/>
              <a:buNone/>
            </a:pP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(0</a:t>
            </a:r>
          </a:p>
          <a:p>
            <a:pPr marL="0" indent="0">
              <a:buFont typeface="Arial" pitchFamily="34" charset="0"/>
              <a:buNone/>
            </a:pP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,0</a:t>
            </a:r>
          </a:p>
          <a:p>
            <a:pPr marL="0" indent="0">
              <a:buFont typeface="Arial" pitchFamily="34" charset="0"/>
              <a:buNone/>
            </a:pP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,1</a:t>
            </a:r>
          </a:p>
          <a:p>
            <a:pPr marL="0" indent="0">
              <a:buFont typeface="Arial" pitchFamily="34" charset="0"/>
              <a:buNone/>
            </a:pP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,2</a:t>
            </a:r>
          </a:p>
          <a:p>
            <a:pPr marL="0" indent="0">
              <a:buFont typeface="Arial" pitchFamily="34" charset="0"/>
              <a:buNone/>
            </a:pP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,3</a:t>
            </a:r>
          </a:p>
          <a:p>
            <a:pPr marL="0" indent="0">
              <a:buFont typeface="Arial" pitchFamily="34" charset="0"/>
              <a:buNone/>
            </a:pP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,3</a:t>
            </a:r>
          </a:p>
          <a:p>
            <a:pPr marL="0" indent="0">
              <a:buFont typeface="Arial" pitchFamily="34" charset="0"/>
              <a:buNone/>
            </a:pP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,0</a:t>
            </a:r>
          </a:p>
          <a:p>
            <a:pPr marL="0" indent="0">
              <a:buFont typeface="Arial" pitchFamily="34" charset="0"/>
              <a:buNone/>
            </a:pP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pPr marL="0" indent="0">
              <a:buFont typeface="Arial" pitchFamily="34" charset="0"/>
              <a:buNone/>
            </a:pP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13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duration_list</a:t>
            </a: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buFont typeface="Arial" pitchFamily="34" charset="0"/>
              <a:buNone/>
            </a:pP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(1</a:t>
            </a:r>
          </a:p>
          <a:p>
            <a:pPr marL="0" indent="0">
              <a:buFont typeface="Arial" pitchFamily="34" charset="0"/>
              <a:buNone/>
            </a:pP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,1</a:t>
            </a:r>
          </a:p>
          <a:p>
            <a:pPr marL="0" indent="0">
              <a:buFont typeface="Arial" pitchFamily="34" charset="0"/>
              <a:buNone/>
            </a:pP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,1</a:t>
            </a:r>
          </a:p>
          <a:p>
            <a:pPr marL="0" indent="0">
              <a:buFont typeface="Arial" pitchFamily="34" charset="0"/>
              <a:buNone/>
            </a:pP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,1</a:t>
            </a:r>
          </a:p>
          <a:p>
            <a:pPr marL="0" indent="0">
              <a:buFont typeface="Arial" pitchFamily="34" charset="0"/>
              <a:buNone/>
            </a:pP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,1</a:t>
            </a:r>
          </a:p>
          <a:p>
            <a:pPr marL="0" indent="0">
              <a:buFont typeface="Arial" pitchFamily="34" charset="0"/>
              <a:buNone/>
            </a:pP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,1</a:t>
            </a:r>
          </a:p>
          <a:p>
            <a:pPr marL="0" indent="0">
              <a:buFont typeface="Arial" pitchFamily="34" charset="0"/>
              <a:buNone/>
            </a:pP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,1</a:t>
            </a:r>
          </a:p>
          <a:p>
            <a:pPr marL="0" indent="0">
              <a:buFont typeface="Arial" pitchFamily="34" charset="0"/>
              <a:buNone/>
            </a:pP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pPr marL="0" indent="0">
              <a:buFont typeface="Arial" pitchFamily="34" charset="0"/>
              <a:buNone/>
            </a:pP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13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missingprob</a:t>
            </a: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=0.05</a:t>
            </a:r>
          </a:p>
          <a:p>
            <a:pPr marL="0" indent="0">
              <a:buFont typeface="Arial" pitchFamily="34" charset="0"/>
              <a:buNone/>
            </a:pP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);</a:t>
            </a:r>
            <a:endParaRPr lang="en-US" sz="1350" dirty="0"/>
          </a:p>
        </p:txBody>
      </p:sp>
      <p:sp>
        <p:nvSpPr>
          <p:cNvPr id="2" name="Rounded Rectangle 1"/>
          <p:cNvSpPr/>
          <p:nvPr/>
        </p:nvSpPr>
        <p:spPr>
          <a:xfrm>
            <a:off x="1143000" y="2819400"/>
            <a:ext cx="381000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88235" y="5124450"/>
            <a:ext cx="988215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220174" y="2819400"/>
            <a:ext cx="1087037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229100" y="5019675"/>
            <a:ext cx="507111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701790" y="2819400"/>
            <a:ext cx="461010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705600" y="5048250"/>
            <a:ext cx="461010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7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5" grpId="0"/>
      <p:bldP spid="8" grpId="0" animBg="1"/>
      <p:bldP spid="9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304925"/>
            <a:ext cx="718185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SV dataset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23950" y="2438400"/>
            <a:ext cx="718185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23950" y="5084229"/>
            <a:ext cx="7181850" cy="5749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23950" y="5688397"/>
            <a:ext cx="7181850" cy="92602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4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 via XLSX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400175"/>
            <a:ext cx="5210175" cy="30956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4325"/>
            <a:ext cx="1181100" cy="6229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021" y="4922996"/>
            <a:ext cx="3641979" cy="132540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29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VS dataset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4"/>
          <a:stretch/>
        </p:blipFill>
        <p:spPr bwMode="auto">
          <a:xfrm>
            <a:off x="152400" y="1522425"/>
            <a:ext cx="8887534" cy="45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2400" y="4038600"/>
            <a:ext cx="8887534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5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Program Flow: VS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90322" y="990600"/>
            <a:ext cx="3595878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findings_create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(sv=sdtm.sv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,domain=vs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,out=vs10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testcd_list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(SYSBP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,DIABP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,TEMP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(Systolic Blood Pressure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,Diastolic Blood Pressure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,Temperature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stresu_list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(mmHg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,mmHg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,C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892515" y="2031841"/>
            <a:ext cx="2279685" cy="4978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mean_list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(140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,90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,37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stddev_list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(15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,10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,0.2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precision_list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(1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,1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,0.1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)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>
            <a:off x="6099257" y="1803241"/>
            <a:ext cx="2950245" cy="49785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350" dirty="0"/>
          </a:p>
        </p:txBody>
      </p:sp>
      <p:sp>
        <p:nvSpPr>
          <p:cNvPr id="2" name="Rounded Rectangle 1"/>
          <p:cNvSpPr/>
          <p:nvPr/>
        </p:nvSpPr>
        <p:spPr>
          <a:xfrm>
            <a:off x="934800" y="2571750"/>
            <a:ext cx="816706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6390033" y="2031841"/>
            <a:ext cx="2758419" cy="497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(SITTING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,SITTING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,missing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lat_list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(LEFT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,LEFT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,missing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blvisitnum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missingprob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=0.01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);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99922" y="3829050"/>
            <a:ext cx="2819496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64347" y="5133975"/>
            <a:ext cx="6749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521156" y="2571750"/>
            <a:ext cx="507111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524375" y="3857625"/>
            <a:ext cx="507111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524375" y="5133975"/>
            <a:ext cx="507111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067550" y="2571750"/>
            <a:ext cx="988215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086776" y="3867150"/>
            <a:ext cx="651352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5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Correlated numeric values</a:t>
            </a:r>
            <a:endParaRPr lang="en-US" dirty="0"/>
          </a:p>
        </p:txBody>
      </p:sp>
      <p:pic>
        <p:nvPicPr>
          <p:cNvPr id="2050" name="Picture 2" descr="H:\GraphicsGroup\dummy\sdtm\r-style\diab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0"/>
            <a:ext cx="6097588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via XLSX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8012"/>
            <a:ext cx="1974273" cy="61219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66194"/>
            <a:ext cx="6761963" cy="2015206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3933825"/>
            <a:ext cx="2943225" cy="140017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64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But wait, there's more…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%</a:t>
            </a:r>
            <a:r>
              <a:rPr lang="en-US" dirty="0" err="1" smtClean="0"/>
              <a:t>findings_create</a:t>
            </a:r>
            <a:r>
              <a:rPr lang="en-US" dirty="0" smtClean="0"/>
              <a:t>(…, domain=</a:t>
            </a:r>
            <a:r>
              <a:rPr lang="en-US" dirty="0" err="1" smtClean="0"/>
              <a:t>lb</a:t>
            </a:r>
            <a:r>
              <a:rPr lang="en-US" dirty="0" smtClean="0"/>
              <a:t>, …)</a:t>
            </a:r>
          </a:p>
          <a:p>
            <a:r>
              <a:rPr lang="en-US" dirty="0"/>
              <a:t>%</a:t>
            </a:r>
            <a:r>
              <a:rPr lang="en-US" dirty="0" err="1" smtClean="0"/>
              <a:t>findings_xlsx</a:t>
            </a:r>
            <a:r>
              <a:rPr lang="en-US" dirty="0" smtClean="0"/>
              <a:t>(…, </a:t>
            </a:r>
            <a:r>
              <a:rPr lang="en-US" dirty="0"/>
              <a:t>domain=</a:t>
            </a:r>
            <a:r>
              <a:rPr lang="en-US" dirty="0" err="1"/>
              <a:t>lb</a:t>
            </a:r>
            <a:r>
              <a:rPr lang="en-US" dirty="0"/>
              <a:t>, …)</a:t>
            </a:r>
          </a:p>
          <a:p>
            <a:r>
              <a:rPr lang="en-US" dirty="0" smtClean="0"/>
              <a:t>%</a:t>
            </a:r>
            <a:r>
              <a:rPr lang="en-US" dirty="0" err="1" smtClean="0"/>
              <a:t>findings_create</a:t>
            </a:r>
            <a:r>
              <a:rPr lang="en-US" dirty="0" smtClean="0"/>
              <a:t>(…, domain=</a:t>
            </a:r>
            <a:r>
              <a:rPr lang="en-US" dirty="0" err="1" smtClean="0"/>
              <a:t>eg</a:t>
            </a:r>
            <a:r>
              <a:rPr lang="en-US" dirty="0" smtClean="0"/>
              <a:t>, …)</a:t>
            </a:r>
          </a:p>
          <a:p>
            <a:r>
              <a:rPr lang="en-US" dirty="0"/>
              <a:t>%</a:t>
            </a:r>
            <a:r>
              <a:rPr lang="en-US" dirty="0" err="1" smtClean="0"/>
              <a:t>findings_xlsx</a:t>
            </a:r>
            <a:r>
              <a:rPr lang="en-US" dirty="0" smtClean="0"/>
              <a:t>(…, </a:t>
            </a:r>
            <a:r>
              <a:rPr lang="en-US" dirty="0"/>
              <a:t>domain=</a:t>
            </a:r>
            <a:r>
              <a:rPr lang="en-US" dirty="0" err="1"/>
              <a:t>eg</a:t>
            </a:r>
            <a:r>
              <a:rPr lang="en-US" dirty="0"/>
              <a:t>, …)</a:t>
            </a:r>
          </a:p>
          <a:p>
            <a:r>
              <a:rPr lang="en-US" dirty="0" smtClean="0"/>
              <a:t>Only have metadata to support EG, LB, VS at present 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ut </a:t>
            </a:r>
            <a:r>
              <a:rPr lang="en-US" dirty="0"/>
              <a:t>more metadata </a:t>
            </a:r>
            <a:r>
              <a:rPr lang="en-US" dirty="0" smtClean="0"/>
              <a:t>could easily be added</a:t>
            </a:r>
          </a:p>
          <a:p>
            <a:r>
              <a:rPr lang="en-US" dirty="0" smtClean="0"/>
              <a:t>Adding more macro parameters would be the bigger issue.</a:t>
            </a:r>
          </a:p>
          <a:p>
            <a:pPr lvl="1"/>
            <a:r>
              <a:rPr lang="en-US" dirty="0" err="1" smtClean="0"/>
              <a:t>cat_list</a:t>
            </a:r>
            <a:r>
              <a:rPr lang="en-US" dirty="0" smtClean="0"/>
              <a:t>, </a:t>
            </a:r>
            <a:r>
              <a:rPr lang="en-US" dirty="0" err="1" smtClean="0"/>
              <a:t>scat_list</a:t>
            </a:r>
            <a:r>
              <a:rPr lang="en-US" dirty="0" smtClean="0"/>
              <a:t>, </a:t>
            </a:r>
            <a:r>
              <a:rPr lang="en-US" dirty="0" err="1" smtClean="0"/>
              <a:t>method_list</a:t>
            </a:r>
            <a:endParaRPr lang="en-US" dirty="0" smtClean="0"/>
          </a:p>
          <a:p>
            <a:pPr lvl="1"/>
            <a:r>
              <a:rPr lang="en-US" dirty="0" smtClean="0"/>
              <a:t>Not too difficult, but more difficult than adding 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8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it exist?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</a:t>
            </a:r>
            <a:r>
              <a:rPr lang="en-US" dirty="0"/>
              <a:t>may have heard that we had some clinical data stolen last year.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were using real (</a:t>
            </a:r>
            <a:r>
              <a:rPr lang="en-US" dirty="0" err="1"/>
              <a:t>deidentified</a:t>
            </a:r>
            <a:r>
              <a:rPr lang="en-US" dirty="0"/>
              <a:t>) clinical data on a cloud hosting service to test a new tool (</a:t>
            </a:r>
            <a:r>
              <a:rPr lang="en-US" dirty="0" err="1"/>
              <a:t>ChartFoundry</a:t>
            </a:r>
            <a:r>
              <a:rPr lang="en-US" dirty="0"/>
              <a:t>) because ... well, because that was the only decent option available. </a:t>
            </a: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that painful experience, we decided to invest in a set of more robust tools for data simulation.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274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Trial domains</a:t>
            </a:r>
          </a:p>
          <a:p>
            <a:r>
              <a:rPr lang="en-US" dirty="0" smtClean="0"/>
              <a:t>No other findings metadata</a:t>
            </a:r>
          </a:p>
          <a:p>
            <a:r>
              <a:rPr lang="en-US" dirty="0" smtClean="0"/>
              <a:t>No other common datasets</a:t>
            </a:r>
          </a:p>
          <a:p>
            <a:pPr lvl="1"/>
            <a:r>
              <a:rPr lang="en-US" dirty="0" smtClean="0"/>
              <a:t>MH, CM, EX, etc.</a:t>
            </a:r>
          </a:p>
          <a:p>
            <a:r>
              <a:rPr lang="en-US" dirty="0" smtClean="0"/>
              <a:t>Assumes you have screening and follow-up</a:t>
            </a:r>
          </a:p>
          <a:p>
            <a:r>
              <a:rPr lang="en-US" dirty="0" smtClean="0"/>
              <a:t>Assumes parallel groups</a:t>
            </a:r>
          </a:p>
          <a:p>
            <a:r>
              <a:rPr lang="en-US" dirty="0" smtClean="0"/>
              <a:t>Assumes dozens of other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3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333" y="1295400"/>
            <a:ext cx="8699334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://github.com/srosanba/sas-sdtm-simulator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74" y="2150288"/>
            <a:ext cx="8501653" cy="4479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7543800" y="5562600"/>
            <a:ext cx="990600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592187" y="4191000"/>
            <a:ext cx="1198626" cy="2514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534161" y="2181225"/>
            <a:ext cx="1122679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7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Unboxing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619250"/>
            <a:ext cx="3695700" cy="3409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249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Unboxing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34629"/>
            <a:ext cx="3046425" cy="55496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981200"/>
            <a:ext cx="3076575" cy="3133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4" name="Straight Arrow Connector 3"/>
          <p:cNvCxnSpPr>
            <a:endCxn id="5" idx="1"/>
          </p:cNvCxnSpPr>
          <p:nvPr/>
        </p:nvCxnSpPr>
        <p:spPr>
          <a:xfrm>
            <a:off x="1066800" y="3548063"/>
            <a:ext cx="3429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eft Brace 4"/>
          <p:cNvSpPr/>
          <p:nvPr/>
        </p:nvSpPr>
        <p:spPr>
          <a:xfrm>
            <a:off x="4495800" y="1981200"/>
            <a:ext cx="457200" cy="31337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9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Unboxing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13348"/>
            <a:ext cx="3282583" cy="53922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1914525"/>
            <a:ext cx="5124450" cy="395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1676400" y="3352800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929758" y="2124075"/>
            <a:ext cx="4084835" cy="14468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0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might you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want to demonstrate software capabilities to a client whom you've never worked with before</a:t>
            </a:r>
          </a:p>
          <a:p>
            <a:r>
              <a:rPr lang="en-US" dirty="0" smtClean="0"/>
              <a:t>Stat </a:t>
            </a:r>
            <a:r>
              <a:rPr lang="en-US" dirty="0" err="1" smtClean="0"/>
              <a:t>Prog</a:t>
            </a:r>
            <a:endParaRPr lang="en-US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need some SDTM data for a SUG </a:t>
            </a:r>
            <a:r>
              <a:rPr lang="en-US" dirty="0" smtClean="0"/>
              <a:t>paper</a:t>
            </a:r>
            <a:endParaRPr lang="en-US" dirty="0"/>
          </a:p>
          <a:p>
            <a:pPr lvl="1"/>
            <a:r>
              <a:rPr lang="en-US" dirty="0" smtClean="0"/>
              <a:t>You've got tight timelines and can't wait for "real" SDTM datasets before you start your ADaM </a:t>
            </a:r>
            <a:r>
              <a:rPr lang="en-US" dirty="0" smtClean="0"/>
              <a:t>work</a:t>
            </a:r>
          </a:p>
          <a:p>
            <a:pPr lvl="1"/>
            <a:r>
              <a:rPr lang="en-US" dirty="0" smtClean="0"/>
              <a:t>You need to create a mock figure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863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Demographics (DM)</a:t>
            </a:r>
          </a:p>
          <a:p>
            <a:r>
              <a:rPr lang="en-US" dirty="0"/>
              <a:t>Events (AE)</a:t>
            </a:r>
          </a:p>
          <a:p>
            <a:r>
              <a:rPr lang="en-US" dirty="0" smtClean="0"/>
              <a:t>Subject Visits (SV)</a:t>
            </a:r>
          </a:p>
          <a:p>
            <a:r>
              <a:rPr lang="en-US" dirty="0" smtClean="0"/>
              <a:t>Findings (EG, LB, VS)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11189" y="2667000"/>
            <a:ext cx="1301141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DM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718659" y="4016514"/>
            <a:ext cx="1301141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SV</a:t>
            </a:r>
            <a:endParaRPr lang="en-US" sz="4000" dirty="0"/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 flipH="1">
            <a:off x="5369230" y="3374886"/>
            <a:ext cx="1292530" cy="641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309459" y="4016514"/>
            <a:ext cx="1301141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AE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4416729" y="5653754"/>
            <a:ext cx="1905001" cy="7470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Findings</a:t>
            </a:r>
            <a:endParaRPr lang="en-US" sz="4000" dirty="0"/>
          </a:p>
        </p:txBody>
      </p:sp>
      <p:cxnSp>
        <p:nvCxnSpPr>
          <p:cNvPr id="9" name="Straight Arrow Connector 8"/>
          <p:cNvCxnSpPr>
            <a:stCxn id="4" idx="2"/>
          </p:cNvCxnSpPr>
          <p:nvPr/>
        </p:nvCxnSpPr>
        <p:spPr>
          <a:xfrm>
            <a:off x="6661760" y="3374886"/>
            <a:ext cx="1298269" cy="641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>
            <a:off x="5369230" y="4724400"/>
            <a:ext cx="0" cy="9293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16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Program Flow: 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24546" y="1219200"/>
            <a:ext cx="4294909" cy="4876800"/>
          </a:xfrm>
          <a:ln>
            <a:noFill/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dm_create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(out=dm10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subjid_n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=40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siteid_n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=(USA,CAN,MEX)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country_table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=(.6,.2,.2)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fpfvdt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=01oct2016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lpfvdt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=01apr2017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screendur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treatmentdur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=182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followupdur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=28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deathprob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=0.05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sex_table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=(.6,.4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2" descr="H:\GitHub\srosanba\sas-sdtm-simulator\img\d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32"/>
          <a:stretch/>
        </p:blipFill>
        <p:spPr bwMode="auto">
          <a:xfrm>
            <a:off x="152400" y="5200986"/>
            <a:ext cx="8899803" cy="150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1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Example DM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:\GitHub\srosanba\sas-sdtm-simulator\img\d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52886"/>
            <a:ext cx="8899803" cy="536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9774" y="1352886"/>
            <a:ext cx="2390353" cy="53606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86375" y="1352550"/>
            <a:ext cx="438568" cy="53606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72500" y="1354426"/>
            <a:ext cx="438568" cy="53606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1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Program Flow: 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>
            <a:norm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dm_create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(out=dm10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subjid_n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=40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siteid_n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=5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country_list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=(USA,CAN,MEX)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,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country_table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=(.6,.2,.2)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subjects </a:t>
            </a:r>
            <a:r>
              <a:rPr lang="en-US" dirty="0" smtClean="0"/>
              <a:t>along with their sites and countries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491" y="4876800"/>
            <a:ext cx="6627019" cy="1740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838200" y="2657475"/>
            <a:ext cx="4419600" cy="6858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38200" y="1914525"/>
            <a:ext cx="2267954" cy="68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105851" y="4901806"/>
            <a:ext cx="874395" cy="17787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8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Example DM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:\GitHub\srosanba\sas-sdtm-simulator\img\d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52886"/>
            <a:ext cx="8899803" cy="536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719920" y="1352550"/>
            <a:ext cx="2552057" cy="536069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44276" y="1352550"/>
            <a:ext cx="1440570" cy="536069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5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REPORTCONTROLSVISIBLE" val="Empty"/>
  <p:tag name="_AMO_UNIQUEIDENTIFIER" val="b7f2f19e-84da-40a4-a7de-8dd34eb3185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996</Words>
  <Application>Microsoft Office PowerPoint</Application>
  <PresentationFormat>On-screen Show (4:3)</PresentationFormat>
  <Paragraphs>260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Introduction to the  SDTM Simulator</vt:lpstr>
      <vt:lpstr>What does it do?</vt:lpstr>
      <vt:lpstr>Why does it exist?</vt:lpstr>
      <vt:lpstr>When might you use it?</vt:lpstr>
      <vt:lpstr>Current capabilities</vt:lpstr>
      <vt:lpstr>Program Flow: DM</vt:lpstr>
      <vt:lpstr>Example DM dataset</vt:lpstr>
      <vt:lpstr>Program Flow: DM</vt:lpstr>
      <vt:lpstr>Example DM dataset</vt:lpstr>
      <vt:lpstr>Program Flow: DM</vt:lpstr>
      <vt:lpstr>Example DM dataset</vt:lpstr>
      <vt:lpstr>Program Flow: DM</vt:lpstr>
      <vt:lpstr>DM metadata</vt:lpstr>
      <vt:lpstr>Program Flow: DM</vt:lpstr>
      <vt:lpstr>Program Flow: DM</vt:lpstr>
      <vt:lpstr>Example AE dataset</vt:lpstr>
      <vt:lpstr>META.AESELECT </vt:lpstr>
      <vt:lpstr>AE customization</vt:lpstr>
      <vt:lpstr>Program Flow: AE</vt:lpstr>
      <vt:lpstr>Example AE dataset</vt:lpstr>
      <vt:lpstr>Example SV dataset</vt:lpstr>
      <vt:lpstr>Program Flow: SV</vt:lpstr>
      <vt:lpstr>Example SV dataset</vt:lpstr>
      <vt:lpstr>SV via XLSX</vt:lpstr>
      <vt:lpstr>Example VS dataset</vt:lpstr>
      <vt:lpstr>Program Flow: VS</vt:lpstr>
      <vt:lpstr>Correlated numeric values</vt:lpstr>
      <vt:lpstr>VS via XLSX</vt:lpstr>
      <vt:lpstr>But wait, there's more…</vt:lpstr>
      <vt:lpstr>Limitations</vt:lpstr>
      <vt:lpstr>GitHub</vt:lpstr>
      <vt:lpstr>Unboxing</vt:lpstr>
      <vt:lpstr>Unboxing</vt:lpstr>
      <vt:lpstr>Unboxing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Structure Overview</dc:title>
  <dc:creator>Shane Rosanbalm</dc:creator>
  <cp:lastModifiedBy>Shane Rosanbalm</cp:lastModifiedBy>
  <cp:revision>48</cp:revision>
  <dcterms:created xsi:type="dcterms:W3CDTF">2006-08-16T00:00:00Z</dcterms:created>
  <dcterms:modified xsi:type="dcterms:W3CDTF">2018-01-19T19:41:50Z</dcterms:modified>
</cp:coreProperties>
</file>