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7.xml" ContentType="application/vnd.openxmlformats-officedocument.presentationml.notesSlid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267" r:id="rId14"/>
    <p:sldId id="259" r:id="rId15"/>
    <p:sldId id="260" r:id="rId16"/>
    <p:sldId id="26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7" r:id="rId30"/>
    <p:sldId id="288" r:id="rId31"/>
    <p:sldId id="289" r:id="rId32"/>
    <p:sldId id="290" r:id="rId33"/>
    <p:sldId id="291" r:id="rId34"/>
    <p:sldId id="286" r:id="rId35"/>
    <p:sldId id="284" r:id="rId36"/>
    <p:sldId id="295" r:id="rId37"/>
    <p:sldId id="294" r:id="rId38"/>
    <p:sldId id="296" r:id="rId39"/>
    <p:sldId id="297" r:id="rId40"/>
    <p:sldId id="298" r:id="rId41"/>
    <p:sldId id="292" r:id="rId42"/>
    <p:sldId id="299" r:id="rId43"/>
    <p:sldId id="302" r:id="rId44"/>
    <p:sldId id="305" r:id="rId45"/>
    <p:sldId id="301" r:id="rId46"/>
    <p:sldId id="303" r:id="rId47"/>
    <p:sldId id="304" r:id="rId48"/>
    <p:sldId id="313" r:id="rId49"/>
    <p:sldId id="312" r:id="rId50"/>
    <p:sldId id="306" r:id="rId51"/>
    <p:sldId id="307" r:id="rId52"/>
    <p:sldId id="308" r:id="rId53"/>
    <p:sldId id="309" r:id="rId54"/>
    <p:sldId id="311" r:id="rId55"/>
    <p:sldId id="314" r:id="rId56"/>
    <p:sldId id="315" r:id="rId57"/>
    <p:sldId id="316" r:id="rId58"/>
    <p:sldId id="317" r:id="rId59"/>
    <p:sldId id="319" r:id="rId60"/>
    <p:sldId id="320" r:id="rId61"/>
    <p:sldId id="318" r:id="rId62"/>
    <p:sldId id="327" r:id="rId63"/>
    <p:sldId id="321" r:id="rId64"/>
    <p:sldId id="328" r:id="rId65"/>
    <p:sldId id="322" r:id="rId66"/>
    <p:sldId id="323" r:id="rId67"/>
    <p:sldId id="329" r:id="rId68"/>
    <p:sldId id="324" r:id="rId69"/>
    <p:sldId id="326" r:id="rId70"/>
    <p:sldId id="325" r:id="rId71"/>
    <p:sldId id="33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4B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1" autoAdjust="0"/>
    <p:restoredTop sz="94343" autoAdjust="0"/>
  </p:normalViewPr>
  <p:slideViewPr>
    <p:cSldViewPr snapToGrid="0">
      <p:cViewPr varScale="1">
        <p:scale>
          <a:sx n="69" d="100"/>
          <a:sy n="69" d="100"/>
        </p:scale>
        <p:origin x="15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Sc_Project\MSc_Project\Species_Details.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Sc_Project\MSc_Project\70_percen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MSc_Project\MSc_Project\Post-cleaned%20MFA%20analyses\0_percent_info.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Documents\MSc_Project\MSc_Project\90_percen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Documents\MSc_Project\MSc_Project\0_perc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44084564004856"/>
          <c:y val="0.13205368531195363"/>
          <c:w val="0.80569496739809687"/>
          <c:h val="0.72265503832271027"/>
        </c:manualLayout>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F292-43CB-8A3B-78085138C646}"/>
              </c:ext>
            </c:extLst>
          </c:dPt>
          <c:dPt>
            <c:idx val="1"/>
            <c:bubble3D val="0"/>
            <c:spPr>
              <a:solidFill>
                <a:srgbClr val="FF5050"/>
              </a:solidFill>
              <a:ln w="19050">
                <a:noFill/>
              </a:ln>
              <a:effectLst/>
            </c:spPr>
            <c:extLst>
              <c:ext xmlns:c16="http://schemas.microsoft.com/office/drawing/2014/chart" uri="{C3380CC4-5D6E-409C-BE32-E72D297353CC}">
                <c16:uniqueId val="{00000003-F292-43CB-8A3B-78085138C646}"/>
              </c:ext>
            </c:extLst>
          </c:dPt>
          <c:dPt>
            <c:idx val="2"/>
            <c:bubble3D val="0"/>
            <c:spPr>
              <a:solidFill>
                <a:srgbClr val="00B050"/>
              </a:solidFill>
              <a:ln w="19050">
                <a:noFill/>
              </a:ln>
              <a:effectLst/>
            </c:spPr>
            <c:extLst>
              <c:ext xmlns:c16="http://schemas.microsoft.com/office/drawing/2014/chart" uri="{C3380CC4-5D6E-409C-BE32-E72D297353CC}">
                <c16:uniqueId val="{00000005-F292-43CB-8A3B-78085138C64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F292-43CB-8A3B-78085138C646}"/>
              </c:ext>
            </c:extLst>
          </c:dPt>
          <c:dLbls>
            <c:dLbl>
              <c:idx val="0"/>
              <c:layout>
                <c:manualLayout>
                  <c:x val="0.23173885918209239"/>
                  <c:y val="-6.88916786421287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92-43CB-8A3B-78085138C646}"/>
                </c:ext>
              </c:extLst>
            </c:dLbl>
            <c:dLbl>
              <c:idx val="1"/>
              <c:layout>
                <c:manualLayout>
                  <c:x val="-5.2777777777777826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292-43CB-8A3B-78085138C646}"/>
                </c:ext>
              </c:extLst>
            </c:dLbl>
            <c:dLbl>
              <c:idx val="2"/>
              <c:layout>
                <c:manualLayout>
                  <c:x val="2.2222222222222171E-2"/>
                  <c:y val="-1.388888888888889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292-43CB-8A3B-78085138C646}"/>
                </c:ext>
              </c:extLst>
            </c:dLbl>
            <c:dLbl>
              <c:idx val="3"/>
              <c:layout>
                <c:manualLayout>
                  <c:x val="7.7777777777777682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292-43CB-8A3B-78085138C646}"/>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'90_percent_info'!$L$2:$L$5</c:f>
              <c:strCache>
                <c:ptCount val="4"/>
                <c:pt idx="0">
                  <c:v>Gram-negative</c:v>
                </c:pt>
                <c:pt idx="1">
                  <c:v>Gram-positive</c:v>
                </c:pt>
                <c:pt idx="2">
                  <c:v>Phage</c:v>
                </c:pt>
                <c:pt idx="3">
                  <c:v>Unknown</c:v>
                </c:pt>
              </c:strCache>
            </c:strRef>
          </c:cat>
          <c:val>
            <c:numRef>
              <c:f>'90_percent_info'!$M$2:$M$5</c:f>
              <c:numCache>
                <c:formatCode>General</c:formatCode>
                <c:ptCount val="4"/>
                <c:pt idx="0">
                  <c:v>10094</c:v>
                </c:pt>
                <c:pt idx="1">
                  <c:v>15</c:v>
                </c:pt>
                <c:pt idx="2">
                  <c:v>15</c:v>
                </c:pt>
                <c:pt idx="3">
                  <c:v>140</c:v>
                </c:pt>
              </c:numCache>
            </c:numRef>
          </c:val>
          <c:extLst>
            <c:ext xmlns:c16="http://schemas.microsoft.com/office/drawing/2014/chart" uri="{C3380CC4-5D6E-409C-BE32-E72D297353CC}">
              <c16:uniqueId val="{00000008-F292-43CB-8A3B-78085138C64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3764530807596709"/>
          <c:y val="0.8745396673721596"/>
          <c:w val="0.77432505219344994"/>
          <c:h val="0.1138510834994481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38E3-44AB-991B-118A67CC489B}"/>
              </c:ext>
            </c:extLst>
          </c:dPt>
          <c:dPt>
            <c:idx val="1"/>
            <c:bubble3D val="0"/>
            <c:spPr>
              <a:solidFill>
                <a:schemeClr val="accent2"/>
              </a:solidFill>
              <a:ln w="19050">
                <a:noFill/>
              </a:ln>
              <a:effectLst/>
            </c:spPr>
            <c:extLst>
              <c:ext xmlns:c16="http://schemas.microsoft.com/office/drawing/2014/chart" uri="{C3380CC4-5D6E-409C-BE32-E72D297353CC}">
                <c16:uniqueId val="{00000003-38E3-44AB-991B-118A67CC489B}"/>
              </c:ext>
            </c:extLst>
          </c:dPt>
          <c:dPt>
            <c:idx val="2"/>
            <c:bubble3D val="0"/>
            <c:spPr>
              <a:solidFill>
                <a:schemeClr val="accent3"/>
              </a:solidFill>
              <a:ln w="19050">
                <a:noFill/>
              </a:ln>
              <a:effectLst/>
            </c:spPr>
            <c:extLst>
              <c:ext xmlns:c16="http://schemas.microsoft.com/office/drawing/2014/chart" uri="{C3380CC4-5D6E-409C-BE32-E72D297353CC}">
                <c16:uniqueId val="{00000005-38E3-44AB-991B-118A67CC489B}"/>
              </c:ext>
            </c:extLst>
          </c:dPt>
          <c:dPt>
            <c:idx val="3"/>
            <c:bubble3D val="0"/>
            <c:spPr>
              <a:solidFill>
                <a:schemeClr val="accent4"/>
              </a:solidFill>
              <a:ln w="19050">
                <a:noFill/>
              </a:ln>
              <a:effectLst/>
            </c:spPr>
            <c:extLst>
              <c:ext xmlns:c16="http://schemas.microsoft.com/office/drawing/2014/chart" uri="{C3380CC4-5D6E-409C-BE32-E72D297353CC}">
                <c16:uniqueId val="{00000007-38E3-44AB-991B-118A67CC489B}"/>
              </c:ext>
            </c:extLst>
          </c:dPt>
          <c:cat>
            <c:strRef>
              <c:f>'70_percent'!$G$2:$G$5</c:f>
              <c:strCache>
                <c:ptCount val="4"/>
                <c:pt idx="0">
                  <c:v>Negative</c:v>
                </c:pt>
                <c:pt idx="1">
                  <c:v>Positive</c:v>
                </c:pt>
                <c:pt idx="2">
                  <c:v>Phage</c:v>
                </c:pt>
                <c:pt idx="3">
                  <c:v>Unknown</c:v>
                </c:pt>
              </c:strCache>
            </c:strRef>
          </c:cat>
          <c:val>
            <c:numRef>
              <c:f>'70_percent'!$H$2:$H$5</c:f>
              <c:numCache>
                <c:formatCode>General</c:formatCode>
                <c:ptCount val="4"/>
                <c:pt idx="0">
                  <c:v>10990</c:v>
                </c:pt>
                <c:pt idx="1">
                  <c:v>4</c:v>
                </c:pt>
                <c:pt idx="2">
                  <c:v>15</c:v>
                </c:pt>
                <c:pt idx="3">
                  <c:v>44</c:v>
                </c:pt>
              </c:numCache>
            </c:numRef>
          </c:val>
          <c:extLst>
            <c:ext xmlns:c16="http://schemas.microsoft.com/office/drawing/2014/chart" uri="{C3380CC4-5D6E-409C-BE32-E72D297353CC}">
              <c16:uniqueId val="{00000008-38E3-44AB-991B-118A67CC489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9087</c:v>
                </c:pt>
                <c:pt idx="1">
                  <c:v>775</c:v>
                </c:pt>
                <c:pt idx="2">
                  <c:v>170</c:v>
                </c:pt>
                <c:pt idx="3">
                  <c:v>63</c:v>
                </c:pt>
                <c:pt idx="4">
                  <c:v>90</c:v>
                </c:pt>
                <c:pt idx="5">
                  <c:v>228</c:v>
                </c:pt>
                <c:pt idx="6">
                  <c:v>279</c:v>
                </c:pt>
                <c:pt idx="7">
                  <c:v>60</c:v>
                </c:pt>
                <c:pt idx="8">
                  <c:v>37</c:v>
                </c:pt>
                <c:pt idx="9">
                  <c:v>41</c:v>
                </c:pt>
                <c:pt idx="10">
                  <c:v>7</c:v>
                </c:pt>
                <c:pt idx="11">
                  <c:v>43</c:v>
                </c:pt>
                <c:pt idx="12">
                  <c:v>2</c:v>
                </c:pt>
                <c:pt idx="13">
                  <c:v>0</c:v>
                </c:pt>
                <c:pt idx="14">
                  <c:v>9</c:v>
                </c:pt>
                <c:pt idx="15">
                  <c:v>11</c:v>
                </c:pt>
                <c:pt idx="16">
                  <c:v>0</c:v>
                </c:pt>
                <c:pt idx="17">
                  <c:v>24</c:v>
                </c:pt>
                <c:pt idx="18">
                  <c:v>26</c:v>
                </c:pt>
                <c:pt idx="19">
                  <c:v>6</c:v>
                </c:pt>
                <c:pt idx="20">
                  <c:v>13</c:v>
                </c:pt>
                <c:pt idx="21">
                  <c:v>20</c:v>
                </c:pt>
                <c:pt idx="22">
                  <c:v>26</c:v>
                </c:pt>
                <c:pt idx="23">
                  <c:v>55</c:v>
                </c:pt>
                <c:pt idx="24">
                  <c:v>81</c:v>
                </c:pt>
                <c:pt idx="25">
                  <c:v>97</c:v>
                </c:pt>
                <c:pt idx="26">
                  <c:v>212</c:v>
                </c:pt>
                <c:pt idx="27">
                  <c:v>484</c:v>
                </c:pt>
                <c:pt idx="28">
                  <c:v>403</c:v>
                </c:pt>
                <c:pt idx="29">
                  <c:v>442</c:v>
                </c:pt>
                <c:pt idx="30">
                  <c:v>833</c:v>
                </c:pt>
              </c:numCache>
            </c:numRef>
          </c:val>
          <c:extLst>
            <c:ext xmlns:c16="http://schemas.microsoft.com/office/drawing/2014/chart" uri="{C3380CC4-5D6E-409C-BE32-E72D297353CC}">
              <c16:uniqueId val="{00000000-5770-4F91-9522-0EB2955B0765}"/>
            </c:ext>
          </c:extLst>
        </c:ser>
        <c:ser>
          <c:idx val="1"/>
          <c:order val="1"/>
          <c:tx>
            <c:strRef>
              <c:f>Sheet1!$C$1</c:f>
              <c:strCache>
                <c:ptCount val="1"/>
                <c:pt idx="0">
                  <c:v>Gram Positive aligned sequences</c:v>
                </c:pt>
              </c:strCache>
            </c:strRef>
          </c:tx>
          <c:spPr>
            <a:solidFill>
              <a:srgbClr val="FF5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15</c:v>
                </c:pt>
                <c:pt idx="1">
                  <c:v>0</c:v>
                </c:pt>
                <c:pt idx="2">
                  <c:v>0</c:v>
                </c:pt>
                <c:pt idx="3">
                  <c:v>0</c:v>
                </c:pt>
                <c:pt idx="4">
                  <c:v>2</c:v>
                </c:pt>
                <c:pt idx="5">
                  <c:v>5</c:v>
                </c:pt>
                <c:pt idx="6">
                  <c:v>13</c:v>
                </c:pt>
                <c:pt idx="7">
                  <c:v>2</c:v>
                </c:pt>
                <c:pt idx="8">
                  <c:v>3</c:v>
                </c:pt>
                <c:pt idx="9">
                  <c:v>1</c:v>
                </c:pt>
                <c:pt idx="10">
                  <c:v>3</c:v>
                </c:pt>
                <c:pt idx="11">
                  <c:v>0</c:v>
                </c:pt>
                <c:pt idx="12">
                  <c:v>7</c:v>
                </c:pt>
                <c:pt idx="13">
                  <c:v>1</c:v>
                </c:pt>
                <c:pt idx="14">
                  <c:v>3</c:v>
                </c:pt>
                <c:pt idx="15">
                  <c:v>12</c:v>
                </c:pt>
                <c:pt idx="16">
                  <c:v>0</c:v>
                </c:pt>
                <c:pt idx="17">
                  <c:v>4</c:v>
                </c:pt>
                <c:pt idx="18">
                  <c:v>41</c:v>
                </c:pt>
                <c:pt idx="19">
                  <c:v>24</c:v>
                </c:pt>
                <c:pt idx="20">
                  <c:v>133</c:v>
                </c:pt>
                <c:pt idx="21">
                  <c:v>55</c:v>
                </c:pt>
                <c:pt idx="22">
                  <c:v>449</c:v>
                </c:pt>
                <c:pt idx="23">
                  <c:v>1499</c:v>
                </c:pt>
                <c:pt idx="24">
                  <c:v>651</c:v>
                </c:pt>
                <c:pt idx="25">
                  <c:v>584</c:v>
                </c:pt>
                <c:pt idx="26">
                  <c:v>2678</c:v>
                </c:pt>
                <c:pt idx="27">
                  <c:v>3393</c:v>
                </c:pt>
                <c:pt idx="28">
                  <c:v>3293</c:v>
                </c:pt>
                <c:pt idx="29">
                  <c:v>4323</c:v>
                </c:pt>
                <c:pt idx="30">
                  <c:v>2694</c:v>
                </c:pt>
              </c:numCache>
            </c:numRef>
          </c:val>
          <c:extLst>
            <c:ext xmlns:c16="http://schemas.microsoft.com/office/drawing/2014/chart" uri="{C3380CC4-5D6E-409C-BE32-E72D297353CC}">
              <c16:uniqueId val="{00000003-5770-4F91-9522-0EB2955B076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15</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4-5770-4F91-9522-0EB2955B0765}"/>
            </c:ext>
          </c:extLst>
        </c:ser>
        <c:ser>
          <c:idx val="3"/>
          <c:order val="3"/>
          <c:tx>
            <c:strRef>
              <c:f>Sheet1!$E$1</c:f>
              <c:strCache>
                <c:ptCount val="1"/>
                <c:pt idx="0">
                  <c:v>Unknown</c:v>
                </c:pt>
              </c:strCache>
            </c:strRef>
          </c:tx>
          <c:spPr>
            <a:solidFill>
              <a:schemeClr val="bg1">
                <a:lumMod val="50000"/>
              </a:schemeClr>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111</c:v>
                </c:pt>
                <c:pt idx="1">
                  <c:v>22</c:v>
                </c:pt>
                <c:pt idx="2">
                  <c:v>7</c:v>
                </c:pt>
                <c:pt idx="3">
                  <c:v>0</c:v>
                </c:pt>
                <c:pt idx="4">
                  <c:v>2</c:v>
                </c:pt>
                <c:pt idx="5">
                  <c:v>8</c:v>
                </c:pt>
                <c:pt idx="6">
                  <c:v>10</c:v>
                </c:pt>
                <c:pt idx="7">
                  <c:v>2</c:v>
                </c:pt>
                <c:pt idx="8">
                  <c:v>5</c:v>
                </c:pt>
                <c:pt idx="9">
                  <c:v>0</c:v>
                </c:pt>
                <c:pt idx="10">
                  <c:v>0</c:v>
                </c:pt>
                <c:pt idx="11">
                  <c:v>1</c:v>
                </c:pt>
                <c:pt idx="12">
                  <c:v>0</c:v>
                </c:pt>
                <c:pt idx="13">
                  <c:v>0</c:v>
                </c:pt>
                <c:pt idx="14">
                  <c:v>0</c:v>
                </c:pt>
                <c:pt idx="15">
                  <c:v>0</c:v>
                </c:pt>
                <c:pt idx="16">
                  <c:v>0</c:v>
                </c:pt>
                <c:pt idx="17">
                  <c:v>0</c:v>
                </c:pt>
                <c:pt idx="18">
                  <c:v>1</c:v>
                </c:pt>
                <c:pt idx="19">
                  <c:v>0</c:v>
                </c:pt>
                <c:pt idx="20">
                  <c:v>2</c:v>
                </c:pt>
                <c:pt idx="21">
                  <c:v>2</c:v>
                </c:pt>
                <c:pt idx="22">
                  <c:v>7</c:v>
                </c:pt>
                <c:pt idx="23">
                  <c:v>9</c:v>
                </c:pt>
                <c:pt idx="24">
                  <c:v>28</c:v>
                </c:pt>
                <c:pt idx="25">
                  <c:v>11</c:v>
                </c:pt>
                <c:pt idx="26">
                  <c:v>39</c:v>
                </c:pt>
                <c:pt idx="27">
                  <c:v>53</c:v>
                </c:pt>
                <c:pt idx="28">
                  <c:v>24</c:v>
                </c:pt>
                <c:pt idx="29">
                  <c:v>35</c:v>
                </c:pt>
                <c:pt idx="30">
                  <c:v>98</c:v>
                </c:pt>
              </c:numCache>
            </c:numRef>
          </c:val>
          <c:extLst>
            <c:ext xmlns:c16="http://schemas.microsoft.com/office/drawing/2014/chart" uri="{C3380CC4-5D6E-409C-BE32-E72D297353CC}">
              <c16:uniqueId val="{00000005-5770-4F91-9522-0EB2955B076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(raw 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00"/>
        <c:min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Gram Negative aligned sequences</c:v>
                </c:pt>
              </c:strCache>
            </c:strRef>
          </c:tx>
          <c:spPr>
            <a:solidFill>
              <a:schemeClr val="accent1"/>
            </a:solidFill>
            <a:ln>
              <a:noFill/>
            </a:ln>
            <a:effectLst/>
          </c:spPr>
          <c:invertIfNegative val="0"/>
          <c:dPt>
            <c:idx val="1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D-AEB5-428D-8DA7-EF953FFED8E5}"/>
              </c:ext>
            </c:extLst>
          </c:dPt>
          <c:dPt>
            <c:idx val="12"/>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E-AEB5-428D-8DA7-EF953FFED8E5}"/>
              </c:ext>
            </c:extLst>
          </c:dPt>
          <c:dPt>
            <c:idx val="1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0-AEB5-428D-8DA7-EF953FFED8E5}"/>
              </c:ext>
            </c:extLst>
          </c:dPt>
          <c:dPt>
            <c:idx val="15"/>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1-AEB5-428D-8DA7-EF953FFED8E5}"/>
              </c:ext>
            </c:extLst>
          </c:dPt>
          <c:dPt>
            <c:idx val="1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2-AEB5-428D-8DA7-EF953FFED8E5}"/>
              </c:ext>
            </c:extLst>
          </c:dPt>
          <c:dPt>
            <c:idx val="19"/>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15-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Sheet1!$B$2:$B$32</c:f>
              <c:numCache>
                <c:formatCode>General</c:formatCode>
                <c:ptCount val="31"/>
                <c:pt idx="0">
                  <c:v>98.472040000000007</c:v>
                </c:pt>
                <c:pt idx="1">
                  <c:v>97.239649999999997</c:v>
                </c:pt>
                <c:pt idx="2">
                  <c:v>96.045199999999994</c:v>
                </c:pt>
                <c:pt idx="3">
                  <c:v>100</c:v>
                </c:pt>
                <c:pt idx="4">
                  <c:v>95.744680000000002</c:v>
                </c:pt>
                <c:pt idx="5">
                  <c:v>94.605810000000005</c:v>
                </c:pt>
                <c:pt idx="6">
                  <c:v>92.384110000000007</c:v>
                </c:pt>
                <c:pt idx="7">
                  <c:v>93.75</c:v>
                </c:pt>
                <c:pt idx="8">
                  <c:v>82.222219999999993</c:v>
                </c:pt>
                <c:pt idx="9">
                  <c:v>97.619050000000001</c:v>
                </c:pt>
                <c:pt idx="10">
                  <c:v>70</c:v>
                </c:pt>
                <c:pt idx="11">
                  <c:v>97.727270000000004</c:v>
                </c:pt>
                <c:pt idx="12">
                  <c:v>22.22222</c:v>
                </c:pt>
                <c:pt idx="13">
                  <c:v>0</c:v>
                </c:pt>
                <c:pt idx="14">
                  <c:v>75</c:v>
                </c:pt>
                <c:pt idx="15">
                  <c:v>47.826090000000001</c:v>
                </c:pt>
                <c:pt idx="16">
                  <c:v>0</c:v>
                </c:pt>
                <c:pt idx="17">
                  <c:v>85.714290000000005</c:v>
                </c:pt>
                <c:pt idx="18">
                  <c:v>38.235289999999999</c:v>
                </c:pt>
                <c:pt idx="19">
                  <c:v>20</c:v>
                </c:pt>
                <c:pt idx="20">
                  <c:v>8.7837840000000007</c:v>
                </c:pt>
                <c:pt idx="21">
                  <c:v>25.974029999999999</c:v>
                </c:pt>
                <c:pt idx="22">
                  <c:v>5.3941910000000002</c:v>
                </c:pt>
                <c:pt idx="23">
                  <c:v>3.5188739999999998</c:v>
                </c:pt>
                <c:pt idx="24">
                  <c:v>10.65789</c:v>
                </c:pt>
                <c:pt idx="25">
                  <c:v>14.017340000000001</c:v>
                </c:pt>
                <c:pt idx="26">
                  <c:v>7.237965</c:v>
                </c:pt>
                <c:pt idx="27">
                  <c:v>12.315519999999999</c:v>
                </c:pt>
                <c:pt idx="28">
                  <c:v>10.83333</c:v>
                </c:pt>
                <c:pt idx="29">
                  <c:v>9.2083329999999997</c:v>
                </c:pt>
                <c:pt idx="30">
                  <c:v>22.979310000000002</c:v>
                </c:pt>
              </c:numCache>
            </c:numRef>
          </c:val>
          <c:extLst>
            <c:ext xmlns:c16="http://schemas.microsoft.com/office/drawing/2014/chart" uri="{C3380CC4-5D6E-409C-BE32-E72D297353CC}">
              <c16:uniqueId val="{00000000-AEB5-428D-8DA7-EF953FFED8E5}"/>
            </c:ext>
          </c:extLst>
        </c:ser>
        <c:ser>
          <c:idx val="1"/>
          <c:order val="1"/>
          <c:tx>
            <c:strRef>
              <c:f>Sheet1!$C$1</c:f>
              <c:strCache>
                <c:ptCount val="1"/>
                <c:pt idx="0">
                  <c:v>Gram Positive aligned sequences</c:v>
                </c:pt>
              </c:strCache>
            </c:strRef>
          </c:tx>
          <c:spPr>
            <a:solidFill>
              <a:srgbClr val="FF5050"/>
            </a:solidFill>
            <a:ln>
              <a:noFill/>
            </a:ln>
            <a:effectLst/>
          </c:spPr>
          <c:invertIfNegative val="0"/>
          <c:dPt>
            <c:idx val="10"/>
            <c:invertIfNegative val="0"/>
            <c:bubble3D val="0"/>
            <c:spPr>
              <a:solidFill>
                <a:srgbClr val="F4BABA"/>
              </a:solidFill>
              <a:ln>
                <a:noFill/>
              </a:ln>
              <a:effectLst/>
            </c:spPr>
            <c:extLst>
              <c:ext xmlns:c16="http://schemas.microsoft.com/office/drawing/2014/chart" uri="{C3380CC4-5D6E-409C-BE32-E72D297353CC}">
                <c16:uniqueId val="{0000000B-AEB5-428D-8DA7-EF953FFED8E5}"/>
              </c:ext>
            </c:extLst>
          </c:dPt>
          <c:dPt>
            <c:idx val="12"/>
            <c:invertIfNegative val="0"/>
            <c:bubble3D val="0"/>
            <c:spPr>
              <a:solidFill>
                <a:srgbClr val="F4BABA"/>
              </a:solidFill>
              <a:ln>
                <a:noFill/>
              </a:ln>
              <a:effectLst/>
            </c:spPr>
            <c:extLst>
              <c:ext xmlns:c16="http://schemas.microsoft.com/office/drawing/2014/chart" uri="{C3380CC4-5D6E-409C-BE32-E72D297353CC}">
                <c16:uniqueId val="{0000000C-AEB5-428D-8DA7-EF953FFED8E5}"/>
              </c:ext>
            </c:extLst>
          </c:dPt>
          <c:dPt>
            <c:idx val="13"/>
            <c:invertIfNegative val="0"/>
            <c:bubble3D val="0"/>
            <c:spPr>
              <a:solidFill>
                <a:srgbClr val="F4BABA"/>
              </a:solidFill>
              <a:ln>
                <a:noFill/>
              </a:ln>
              <a:effectLst/>
            </c:spPr>
            <c:extLst>
              <c:ext xmlns:c16="http://schemas.microsoft.com/office/drawing/2014/chart" uri="{C3380CC4-5D6E-409C-BE32-E72D297353CC}">
                <c16:uniqueId val="{00000004-AEB5-428D-8DA7-EF953FFED8E5}"/>
              </c:ext>
            </c:extLst>
          </c:dPt>
          <c:dPt>
            <c:idx val="14"/>
            <c:invertIfNegative val="0"/>
            <c:bubble3D val="0"/>
            <c:spPr>
              <a:solidFill>
                <a:srgbClr val="F4BABA"/>
              </a:solidFill>
              <a:ln>
                <a:noFill/>
              </a:ln>
              <a:effectLst/>
            </c:spPr>
            <c:extLst>
              <c:ext xmlns:c16="http://schemas.microsoft.com/office/drawing/2014/chart" uri="{C3380CC4-5D6E-409C-BE32-E72D297353CC}">
                <c16:uniqueId val="{00000006-AEB5-428D-8DA7-EF953FFED8E5}"/>
              </c:ext>
            </c:extLst>
          </c:dPt>
          <c:dPt>
            <c:idx val="15"/>
            <c:invertIfNegative val="0"/>
            <c:bubble3D val="0"/>
            <c:spPr>
              <a:solidFill>
                <a:srgbClr val="F4BABA"/>
              </a:solidFill>
              <a:ln>
                <a:noFill/>
              </a:ln>
              <a:effectLst/>
            </c:spPr>
            <c:extLst>
              <c:ext xmlns:c16="http://schemas.microsoft.com/office/drawing/2014/chart" uri="{C3380CC4-5D6E-409C-BE32-E72D297353CC}">
                <c16:uniqueId val="{00000007-AEB5-428D-8DA7-EF953FFED8E5}"/>
              </c:ext>
            </c:extLst>
          </c:dPt>
          <c:dPt>
            <c:idx val="17"/>
            <c:invertIfNegative val="0"/>
            <c:bubble3D val="0"/>
            <c:spPr>
              <a:solidFill>
                <a:srgbClr val="F4BABA"/>
              </a:solidFill>
              <a:ln>
                <a:noFill/>
              </a:ln>
              <a:effectLst/>
            </c:spPr>
            <c:extLst>
              <c:ext xmlns:c16="http://schemas.microsoft.com/office/drawing/2014/chart" uri="{C3380CC4-5D6E-409C-BE32-E72D297353CC}">
                <c16:uniqueId val="{00000009-AEB5-428D-8DA7-EF953FFED8E5}"/>
              </c:ext>
            </c:extLst>
          </c:dPt>
          <c:dPt>
            <c:idx val="19"/>
            <c:invertIfNegative val="0"/>
            <c:bubble3D val="0"/>
            <c:spPr>
              <a:solidFill>
                <a:srgbClr val="F4BABA"/>
              </a:solidFill>
              <a:ln>
                <a:noFill/>
              </a:ln>
              <a:effectLst/>
            </c:spPr>
            <c:extLst>
              <c:ext xmlns:c16="http://schemas.microsoft.com/office/drawing/2014/chart" uri="{C3380CC4-5D6E-409C-BE32-E72D297353CC}">
                <c16:uniqueId val="{00000016-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Sheet1!$C$2:$C$32</c:f>
              <c:numCache>
                <c:formatCode>General</c:formatCode>
                <c:ptCount val="31"/>
                <c:pt idx="0">
                  <c:v>0.162549</c:v>
                </c:pt>
                <c:pt idx="1">
                  <c:v>0</c:v>
                </c:pt>
                <c:pt idx="2">
                  <c:v>0</c:v>
                </c:pt>
                <c:pt idx="3">
                  <c:v>0</c:v>
                </c:pt>
                <c:pt idx="4">
                  <c:v>2.1276600000000001</c:v>
                </c:pt>
                <c:pt idx="5">
                  <c:v>2.0746889999999998</c:v>
                </c:pt>
                <c:pt idx="6">
                  <c:v>4.3046360000000004</c:v>
                </c:pt>
                <c:pt idx="7">
                  <c:v>3.125</c:v>
                </c:pt>
                <c:pt idx="8">
                  <c:v>6.6666670000000003</c:v>
                </c:pt>
                <c:pt idx="9">
                  <c:v>2.3809520000000002</c:v>
                </c:pt>
                <c:pt idx="10">
                  <c:v>30</c:v>
                </c:pt>
                <c:pt idx="11">
                  <c:v>0</c:v>
                </c:pt>
                <c:pt idx="12">
                  <c:v>77.777780000000007</c:v>
                </c:pt>
                <c:pt idx="13">
                  <c:v>100</c:v>
                </c:pt>
                <c:pt idx="14">
                  <c:v>25</c:v>
                </c:pt>
                <c:pt idx="15">
                  <c:v>52.173909999999999</c:v>
                </c:pt>
                <c:pt idx="16">
                  <c:v>0</c:v>
                </c:pt>
                <c:pt idx="17">
                  <c:v>14.28571</c:v>
                </c:pt>
                <c:pt idx="18">
                  <c:v>60.294119999999999</c:v>
                </c:pt>
                <c:pt idx="19">
                  <c:v>80</c:v>
                </c:pt>
                <c:pt idx="20">
                  <c:v>89.864859999999993</c:v>
                </c:pt>
                <c:pt idx="21">
                  <c:v>71.428569999999993</c:v>
                </c:pt>
                <c:pt idx="22">
                  <c:v>93.153530000000003</c:v>
                </c:pt>
                <c:pt idx="23">
                  <c:v>95.90531</c:v>
                </c:pt>
                <c:pt idx="24">
                  <c:v>85.657889999999995</c:v>
                </c:pt>
                <c:pt idx="25">
                  <c:v>84.393060000000006</c:v>
                </c:pt>
                <c:pt idx="26">
                  <c:v>91.430520000000001</c:v>
                </c:pt>
                <c:pt idx="27">
                  <c:v>86.335880000000003</c:v>
                </c:pt>
                <c:pt idx="28">
                  <c:v>88.521510000000006</c:v>
                </c:pt>
                <c:pt idx="29">
                  <c:v>90.0625</c:v>
                </c:pt>
                <c:pt idx="30">
                  <c:v>74.317239999999998</c:v>
                </c:pt>
              </c:numCache>
            </c:numRef>
          </c:val>
          <c:extLst>
            <c:ext xmlns:c16="http://schemas.microsoft.com/office/drawing/2014/chart" uri="{C3380CC4-5D6E-409C-BE32-E72D297353CC}">
              <c16:uniqueId val="{00000001-AEB5-428D-8DA7-EF953FFED8E5}"/>
            </c:ext>
          </c:extLst>
        </c:ser>
        <c:ser>
          <c:idx val="2"/>
          <c:order val="2"/>
          <c:tx>
            <c:strRef>
              <c:f>Sheet1!$D$1</c:f>
              <c:strCache>
                <c:ptCount val="1"/>
                <c:pt idx="0">
                  <c:v>Phage presence</c:v>
                </c:pt>
              </c:strCache>
            </c:strRef>
          </c:tx>
          <c:spPr>
            <a:solidFill>
              <a:srgbClr val="00B050"/>
            </a:solidFill>
            <a:ln>
              <a:noFill/>
            </a:ln>
            <a:effectLst/>
          </c:spPr>
          <c:invertIfNegative val="0"/>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Sheet1!$D$2:$D$32</c:f>
              <c:numCache>
                <c:formatCode>General</c:formatCode>
                <c:ptCount val="31"/>
                <c:pt idx="0">
                  <c:v>0.162549</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numCache>
            </c:numRef>
          </c:val>
          <c:extLst>
            <c:ext xmlns:c16="http://schemas.microsoft.com/office/drawing/2014/chart" uri="{C3380CC4-5D6E-409C-BE32-E72D297353CC}">
              <c16:uniqueId val="{00000002-AEB5-428D-8DA7-EF953FFED8E5}"/>
            </c:ext>
          </c:extLst>
        </c:ser>
        <c:ser>
          <c:idx val="3"/>
          <c:order val="3"/>
          <c:tx>
            <c:strRef>
              <c:f>Sheet1!$E$1</c:f>
              <c:strCache>
                <c:ptCount val="1"/>
                <c:pt idx="0">
                  <c:v>Unknown</c:v>
                </c:pt>
              </c:strCache>
            </c:strRef>
          </c:tx>
          <c:spPr>
            <a:solidFill>
              <a:schemeClr val="bg1">
                <a:lumMod val="50000"/>
              </a:schemeClr>
            </a:solidFill>
            <a:ln>
              <a:noFill/>
            </a:ln>
            <a:effectLst/>
          </c:spPr>
          <c:invertIfNegative val="0"/>
          <c:dPt>
            <c:idx val="15"/>
            <c:invertIfNegative val="0"/>
            <c:bubble3D val="0"/>
            <c:spPr>
              <a:solidFill>
                <a:schemeClr val="bg1">
                  <a:lumMod val="85000"/>
                </a:schemeClr>
              </a:solidFill>
              <a:ln>
                <a:noFill/>
              </a:ln>
              <a:effectLst/>
            </c:spPr>
            <c:extLst>
              <c:ext xmlns:c16="http://schemas.microsoft.com/office/drawing/2014/chart" uri="{C3380CC4-5D6E-409C-BE32-E72D297353CC}">
                <c16:uniqueId val="{00000014-AEB5-428D-8DA7-EF953FFED8E5}"/>
              </c:ext>
            </c:extLst>
          </c:dPt>
          <c:dPt>
            <c:idx val="19"/>
            <c:invertIfNegative val="0"/>
            <c:bubble3D val="0"/>
            <c:spPr>
              <a:solidFill>
                <a:schemeClr val="bg1">
                  <a:lumMod val="85000"/>
                </a:schemeClr>
              </a:solidFill>
              <a:ln>
                <a:noFill/>
              </a:ln>
              <a:effectLst/>
            </c:spPr>
            <c:extLst>
              <c:ext xmlns:c16="http://schemas.microsoft.com/office/drawing/2014/chart" uri="{C3380CC4-5D6E-409C-BE32-E72D297353CC}">
                <c16:uniqueId val="{00000017-AEB5-428D-8DA7-EF953FFED8E5}"/>
              </c:ext>
            </c:extLst>
          </c:dPt>
          <c:cat>
            <c:numRef>
              <c:f>Sheet1!$A$2:$A$32</c:f>
              <c:numCache>
                <c:formatCode>General</c:formatCode>
                <c:ptCount val="31"/>
                <c:pt idx="0">
                  <c:v>30</c:v>
                </c:pt>
                <c:pt idx="1">
                  <c:v>29</c:v>
                </c:pt>
                <c:pt idx="2">
                  <c:v>28</c:v>
                </c:pt>
                <c:pt idx="3">
                  <c:v>27</c:v>
                </c:pt>
                <c:pt idx="4">
                  <c:v>26</c:v>
                </c:pt>
                <c:pt idx="5">
                  <c:v>25</c:v>
                </c:pt>
                <c:pt idx="6">
                  <c:v>24</c:v>
                </c:pt>
                <c:pt idx="7">
                  <c:v>23</c:v>
                </c:pt>
                <c:pt idx="8">
                  <c:v>22</c:v>
                </c:pt>
                <c:pt idx="9">
                  <c:v>21</c:v>
                </c:pt>
                <c:pt idx="10">
                  <c:v>20</c:v>
                </c:pt>
                <c:pt idx="11">
                  <c:v>19</c:v>
                </c:pt>
                <c:pt idx="12">
                  <c:v>18</c:v>
                </c:pt>
                <c:pt idx="13">
                  <c:v>17</c:v>
                </c:pt>
                <c:pt idx="14">
                  <c:v>16</c:v>
                </c:pt>
                <c:pt idx="15">
                  <c:v>15</c:v>
                </c:pt>
                <c:pt idx="16">
                  <c:v>14</c:v>
                </c:pt>
                <c:pt idx="17">
                  <c:v>13</c:v>
                </c:pt>
                <c:pt idx="18">
                  <c:v>12</c:v>
                </c:pt>
                <c:pt idx="19">
                  <c:v>11</c:v>
                </c:pt>
                <c:pt idx="20">
                  <c:v>10</c:v>
                </c:pt>
                <c:pt idx="21">
                  <c:v>9</c:v>
                </c:pt>
                <c:pt idx="22">
                  <c:v>8</c:v>
                </c:pt>
                <c:pt idx="23">
                  <c:v>7</c:v>
                </c:pt>
                <c:pt idx="24">
                  <c:v>6</c:v>
                </c:pt>
                <c:pt idx="25">
                  <c:v>5</c:v>
                </c:pt>
                <c:pt idx="26">
                  <c:v>4</c:v>
                </c:pt>
                <c:pt idx="27">
                  <c:v>3</c:v>
                </c:pt>
                <c:pt idx="28">
                  <c:v>2</c:v>
                </c:pt>
                <c:pt idx="29">
                  <c:v>1</c:v>
                </c:pt>
                <c:pt idx="30">
                  <c:v>0</c:v>
                </c:pt>
              </c:numCache>
            </c:numRef>
          </c:cat>
          <c:val>
            <c:numRef>
              <c:f>Sheet1!$E$2:$E$32</c:f>
              <c:numCache>
                <c:formatCode>General</c:formatCode>
                <c:ptCount val="31"/>
                <c:pt idx="0">
                  <c:v>1.202861</c:v>
                </c:pt>
                <c:pt idx="1">
                  <c:v>2.760351</c:v>
                </c:pt>
                <c:pt idx="2">
                  <c:v>3.9548019999999999</c:v>
                </c:pt>
                <c:pt idx="3">
                  <c:v>0</c:v>
                </c:pt>
                <c:pt idx="4">
                  <c:v>2.1276600000000001</c:v>
                </c:pt>
                <c:pt idx="5">
                  <c:v>3.319502</c:v>
                </c:pt>
                <c:pt idx="6">
                  <c:v>3.311258</c:v>
                </c:pt>
                <c:pt idx="7">
                  <c:v>3.125</c:v>
                </c:pt>
                <c:pt idx="8">
                  <c:v>11.11111</c:v>
                </c:pt>
                <c:pt idx="9">
                  <c:v>0</c:v>
                </c:pt>
                <c:pt idx="10">
                  <c:v>0</c:v>
                </c:pt>
                <c:pt idx="11">
                  <c:v>2.2727270000000002</c:v>
                </c:pt>
                <c:pt idx="12">
                  <c:v>0</c:v>
                </c:pt>
                <c:pt idx="13">
                  <c:v>0</c:v>
                </c:pt>
                <c:pt idx="14">
                  <c:v>0</c:v>
                </c:pt>
                <c:pt idx="15">
                  <c:v>0</c:v>
                </c:pt>
                <c:pt idx="16">
                  <c:v>0</c:v>
                </c:pt>
                <c:pt idx="17">
                  <c:v>0</c:v>
                </c:pt>
                <c:pt idx="18">
                  <c:v>1.470588</c:v>
                </c:pt>
                <c:pt idx="19">
                  <c:v>0</c:v>
                </c:pt>
                <c:pt idx="20">
                  <c:v>1.351351</c:v>
                </c:pt>
                <c:pt idx="21">
                  <c:v>2.5974029999999999</c:v>
                </c:pt>
                <c:pt idx="22">
                  <c:v>1.4522820000000001</c:v>
                </c:pt>
                <c:pt idx="23">
                  <c:v>0.57581599999999999</c:v>
                </c:pt>
                <c:pt idx="24">
                  <c:v>3.6842109999999999</c:v>
                </c:pt>
                <c:pt idx="25">
                  <c:v>1.5895950000000001</c:v>
                </c:pt>
                <c:pt idx="26">
                  <c:v>1.331512</c:v>
                </c:pt>
                <c:pt idx="27">
                  <c:v>1.3486009999999999</c:v>
                </c:pt>
                <c:pt idx="28">
                  <c:v>0.64516099999999998</c:v>
                </c:pt>
                <c:pt idx="29">
                  <c:v>0.72916700000000001</c:v>
                </c:pt>
                <c:pt idx="30">
                  <c:v>2.7034479999999999</c:v>
                </c:pt>
              </c:numCache>
            </c:numRef>
          </c:val>
          <c:extLst>
            <c:ext xmlns:c16="http://schemas.microsoft.com/office/drawing/2014/chart" uri="{C3380CC4-5D6E-409C-BE32-E72D297353CC}">
              <c16:uniqueId val="{00000003-AEB5-428D-8DA7-EF953FFED8E5}"/>
            </c:ext>
          </c:extLst>
        </c:ser>
        <c:dLbls>
          <c:showLegendKey val="0"/>
          <c:showVal val="0"/>
          <c:showCatName val="0"/>
          <c:showSerName val="0"/>
          <c:showPercent val="0"/>
          <c:showBubbleSize val="0"/>
        </c:dLbls>
        <c:gapWidth val="15"/>
        <c:overlap val="100"/>
        <c:axId val="125487184"/>
        <c:axId val="125473264"/>
      </c:barChart>
      <c:catAx>
        <c:axId val="125487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aligned</a:t>
                </a:r>
                <a:r>
                  <a:rPr lang="en-GB" baseline="0" dirty="0"/>
                  <a:t> bases in helix region</a:t>
                </a:r>
                <a:endParaRPr lang="en-GB"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5473264"/>
        <c:crosses val="autoZero"/>
        <c:auto val="1"/>
        <c:lblAlgn val="ctr"/>
        <c:lblOffset val="100"/>
        <c:noMultiLvlLbl val="0"/>
      </c:catAx>
      <c:valAx>
        <c:axId val="12547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Number of bacterial sequences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5487184"/>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Raw Counts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6E3C-40C9-B947-3320763B764A}"/>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6E3C-40C9-B947-3320763B764A}"/>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6E3C-40C9-B947-3320763B764A}"/>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6E3C-40C9-B947-3320763B764A}"/>
            </c:ext>
          </c:extLst>
        </c:ser>
        <c:dLbls>
          <c:showLegendKey val="0"/>
          <c:showVal val="0"/>
          <c:showCatName val="0"/>
          <c:showSerName val="0"/>
          <c:showPercent val="0"/>
          <c:showBubbleSize val="0"/>
        </c:dLbls>
        <c:gapWidth val="10"/>
        <c:overlap val="100"/>
        <c:axId val="1880194752"/>
        <c:axId val="1880180352"/>
      </c:barChart>
      <c:catAx>
        <c:axId val="1880194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180352"/>
        <c:crosses val="autoZero"/>
        <c:auto val="1"/>
        <c:lblAlgn val="ctr"/>
        <c:lblOffset val="100"/>
        <c:noMultiLvlLbl val="0"/>
      </c:catAx>
      <c:valAx>
        <c:axId val="188018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GB" sz="1000" b="0" i="0" u="none" strike="noStrike" kern="1200" baseline="0" dirty="0">
                    <a:solidFill>
                      <a:prstClr val="black">
                        <a:lumMod val="65000"/>
                        <a:lumOff val="35000"/>
                      </a:prstClr>
                    </a:solidFill>
                  </a:rPr>
                  <a:t>Number of bacterial sequences (raw count)</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4752"/>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Percent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'0_percent_info'!$M$1</c:f>
              <c:strCache>
                <c:ptCount val="1"/>
                <c:pt idx="0">
                  <c:v>Gram Negative</c:v>
                </c:pt>
              </c:strCache>
            </c:strRef>
          </c:tx>
          <c:spPr>
            <a:solidFill>
              <a:schemeClr val="accent1"/>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'0_percent_info'!$M$2:$M$56</c:f>
              <c:numCache>
                <c:formatCode>General</c:formatCode>
                <c:ptCount val="55"/>
                <c:pt idx="0">
                  <c:v>0</c:v>
                </c:pt>
                <c:pt idx="1">
                  <c:v>43</c:v>
                </c:pt>
                <c:pt idx="2">
                  <c:v>475</c:v>
                </c:pt>
                <c:pt idx="3">
                  <c:v>180</c:v>
                </c:pt>
                <c:pt idx="4">
                  <c:v>62</c:v>
                </c:pt>
                <c:pt idx="5">
                  <c:v>167</c:v>
                </c:pt>
                <c:pt idx="6">
                  <c:v>44</c:v>
                </c:pt>
                <c:pt idx="7">
                  <c:v>10</c:v>
                </c:pt>
                <c:pt idx="8">
                  <c:v>69</c:v>
                </c:pt>
                <c:pt idx="9">
                  <c:v>5</c:v>
                </c:pt>
                <c:pt idx="10">
                  <c:v>10</c:v>
                </c:pt>
                <c:pt idx="11">
                  <c:v>12</c:v>
                </c:pt>
                <c:pt idx="12">
                  <c:v>30</c:v>
                </c:pt>
                <c:pt idx="13">
                  <c:v>0</c:v>
                </c:pt>
                <c:pt idx="14">
                  <c:v>1</c:v>
                </c:pt>
                <c:pt idx="15">
                  <c:v>0</c:v>
                </c:pt>
                <c:pt idx="16">
                  <c:v>0</c:v>
                </c:pt>
                <c:pt idx="17">
                  <c:v>0</c:v>
                </c:pt>
                <c:pt idx="18">
                  <c:v>0</c:v>
                </c:pt>
                <c:pt idx="19">
                  <c:v>0</c:v>
                </c:pt>
                <c:pt idx="20">
                  <c:v>2</c:v>
                </c:pt>
                <c:pt idx="21">
                  <c:v>0</c:v>
                </c:pt>
                <c:pt idx="22">
                  <c:v>1</c:v>
                </c:pt>
                <c:pt idx="23">
                  <c:v>1</c:v>
                </c:pt>
                <c:pt idx="24">
                  <c:v>0</c:v>
                </c:pt>
                <c:pt idx="25">
                  <c:v>0</c:v>
                </c:pt>
                <c:pt idx="26">
                  <c:v>0</c:v>
                </c:pt>
                <c:pt idx="27">
                  <c:v>0</c:v>
                </c:pt>
                <c:pt idx="28">
                  <c:v>6</c:v>
                </c:pt>
                <c:pt idx="29">
                  <c:v>20</c:v>
                </c:pt>
                <c:pt idx="30">
                  <c:v>26</c:v>
                </c:pt>
                <c:pt idx="31">
                  <c:v>7</c:v>
                </c:pt>
                <c:pt idx="32">
                  <c:v>12</c:v>
                </c:pt>
                <c:pt idx="33">
                  <c:v>228</c:v>
                </c:pt>
                <c:pt idx="34">
                  <c:v>1803</c:v>
                </c:pt>
                <c:pt idx="35">
                  <c:v>1010</c:v>
                </c:pt>
                <c:pt idx="36">
                  <c:v>2580</c:v>
                </c:pt>
                <c:pt idx="37">
                  <c:v>100</c:v>
                </c:pt>
                <c:pt idx="38">
                  <c:v>214</c:v>
                </c:pt>
                <c:pt idx="39">
                  <c:v>1049</c:v>
                </c:pt>
                <c:pt idx="40">
                  <c:v>477</c:v>
                </c:pt>
                <c:pt idx="41">
                  <c:v>304</c:v>
                </c:pt>
                <c:pt idx="42">
                  <c:v>63</c:v>
                </c:pt>
                <c:pt idx="43">
                  <c:v>0</c:v>
                </c:pt>
                <c:pt idx="44">
                  <c:v>15</c:v>
                </c:pt>
                <c:pt idx="45">
                  <c:v>0</c:v>
                </c:pt>
                <c:pt idx="46">
                  <c:v>1</c:v>
                </c:pt>
                <c:pt idx="47">
                  <c:v>17</c:v>
                </c:pt>
                <c:pt idx="48">
                  <c:v>3</c:v>
                </c:pt>
                <c:pt idx="49">
                  <c:v>1</c:v>
                </c:pt>
                <c:pt idx="50">
                  <c:v>7</c:v>
                </c:pt>
                <c:pt idx="51">
                  <c:v>20</c:v>
                </c:pt>
                <c:pt idx="52">
                  <c:v>22</c:v>
                </c:pt>
                <c:pt idx="53">
                  <c:v>177</c:v>
                </c:pt>
                <c:pt idx="54">
                  <c:v>589</c:v>
                </c:pt>
              </c:numCache>
            </c:numRef>
          </c:val>
          <c:extLst>
            <c:ext xmlns:c16="http://schemas.microsoft.com/office/drawing/2014/chart" uri="{C3380CC4-5D6E-409C-BE32-E72D297353CC}">
              <c16:uniqueId val="{00000000-9347-4DF5-ADA0-C18622D02D44}"/>
            </c:ext>
          </c:extLst>
        </c:ser>
        <c:ser>
          <c:idx val="1"/>
          <c:order val="1"/>
          <c:tx>
            <c:strRef>
              <c:f>'0_percent_info'!$N$1</c:f>
              <c:strCache>
                <c:ptCount val="1"/>
                <c:pt idx="0">
                  <c:v>Gram Positive</c:v>
                </c:pt>
              </c:strCache>
            </c:strRef>
          </c:tx>
          <c:spPr>
            <a:solidFill>
              <a:srgbClr val="FF5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'0_percent_info'!$N$2:$N$56</c:f>
              <c:numCache>
                <c:formatCode>General</c:formatCode>
                <c:ptCount val="55"/>
                <c:pt idx="0">
                  <c:v>1</c:v>
                </c:pt>
                <c:pt idx="1">
                  <c:v>54</c:v>
                </c:pt>
                <c:pt idx="2">
                  <c:v>105</c:v>
                </c:pt>
                <c:pt idx="3">
                  <c:v>3009</c:v>
                </c:pt>
                <c:pt idx="4">
                  <c:v>1782</c:v>
                </c:pt>
                <c:pt idx="5">
                  <c:v>2122</c:v>
                </c:pt>
                <c:pt idx="6">
                  <c:v>484</c:v>
                </c:pt>
                <c:pt idx="7">
                  <c:v>745</c:v>
                </c:pt>
                <c:pt idx="8">
                  <c:v>279</c:v>
                </c:pt>
                <c:pt idx="9">
                  <c:v>513</c:v>
                </c:pt>
                <c:pt idx="10">
                  <c:v>255</c:v>
                </c:pt>
                <c:pt idx="11">
                  <c:v>205</c:v>
                </c:pt>
                <c:pt idx="12">
                  <c:v>18</c:v>
                </c:pt>
                <c:pt idx="13">
                  <c:v>38</c:v>
                </c:pt>
                <c:pt idx="14">
                  <c:v>37</c:v>
                </c:pt>
                <c:pt idx="15">
                  <c:v>1</c:v>
                </c:pt>
                <c:pt idx="16">
                  <c:v>5</c:v>
                </c:pt>
                <c:pt idx="17">
                  <c:v>1</c:v>
                </c:pt>
                <c:pt idx="18">
                  <c:v>0</c:v>
                </c:pt>
                <c:pt idx="19">
                  <c:v>0</c:v>
                </c:pt>
                <c:pt idx="20">
                  <c:v>1</c:v>
                </c:pt>
                <c:pt idx="21">
                  <c:v>56</c:v>
                </c:pt>
                <c:pt idx="22">
                  <c:v>0</c:v>
                </c:pt>
                <c:pt idx="23">
                  <c:v>6</c:v>
                </c:pt>
                <c:pt idx="24">
                  <c:v>0</c:v>
                </c:pt>
                <c:pt idx="25">
                  <c:v>0</c:v>
                </c:pt>
                <c:pt idx="26">
                  <c:v>0</c:v>
                </c:pt>
                <c:pt idx="27">
                  <c:v>0</c:v>
                </c:pt>
                <c:pt idx="28">
                  <c:v>0</c:v>
                </c:pt>
                <c:pt idx="29">
                  <c:v>0</c:v>
                </c:pt>
                <c:pt idx="30">
                  <c:v>0</c:v>
                </c:pt>
                <c:pt idx="31">
                  <c:v>2</c:v>
                </c:pt>
                <c:pt idx="32">
                  <c:v>2</c:v>
                </c:pt>
                <c:pt idx="33">
                  <c:v>0</c:v>
                </c:pt>
                <c:pt idx="34">
                  <c:v>29</c:v>
                </c:pt>
                <c:pt idx="35">
                  <c:v>6</c:v>
                </c:pt>
                <c:pt idx="36">
                  <c:v>38</c:v>
                </c:pt>
                <c:pt idx="37">
                  <c:v>1</c:v>
                </c:pt>
                <c:pt idx="38">
                  <c:v>0</c:v>
                </c:pt>
                <c:pt idx="39">
                  <c:v>10</c:v>
                </c:pt>
                <c:pt idx="40">
                  <c:v>2</c:v>
                </c:pt>
                <c:pt idx="41">
                  <c:v>14</c:v>
                </c:pt>
                <c:pt idx="42">
                  <c:v>0</c:v>
                </c:pt>
                <c:pt idx="43">
                  <c:v>0</c:v>
                </c:pt>
                <c:pt idx="44">
                  <c:v>0</c:v>
                </c:pt>
                <c:pt idx="45">
                  <c:v>0</c:v>
                </c:pt>
                <c:pt idx="46">
                  <c:v>0</c:v>
                </c:pt>
                <c:pt idx="47">
                  <c:v>2</c:v>
                </c:pt>
                <c:pt idx="48">
                  <c:v>0</c:v>
                </c:pt>
                <c:pt idx="49">
                  <c:v>0</c:v>
                </c:pt>
                <c:pt idx="50">
                  <c:v>0</c:v>
                </c:pt>
                <c:pt idx="51">
                  <c:v>0</c:v>
                </c:pt>
                <c:pt idx="52">
                  <c:v>0</c:v>
                </c:pt>
                <c:pt idx="53">
                  <c:v>0</c:v>
                </c:pt>
                <c:pt idx="54">
                  <c:v>4</c:v>
                </c:pt>
              </c:numCache>
            </c:numRef>
          </c:val>
          <c:extLst>
            <c:ext xmlns:c16="http://schemas.microsoft.com/office/drawing/2014/chart" uri="{C3380CC4-5D6E-409C-BE32-E72D297353CC}">
              <c16:uniqueId val="{00000001-9347-4DF5-ADA0-C18622D02D44}"/>
            </c:ext>
          </c:extLst>
        </c:ser>
        <c:ser>
          <c:idx val="2"/>
          <c:order val="2"/>
          <c:tx>
            <c:strRef>
              <c:f>'0_percent_info'!$O$1</c:f>
              <c:strCache>
                <c:ptCount val="1"/>
                <c:pt idx="0">
                  <c:v>Phage</c:v>
                </c:pt>
              </c:strCache>
            </c:strRef>
          </c:tx>
          <c:spPr>
            <a:solidFill>
              <a:srgbClr val="00B050"/>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'0_percent_info'!$O$2:$O$56</c:f>
              <c:numCache>
                <c:formatCode>General</c:formatCode>
                <c:ptCount val="5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9</c:v>
                </c:pt>
                <c:pt idx="41">
                  <c:v>0</c:v>
                </c:pt>
                <c:pt idx="42">
                  <c:v>0</c:v>
                </c:pt>
                <c:pt idx="43">
                  <c:v>0</c:v>
                </c:pt>
                <c:pt idx="44">
                  <c:v>0</c:v>
                </c:pt>
                <c:pt idx="45">
                  <c:v>0</c:v>
                </c:pt>
                <c:pt idx="46">
                  <c:v>0</c:v>
                </c:pt>
                <c:pt idx="47">
                  <c:v>0</c:v>
                </c:pt>
                <c:pt idx="48">
                  <c:v>0</c:v>
                </c:pt>
                <c:pt idx="49">
                  <c:v>0</c:v>
                </c:pt>
                <c:pt idx="50">
                  <c:v>0</c:v>
                </c:pt>
                <c:pt idx="51">
                  <c:v>0</c:v>
                </c:pt>
                <c:pt idx="52">
                  <c:v>0</c:v>
                </c:pt>
                <c:pt idx="53">
                  <c:v>0</c:v>
                </c:pt>
                <c:pt idx="54">
                  <c:v>5</c:v>
                </c:pt>
              </c:numCache>
            </c:numRef>
          </c:val>
          <c:extLst>
            <c:ext xmlns:c16="http://schemas.microsoft.com/office/drawing/2014/chart" uri="{C3380CC4-5D6E-409C-BE32-E72D297353CC}">
              <c16:uniqueId val="{00000002-9347-4DF5-ADA0-C18622D02D44}"/>
            </c:ext>
          </c:extLst>
        </c:ser>
        <c:ser>
          <c:idx val="3"/>
          <c:order val="3"/>
          <c:tx>
            <c:strRef>
              <c:f>'0_percent_info'!$P$1</c:f>
              <c:strCache>
                <c:ptCount val="1"/>
                <c:pt idx="0">
                  <c:v>Unknown</c:v>
                </c:pt>
              </c:strCache>
            </c:strRef>
          </c:tx>
          <c:spPr>
            <a:solidFill>
              <a:schemeClr val="bg1">
                <a:lumMod val="50000"/>
              </a:schemeClr>
            </a:solidFill>
            <a:ln>
              <a:noFill/>
            </a:ln>
            <a:effectLst/>
          </c:spPr>
          <c:invertIfNegative val="0"/>
          <c:cat>
            <c:numRef>
              <c:f>'0_percent_info'!$L$2:$L$56</c:f>
              <c:numCache>
                <c:formatCode>General</c:formatCode>
                <c:ptCount val="55"/>
                <c:pt idx="0">
                  <c:v>11</c:v>
                </c:pt>
                <c:pt idx="1">
                  <c:v>12</c:v>
                </c:pt>
                <c:pt idx="2">
                  <c:v>13</c:v>
                </c:pt>
                <c:pt idx="3">
                  <c:v>14</c:v>
                </c:pt>
                <c:pt idx="4">
                  <c:v>15</c:v>
                </c:pt>
                <c:pt idx="5">
                  <c:v>16</c:v>
                </c:pt>
                <c:pt idx="6">
                  <c:v>17</c:v>
                </c:pt>
                <c:pt idx="7">
                  <c:v>18</c:v>
                </c:pt>
                <c:pt idx="8">
                  <c:v>19</c:v>
                </c:pt>
                <c:pt idx="9">
                  <c:v>20</c:v>
                </c:pt>
                <c:pt idx="10">
                  <c:v>21</c:v>
                </c:pt>
                <c:pt idx="11">
                  <c:v>22</c:v>
                </c:pt>
                <c:pt idx="12">
                  <c:v>23</c:v>
                </c:pt>
                <c:pt idx="13">
                  <c:v>24</c:v>
                </c:pt>
                <c:pt idx="14">
                  <c:v>25</c:v>
                </c:pt>
                <c:pt idx="15">
                  <c:v>26</c:v>
                </c:pt>
                <c:pt idx="16">
                  <c:v>27</c:v>
                </c:pt>
                <c:pt idx="17">
                  <c:v>28</c:v>
                </c:pt>
                <c:pt idx="18">
                  <c:v>29</c:v>
                </c:pt>
                <c:pt idx="19">
                  <c:v>30</c:v>
                </c:pt>
                <c:pt idx="20">
                  <c:v>31</c:v>
                </c:pt>
                <c:pt idx="21">
                  <c:v>32</c:v>
                </c:pt>
                <c:pt idx="22">
                  <c:v>33</c:v>
                </c:pt>
                <c:pt idx="23">
                  <c:v>34</c:v>
                </c:pt>
                <c:pt idx="24">
                  <c:v>35</c:v>
                </c:pt>
                <c:pt idx="25">
                  <c:v>36</c:v>
                </c:pt>
                <c:pt idx="26">
                  <c:v>37</c:v>
                </c:pt>
                <c:pt idx="27">
                  <c:v>38</c:v>
                </c:pt>
                <c:pt idx="28">
                  <c:v>39</c:v>
                </c:pt>
                <c:pt idx="29">
                  <c:v>40</c:v>
                </c:pt>
                <c:pt idx="30">
                  <c:v>41</c:v>
                </c:pt>
                <c:pt idx="31">
                  <c:v>42</c:v>
                </c:pt>
                <c:pt idx="32">
                  <c:v>43</c:v>
                </c:pt>
                <c:pt idx="33">
                  <c:v>44</c:v>
                </c:pt>
                <c:pt idx="34">
                  <c:v>45</c:v>
                </c:pt>
                <c:pt idx="35">
                  <c:v>46</c:v>
                </c:pt>
                <c:pt idx="36">
                  <c:v>47</c:v>
                </c:pt>
                <c:pt idx="37">
                  <c:v>48</c:v>
                </c:pt>
                <c:pt idx="38">
                  <c:v>49</c:v>
                </c:pt>
                <c:pt idx="39">
                  <c:v>50</c:v>
                </c:pt>
                <c:pt idx="40">
                  <c:v>51</c:v>
                </c:pt>
                <c:pt idx="41">
                  <c:v>52</c:v>
                </c:pt>
                <c:pt idx="42">
                  <c:v>53</c:v>
                </c:pt>
                <c:pt idx="43">
                  <c:v>54</c:v>
                </c:pt>
                <c:pt idx="44">
                  <c:v>55</c:v>
                </c:pt>
                <c:pt idx="45">
                  <c:v>56</c:v>
                </c:pt>
                <c:pt idx="46">
                  <c:v>57</c:v>
                </c:pt>
                <c:pt idx="47">
                  <c:v>58</c:v>
                </c:pt>
                <c:pt idx="48">
                  <c:v>59</c:v>
                </c:pt>
                <c:pt idx="49">
                  <c:v>60</c:v>
                </c:pt>
                <c:pt idx="50">
                  <c:v>61</c:v>
                </c:pt>
                <c:pt idx="51">
                  <c:v>62</c:v>
                </c:pt>
                <c:pt idx="52">
                  <c:v>63</c:v>
                </c:pt>
                <c:pt idx="53">
                  <c:v>64</c:v>
                </c:pt>
                <c:pt idx="54">
                  <c:v>65</c:v>
                </c:pt>
              </c:numCache>
            </c:numRef>
          </c:cat>
          <c:val>
            <c:numRef>
              <c:f>'0_percent_info'!$P$2:$P$56</c:f>
              <c:numCache>
                <c:formatCode>General</c:formatCode>
                <c:ptCount val="55"/>
                <c:pt idx="0">
                  <c:v>0</c:v>
                </c:pt>
                <c:pt idx="1">
                  <c:v>8</c:v>
                </c:pt>
                <c:pt idx="2">
                  <c:v>45</c:v>
                </c:pt>
                <c:pt idx="3">
                  <c:v>52</c:v>
                </c:pt>
                <c:pt idx="4">
                  <c:v>20</c:v>
                </c:pt>
                <c:pt idx="5">
                  <c:v>65</c:v>
                </c:pt>
                <c:pt idx="6">
                  <c:v>15</c:v>
                </c:pt>
                <c:pt idx="7">
                  <c:v>5</c:v>
                </c:pt>
                <c:pt idx="8">
                  <c:v>8</c:v>
                </c:pt>
                <c:pt idx="9">
                  <c:v>10</c:v>
                </c:pt>
                <c:pt idx="10">
                  <c:v>17</c:v>
                </c:pt>
                <c:pt idx="11">
                  <c:v>16</c:v>
                </c:pt>
                <c:pt idx="12">
                  <c:v>0</c:v>
                </c:pt>
                <c:pt idx="13">
                  <c:v>2</c:v>
                </c:pt>
                <c:pt idx="14">
                  <c:v>4</c:v>
                </c:pt>
                <c:pt idx="15">
                  <c:v>0</c:v>
                </c:pt>
                <c:pt idx="16">
                  <c:v>0</c:v>
                </c:pt>
                <c:pt idx="17">
                  <c:v>0</c:v>
                </c:pt>
                <c:pt idx="18">
                  <c:v>0</c:v>
                </c:pt>
                <c:pt idx="19">
                  <c:v>0</c:v>
                </c:pt>
                <c:pt idx="20">
                  <c:v>0</c:v>
                </c:pt>
                <c:pt idx="21">
                  <c:v>0</c:v>
                </c:pt>
                <c:pt idx="22">
                  <c:v>1</c:v>
                </c:pt>
                <c:pt idx="23">
                  <c:v>0</c:v>
                </c:pt>
                <c:pt idx="24">
                  <c:v>0</c:v>
                </c:pt>
                <c:pt idx="25">
                  <c:v>0</c:v>
                </c:pt>
                <c:pt idx="26">
                  <c:v>0</c:v>
                </c:pt>
                <c:pt idx="27">
                  <c:v>0</c:v>
                </c:pt>
                <c:pt idx="28">
                  <c:v>0</c:v>
                </c:pt>
                <c:pt idx="29">
                  <c:v>2</c:v>
                </c:pt>
                <c:pt idx="30">
                  <c:v>1</c:v>
                </c:pt>
                <c:pt idx="31">
                  <c:v>0</c:v>
                </c:pt>
                <c:pt idx="32">
                  <c:v>0</c:v>
                </c:pt>
                <c:pt idx="33">
                  <c:v>2</c:v>
                </c:pt>
                <c:pt idx="34">
                  <c:v>52</c:v>
                </c:pt>
                <c:pt idx="35">
                  <c:v>29</c:v>
                </c:pt>
                <c:pt idx="36">
                  <c:v>95</c:v>
                </c:pt>
                <c:pt idx="37">
                  <c:v>4</c:v>
                </c:pt>
                <c:pt idx="38">
                  <c:v>2</c:v>
                </c:pt>
                <c:pt idx="39">
                  <c:v>14</c:v>
                </c:pt>
                <c:pt idx="40">
                  <c:v>4</c:v>
                </c:pt>
                <c:pt idx="41">
                  <c:v>7</c:v>
                </c:pt>
                <c:pt idx="42">
                  <c:v>2</c:v>
                </c:pt>
                <c:pt idx="43">
                  <c:v>0</c:v>
                </c:pt>
                <c:pt idx="44">
                  <c:v>0</c:v>
                </c:pt>
                <c:pt idx="45">
                  <c:v>0</c:v>
                </c:pt>
                <c:pt idx="46">
                  <c:v>0</c:v>
                </c:pt>
                <c:pt idx="47">
                  <c:v>0</c:v>
                </c:pt>
                <c:pt idx="48">
                  <c:v>0</c:v>
                </c:pt>
                <c:pt idx="49">
                  <c:v>0</c:v>
                </c:pt>
                <c:pt idx="50">
                  <c:v>0</c:v>
                </c:pt>
                <c:pt idx="51">
                  <c:v>2</c:v>
                </c:pt>
                <c:pt idx="52">
                  <c:v>0</c:v>
                </c:pt>
                <c:pt idx="53">
                  <c:v>3</c:v>
                </c:pt>
                <c:pt idx="54">
                  <c:v>26</c:v>
                </c:pt>
              </c:numCache>
            </c:numRef>
          </c:val>
          <c:extLst>
            <c:ext xmlns:c16="http://schemas.microsoft.com/office/drawing/2014/chart" uri="{C3380CC4-5D6E-409C-BE32-E72D297353CC}">
              <c16:uniqueId val="{00000003-9347-4DF5-ADA0-C18622D02D44}"/>
            </c:ext>
          </c:extLst>
        </c:ser>
        <c:dLbls>
          <c:showLegendKey val="0"/>
          <c:showVal val="0"/>
          <c:showCatName val="0"/>
          <c:showSerName val="0"/>
          <c:showPercent val="0"/>
          <c:showBubbleSize val="0"/>
        </c:dLbls>
        <c:gapWidth val="10"/>
        <c:overlap val="100"/>
        <c:axId val="1880198592"/>
        <c:axId val="1880210592"/>
      </c:barChart>
      <c:catAx>
        <c:axId val="1880198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aligned bases in helix 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880210592"/>
        <c:crosses val="autoZero"/>
        <c:auto val="1"/>
        <c:lblAlgn val="ctr"/>
        <c:lblOffset val="100"/>
        <c:noMultiLvlLbl val="0"/>
      </c:catAx>
      <c:valAx>
        <c:axId val="1880210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000" b="0" i="0" u="none" strike="noStrike" kern="1200" baseline="0" dirty="0">
                    <a:solidFill>
                      <a:prstClr val="black">
                        <a:lumMod val="65000"/>
                        <a:lumOff val="35000"/>
                      </a:prstClr>
                    </a:solidFill>
                  </a:rPr>
                  <a:t>Number of bacterial sequences (%)</a:t>
                </a:r>
              </a:p>
            </c:rich>
          </c:tx>
          <c:layout>
            <c:manualLayout>
              <c:xMode val="edge"/>
              <c:yMode val="edge"/>
              <c:x val="1.874686406027553E-2"/>
              <c:y val="0.12897878924111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198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'90_percent'!$I$2:$I$287</cx:f>
        <cx:lvl ptCount="286">
          <cx:pt idx="0">Pseudomonadaceae</cx:pt>
          <cx:pt idx="1">Enterobacteriaceae</cx:pt>
          <cx:pt idx="2">Burkholderiaceae</cx:pt>
          <cx:pt idx="3">Paracoccaceae</cx:pt>
          <cx:pt idx="4">Oxalobacteraceae</cx:pt>
          <cx:pt idx="5">Xanthomonadaceae</cx:pt>
          <cx:pt idx="6">Roseobacteraceae</cx:pt>
          <cx:pt idx="7">Yersiniaceae</cx:pt>
          <cx:pt idx="8">Halomonadaceae</cx:pt>
          <cx:pt idx="9">Erwiniaceae</cx:pt>
          <cx:pt idx="10">Sphingomonadaceae</cx:pt>
          <cx:pt idx="11">Morganellaceae</cx:pt>
          <cx:pt idx="12">Acetobacteraceae</cx:pt>
          <cx:pt idx="13">Comamonadaceae</cx:pt>
          <cx:pt idx="14">Vibrionaceae</cx:pt>
          <cx:pt idx="15">Legionellaceae</cx:pt>
          <cx:pt idx="16">Alcaligenaceae</cx:pt>
          <cx:pt idx="17">Rhizobiaceae</cx:pt>
          <cx:pt idx="18">Azospirillaceae</cx:pt>
          <cx:pt idx="19">Neisseriaceae</cx:pt>
          <cx:pt idx="20">Pectobacteriaceae</cx:pt>
          <cx:pt idx="21">Oceanospirillaceae</cx:pt>
          <cx:pt idx="22">Phyllobacteriaceae</cx:pt>
          <cx:pt idx="23">Chromobacteriaceae</cx:pt>
          <cx:pt idx="24">Nitrobacteraceae</cx:pt>
          <cx:pt idx="25">Erythrobacteraceae</cx:pt>
          <cx:pt idx="26">Chromatiaceae</cx:pt>
          <cx:pt idx="27">Sphaerotilaceae</cx:pt>
          <cx:pt idx="28">Rhodanobacteraceae</cx:pt>
          <cx:pt idx="29">Pasteurellaceae</cx:pt>
          <cx:pt idx="30">Methylobacteriaceae</cx:pt>
          <cx:pt idx="31">Marinobacteraceae</cx:pt>
          <cx:pt idx="32">Bartonellaceae</cx:pt>
          <cx:pt idx="33">Shewanellaceae</cx:pt>
          <cx:pt idx="34">Alteromonadaceae</cx:pt>
          <cx:pt idx="35">Brucellaceae</cx:pt>
          <cx:pt idx="36">Ectothiorhodospiraceae</cx:pt>
          <cx:pt idx="37">Rhodospirillaceae</cx:pt>
          <cx:pt idx="38">Methylococcaceae</cx:pt>
          <cx:pt idx="39">Zoogloeaceae</cx:pt>
          <cx:pt idx="40">Rhodocyclaceae</cx:pt>
          <cx:pt idx="41">Aeromonadaceae</cx:pt>
          <cx:pt idx="42">Caulobacteraceae</cx:pt>
          <cx:pt idx="43">Devosiaceae</cx:pt>
          <cx:pt idx="44">Piscirickettsiaceae</cx:pt>
          <cx:pt idx="45">Aurantimonadaceae</cx:pt>
          <cx:pt idx="46">Stappiaceae</cx:pt>
          <cx:pt idx="47">Idiomarinaceae</cx:pt>
          <cx:pt idx="48">Methylophilaceae</cx:pt>
          <cx:pt idx="49">Cellvibrionaceae</cx:pt>
          <cx:pt idx="50">Thiotrichaceae</cx:pt>
          <cx:pt idx="51">Flavobacteriaceae</cx:pt>
          <cx:pt idx="52">Hyphomicrobiaceae</cx:pt>
          <cx:pt idx="53">Microbulbiferaceae</cx:pt>
          <cx:pt idx="54">Xanthobacteraceae</cx:pt>
          <cx:pt idx="55">Hafniaceae</cx:pt>
          <cx:pt idx="56">Nitrosomonadaceae</cx:pt>
          <cx:pt idx="57">Pseudoalteromonadaceae</cx:pt>
          <cx:pt idx="58">Budviciaceae</cx:pt>
          <cx:pt idx="59">Sinobacteraceae</cx:pt>
          <cx:pt idx="60">Colwelliaceae</cx:pt>
          <cx:pt idx="61">Bacteroidaceae</cx:pt>
          <cx:pt idx="62">Sterolibacteriaceae</cx:pt>
          <cx:pt idx="63">Sphingosinicellaceae</cx:pt>
          <cx:pt idx="64">Orbaceae</cx:pt>
          <cx:pt idx="65">Halieaceae</cx:pt>
          <cx:pt idx="66">Kaistiaceae</cx:pt>
          <cx:pt idx="67">Methylocystaceae</cx:pt>
          <cx:pt idx="68">Azonexaceae</cx:pt>
          <cx:pt idx="69">Alcanivoracaceae</cx:pt>
          <cx:pt idx="70">Sulfuricellaceae</cx:pt>
          <cx:pt idx="71">Ignatzschineriaceae</cx:pt>
          <cx:pt idx="72">Bruguierivoracaceae</cx:pt>
          <cx:pt idx="73">Fam_of_Aquabacterium</cx:pt>
          <cx:pt idx="74">Beijerinckiaceae</cx:pt>
          <cx:pt idx="75">Rhodovibrionaceae</cx:pt>
          <cx:pt idx="76">Pleomorphomonadaceae</cx:pt>
          <cx:pt idx="77">Parvibaculaceae</cx:pt>
          <cx:pt idx="78">Thalassobaculaceae</cx:pt>
          <cx:pt idx="79">Thalassospiraceae</cx:pt>
          <cx:pt idx="80">Saccharospirillaceae</cx:pt>
          <cx:pt idx="81">Fam_of_Tepidimonas</cx:pt>
          <cx:pt idx="82">Steroidobacteraceae</cx:pt>
          <cx:pt idx="83">Gallionellaceae</cx:pt>
          <cx:pt idx="84">Sutterellaceae</cx:pt>
          <cx:pt idx="85">Corticoviridae</cx:pt>
          <cx:pt idx="86">Prevotellaceae</cx:pt>
          <cx:pt idx="87">Hydrogenophilaceae</cx:pt>
          <cx:pt idx="88">Kordiimonadaceae</cx:pt>
          <cx:pt idx="89">Spongiibacteraceae</cx:pt>
          <cx:pt idx="90">Parvularculaceae</cx:pt>
          <cx:pt idx="91">Coxiellaceae</cx:pt>
          <cx:pt idx="92">Cardiobacteriaceae</cx:pt>
          <cx:pt idx="93">Acidithiobacillaceae</cx:pt>
          <cx:pt idx="94">Endozoicomonadaceae</cx:pt>
          <cx:pt idx="95">Kiloniellaceae</cx:pt>
          <cx:pt idx="96">Hyphomonadaceae</cx:pt>
          <cx:pt idx="97">Ferrimonadaceae</cx:pt>
          <cx:pt idx="98">Boseaceae</cx:pt>
          <cx:pt idx="99">Fam_of_Thiomonas</cx:pt>
          <cx:pt idx="100">Hymenobacteraceae</cx:pt>
          <cx:pt idx="101">Sneathiellaceae</cx:pt>
          <cx:pt idx="102">Kangiellaceae</cx:pt>
          <cx:pt idx="103">Salinisphaeraceae</cx:pt>
          <cx:pt idx="104">Cohaesibacteraceae</cx:pt>
          <cx:pt idx="105">Amorphaceae</cx:pt>
          <cx:pt idx="106">Chelatococcaceae</cx:pt>
          <cx:pt idx="107">Aquificaceae</cx:pt>
          <cx:pt idx="108">Cyclobacteriaceae</cx:pt>
          <cx:pt idx="109">Geminicoccaceae</cx:pt>
          <cx:pt idx="110">Elioraeaceae</cx:pt>
          <cx:pt idx="111">Blastochloridaceae</cx:pt>
          <cx:pt idx="112">Zavarziniaceae</cx:pt>
          <cx:pt idx="113">Syntrophaceae</cx:pt>
          <cx:pt idx="114">Pleioneaceae</cx:pt>
          <cx:pt idx="115">Hydrogenothermaceae</cx:pt>
          <cx:pt idx="116">Spirosomaceae</cx:pt>
          <cx:pt idx="117">Emcibacteraceae</cx:pt>
          <cx:pt idx="118">Fam_of_Paucibacter</cx:pt>
          <cx:pt idx="119">Fam_sulfur-oxidizing/1-216 symbionts</cx:pt>
          <cx:pt idx="120">Fam_of_Gallaecimonas</cx:pt>
          <cx:pt idx="121">Thiobacillaceae</cx:pt>
          <cx:pt idx="122">Usitatibacteraceae</cx:pt>
          <cx:pt idx="123">Acidiferrobacteraceae</cx:pt>
          <cx:pt idx="124">Balneatrichaceae</cx:pt>
          <cx:pt idx="125">Hahellaceae</cx:pt>
          <cx:pt idx="126">Succinivibrionaceae</cx:pt>
          <cx:pt idx="127">Mariprofundaceae</cx:pt>
          <cx:pt idx="128">Balneolaceae</cx:pt>
          <cx:pt idx="129">Odoribacteraceae</cx:pt>
          <cx:pt idx="130">Ahrensiaceae</cx:pt>
          <cx:pt idx="131">Tepidamorphaceae</cx:pt>
          <cx:pt idx="132">Salinarimonadaceae</cx:pt>
          <cx:pt idx="133">Ancalomicrobiaceae</cx:pt>
          <cx:pt idx="134">Reyranellaceae</cx:pt>
          <cx:pt idx="135">Fam_of_Chitinivorax</cx:pt>
          <cx:pt idx="136">Wenzhouxiangellaceae</cx:pt>
          <cx:pt idx="137">Thioalkalispiraceae</cx:pt>
          <cx:pt idx="138">Fam_of_Tepidicella</cx:pt>
          <cx:pt idx="139">Magnetococcaceae</cx:pt>
          <cx:pt idx="140">Fam_of_Sedimenticola</cx:pt>
          <cx:pt idx="141">Fam_sulfur-oxidizing/1-215 symbionts</cx:pt>
          <cx:pt idx="142">Weeksellaceae</cx:pt>
          <cx:pt idx="143">Afifellaceae</cx:pt>
          <cx:pt idx="144">Terasakiellaceae</cx:pt>
          <cx:pt idx="145">Alsobacteraceae</cx:pt>
          <cx:pt idx="146">Phreatobacteraceae</cx:pt>
          <cx:pt idx="147">Thiolinaceae</cx:pt>
          <cx:pt idx="148">Fam_of_Candidatus/1-217 Accumulibacter</cx:pt>
          <cx:pt idx="149">Granulosicoccaceae</cx:pt>
          <cx:pt idx="150">Fam_of_Rhizobacter</cx:pt>
          <cx:pt idx="151">Thioalkalibacteraceae</cx:pt>
          <cx:pt idx="152">Fam_of_Candidatus/1-216 Accumulibacter</cx:pt>
          <cx:pt idx="153">Zooshikellaceae</cx:pt>
          <cx:pt idx="154">Echinimonadaceae</cx:pt>
          <cx:pt idx="155">Fam_Alteromonadales/1-219 genera incertae sedis</cx:pt>
          <cx:pt idx="156">Psittacicellaceae</cx:pt>
          <cx:pt idx="157">Fam_of_Pseudohongiella</cx:pt>
          <cx:pt idx="158">Marivirgaceae</cx:pt>
          <cx:pt idx="159">Aminobacteriaceae</cx:pt>
          <cx:pt idx="160">Fulvivirgaceae</cx:pt>
          <cx:pt idx="161">Porphyromonadaceae</cx:pt>
          <cx:pt idx="162">Rhodothermaceae</cx:pt>
          <cx:pt idx="163">Fam_Alteromonadales/1-220 genera incertae sedis</cx:pt>
          <cx:pt idx="164">Notoacmeibacteraceae</cx:pt>
          <cx:pt idx="165">Propylenellaceae</cx:pt>
          <cx:pt idx="166">Rhodobiaceae</cx:pt>
          <cx:pt idx="167">Aestuariivirgaceae</cx:pt>
          <cx:pt idx="168">Lichenibacteriaceae</cx:pt>
          <cx:pt idx="169">Iodidimonadaceae</cx:pt>
          <cx:pt idx="170">Pseudobdellovibrionaceae</cx:pt>
          <cx:pt idx="171">Minwuiaceae</cx:pt>
          <cx:pt idx="172">Fluviibacteraceae</cx:pt>
          <cx:pt idx="173">Fam_of_Saezia</cx:pt>
          <cx:pt idx="174">Thermithiobacillaceae</cx:pt>
          <cx:pt idx="175">Micropepsaceae</cx:pt>
          <cx:pt idx="176">Fam_sulfur-oxidizing/1-217 symbionts</cx:pt>
          <cx:pt idx="177">Casimicrobiaceae</cx:pt>
          <cx:pt idx="178">Paenibacillaceae</cx:pt>
          <cx:pt idx="179">Fam_of_Thiohalorhabdus</cx:pt>
          <cx:pt idx="180">Fam_of_Rivibacter</cx:pt>
          <cx:pt idx="181">Fam_of_Candidatus/1-215 Kinetoplastibacterium</cx:pt>
          <cx:pt idx="182">Candidatus/1-216 Competibacteraceae</cx:pt>
          <cx:pt idx="183">Fam_of_Aquariibacter</cx:pt>
          <cx:pt idx="184">Crenotrichaceae</cx:pt>
          <cx:pt idx="185">Fam_of_Xylophilus</cx:pt>
          <cx:pt idx="186">Fam_of_Candidatus/1-217 Kinetoplastibacterium</cx:pt>
          <cx:pt idx="187">Fam_of_Thiolapillus</cx:pt>
          <cx:pt idx="188">Oleiphilaceae</cx:pt>
          <cx:pt idx="189">Fam_of_Methylohalomonas</cx:pt>
          <cx:pt idx="190">Halothiobacillaceae</cx:pt>
          <cx:pt idx="191">Perlucidibacaceae</cx:pt>
          <cx:pt idx="192">Thiofilaceae</cx:pt>
          <cx:pt idx="193">Methylothermaceae</cx:pt>
          <cx:pt idx="194">Arenicellaceae</cx:pt>
          <cx:pt idx="195">Aestuariirhabdaceae</cx:pt>
          <cx:pt idx="196">Moraxellaceae</cx:pt>
          <cx:pt idx="197">Psychromonadaceae</cx:pt>
          <cx:pt idx="198">Salinibacteraceae</cx:pt>
          <cx:pt idx="199">Dysgonomonadaceae</cx:pt>
          <cx:pt idx="200">Marinilabiliaceae</cx:pt>
          <cx:pt idx="201">Roseivirgaceae</cx:pt>
          <cx:pt idx="202">Aminiphilaceae</cx:pt>
          <cx:pt idx="203">Cytophagaceae</cx:pt>
          <cx:pt idx="204">Leptospiraceae</cx:pt>
          <cx:pt idx="205">Fam_Hyphomicrobiales/1-206 incertae sedis</cx:pt>
          <cx:pt idx="206">Mesyanzhinovviridae</cx:pt>
          <cx:pt idx="207">Breoghaniaceae</cx:pt>
          <cx:pt idx="208">Fam_Alphaproteobacteria/1-213 incertae sedis</cx:pt>
          <cx:pt idx="209">Pseudoxanthobacteraceae</cx:pt>
          <cx:pt idx="210">Fam_Hyphomicrobiales/1-219 incertae sedis</cx:pt>
          <cx:pt idx="211">Lichenihabitantaceae</cx:pt>
          <cx:pt idx="212">Rhodothalassiaceae</cx:pt>
          <cx:pt idx="213">Roseiarcaceae</cx:pt>
          <cx:pt idx="214">Segnochrobactraceae</cx:pt>
          <cx:pt idx="215">Stellaceae</cx:pt>
          <cx:pt idx="216">Govaniaceae</cx:pt>
          <cx:pt idx="217">Futianiaceae</cx:pt>
          <cx:pt idx="218">Robiginitomaculaceae</cx:pt>
          <cx:pt idx="219">Zymomonadaceae</cx:pt>
          <cx:pt idx="220">Rhabdaerophilaceae</cx:pt>
          <cx:pt idx="221">Fam_Hyphomicrobiales/1-215 incertae sedis</cx:pt>
          <cx:pt idx="222">Fam_Hyphomicrobiales/1-211 incertae sedis</cx:pt>
          <cx:pt idx="223">Fam_Oceanospirillales/1-220 incertae sedis</cx:pt>
          <cx:pt idx="224">Fam_Alphaproteobacteria/1-214 incertae sedis</cx:pt>
          <cx:pt idx="225">Fam_Hydrogenophilalia/1-217 incertae sedis</cx:pt>
          <cx:pt idx="226">Fam_of_Candidatus/1-216 Reidiella</cx:pt>
          <cx:pt idx="227">Fam_Thiotrichales/1-216 incertae sedis</cx:pt>
          <cx:pt idx="228">Neomegalonemataceae</cx:pt>
          <cx:pt idx="229">Candidatus/1-199 Magnetaquicoccaceae</cx:pt>
          <cx:pt idx="230">Ferrovaceae</cx:pt>
          <cx:pt idx="231">Fam_of_Halospina</cx:pt>
          <cx:pt idx="232">Fam_Chromatiales/1-216 incertae sedis</cx:pt>
          <cx:pt idx="233">Fam_Oceanospirillales/1-217 incertae sedis</cx:pt>
          <cx:pt idx="234">Ventosimonadaceae</cx:pt>
          <cx:pt idx="235">Candidatus/1-218 Competibacteraceae</cx:pt>
          <cx:pt idx="236">Immundisolibacteraceae</cx:pt>
          <cx:pt idx="237">Fam_of_Pseudorivibacter</cx:pt>
          <cx:pt idx="238">Fam_of_Candidatus/1-216 Pseudothioglobus</cx:pt>
          <cx:pt idx="239">Fam_of_Candidatus/1-214 Kinetoplastibacterium</cx:pt>
          <cx:pt idx="240">Fam_of_Methylonatrum</cx:pt>
          <cx:pt idx="241">Algiphilaceae</cx:pt>
          <cx:pt idx="242">Fam_Hydrogenophilalia/1-216 incertae sedis</cx:pt>
          <cx:pt idx="243">Fam_of_Candidatus/1-217 Reidiella</cx:pt>
          <cx:pt idx="244">Fam_of_Candidatus/1-216 Kinetoplastibacterium</cx:pt>
          <cx:pt idx="245">Candidatus/1-217 Competibacteraceae</cx:pt>
          <cx:pt idx="246">Woeseiaceae</cx:pt>
          <cx:pt idx="247">Ostreibacteriaceae</cx:pt>
          <cx:pt idx="248">Fam_Oceanospirillales/1-214 incertae sedis</cx:pt>
          <cx:pt idx="249">Porticoccaceae</cx:pt>
          <cx:pt idx="250">Fam_of_Litorivivens</cx:pt>
          <cx:pt idx="251">Natronospirillaceae</cx:pt>
          <cx:pt idx="252">Fam_of_Alkalimonas</cx:pt>
          <cx:pt idx="253">Celerinatantimonadaceae</cx:pt>
          <cx:pt idx="254">Kineosporiaceae</cx:pt>
          <cx:pt idx="255">Fam_of_Candidatus/1-216 Thioglobus</cx:pt>
          <cx:pt idx="256">Candidatus/1-221 Magnetaquicoccaceae</cx:pt>
          <cx:pt idx="257">Litorivicinaceae</cx:pt>
          <cx:pt idx="258">Thorselliaceae</cx:pt>
          <cx:pt idx="259">Fam_of_Candidatus/1-220 Steffania</cx:pt>
          <cx:pt idx="260">Fam_Aquificales/1-217 genera incertae sedis</cx:pt>
          <cx:pt idx="261">Candidatus/1-216 Cloacimonadaceae</cx:pt>
          <cx:pt idx="262">Oscillospiraceae</cx:pt>
          <cx:pt idx="263">Thermotomaculaceae</cx:pt>
          <cx:pt idx="264">Lentimicrobiaceae</cx:pt>
          <cx:pt idx="265">Tenuifilaceae</cx:pt>
          <cx:pt idx="266">Reichenbachiellaceae</cx:pt>
          <cx:pt idx="267">Desulfurobacteriaceae</cx:pt>
          <cx:pt idx="268">Haliscomenobacteraceae</cx:pt>
          <cx:pt idx="269">Saprospiraceae</cx:pt>
          <cx:pt idx="270">Prolixibacteraceae</cx:pt>
          <cx:pt idx="271">Fam_of_Candidatus/1-218 Chrysopegis</cx:pt>
          <cx:pt idx="272">Desulfonauticaceae</cx:pt>
          <cx:pt idx="273">Fam_of_Candidatus/1-218 Kryptobacter</cx:pt>
          <cx:pt idx="274">Fam_of_Candidatus/1-218 Pseudothioglobus</cx:pt>
          <cx:pt idx="275">Fam_of_Candidatus/1-218 Thermokryptus</cx:pt>
          <cx:pt idx="276">Muribaculaceae</cx:pt>
          <cx:pt idx="277">Fam_Aquificales/1-215 genera incertae sedis</cx:pt>
          <cx:pt idx="278">Desulfovibrionaceae</cx:pt>
          <cx:pt idx="279">Chitinivibrionaceae</cx:pt>
          <cx:pt idx="280">Aminithiophilaceae</cx:pt>
          <cx:pt idx="281">Gemmatimonadaceae</cx:pt>
          <cx:pt idx="282">Candidatus/1-218 Cloacimonadaceae</cx:pt>
          <cx:pt idx="283">Ichthyobacteriaceae</cx:pt>
          <cx:pt idx="284">Candidatus/1-221 Cloacimonadaceae</cx:pt>
          <cx:pt idx="285">Fam_Alphaproteobacteria/1-219 incertae sedis</cx:pt>
        </cx:lvl>
      </cx:strDim>
      <cx:numDim type="val">
        <cx:f>'90_percent'!$J$2:$J$287</cx:f>
        <cx:lvl ptCount="286" formatCode="General">
          <cx:pt idx="0">814</cx:pt>
          <cx:pt idx="1">760</cx:pt>
          <cx:pt idx="2">573</cx:pt>
          <cx:pt idx="3">399</cx:pt>
          <cx:pt idx="4">372</cx:pt>
          <cx:pt idx="5">362</cx:pt>
          <cx:pt idx="6">309</cx:pt>
          <cx:pt idx="7">302</cx:pt>
          <cx:pt idx="8">281</cx:pt>
          <cx:pt idx="9">277</cx:pt>
          <cx:pt idx="10">256</cx:pt>
          <cx:pt idx="11">240</cx:pt>
          <cx:pt idx="12">214</cx:pt>
          <cx:pt idx="13">212</cx:pt>
          <cx:pt idx="14">195</cx:pt>
          <cx:pt idx="15">172</cx:pt>
          <cx:pt idx="16">171</cx:pt>
          <cx:pt idx="17">164</cx:pt>
          <cx:pt idx="18">158</cx:pt>
          <cx:pt idx="19">150</cx:pt>
          <cx:pt idx="20">147</cx:pt>
          <cx:pt idx="21">146</cx:pt>
          <cx:pt idx="22">141</cx:pt>
          <cx:pt idx="23">133</cx:pt>
          <cx:pt idx="24">113</cx:pt>
          <cx:pt idx="25">112</cx:pt>
          <cx:pt idx="26">98</cx:pt>
          <cx:pt idx="27">93</cx:pt>
          <cx:pt idx="28">93</cx:pt>
          <cx:pt idx="29">93</cx:pt>
          <cx:pt idx="30">92</cx:pt>
          <cx:pt idx="31">90</cx:pt>
          <cx:pt idx="32">86</cx:pt>
          <cx:pt idx="33">86</cx:pt>
          <cx:pt idx="34">82</cx:pt>
          <cx:pt idx="35">72</cx:pt>
          <cx:pt idx="36">70</cx:pt>
          <cx:pt idx="37">67</cx:pt>
          <cx:pt idx="38">64</cx:pt>
          <cx:pt idx="39">62</cx:pt>
          <cx:pt idx="40">57</cx:pt>
          <cx:pt idx="41">54</cx:pt>
          <cx:pt idx="42">50</cx:pt>
          <cx:pt idx="43">48</cx:pt>
          <cx:pt idx="44">48</cx:pt>
          <cx:pt idx="45">45</cx:pt>
          <cx:pt idx="46">43</cx:pt>
          <cx:pt idx="47">43</cx:pt>
          <cx:pt idx="48">42</cx:pt>
          <cx:pt idx="49">42</cx:pt>
          <cx:pt idx="50">40</cx:pt>
          <cx:pt idx="51">40</cx:pt>
          <cx:pt idx="52">39</cx:pt>
          <cx:pt idx="53">39</cx:pt>
          <cx:pt idx="54">38</cx:pt>
          <cx:pt idx="55">38</cx:pt>
          <cx:pt idx="56">36</cx:pt>
          <cx:pt idx="57">34</cx:pt>
          <cx:pt idx="58">33</cx:pt>
          <cx:pt idx="59">33</cx:pt>
          <cx:pt idx="60">32</cx:pt>
          <cx:pt idx="61">27</cx:pt>
          <cx:pt idx="62">26</cx:pt>
          <cx:pt idx="63">24</cx:pt>
          <cx:pt idx="64">24</cx:pt>
          <cx:pt idx="65">24</cx:pt>
          <cx:pt idx="66">21</cx:pt>
          <cx:pt idx="67">20</cx:pt>
          <cx:pt idx="68">20</cx:pt>
          <cx:pt idx="69">20</cx:pt>
          <cx:pt idx="70">19</cx:pt>
          <cx:pt idx="71">19</cx:pt>
          <cx:pt idx="72">18</cx:pt>
          <cx:pt idx="73">18</cx:pt>
          <cx:pt idx="74">16</cx:pt>
          <cx:pt idx="75">16</cx:pt>
          <cx:pt idx="76">15</cx:pt>
          <cx:pt idx="77">15</cx:pt>
          <cx:pt idx="78">15</cx:pt>
          <cx:pt idx="79">15</cx:pt>
          <cx:pt idx="80">15</cx:pt>
          <cx:pt idx="81">14</cx:pt>
          <cx:pt idx="82">14</cx:pt>
          <cx:pt idx="83">14</cx:pt>
          <cx:pt idx="84">14</cx:pt>
          <cx:pt idx="85">14</cx:pt>
          <cx:pt idx="86">14</cx:pt>
          <cx:pt idx="87">13</cx:pt>
          <cx:pt idx="88">12</cx:pt>
          <cx:pt idx="89">12</cx:pt>
          <cx:pt idx="90">11</cx:pt>
          <cx:pt idx="91">11</cx:pt>
          <cx:pt idx="92">11</cx:pt>
          <cx:pt idx="93">11</cx:pt>
          <cx:pt idx="94">11</cx:pt>
          <cx:pt idx="95">10</cx:pt>
          <cx:pt idx="96">10</cx:pt>
          <cx:pt idx="97">10</cx:pt>
          <cx:pt idx="98">9</cx:pt>
          <cx:pt idx="99">9</cx:pt>
          <cx:pt idx="100">9</cx:pt>
          <cx:pt idx="101">8</cx:pt>
          <cx:pt idx="102">8</cx:pt>
          <cx:pt idx="103">8</cx:pt>
          <cx:pt idx="104">7</cx:pt>
          <cx:pt idx="105">7</cx:pt>
          <cx:pt idx="106">7</cx:pt>
          <cx:pt idx="107">7</cx:pt>
          <cx:pt idx="108">7</cx:pt>
          <cx:pt idx="109">6</cx:pt>
          <cx:pt idx="110">6</cx:pt>
          <cx:pt idx="111">6</cx:pt>
          <cx:pt idx="112">6</cx:pt>
          <cx:pt idx="113">6</cx:pt>
          <cx:pt idx="114">6</cx:pt>
          <cx:pt idx="115">6</cx:pt>
          <cx:pt idx="116">6</cx:pt>
          <cx:pt idx="117">5</cx:pt>
          <cx:pt idx="118">5</cx:pt>
          <cx:pt idx="119">5</cx:pt>
          <cx:pt idx="120">5</cx:pt>
          <cx:pt idx="121">5</cx:pt>
          <cx:pt idx="122">5</cx:pt>
          <cx:pt idx="123">5</cx:pt>
          <cx:pt idx="124">5</cx:pt>
          <cx:pt idx="125">5</cx:pt>
          <cx:pt idx="126">5</cx:pt>
          <cx:pt idx="127">5</cx:pt>
          <cx:pt idx="128">5</cx:pt>
          <cx:pt idx="129">5</cx:pt>
          <cx:pt idx="130">4</cx:pt>
          <cx:pt idx="131">4</cx:pt>
          <cx:pt idx="132">4</cx:pt>
          <cx:pt idx="133">4</cx:pt>
          <cx:pt idx="134">4</cx:pt>
          <cx:pt idx="135">4</cx:pt>
          <cx:pt idx="136">4</cx:pt>
          <cx:pt idx="137">4</cx:pt>
          <cx:pt idx="138">4</cx:pt>
          <cx:pt idx="139">4</cx:pt>
          <cx:pt idx="140">4</cx:pt>
          <cx:pt idx="141">4</cx:pt>
          <cx:pt idx="142">4</cx:pt>
          <cx:pt idx="143">3</cx:pt>
          <cx:pt idx="144">3</cx:pt>
          <cx:pt idx="145">3</cx:pt>
          <cx:pt idx="146">3</cx:pt>
          <cx:pt idx="147">3</cx:pt>
          <cx:pt idx="148">3</cx:pt>
          <cx:pt idx="149">3</cx:pt>
          <cx:pt idx="150">3</cx:pt>
          <cx:pt idx="151">3</cx:pt>
          <cx:pt idx="152">3</cx:pt>
          <cx:pt idx="153">3</cx:pt>
          <cx:pt idx="154">3</cx:pt>
          <cx:pt idx="155">3</cx:pt>
          <cx:pt idx="156">3</cx:pt>
          <cx:pt idx="157">3</cx:pt>
          <cx:pt idx="158">3</cx:pt>
          <cx:pt idx="159">3</cx:pt>
          <cx:pt idx="160">3</cx:pt>
          <cx:pt idx="161">3</cx:pt>
          <cx:pt idx="162">3</cx:pt>
          <cx:pt idx="163">3</cx:pt>
          <cx:pt idx="164">2</cx:pt>
          <cx:pt idx="165">2</cx:pt>
          <cx:pt idx="166">2</cx:pt>
          <cx:pt idx="167">2</cx:pt>
          <cx:pt idx="168">2</cx:pt>
          <cx:pt idx="169">2</cx:pt>
          <cx:pt idx="170">2</cx:pt>
          <cx:pt idx="171">2</cx:pt>
          <cx:pt idx="172">2</cx:pt>
          <cx:pt idx="173">2</cx:pt>
          <cx:pt idx="174">2</cx:pt>
          <cx:pt idx="175">2</cx:pt>
          <cx:pt idx="176">2</cx:pt>
          <cx:pt idx="177">2</cx:pt>
          <cx:pt idx="178">2</cx:pt>
          <cx:pt idx="179">2</cx:pt>
          <cx:pt idx="180">2</cx:pt>
          <cx:pt idx="181">2</cx:pt>
          <cx:pt idx="182">2</cx:pt>
          <cx:pt idx="183">2</cx:pt>
          <cx:pt idx="184">2</cx:pt>
          <cx:pt idx="185">2</cx:pt>
          <cx:pt idx="186">2</cx:pt>
          <cx:pt idx="187">2</cx:pt>
          <cx:pt idx="188">2</cx:pt>
          <cx:pt idx="189">2</cx:pt>
          <cx:pt idx="190">2</cx:pt>
          <cx:pt idx="191">2</cx:pt>
          <cx:pt idx="192">2</cx:pt>
          <cx:pt idx="193">2</cx:pt>
          <cx:pt idx="194">2</cx:pt>
          <cx:pt idx="195">2</cx:pt>
          <cx:pt idx="196">2</cx:pt>
          <cx:pt idx="197">2</cx:pt>
          <cx:pt idx="198">2</cx:pt>
          <cx:pt idx="199">2</cx:pt>
          <cx:pt idx="200">2</cx:pt>
          <cx:pt idx="201">2</cx:pt>
          <cx:pt idx="202">2</cx:pt>
          <cx:pt idx="203">2</cx:pt>
          <cx:pt idx="204">2</cx:pt>
          <cx:pt idx="205">1</cx:pt>
          <cx:pt idx="206">1</cx:pt>
          <cx:pt idx="207">1</cx:pt>
          <cx:pt idx="208">1</cx:pt>
          <cx:pt idx="209">1</cx:pt>
          <cx:pt idx="210">1</cx:pt>
          <cx:pt idx="211">1</cx:pt>
          <cx:pt idx="212">1</cx:pt>
          <cx:pt idx="213">1</cx:pt>
          <cx:pt idx="214">1</cx:pt>
          <cx:pt idx="215">1</cx:pt>
          <cx:pt idx="216">1</cx:pt>
          <cx:pt idx="217">1</cx:pt>
          <cx:pt idx="218">1</cx:pt>
          <cx:pt idx="219">1</cx:pt>
          <cx:pt idx="220">1</cx:pt>
          <cx:pt idx="221">1</cx:pt>
          <cx:pt idx="222">1</cx:pt>
          <cx:pt idx="223">1</cx:pt>
          <cx:pt idx="224">1</cx:pt>
          <cx:pt idx="225">1</cx:pt>
          <cx:pt idx="226">1</cx:pt>
          <cx:pt idx="227">1</cx:pt>
          <cx:pt idx="228">1</cx:pt>
          <cx:pt idx="229">1</cx:pt>
          <cx:pt idx="230">1</cx:pt>
          <cx:pt idx="231">1</cx:pt>
          <cx:pt idx="232">1</cx:pt>
          <cx:pt idx="233">1</cx:pt>
          <cx:pt idx="234">1</cx:pt>
          <cx:pt idx="235">1</cx:pt>
          <cx:pt idx="236">1</cx:pt>
          <cx:pt idx="237">1</cx:pt>
          <cx:pt idx="238">1</cx:pt>
          <cx:pt idx="239">1</cx:pt>
          <cx:pt idx="240">1</cx:pt>
          <cx:pt idx="241">1</cx:pt>
          <cx:pt idx="242">1</cx:pt>
          <cx:pt idx="243">1</cx:pt>
          <cx:pt idx="244">1</cx:pt>
          <cx:pt idx="245">1</cx:pt>
          <cx:pt idx="246">1</cx:pt>
          <cx:pt idx="247">1</cx:pt>
          <cx:pt idx="248">1</cx:pt>
          <cx:pt idx="249">1</cx:pt>
          <cx:pt idx="250">1</cx:pt>
          <cx:pt idx="251">1</cx:pt>
          <cx:pt idx="252">1</cx:pt>
          <cx:pt idx="253">1</cx:pt>
          <cx:pt idx="254">1</cx:pt>
          <cx:pt idx="255">1</cx:pt>
          <cx:pt idx="256">1</cx:pt>
          <cx:pt idx="257">1</cx:pt>
          <cx:pt idx="258">1</cx:pt>
          <cx:pt idx="259">1</cx:pt>
          <cx:pt idx="260">1</cx:pt>
          <cx:pt idx="261">1</cx:pt>
          <cx:pt idx="262">1</cx:pt>
          <cx:pt idx="263">1</cx:pt>
          <cx:pt idx="264">1</cx:pt>
          <cx:pt idx="265">1</cx:pt>
          <cx:pt idx="266">1</cx:pt>
          <cx:pt idx="267">1</cx:pt>
          <cx:pt idx="268">1</cx:pt>
          <cx:pt idx="269">1</cx:pt>
          <cx:pt idx="270">1</cx:pt>
          <cx:pt idx="271">1</cx:pt>
          <cx:pt idx="272">1</cx:pt>
          <cx:pt idx="273">1</cx:pt>
          <cx:pt idx="274">1</cx:pt>
          <cx:pt idx="275">1</cx:pt>
          <cx:pt idx="276">1</cx:pt>
          <cx:pt idx="277">1</cx:pt>
          <cx:pt idx="278">1</cx:pt>
          <cx:pt idx="279">1</cx:pt>
          <cx:pt idx="280">1</cx:pt>
          <cx:pt idx="281">1</cx:pt>
          <cx:pt idx="282">1</cx:pt>
          <cx:pt idx="283">1</cx:pt>
          <cx:pt idx="284">1</cx:pt>
          <cx:pt idx="285">1</cx:pt>
        </cx:lvl>
      </cx:numDim>
    </cx:data>
  </cx:chartData>
  <cx:chart>
    <cx:plotArea>
      <cx:plotAreaRegion>
        <cx:series layoutId="funnel" uniqueId="{675D3CA2-4DAB-4CB0-84B6-B90AE82BC39F}">
          <cx:spPr>
            <a:solidFill>
              <a:schemeClr val="tx1"/>
            </a:solidFill>
            <a:ln>
              <a:noFill/>
            </a:ln>
          </cx:spPr>
          <cx:dataLabels>
            <cx:visibility seriesName="0" categoryName="0" value="1"/>
          </cx:dataLabels>
          <cx:dataId val="0"/>
        </cx:series>
      </cx:plotAreaRegion>
      <cx:axis id="0">
        <cx:catScaling gapWidth="0"/>
        <cx:tickLabels/>
        <cx:txPr>
          <a:bodyPr spcFirstLastPara="1" vertOverflow="ellipsis" horzOverflow="overflow" wrap="square" lIns="0" tIns="0" rIns="0" bIns="0" anchor="ctr" anchorCtr="1"/>
          <a:lstStyle/>
          <a:p>
            <a:pPr algn="ctr" rtl="0">
              <a:defRPr sz="500"/>
            </a:pPr>
            <a:endParaRPr lang="en-US" sz="500" b="0" i="0" u="none" strike="noStrike" baseline="0">
              <a:solidFill>
                <a:sysClr val="windowText" lastClr="000000">
                  <a:lumMod val="65000"/>
                  <a:lumOff val="35000"/>
                </a:sysClr>
              </a:solidFill>
              <a:latin typeface="Calibri" panose="020F050202020403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'0_percent'!$I$2:$I$425</cx:f>
        <cx:lvl ptCount="424">
          <cx:pt idx="0">Bacillaceae</cx:pt>
          <cx:pt idx="1">Paenibacillaceae</cx:pt>
          <cx:pt idx="2">Clostridiaceae</cx:pt>
          <cx:pt idx="3">Streptomycetaceae</cx:pt>
          <cx:pt idx="4">Lactobacillaceae</cx:pt>
          <cx:pt idx="5">Planococcaceae</cx:pt>
          <cx:pt idx="6">Mycobacteriaceae</cx:pt>
          <cx:pt idx="7">Lachnospiraceae</cx:pt>
          <cx:pt idx="8">Oscillospiraceae</cx:pt>
          <cx:pt idx="9">Peptostreptococcaceae</cx:pt>
          <cx:pt idx="10">Sporomusaceae</cx:pt>
          <cx:pt idx="11">Pseudonocardiaceae</cx:pt>
          <cx:pt idx="12">Thermoanaerobacteraceae</cx:pt>
          <cx:pt idx="13">Staphylococcaceae</cx:pt>
          <cx:pt idx="14">Flavobacteriaceae</cx:pt>
          <cx:pt idx="15">Peptococcaceae</cx:pt>
          <cx:pt idx="16">Nostocaceae</cx:pt>
          <cx:pt idx="17">Carnobacteriaceae</cx:pt>
          <cx:pt idx="18">Micromonosporaceae</cx:pt>
          <cx:pt idx="19">Nocardiaceae</cx:pt>
          <cx:pt idx="20">Desulfitobacteriaceae</cx:pt>
          <cx:pt idx="21">Streptosporangiaceae</cx:pt>
          <cx:pt idx="22">Verrucomicrobiaceae</cx:pt>
          <cx:pt idx="23">Veillonellaceae</cx:pt>
          <cx:pt idx="24">Selenomonadaceae</cx:pt>
          <cx:pt idx="25">Deinococcaceae</cx:pt>
          <cx:pt idx="26">Thermoactinomycetaceae</cx:pt>
          <cx:pt idx="27">Thermomonosporaceae</cx:pt>
          <cx:pt idx="28">Halobacteroidaceae</cx:pt>
          <cx:pt idx="29">Aphanizomenonaceae</cx:pt>
          <cx:pt idx="30">Nocardioidaceae</cx:pt>
          <cx:pt idx="31">Alicyclobacillaceae</cx:pt>
          <cx:pt idx="32">Enterococcaceae</cx:pt>
          <cx:pt idx="33">Listeriaceae</cx:pt>
          <cx:pt idx="34">Oscillatoriaceae</cx:pt>
          <cx:pt idx="35">Tissierellaceae</cx:pt>
          <cx:pt idx="36">Heliobacteriaceae</cx:pt>
          <cx:pt idx="37">Gordoniaceae</cx:pt>
          <cx:pt idx="38">Peptoniphilaceae</cx:pt>
          <cx:pt idx="39">Aerococcaceae</cx:pt>
          <cx:pt idx="40">Sporolactobacillaceae</cx:pt>
          <cx:pt idx="41">Desulfallaceae</cx:pt>
          <cx:pt idx="42">Aphanothecaceae</cx:pt>
          <cx:pt idx="43">Nocardiopsaceae</cx:pt>
          <cx:pt idx="44">Desulfotomaculaceae</cx:pt>
          <cx:pt idx="45">Leptolyngbyaceae</cx:pt>
          <cx:pt idx="46">Streptococcaceae</cx:pt>
          <cx:pt idx="47">Chlamydiaceae</cx:pt>
          <cx:pt idx="48">Thermohalobacteraceae</cx:pt>
          <cx:pt idx="49">Brevibacteriaceae</cx:pt>
          <cx:pt idx="50">Syntrophomonadaceae</cx:pt>
          <cx:pt idx="51">Calotrichaceae</cx:pt>
          <cx:pt idx="52">Eubacteriaceae</cx:pt>
          <cx:pt idx="53">Microcoleaceae</cx:pt>
          <cx:pt idx="54">Erysipelotrichaceae</cx:pt>
          <cx:pt idx="55">Moorellaceae</cx:pt>
          <cx:pt idx="56">Acidaminococcaceae</cx:pt>
          <cx:pt idx="57">Chitinophagaceae</cx:pt>
          <cx:pt idx="58">Scytonemataceae</cx:pt>
          <cx:pt idx="59">Thermosediminibacteraceae</cx:pt>
          <cx:pt idx="60">Frankiaceae</cx:pt>
          <cx:pt idx="61">Hapalosiphonaceae</cx:pt>
          <cx:pt idx="62">Sporanaerobacteraceae</cx:pt>
          <cx:pt idx="63">Gottschalkiaceae</cx:pt>
          <cx:pt idx="64">Flammeovirgaceae</cx:pt>
          <cx:pt idx="65">Tsukamurellaceae</cx:pt>
          <cx:pt idx="66">Thermoanaerobacterales/1-178 Family III. Incertae Sedis</cx:pt>
          <cx:pt idx="67">Weeksellaceae</cx:pt>
          <cx:pt idx="68">Geodermatophilaceae</cx:pt>
          <cx:pt idx="69">Halanaerobiaceae</cx:pt>
          <cx:pt idx="70">Tolypothrichaceae</cx:pt>
          <cx:pt idx="71">Coleofasciculaceae</cx:pt>
          <cx:pt idx="72">Pseudanabaenaceae</cx:pt>
          <cx:pt idx="73">Thermoanaerobacterales/1-181 Family III. Incertae Sedis</cx:pt>
          <cx:pt idx="74">Natranaerobiaceae</cx:pt>
          <cx:pt idx="75">Tepidimicrobiaceae</cx:pt>
          <cx:pt idx="76">Vallitaleaceae</cx:pt>
          <cx:pt idx="77">Fam_of_Geomicrobium</cx:pt>
          <cx:pt idx="78">Chroococcaceae</cx:pt>
          <cx:pt idx="79">Corynebacteriaceae</cx:pt>
          <cx:pt idx="80">Christensenellaceae</cx:pt>
          <cx:pt idx="81">Nakamurellaceae</cx:pt>
          <cx:pt idx="82">Microcystaceae</cx:pt>
          <cx:pt idx="83">Actinomycetaceae</cx:pt>
          <cx:pt idx="84">Tepidanaerobacteraceae</cx:pt>
          <cx:pt idx="85">Gloeobacteraceae</cx:pt>
          <cx:pt idx="86">Synechococcaceae</cx:pt>
          <cx:pt idx="87">Spirulinaceae</cx:pt>
          <cx:pt idx="88">Symbiobacteriaceae</cx:pt>
          <cx:pt idx="89">Ruaniaceae</cx:pt>
          <cx:pt idx="90">Rubritaleaceae</cx:pt>
          <cx:pt idx="91">Acaryochloridaceae</cx:pt>
          <cx:pt idx="92">Cellulosilyticaceae</cx:pt>
          <cx:pt idx="93">Desulfuribacillaceae</cx:pt>
          <cx:pt idx="94">Coprobacillaceae</cx:pt>
          <cx:pt idx="95">Promicromonosporaceae</cx:pt>
          <cx:pt idx="96">Merismopediaceae</cx:pt>
          <cx:pt idx="97">Prochlorotrichaceae</cx:pt>
          <cx:pt idx="98">Dermatophilaceae</cx:pt>
          <cx:pt idx="99">Proteinivoraceae</cx:pt>
          <cx:pt idx="100">Sedimentisphaeraceae</cx:pt>
          <cx:pt idx="101">Roseobacteraceae</cx:pt>
          <cx:pt idx="102">Parachlamydiaceae</cx:pt>
          <cx:pt idx="103">Thermincolaceae</cx:pt>
          <cx:pt idx="104">Turicibacteraceae</cx:pt>
          <cx:pt idx="105">Fam_of_Intestinimonas</cx:pt>
          <cx:pt idx="106">Fam_of_Capillibacterium</cx:pt>
          <cx:pt idx="107">Chroococcidiopsidaceae</cx:pt>
          <cx:pt idx="108">Sphingobacteriaceae</cx:pt>
          <cx:pt idx="109">Intrasporangiaceae</cx:pt>
          <cx:pt idx="110">Paracoccaceae</cx:pt>
          <cx:pt idx="111">Thermoanaerobacterales/1-179 Family III. Incertae Sedis</cx:pt>
          <cx:pt idx="112">Limnochordaceae</cx:pt>
          <cx:pt idx="113">Methylacidiphilaceae</cx:pt>
          <cx:pt idx="114">Hyellaceae</cx:pt>
          <cx:pt idx="115">Defluviitaleaceae</cx:pt>
          <cx:pt idx="116">Nodosilineaceae</cx:pt>
          <cx:pt idx="117">Glycomycetaceae</cx:pt>
          <cx:pt idx="118">Halarsenatibacteraceae</cx:pt>
          <cx:pt idx="119">Caldicoprobacteraceae</cx:pt>
          <cx:pt idx="120">Chamaesiphonaceae</cx:pt>
          <cx:pt idx="121">Terrimicrobiaceae</cx:pt>
          <cx:pt idx="122">Prochlorococcaceae</cx:pt>
          <cx:pt idx="123">Fam_of_Natranaerovirga</cx:pt>
          <cx:pt idx="124">Thermoanaerobacterales/1-164 Family III. Incertae Sedis</cx:pt>
          <cx:pt idx="125">Cellulomonadaceae</cx:pt>
          <cx:pt idx="126">Thermoanaerobacterales/1-177 Family III. Incertae Sedis</cx:pt>
          <cx:pt idx="127">Thermoanaerobacterales/1-180 Family III. Incertae Sedis</cx:pt>
          <cx:pt idx="128">Chlorogloeopsidaceae</cx:pt>
          <cx:pt idx="129">Calderihabitantaceae</cx:pt>
          <cx:pt idx="130">Fam_of_Hydrogenispora</cx:pt>
          <cx:pt idx="131">Crocinitomicaceae</cx:pt>
          <cx:pt idx="132">Chthoniobacteraceae</cx:pt>
          <cx:pt idx="133">Thermoanaerobacterales/1-174 Family III. Incertae Sedis</cx:pt>
          <cx:pt idx="134">Simkaniaceae</cx:pt>
          <cx:pt idx="135">Fortieaceae</cx:pt>
          <cx:pt idx="136">Desulfitibacteraceae</cx:pt>
          <cx:pt idx="137">Opitutaceae</cx:pt>
          <cx:pt idx="138">Gloeomargaritaceae</cx:pt>
          <cx:pt idx="139">Thermaceae</cx:pt>
          <cx:pt idx="140">Criblamydiaceae</cx:pt>
          <cx:pt idx="141">Hydrococcaceae</cx:pt>
          <cx:pt idx="142">Symphyonemataceae</cx:pt>
          <cx:pt idx="143">Zhaonellaceae</cx:pt>
          <cx:pt idx="144">Fam_Bacillales/1-175 Family XII. Incertae Sedis</cx:pt>
          <cx:pt idx="145">Fam_of_Anaerovirgula</cx:pt>
          <cx:pt idx="146">Desertifilaceae</cx:pt>
          <cx:pt idx="147">Victivallaceae</cx:pt>
          <cx:pt idx="148">Thermostichaceae</cx:pt>
          <cx:pt idx="149">Koleobacteraceae</cx:pt>
          <cx:pt idx="150">Fam_of_Methylacidimicrobium</cx:pt>
          <cx:pt idx="151">Oculatellaceae</cx:pt>
          <cx:pt idx="152">Natranaerofabaceae</cx:pt>
          <cx:pt idx="153">Mesoaciditogaceae</cx:pt>
          <cx:pt idx="154">Hymenobacteraceae</cx:pt>
          <cx:pt idx="155">Motilibacteraceae</cx:pt>
          <cx:pt idx="156">Gomontiellaceae</cx:pt>
          <cx:pt idx="157">Prevotellaceae</cx:pt>
          <cx:pt idx="158">Acidilutibacteraceae</cx:pt>
          <cx:pt idx="159">Geminocystaceae</cx:pt>
          <cx:pt idx="160">Petrachlorosaceae</cx:pt>
          <cx:pt idx="161">Pelagicoccaceae</cx:pt>
          <cx:pt idx="162">Romeriaceae</cx:pt>
          <cx:pt idx="163">Fam_Bacillales/1-173 Family XII. Incertae Sedis</cx:pt>
          <cx:pt idx="164">Synergistaceae</cx:pt>
          <cx:pt idx="165">Eubacteriales/1-192 Family XIII. Incertae Sedis</cx:pt>
          <cx:pt idx="166">Bogoriellaceae</cx:pt>
          <cx:pt idx="167">Actinospicaceae</cx:pt>
          <cx:pt idx="168">Kineosporiaceae</cx:pt>
          <cx:pt idx="169">Fam_Bacillales/1-180 Family XII. Incertae Sedis</cx:pt>
          <cx:pt idx="170">Sphingomonadaceae</cx:pt>
          <cx:pt idx="171">Fam_Bacillales/1-169 Family XII. Incertae Sedis</cx:pt>
          <cx:pt idx="172">Petrotogaceae</cx:pt>
          <cx:pt idx="173">Fam_of_Proteiniborus</cx:pt>
          <cx:pt idx="174">Aliterellaceae</cx:pt>
          <cx:pt idx="175">Halothermotrichaceae</cx:pt>
          <cx:pt idx="176">Eubacteriales/1-174 Family XIII. Incertae Sedis</cx:pt>
          <cx:pt idx="177">Fam_Bacillales/1-182 Family XII. Incertae Sedis</cx:pt>
          <cx:pt idx="178">Eubacteriales/1-170 Family XII. Incertae Sedis</cx:pt>
          <cx:pt idx="179">Miltoncostaeaceae</cx:pt>
          <cx:pt idx="180">Cerasicoccaceae</cx:pt>
          <cx:pt idx="181">Akkermansiaceae</cx:pt>
          <cx:pt idx="182">Sirenicapillariaceae</cx:pt>
          <cx:pt idx="183">Desulfocucumaceae</cx:pt>
          <cx:pt idx="184">Dermocarpellaceae</cx:pt>
          <cx:pt idx="185">Fam_of_Adonisia</cx:pt>
          <cx:pt idx="186">Clostridiales/1-178 Family XVII. Incertae Sedis</cx:pt>
          <cx:pt idx="187">Bernardetiaceae</cx:pt>
          <cx:pt idx="188">Fam_Bacillales/1-178 Family XII. Incertae Sedis</cx:pt>
          <cx:pt idx="189">Chthonomonadaceae</cx:pt>
          <cx:pt idx="190">Fam_of_Neofamilia</cx:pt>
          <cx:pt idx="191">Dethiosulfovibrionaceae</cx:pt>
          <cx:pt idx="192">Coprothermobacteraceae</cx:pt>
          <cx:pt idx="193">Jatrophihabitantaceae</cx:pt>
          <cx:pt idx="194">Dermacoccaceae</cx:pt>
          <cx:pt idx="195">Jiangellaceae</cx:pt>
          <cx:pt idx="196">Eubacteriales/1-171 Family XII. Incertae Sedis</cx:pt>
          <cx:pt idx="197">Waddliaceae</cx:pt>
          <cx:pt idx="198">Microscillaceae</cx:pt>
          <cx:pt idx="199">Eubacteriales/1-182 Family XIII. Incertae Sedis</cx:pt>
          <cx:pt idx="200">Eubacteriales/1-170 Family XIII. Incertae Sedis</cx:pt>
          <cx:pt idx="201">Pontiellaceae</cx:pt>
          <cx:pt idx="202">Xylanivirgaceae</cx:pt>
          <cx:pt idx="203">Bacillales/1-175 Family X. Incertae Sedis</cx:pt>
          <cx:pt idx="204">Eubacteriales/1-173 Family XIII. Incertae Sedis</cx:pt>
          <cx:pt idx="205">Thermosynechococcaceae</cx:pt>
          <cx:pt idx="206">Clostridiales/1-173 Family XVII. Incertae Sedis</cx:pt>
          <cx:pt idx="207">Armatimonadaceae</cx:pt>
          <cx:pt idx="208">Fam_of_Brotomerdimonas</cx:pt>
          <cx:pt idx="209">Thermoanaerobacterales/1-165 Family III. Incertae Sedis</cx:pt>
          <cx:pt idx="210">Fam_Bacteroidales/1-162 incertae sedis</cx:pt>
          <cx:pt idx="211">Syntrophotaleaceae</cx:pt>
          <cx:pt idx="212">Cytophagaceae</cx:pt>
          <cx:pt idx="213">Borreliaceae</cx:pt>
          <cx:pt idx="214">Thermoflexibacteraceae</cx:pt>
          <cx:pt idx="215">Desulfobacteraceae</cx:pt>
          <cx:pt idx="216">Beutenbergiaceae</cx:pt>
          <cx:pt idx="217">Fam_Corynebacteriales/1-212 incertae sedis</cx:pt>
          <cx:pt idx="218">Leptotrichiaceae</cx:pt>
          <cx:pt idx="219">Methylococcaceae</cx:pt>
          <cx:pt idx="220">Catenulisporaceae</cx:pt>
          <cx:pt idx="221">Fam_Corynebacteriales/1-213 incertae sedis</cx:pt>
          <cx:pt idx="222">Cryptosporangiaceae</cx:pt>
          <cx:pt idx="223">Actinopolymorphaceae</cx:pt>
          <cx:pt idx="224">Fam_Tissierellia/1-187 incertae sedis</cx:pt>
          <cx:pt idx="225">Eubacteriales/1-193 Family XIII. Incertae Sedis</cx:pt>
          <cx:pt idx="226">Pumilibacteraceae</cx:pt>
          <cx:pt idx="227">Clostridiales/1-175 Family XVII. Incertae Sedis</cx:pt>
          <cx:pt idx="228">Fam_Bacillales/1-179 Family XII. Incertae Sedis</cx:pt>
          <cx:pt idx="229">Fam_Oscillatoriales/1-168 incertae sedis</cx:pt>
          <cx:pt idx="230">Fam_Tissierellia/1-174 incertae sedis</cx:pt>
          <cx:pt idx="231">Thermoanaerobacterales/1-177 Family IV. Incertae Sedis</cx:pt>
          <cx:pt idx="232">Fam_Halanaerobiales/1-171 incertae sedis</cx:pt>
          <cx:pt idx="233">Kiritimatiellaceae</cx:pt>
          <cx:pt idx="234">Clostridiales/1-177 Family XVII. Incertae Sedis</cx:pt>
          <cx:pt idx="235">Abditibacteriaceae</cx:pt>
          <cx:pt idx="236">Fam_of_Limisphaera</cx:pt>
          <cx:pt idx="237">Eubacteriales/1-175 Family XIII. Incertae Sedis</cx:pt>
          <cx:pt idx="238">Fam_Oscillatoriales/1-169 incertae sedis</cx:pt>
          <cx:pt idx="239">Fam_Tissierellia/1-176 incertae sedis</cx:pt>
          <cx:pt idx="240">Desulfosarcinaceae</cx:pt>
          <cx:pt idx="241">Clostridiales/1-171 Family XVII. Incertae Sedis</cx:pt>
          <cx:pt idx="242">Parvicellaceae</cx:pt>
          <cx:pt idx="243">Thermoanaerobacterales/1-178 Family IV. Incertae Sedis</cx:pt>
          <cx:pt idx="244">Fam_of_Massilistercora</cx:pt>
          <cx:pt idx="245">Eubacteriales/1-174 Family XII. Incertae Sedis</cx:pt>
          <cx:pt idx="246">Clostridiales/1-182 Family XVI. Incertae Sedis</cx:pt>
          <cx:pt idx="247">Thermodesulfobiaceae</cx:pt>
          <cx:pt idx="248">Fimbriimonadaceae</cx:pt>
          <cx:pt idx="249">Bacillales/1-183 Family X. Incertae Sedis</cx:pt>
          <cx:pt idx="250">Deferrisomataceae</cx:pt>
          <cx:pt idx="251">Clostridiales/1-176 Family XVII. Incertae Sedis</cx:pt>
          <cx:pt idx="252">Thermoanaerobacterales/1-182 Family III. Incertae Sedis</cx:pt>
          <cx:pt idx="253">Fam_of_Anaerotalea</cx:pt>
          <cx:pt idx="254">Eubacteriales/1-167 Family XIII. Incertae Sedis</cx:pt>
          <cx:pt idx="255">Eubacteriales/1-180 Family XIII. Incertae Sedis</cx:pt>
          <cx:pt idx="256">Eubacteriales/1-161 Family XIII. Incertae Sedis</cx:pt>
          <cx:pt idx="257">Fam_Bacillales/1-177 Family XII. Incertae Sedis</cx:pt>
          <cx:pt idx="258">Bacillales/1-148 Family X. Incertae Sedis</cx:pt>
          <cx:pt idx="259">Eggerthellaceae</cx:pt>
          <cx:pt idx="260">Thermoanaerobacterales/1-157 Family III. Incertae Sedis</cx:pt>
          <cx:pt idx="261">Desulfuromonadaceae</cx:pt>
          <cx:pt idx="262">Fam_Bacillales/1-150 Family XII. Incertae Sedis</cx:pt>
          <cx:pt idx="263">Fam_of_Negativibacillus</cx:pt>
          <cx:pt idx="264">Fam_of_Pedosphaera</cx:pt>
          <cx:pt idx="265">Melioribacteraceae</cx:pt>
          <cx:pt idx="266">Fam_Tissierellia/1-158 incertae sedis</cx:pt>
          <cx:pt idx="267">Fam_Corynebacteriales/1-202 incertae sedis</cx:pt>
          <cx:pt idx="268">Antricoccaceae</cx:pt>
          <cx:pt idx="269">Micrococcaceae</cx:pt>
          <cx:pt idx="270">Egibacteraceae</cx:pt>
          <cx:pt idx="271">Paraconexibacteraceae</cx:pt>
          <cx:pt idx="272">Fam_Corynebacteriales/1-203 incertae sedis</cx:pt>
          <cx:pt idx="273">Rarobacteraceae</cx:pt>
          <cx:pt idx="274">Patulibacteraceae</cx:pt>
          <cx:pt idx="275">Propionibacteriaceae</cx:pt>
          <cx:pt idx="276">Treboniaceae</cx:pt>
          <cx:pt idx="277">Kosmotogaceae</cx:pt>
          <cx:pt idx="278">Anaerosomataceae</cx:pt>
          <cx:pt idx="279">Acidobacteriaceae</cx:pt>
          <cx:pt idx="280">Spirosomaceae</cx:pt>
          <cx:pt idx="281">Clostridiales/1-181 Family XVII. Incertae Sedis</cx:pt>
          <cx:pt idx="282">Clostridiales/1-183 Family XVII. Incertae Sedis</cx:pt>
          <cx:pt idx="283">Fam_of_Flintibacter</cx:pt>
          <cx:pt idx="284">Eubacteriales/1-191 Family XIII. Incertae Sedis</cx:pt>
          <cx:pt idx="285">Bianqueaceae</cx:pt>
          <cx:pt idx="286">Fam_of_Bovifimicola</cx:pt>
          <cx:pt idx="287">Feifaniaceae</cx:pt>
          <cx:pt idx="288">Clostridiales/1-170 Family XVII. Incertae Sedis</cx:pt>
          <cx:pt idx="289">Eubacteriales/1-172 Family XII. Incertae Sedis</cx:pt>
          <cx:pt idx="290">Fam_Bacillales/1-167 Family XII. Incertae Sedis</cx:pt>
          <cx:pt idx="291">Fam_Bacillales/1-181 Family XII. Incertae Sedis</cx:pt>
          <cx:pt idx="292">Eubacteriales/1-182 Family XII. Incertae Sedis</cx:pt>
          <cx:pt idx="293">Fam_Bacillales/1-176 Family XII. Incertae Sedis</cx:pt>
          <cx:pt idx="294">Clostridiales/1-180 Family XVII. Incertae Sedis</cx:pt>
          <cx:pt idx="295">Neisseriaceae</cx:pt>
          <cx:pt idx="296">Fam_Bacteroidales/1-178 incertae sedis</cx:pt>
          <cx:pt idx="297">Hyphomonadaceae</cx:pt>
          <cx:pt idx="298">Comamonadaceae</cx:pt>
          <cx:pt idx="299">Thermoanaerobacterales/1-169 Family IV. Incertae Sedis</cx:pt>
          <cx:pt idx="300">Candidatus/1-176 Clavichlamydiaceae</cx:pt>
          <cx:pt idx="301">Fam_of_Candidatus/1-168 Bipolaricaulis</cx:pt>
          <cx:pt idx="302">Fam_Bacillales/1-187 Family XI. Incertae Sedis</cx:pt>
          <cx:pt idx="303">Fam_Corynebacteriales/1-177 incertae sedis</cx:pt>
          <cx:pt idx="304">Bacillales/1-171 Family X. Incertae Sedis</cx:pt>
          <cx:pt idx="305">Fam_Tissierellia/1-173 incertae sedis</cx:pt>
          <cx:pt idx="306">Fam_Halanaerobiales/1-172 incertae sedis</cx:pt>
          <cx:pt idx="307">Pirellulaceae</cx:pt>
          <cx:pt idx="308">Fam_of_Candidatus/1-189 Chrysopegis</cx:pt>
          <cx:pt idx="309">Oceanipulchritudinaceae</cx:pt>
          <cx:pt idx="310">Sandaracinaceae</cx:pt>
          <cx:pt idx="311">Fam_of_Candidatus/1-189 Thermokryptus</cx:pt>
          <cx:pt idx="312">Fam_Halanaerobiales/1-178 incertae sedis</cx:pt>
          <cx:pt idx="313">Thermoanaerobacterales/1-171 Family IV. Incertae Sedis</cx:pt>
          <cx:pt idx="314">Bacillales/1-198 Family X. Incertae Sedis</cx:pt>
          <cx:pt idx="315">Candidatus/1-169 Uabimicrobiaceae</cx:pt>
          <cx:pt idx="316">Bacillales/1-170 Family X. Incertae Sedis</cx:pt>
          <cx:pt idx="317">Endozoicomonadaceae</cx:pt>
          <cx:pt idx="318">Clostridiales/1-185 Family XVI. Incertae Sedis</cx:pt>
          <cx:pt idx="319">Clostridiales/1-179 Family XVII. Incertae Sedis</cx:pt>
          <cx:pt idx="320">Fam_Bacillales/1-188 Family XI. Incertae Sedis</cx:pt>
          <cx:pt idx="321">Thermoanaerobacterales/1-173 Family IV. Incertae Sedis</cx:pt>
          <cx:pt idx="322">Candidatus/1-177 Clavichlamydiaceae</cx:pt>
          <cx:pt idx="323">Thermoanaerobacterales/1-159 Family III. Incertae Sedis</cx:pt>
          <cx:pt idx="324">Fam_Oscillatoriales/1-167 incertae sedis</cx:pt>
          <cx:pt idx="325">Fam_Halanaerobiales/1-170 incertae sedis</cx:pt>
          <cx:pt idx="326">Candidatus/1-151 Uabimicrobiaceae</cx:pt>
          <cx:pt idx="327">Eubacteriales/1-155 Family XII. Incertae Sedis</cx:pt>
          <cx:pt idx="328">Eubacteriales/1-153 Family XII. Incertae Sedis</cx:pt>
          <cx:pt idx="329">Thermoanaerobacterales/1-151 Family IV. Incertae Sedis</cx:pt>
          <cx:pt idx="330">Eubacteriales/1-173 Family XII. Incertae Sedis</cx:pt>
          <cx:pt idx="331">Eubacteriales/1-159 Family XIII. Incertae Sedis</cx:pt>
          <cx:pt idx="332">Eubacteriales/1-175 Family XII. Incertae Sedis</cx:pt>
          <cx:pt idx="333">Fam_Bacillales/1-186 Family XI. Incertae Sedis</cx:pt>
          <cx:pt idx="334">Atopobiaceae</cx:pt>
          <cx:pt idx="335">Eubacteriales/1-161 Family XII. Incertae Sedis</cx:pt>
          <cx:pt idx="336">Eubacteriales/1-166 Family XIII. Incertae Sedis</cx:pt>
          <cx:pt idx="337">Thermoanaerobacterales/1-179 Family IV. Incertae Sedis</cx:pt>
          <cx:pt idx="338">Bacillales/1-154 Family X. Incertae Sedis</cx:pt>
          <cx:pt idx="339">Helicobacteraceae</cx:pt>
          <cx:pt idx="340">Clostridiales/1-149 Family XVI. Incertae Sedis</cx:pt>
          <cx:pt idx="341">Fam_of_Bacillota/1-179 bacterium</cx:pt>
          <cx:pt idx="342">Schleiferiaceae</cx:pt>
          <cx:pt idx="343">Azospirillaceae</cx:pt>
          <cx:pt idx="344">Prolixibacteraceae</cx:pt>
          <cx:pt idx="345">Bacillales/1-152 Family X. Incertae Sedis</cx:pt>
          <cx:pt idx="346">Fam_Tissierellia/1-153 incertae sedis</cx:pt>
          <cx:pt idx="347">Fusobacteriaceae</cx:pt>
          <cx:pt idx="348">Fam_of_Fenollaria</cx:pt>
          <cx:pt idx="349">Segniliparaceae</cx:pt>
          <cx:pt idx="350">Fam_Streptosporangiales/1-208 incertae sedis</cx:pt>
          <cx:pt idx="351">Fam_Corynebacteriales/1-216 incertae sedis</cx:pt>
          <cx:pt idx="352">Burkholderiaceae</cx:pt>
          <cx:pt idx="353">Fam_Bacillales/1-200 Family XII. Incertae Sedis</cx:pt>
          <cx:pt idx="354">Sphingosinicellaceae</cx:pt>
          <cx:pt idx="355">Vallicoccaceae</cx:pt>
          <cx:pt idx="356">Xanthomonadaceae</cx:pt>
          <cx:pt idx="357">Aminobacteriaceae</cx:pt>
          <cx:pt idx="358">Acetobacteraceae</cx:pt>
          <cx:pt idx="359">Sulfurimonadaceae</cx:pt>
          <cx:pt idx="360">Erythrobacteraceae</cx:pt>
          <cx:pt idx="361">Fam_Corynebacteriales/1-214 incertae sedis</cx:pt>
          <cx:pt idx="362">Fam_Corynebacteriales/1-174 incertae sedis</cx:pt>
          <cx:pt idx="363">Nitriliruptoraceae</cx:pt>
          <cx:pt idx="364">Rhodospirillaceae</cx:pt>
          <cx:pt idx="365">Fam_Tissierellia/1-127 incertae sedis</cx:pt>
          <cx:pt idx="366">Geothermobacteraceae</cx:pt>
          <cx:pt idx="367">Eubacteriales/1-179 Family XIII. Incertae Sedis</cx:pt>
          <cx:pt idx="368">Candidatus/1-103 Borkfalkiaceae</cx:pt>
          <cx:pt idx="369">Fam_Bacillales/1-153 Family XII. Incertae Sedis</cx:pt>
          <cx:pt idx="370">Salsipaludibacteraceae</cx:pt>
          <cx:pt idx="371">Spirochaetaceae</cx:pt>
          <cx:pt idx="372">Eubacteriales/1-206 Family XIII. Incertae Sedis</cx:pt>
          <cx:pt idx="373">Bacillales/1-181 Family X. Incertae Sedis</cx:pt>
          <cx:pt idx="374">Eubacteriales/1-194 Family XIII. Incertae Sedis</cx:pt>
          <cx:pt idx="375">Haloplasmataceae</cx:pt>
          <cx:pt idx="376">Pasteuriaceae</cx:pt>
          <cx:pt idx="377">Thermoanaerobacterales/1-185 Family III. Incertae Sedis</cx:pt>
          <cx:pt idx="378">Yeguiaceae</cx:pt>
          <cx:pt idx="379">Bacillales/1-184 Family X. Incertae Sedis</cx:pt>
          <cx:pt idx="380">Clostridiales/1-181 Family XVI. Incertae Sedis</cx:pt>
          <cx:pt idx="381">Eubacteriales/1-185 Family XIII. Incertae Sedis</cx:pt>
          <cx:pt idx="382">Fam_of_Candidatus/1-180 Soleaferrea</cx:pt>
          <cx:pt idx="383">Candidatus/1-180 Borkfalkiaceae</cx:pt>
          <cx:pt idx="384">Fam_Halanaerobiales/1-173 incertae sedis</cx:pt>
          <cx:pt idx="385">Fam_of_Bacillota/1-178 bacterium</cx:pt>
          <cx:pt idx="386">Fam_of_Evtepia</cx:pt>
          <cx:pt idx="387">Fam_of_Candidatus/1-191 Chrysopegis</cx:pt>
          <cx:pt idx="388">Bacillales/1-197 Family X. Incertae Sedis</cx:pt>
          <cx:pt idx="389">Clostridiales/1-173 Family XVI. Incertae Sedis</cx:pt>
          <cx:pt idx="390">Fam_of_Candidatus/1-191 Thermokryptus</cx:pt>
          <cx:pt idx="391">Bacillales/1-169 Family X. Incertae Sedis</cx:pt>
          <cx:pt idx="392">Sphaerobacteraceae</cx:pt>
          <cx:pt idx="393">Fam_Halanaerobiales/1-177 incertae sedis</cx:pt>
          <cx:pt idx="394">Fam_of_Candidatus/1-166 Bipolaricaulis</cx:pt>
          <cx:pt idx="395">Acanthopleuribacteraceae</cx:pt>
          <cx:pt idx="396">Eubacteriales/1-168 Family XIII. Incertae Sedis</cx:pt>
          <cx:pt idx="397">Fam_Bacillales/1-179 Family XI. Incertae Sedis</cx:pt>
          <cx:pt idx="398">Candidatus/1-168 Uabimicrobiaceae</cx:pt>
          <cx:pt idx="399">Eubacteriales/1-183 Family XIII. Incertae Sedis</cx:pt>
          <cx:pt idx="400">Bacillales/1-177 Family X. Incertae Sedis</cx:pt>
          <cx:pt idx="401">Clostridiales/1-184 Family XVI. Incertae Sedis</cx:pt>
          <cx:pt idx="402">Bacillales/1-178 Family X. Incertae Sedis</cx:pt>
          <cx:pt idx="403">Candidatus/1-181 Clavichlamydiaceae</cx:pt>
          <cx:pt idx="404">Fam_Tissierellia/1-183 incertae sedis</cx:pt>
          <cx:pt idx="405">Fam_Oscillatoriales/1-173 incertae sedis</cx:pt>
          <cx:pt idx="406">Fam_Halanaerobiales/1-161 incertae sedis</cx:pt>
          <cx:pt idx="407">Fam_Halanaerobiales/1-180 incertae sedis</cx:pt>
          <cx:pt idx="408">Fam_Tissierellia/1-182 incertae sedis</cx:pt>
          <cx:pt idx="409">Thermoanaerobacterales/1-190 Family III. Incertae Sedis</cx:pt>
          <cx:pt idx="410">Fam_Oscillatoriales/1-181 incertae sedis</cx:pt>
          <cx:pt idx="411">Fam_Halanaerobiales/1-179 incertae sedis</cx:pt>
          <cx:pt idx="412">Fam_Tissierellia/1-184 incertae sedis</cx:pt>
          <cx:pt idx="413">Bacillales/1-160 Family X. Incertae Sedis</cx:pt>
          <cx:pt idx="414">Thermoanaerobacterales/1-183 Family IV. Incertae Sedis</cx:pt>
          <cx:pt idx="415">Desulfurellaceae</cx:pt>
          <cx:pt idx="416">Eubacteriales/1-172 Family XIII. Incertae Sedis</cx:pt>
          <cx:pt idx="417">Fam_Bacillales/1-185 Family XII. Incertae Sedis</cx:pt>
          <cx:pt idx="418">Tichowtungiaceae</cx:pt>
          <cx:pt idx="419">Fam_Bacteroidales/1-175 incertae sedis</cx:pt>
          <cx:pt idx="420">Fam_Halanaerobiales/1-184 incertae sedis</cx:pt>
          <cx:pt idx="421">Fam_Halanaerobiales/1-181 incertae sedis</cx:pt>
          <cx:pt idx="422">Caldisericaceae</cx:pt>
          <cx:pt idx="423">Clostridiales/1-184 Family XVII. Incertae Sedis</cx:pt>
        </cx:lvl>
      </cx:strDim>
      <cx:numDim type="val">
        <cx:f>'0_percent'!$J$2:$J$425</cx:f>
        <cx:lvl ptCount="424" formatCode="General">
          <cx:pt idx="0">5879</cx:pt>
          <cx:pt idx="1">3299</cx:pt>
          <cx:pt idx="2">1337</cx:pt>
          <cx:pt idx="3">1025</cx:pt>
          <cx:pt idx="4">1005</cx:pt>
          <cx:pt idx="5">759</cx:pt>
          <cx:pt idx="6">599</cx:pt>
          <cx:pt idx="7">495</cx:pt>
          <cx:pt idx="8">339</cx:pt>
          <cx:pt idx="9">295</cx:pt>
          <cx:pt idx="10">287</cx:pt>
          <cx:pt idx="11">283</cx:pt>
          <cx:pt idx="12">262</cx:pt>
          <cx:pt idx="13">255</cx:pt>
          <cx:pt idx="14">248</cx:pt>
          <cx:pt idx="15">229</cx:pt>
          <cx:pt idx="16">225</cx:pt>
          <cx:pt idx="17">216</cx:pt>
          <cx:pt idx="18">209</cx:pt>
          <cx:pt idx="19">203</cx:pt>
          <cx:pt idx="20">198</cx:pt>
          <cx:pt idx="21">160</cx:pt>
          <cx:pt idx="22">152</cx:pt>
          <cx:pt idx="23">148</cx:pt>
          <cx:pt idx="24">148</cx:pt>
          <cx:pt idx="25">143</cx:pt>
          <cx:pt idx="26">134</cx:pt>
          <cx:pt idx="27">130</cx:pt>
          <cx:pt idx="28">122</cx:pt>
          <cx:pt idx="29">119</cx:pt>
          <cx:pt idx="30">116</cx:pt>
          <cx:pt idx="31">113</cx:pt>
          <cx:pt idx="32">108</cx:pt>
          <cx:pt idx="33">98</cx:pt>
          <cx:pt idx="34">92</cx:pt>
          <cx:pt idx="35">91</cx:pt>
          <cx:pt idx="36">89</cx:pt>
          <cx:pt idx="37">82</cx:pt>
          <cx:pt idx="38">79</cx:pt>
          <cx:pt idx="39">73</cx:pt>
          <cx:pt idx="40">70</cx:pt>
          <cx:pt idx="41">70</cx:pt>
          <cx:pt idx="42">68</cx:pt>
          <cx:pt idx="43">68</cx:pt>
          <cx:pt idx="44">61</cx:pt>
          <cx:pt idx="45">61</cx:pt>
          <cx:pt idx="46">60</cx:pt>
          <cx:pt idx="47">57</cx:pt>
          <cx:pt idx="48">56</cx:pt>
          <cx:pt idx="49">53</cx:pt>
          <cx:pt idx="50">51</cx:pt>
          <cx:pt idx="51">48</cx:pt>
          <cx:pt idx="52">45</cx:pt>
          <cx:pt idx="53">45</cx:pt>
          <cx:pt idx="54">43</cx:pt>
          <cx:pt idx="55">40</cx:pt>
          <cx:pt idx="56">39</cx:pt>
          <cx:pt idx="57">36</cx:pt>
          <cx:pt idx="58">35</cx:pt>
          <cx:pt idx="59">35</cx:pt>
          <cx:pt idx="60">34</cx:pt>
          <cx:pt idx="61">33</cx:pt>
          <cx:pt idx="62">31</cx:pt>
          <cx:pt idx="63">30</cx:pt>
          <cx:pt idx="64">30</cx:pt>
          <cx:pt idx="65">29</cx:pt>
          <cx:pt idx="66">28</cx:pt>
          <cx:pt idx="67">28</cx:pt>
          <cx:pt idx="68">28</cx:pt>
          <cx:pt idx="69">27</cx:pt>
          <cx:pt idx="70">27</cx:pt>
          <cx:pt idx="71">24</cx:pt>
          <cx:pt idx="72">24</cx:pt>
          <cx:pt idx="73">24</cx:pt>
          <cx:pt idx="74">24</cx:pt>
          <cx:pt idx="75">23</cx:pt>
          <cx:pt idx="76">23</cx:pt>
          <cx:pt idx="77">22</cx:pt>
          <cx:pt idx="78">22</cx:pt>
          <cx:pt idx="79">22</cx:pt>
          <cx:pt idx="80">21</cx:pt>
          <cx:pt idx="81">21</cx:pt>
          <cx:pt idx="82">20</cx:pt>
          <cx:pt idx="83">20</cx:pt>
          <cx:pt idx="84">19</cx:pt>
          <cx:pt idx="85">19</cx:pt>
          <cx:pt idx="86">19</cx:pt>
          <cx:pt idx="87">18</cx:pt>
          <cx:pt idx="88">18</cx:pt>
          <cx:pt idx="89">18</cx:pt>
          <cx:pt idx="90">17</cx:pt>
          <cx:pt idx="91">17</cx:pt>
          <cx:pt idx="92">16</cx:pt>
          <cx:pt idx="93">16</cx:pt>
          <cx:pt idx="94">16</cx:pt>
          <cx:pt idx="95">16</cx:pt>
          <cx:pt idx="96">15</cx:pt>
          <cx:pt idx="97">15</cx:pt>
          <cx:pt idx="98">15</cx:pt>
          <cx:pt idx="99">14</cx:pt>
          <cx:pt idx="100">14</cx:pt>
          <cx:pt idx="101">13</cx:pt>
          <cx:pt idx="102">13</cx:pt>
          <cx:pt idx="103">13</cx:pt>
          <cx:pt idx="104">12</cx:pt>
          <cx:pt idx="105">12</cx:pt>
          <cx:pt idx="106">12</cx:pt>
          <cx:pt idx="107">12</cx:pt>
          <cx:pt idx="108">12</cx:pt>
          <cx:pt idx="109">12</cx:pt>
          <cx:pt idx="110">11</cx:pt>
          <cx:pt idx="111">11</cx:pt>
          <cx:pt idx="112">11</cx:pt>
          <cx:pt idx="113">11</cx:pt>
          <cx:pt idx="114">11</cx:pt>
          <cx:pt idx="115">11</cx:pt>
          <cx:pt idx="116">11</cx:pt>
          <cx:pt idx="117">11</cx:pt>
          <cx:pt idx="118">10</cx:pt>
          <cx:pt idx="119">10</cx:pt>
          <cx:pt idx="120">10</cx:pt>
          <cx:pt idx="121">10</cx:pt>
          <cx:pt idx="122">10</cx:pt>
          <cx:pt idx="123">10</cx:pt>
          <cx:pt idx="124">10</cx:pt>
          <cx:pt idx="125">10</cx:pt>
          <cx:pt idx="126">10</cx:pt>
          <cx:pt idx="127">9</cx:pt>
          <cx:pt idx="128">9</cx:pt>
          <cx:pt idx="129">9</cx:pt>
          <cx:pt idx="130">9</cx:pt>
          <cx:pt idx="131">9</cx:pt>
          <cx:pt idx="132">9</cx:pt>
          <cx:pt idx="133">9</cx:pt>
          <cx:pt idx="134">8</cx:pt>
          <cx:pt idx="135">8</cx:pt>
          <cx:pt idx="136">8</cx:pt>
          <cx:pt idx="137">8</cx:pt>
          <cx:pt idx="138">8</cx:pt>
          <cx:pt idx="139">8</cx:pt>
          <cx:pt idx="140">7</cx:pt>
          <cx:pt idx="141">7</cx:pt>
          <cx:pt idx="142">7</cx:pt>
          <cx:pt idx="143">7</cx:pt>
          <cx:pt idx="144">7</cx:pt>
          <cx:pt idx="145">7</cx:pt>
          <cx:pt idx="146">7</cx:pt>
          <cx:pt idx="147">7</cx:pt>
          <cx:pt idx="148">7</cx:pt>
          <cx:pt idx="149">7</cx:pt>
          <cx:pt idx="150">7</cx:pt>
          <cx:pt idx="151">7</cx:pt>
          <cx:pt idx="152">7</cx:pt>
          <cx:pt idx="153">7</cx:pt>
          <cx:pt idx="154">7</cx:pt>
          <cx:pt idx="155">7</cx:pt>
          <cx:pt idx="156">6</cx:pt>
          <cx:pt idx="157">6</cx:pt>
          <cx:pt idx="158">6</cx:pt>
          <cx:pt idx="159">6</cx:pt>
          <cx:pt idx="160">6</cx:pt>
          <cx:pt idx="161">6</cx:pt>
          <cx:pt idx="162">6</cx:pt>
          <cx:pt idx="163">6</cx:pt>
          <cx:pt idx="164">6</cx:pt>
          <cx:pt idx="165">6</cx:pt>
          <cx:pt idx="166">6</cx:pt>
          <cx:pt idx="167">6</cx:pt>
          <cx:pt idx="168">6</cx:pt>
          <cx:pt idx="169">6</cx:pt>
          <cx:pt idx="170">5</cx:pt>
          <cx:pt idx="171">5</cx:pt>
          <cx:pt idx="172">5</cx:pt>
          <cx:pt idx="173">5</cx:pt>
          <cx:pt idx="174">5</cx:pt>
          <cx:pt idx="175">5</cx:pt>
          <cx:pt idx="176">5</cx:pt>
          <cx:pt idx="177">5</cx:pt>
          <cx:pt idx="178">4</cx:pt>
          <cx:pt idx="179">4</cx:pt>
          <cx:pt idx="180">4</cx:pt>
          <cx:pt idx="181">4</cx:pt>
          <cx:pt idx="182">4</cx:pt>
          <cx:pt idx="183">4</cx:pt>
          <cx:pt idx="184">4</cx:pt>
          <cx:pt idx="185">4</cx:pt>
          <cx:pt idx="186">4</cx:pt>
          <cx:pt idx="187">4</cx:pt>
          <cx:pt idx="188">4</cx:pt>
          <cx:pt idx="189">4</cx:pt>
          <cx:pt idx="190">4</cx:pt>
          <cx:pt idx="191">4</cx:pt>
          <cx:pt idx="192">4</cx:pt>
          <cx:pt idx="193">4</cx:pt>
          <cx:pt idx="194">4</cx:pt>
          <cx:pt idx="195">4</cx:pt>
          <cx:pt idx="196">3</cx:pt>
          <cx:pt idx="197">3</cx:pt>
          <cx:pt idx="198">3</cx:pt>
          <cx:pt idx="199">3</cx:pt>
          <cx:pt idx="200">3</cx:pt>
          <cx:pt idx="201">3</cx:pt>
          <cx:pt idx="202">3</cx:pt>
          <cx:pt idx="203">3</cx:pt>
          <cx:pt idx="204">3</cx:pt>
          <cx:pt idx="205">3</cx:pt>
          <cx:pt idx="206">3</cx:pt>
          <cx:pt idx="207">3</cx:pt>
          <cx:pt idx="208">3</cx:pt>
          <cx:pt idx="209">3</cx:pt>
          <cx:pt idx="210">3</cx:pt>
          <cx:pt idx="211">3</cx:pt>
          <cx:pt idx="212">3</cx:pt>
          <cx:pt idx="213">3</cx:pt>
          <cx:pt idx="214">3</cx:pt>
          <cx:pt idx="215">3</cx:pt>
          <cx:pt idx="216">3</cx:pt>
          <cx:pt idx="217">3</cx:pt>
          <cx:pt idx="218">3</cx:pt>
          <cx:pt idx="219">3</cx:pt>
          <cx:pt idx="220">3</cx:pt>
          <cx:pt idx="221">3</cx:pt>
          <cx:pt idx="222">3</cx:pt>
          <cx:pt idx="223">3</cx:pt>
          <cx:pt idx="224">3</cx:pt>
          <cx:pt idx="225">3</cx:pt>
          <cx:pt idx="226">3</cx:pt>
          <cx:pt idx="227">3</cx:pt>
          <cx:pt idx="228">3</cx:pt>
          <cx:pt idx="229">2</cx:pt>
          <cx:pt idx="230">2</cx:pt>
          <cx:pt idx="231">2</cx:pt>
          <cx:pt idx="232">2</cx:pt>
          <cx:pt idx="233">2</cx:pt>
          <cx:pt idx="234">2</cx:pt>
          <cx:pt idx="235">2</cx:pt>
          <cx:pt idx="236">2</cx:pt>
          <cx:pt idx="237">2</cx:pt>
          <cx:pt idx="238">2</cx:pt>
          <cx:pt idx="239">2</cx:pt>
          <cx:pt idx="240">2</cx:pt>
          <cx:pt idx="241">2</cx:pt>
          <cx:pt idx="242">2</cx:pt>
          <cx:pt idx="243">2</cx:pt>
          <cx:pt idx="244">2</cx:pt>
          <cx:pt idx="245">2</cx:pt>
          <cx:pt idx="246">2</cx:pt>
          <cx:pt idx="247">2</cx:pt>
          <cx:pt idx="248">2</cx:pt>
          <cx:pt idx="249">2</cx:pt>
          <cx:pt idx="250">2</cx:pt>
          <cx:pt idx="251">2</cx:pt>
          <cx:pt idx="252">2</cx:pt>
          <cx:pt idx="253">2</cx:pt>
          <cx:pt idx="254">2</cx:pt>
          <cx:pt idx="255">2</cx:pt>
          <cx:pt idx="256">2</cx:pt>
          <cx:pt idx="257">2</cx:pt>
          <cx:pt idx="258">2</cx:pt>
          <cx:pt idx="259">2</cx:pt>
          <cx:pt idx="260">2</cx:pt>
          <cx:pt idx="261">2</cx:pt>
          <cx:pt idx="262">2</cx:pt>
          <cx:pt idx="263">2</cx:pt>
          <cx:pt idx="264">2</cx:pt>
          <cx:pt idx="265">2</cx:pt>
          <cx:pt idx="266">2</cx:pt>
          <cx:pt idx="267">2</cx:pt>
          <cx:pt idx="268">2</cx:pt>
          <cx:pt idx="269">2</cx:pt>
          <cx:pt idx="270">2</cx:pt>
          <cx:pt idx="271">2</cx:pt>
          <cx:pt idx="272">2</cx:pt>
          <cx:pt idx="273">2</cx:pt>
          <cx:pt idx="274">2</cx:pt>
          <cx:pt idx="275">2</cx:pt>
          <cx:pt idx="276">2</cx:pt>
          <cx:pt idx="277">2</cx:pt>
          <cx:pt idx="278">2</cx:pt>
          <cx:pt idx="279">2</cx:pt>
          <cx:pt idx="280">2</cx:pt>
          <cx:pt idx="281">2</cx:pt>
          <cx:pt idx="282">2</cx:pt>
          <cx:pt idx="283">2</cx:pt>
          <cx:pt idx="284">2</cx:pt>
          <cx:pt idx="285">2</cx:pt>
          <cx:pt idx="286">2</cx:pt>
          <cx:pt idx="287">2</cx:pt>
          <cx:pt idx="288">2</cx:pt>
          <cx:pt idx="289">2</cx:pt>
          <cx:pt idx="290">2</cx:pt>
          <cx:pt idx="291">2</cx:pt>
          <cx:pt idx="292">2</cx:pt>
          <cx:pt idx="293">2</cx:pt>
          <cx:pt idx="294">2</cx:pt>
          <cx:pt idx="295">2</cx:pt>
          <cx:pt idx="296">2</cx:pt>
          <cx:pt idx="297">1</cx:pt>
          <cx:pt idx="298">1</cx:pt>
          <cx:pt idx="299">1</cx:pt>
          <cx:pt idx="300">1</cx:pt>
          <cx:pt idx="301">1</cx:pt>
          <cx:pt idx="302">1</cx:pt>
          <cx:pt idx="303">1</cx:pt>
          <cx:pt idx="304">1</cx:pt>
          <cx:pt idx="305">1</cx:pt>
          <cx:pt idx="306">1</cx:pt>
          <cx:pt idx="307">1</cx:pt>
          <cx:pt idx="308">1</cx:pt>
          <cx:pt idx="309">1</cx:pt>
          <cx:pt idx="310">1</cx:pt>
          <cx:pt idx="311">1</cx:pt>
          <cx:pt idx="312">1</cx:pt>
          <cx:pt idx="313">1</cx:pt>
          <cx:pt idx="314">1</cx:pt>
          <cx:pt idx="315">1</cx:pt>
          <cx:pt idx="316">1</cx:pt>
          <cx:pt idx="317">1</cx:pt>
          <cx:pt idx="318">1</cx:pt>
          <cx:pt idx="319">1</cx:pt>
          <cx:pt idx="320">1</cx:pt>
          <cx:pt idx="321">1</cx:pt>
          <cx:pt idx="322">1</cx:pt>
          <cx:pt idx="323">1</cx:pt>
          <cx:pt idx="324">1</cx:pt>
          <cx:pt idx="325">1</cx:pt>
          <cx:pt idx="326">1</cx:pt>
          <cx:pt idx="327">1</cx:pt>
          <cx:pt idx="328">1</cx:pt>
          <cx:pt idx="329">1</cx:pt>
          <cx:pt idx="330">1</cx:pt>
          <cx:pt idx="331">1</cx:pt>
          <cx:pt idx="332">1</cx:pt>
          <cx:pt idx="333">1</cx:pt>
          <cx:pt idx="334">1</cx:pt>
          <cx:pt idx="335">1</cx:pt>
          <cx:pt idx="336">1</cx:pt>
          <cx:pt idx="337">1</cx:pt>
          <cx:pt idx="338">1</cx:pt>
          <cx:pt idx="339">1</cx:pt>
          <cx:pt idx="340">1</cx:pt>
          <cx:pt idx="341">1</cx:pt>
          <cx:pt idx="342">1</cx:pt>
          <cx:pt idx="343">1</cx:pt>
          <cx:pt idx="344">1</cx:pt>
          <cx:pt idx="345">1</cx:pt>
          <cx:pt idx="346">1</cx:pt>
          <cx:pt idx="347">1</cx:pt>
          <cx:pt idx="348">1</cx:pt>
          <cx:pt idx="349">1</cx:pt>
          <cx:pt idx="350">1</cx:pt>
          <cx:pt idx="351">1</cx:pt>
          <cx:pt idx="352">1</cx:pt>
          <cx:pt idx="353">1</cx:pt>
          <cx:pt idx="354">1</cx:pt>
          <cx:pt idx="355">1</cx:pt>
          <cx:pt idx="356">1</cx:pt>
          <cx:pt idx="357">1</cx:pt>
          <cx:pt idx="358">1</cx:pt>
          <cx:pt idx="359">1</cx:pt>
          <cx:pt idx="360">1</cx:pt>
          <cx:pt idx="361">1</cx:pt>
          <cx:pt idx="362">1</cx:pt>
          <cx:pt idx="363">1</cx:pt>
          <cx:pt idx="364">1</cx:pt>
          <cx:pt idx="365">1</cx:pt>
          <cx:pt idx="366">1</cx:pt>
          <cx:pt idx="367">1</cx:pt>
          <cx:pt idx="368">1</cx:pt>
          <cx:pt idx="369">1</cx:pt>
          <cx:pt idx="370">1</cx:pt>
          <cx:pt idx="371">1</cx:pt>
          <cx:pt idx="372">1</cx:pt>
          <cx:pt idx="373">1</cx:pt>
          <cx:pt idx="374">1</cx:pt>
          <cx:pt idx="375">1</cx:pt>
          <cx:pt idx="376">1</cx:pt>
          <cx:pt idx="377">1</cx:pt>
          <cx:pt idx="378">1</cx:pt>
          <cx:pt idx="379">1</cx:pt>
          <cx:pt idx="380">1</cx:pt>
          <cx:pt idx="381">1</cx:pt>
          <cx:pt idx="382">1</cx:pt>
          <cx:pt idx="383">1</cx:pt>
          <cx:pt idx="384">1</cx:pt>
          <cx:pt idx="385">1</cx:pt>
          <cx:pt idx="386">1</cx:pt>
          <cx:pt idx="387">1</cx:pt>
          <cx:pt idx="388">1</cx:pt>
          <cx:pt idx="389">1</cx:pt>
          <cx:pt idx="390">1</cx:pt>
          <cx:pt idx="391">1</cx:pt>
          <cx:pt idx="392">1</cx:pt>
          <cx:pt idx="393">1</cx:pt>
          <cx:pt idx="394">1</cx:pt>
          <cx:pt idx="395">1</cx:pt>
          <cx:pt idx="396">1</cx:pt>
          <cx:pt idx="397">1</cx:pt>
          <cx:pt idx="398">1</cx:pt>
          <cx:pt idx="399">1</cx:pt>
          <cx:pt idx="400">1</cx:pt>
          <cx:pt idx="401">1</cx:pt>
          <cx:pt idx="402">1</cx:pt>
          <cx:pt idx="403">1</cx:pt>
          <cx:pt idx="404">1</cx:pt>
          <cx:pt idx="405">1</cx:pt>
          <cx:pt idx="406">1</cx:pt>
          <cx:pt idx="407">1</cx:pt>
          <cx:pt idx="408">1</cx:pt>
          <cx:pt idx="409">1</cx:pt>
          <cx:pt idx="410">1</cx:pt>
          <cx:pt idx="411">1</cx:pt>
          <cx:pt idx="412">1</cx:pt>
          <cx:pt idx="413">1</cx:pt>
          <cx:pt idx="414">1</cx:pt>
          <cx:pt idx="415">1</cx:pt>
          <cx:pt idx="416">1</cx:pt>
          <cx:pt idx="417">1</cx:pt>
          <cx:pt idx="418">1</cx:pt>
          <cx:pt idx="419">1</cx:pt>
          <cx:pt idx="420">1</cx:pt>
          <cx:pt idx="421">1</cx:pt>
          <cx:pt idx="422">1</cx:pt>
          <cx:pt idx="423">1</cx:pt>
        </cx:lvl>
      </cx:numDim>
    </cx:data>
  </cx:chartData>
  <cx:chart>
    <cx:plotArea>
      <cx:plotAreaRegion>
        <cx:series layoutId="funnel" uniqueId="{0A8E220D-DAC0-472D-B4A6-74178AF601AA}">
          <cx:tx>
            <cx:txData>
              <cx:f>'0_percent'!$J$1</cx:f>
              <cx:v>count</cx:v>
            </cx:txData>
          </cx:tx>
          <cx:spPr>
            <a:solidFill>
              <a:schemeClr val="tx1"/>
            </a:solidFill>
          </cx:spPr>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600"/>
            </a:pPr>
            <a:endParaRPr lang="en-US" sz="600" b="0" i="0" u="none" strike="noStrike" baseline="0">
              <a:solidFill>
                <a:sysClr val="windowText" lastClr="000000">
                  <a:lumMod val="65000"/>
                  <a:lumOff val="35000"/>
                </a:sysClr>
              </a:solidFill>
              <a:latin typeface="Calibri" panose="020F050202020403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F40B-F7FE-4B21-8B5C-907200CDB685}" type="datetimeFigureOut">
              <a:rPr lang="en-GB" smtClean="0"/>
              <a:t>10/05/2024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1ABC-4E42-4BF8-B2FB-FA576A4A5214}" type="slidenum">
              <a:rPr lang="en-GB" smtClean="0"/>
              <a:t>‹#›</a:t>
            </a:fld>
            <a:endParaRPr lang="en-GB"/>
          </a:p>
        </p:txBody>
      </p:sp>
    </p:spTree>
    <p:extLst>
      <p:ext uri="{BB962C8B-B14F-4D97-AF65-F5344CB8AC3E}">
        <p14:creationId xmlns:p14="http://schemas.microsoft.com/office/powerpoint/2010/main" val="34178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ebi.ac.uk/interpro/about/interpr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link.springer.com/protocol/10.1007/978-1-0716-1036-7_13#ref-CR16" TargetMode="External"/><Relationship Id="rId2" Type="http://schemas.openxmlformats.org/officeDocument/2006/relationships/slide" Target="../slides/slide63.xml"/><Relationship Id="rId1" Type="http://schemas.openxmlformats.org/officeDocument/2006/relationships/notesMaster" Target="../notesMasters/notesMaster1.xml"/><Relationship Id="rId5" Type="http://schemas.openxmlformats.org/officeDocument/2006/relationships/hyperlink" Target="https://link.springer.com/protocol/10.1007/978-1-0716-1036-7_13#ref-CR15" TargetMode="External"/><Relationship Id="rId4" Type="http://schemas.openxmlformats.org/officeDocument/2006/relationships/hyperlink" Target="https://link.springer.com/protocol/10.1007/978-1-0716-1036-7_13#ref-CR1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RMSD = Root mean square deviation (difference between prediction values and estimator. Close to 1 for backbone = good, larger than 6 indicates poor quality OR conformational changes in the protein. </a:t>
            </a:r>
          </a:p>
          <a:p>
            <a:endParaRPr lang="en-GB" dirty="0"/>
          </a:p>
          <a:p>
            <a:r>
              <a:rPr lang="en-GB" dirty="0"/>
              <a:t>Consensus RMSD=1.5525, Q-score of 0.1255</a:t>
            </a:r>
          </a:p>
        </p:txBody>
      </p:sp>
      <p:sp>
        <p:nvSpPr>
          <p:cNvPr id="4" name="Slide Number Placeholder 3"/>
          <p:cNvSpPr>
            <a:spLocks noGrp="1"/>
          </p:cNvSpPr>
          <p:nvPr>
            <p:ph type="sldNum" sz="quarter" idx="5"/>
          </p:nvPr>
        </p:nvSpPr>
        <p:spPr/>
        <p:txBody>
          <a:bodyPr/>
          <a:lstStyle/>
          <a:p>
            <a:fld id="{487B1ABC-4E42-4BF8-B2FB-FA576A4A5214}" type="slidenum">
              <a:rPr lang="en-GB" smtClean="0"/>
              <a:t>3</a:t>
            </a:fld>
            <a:endParaRPr lang="en-GB"/>
          </a:p>
        </p:txBody>
      </p:sp>
    </p:spTree>
    <p:extLst>
      <p:ext uri="{BB962C8B-B14F-4D97-AF65-F5344CB8AC3E}">
        <p14:creationId xmlns:p14="http://schemas.microsoft.com/office/powerpoint/2010/main" val="720759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and 3NE8 still have what looks like an additional helix (the proposed mobile helix region) – these were the structures from E. coli and Bartonella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both gram negative. However other gram negative (the Thermus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parvatiensis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7B3N and the 3CZX from Neisseria meningitidis) don’t have this additional helix in the alignment. To look into proposed functions of all four, maybe only 3NE8 and 4BIN are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this might be the identifier for function?</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Did also run US-Align with the uncropped structures, and found 7RAG (an amidase in complex with lipoprotein from Clostridium difficile) had a very low TM score (,0.01), but did align with others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search on PDB structures,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aligned it with several other NAMLAAs.</a:t>
            </a:r>
          </a:p>
          <a:p>
            <a:pPr marL="0" lvl="0" indent="0">
              <a:buFont typeface="Symbol" panose="05050102010706020507" pitchFamily="18"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Bacteriophage and Staph.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also had poor TM scores (around the 2.4 mark). Very likely due to the longer N-terminal domains and the 7RAG lipoprotein chain in the PDB structure.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12</a:t>
            </a:fld>
            <a:endParaRPr lang="en-GB"/>
          </a:p>
        </p:txBody>
      </p:sp>
    </p:spTree>
    <p:extLst>
      <p:ext uri="{BB962C8B-B14F-4D97-AF65-F5344CB8AC3E}">
        <p14:creationId xmlns:p14="http://schemas.microsoft.com/office/powerpoint/2010/main" val="12494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Bacteriophage amidases coming with a long N-terminal domain (5J72), to bind to cell wall? 4BIN also has an AMIN domain which potentially binds peptidoglycan (cell wall) as well, with proposed unknown binding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13</a:t>
            </a:fld>
            <a:endParaRPr lang="en-GB"/>
          </a:p>
        </p:txBody>
      </p:sp>
    </p:spTree>
    <p:extLst>
      <p:ext uri="{BB962C8B-B14F-4D97-AF65-F5344CB8AC3E}">
        <p14:creationId xmlns:p14="http://schemas.microsoft.com/office/powerpoint/2010/main" val="172986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3NE8 paper posed 3 functions for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LytC</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-type amidases (NAMLAA): lytic from bacteriophages, lytic from sporulating bacteria, and cell separation amidases (which are the ones I’m after!) And that those with cell separation function have the self-regulating helix, as why would an amidase whose function is to lyse the cell wall to death want to be regulated?</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14</a:t>
            </a:fld>
            <a:endParaRPr lang="en-GB"/>
          </a:p>
        </p:txBody>
      </p:sp>
    </p:spTree>
    <p:extLst>
      <p:ext uri="{BB962C8B-B14F-4D97-AF65-F5344CB8AC3E}">
        <p14:creationId xmlns:p14="http://schemas.microsoft.com/office/powerpoint/2010/main" val="474162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SwissProt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Provides assertion method (manual vs automatic), but draws in information from other tools or databases (does not appear to run the tools themselves in domain identification).</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Includes both experimentally derived evidence and computational evidence. For amidase_3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had just automatic annotation from SMART ‘inferred from signature match’.</a:t>
            </a:r>
          </a:p>
          <a:p>
            <a:pPr marL="742950" lvl="1" indent="-285750">
              <a:lnSpc>
                <a:spcPct val="107000"/>
              </a:lnSpc>
              <a:buFont typeface="Courier New" panose="02070309020205020404" pitchFamily="49" charset="0"/>
              <a:buChar char="o"/>
            </a:pPr>
            <a:r>
              <a:rPr lang="en-GB" sz="1100"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Lists as ‘IPR002508’.</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Incorporates the models from 13 member databases including SMART, adds the GO annotations on top of that</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 think matches the different signatures and profiles produced from the 13 databases and combines them into a consensus where they are different to assign them a family.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SMART: Lists as ‘Ami_3’ (SM00646), reported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etc. Family includes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phages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as well as bacteria (therefore does not distinguish between specific function, although acknowledges phage endolytic and autolytic functional difference in-text – endolytic not having signal peptide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autopytlic</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having a C- or N-terminal cell wall binding domain).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Combines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stable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proteomes. Contains 137mill+ proteins from 537,000 species+.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1998 paper: ‘Manually curated hidden Markov models’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Uses manual curation to annotate domains (using multiple sequence alignment and selecting a cut-off threshold for similarity to cluster each domain manually).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Gapped multiple sequence alignments (encompassing secondary structures of known tertiary structures), found candidate homologues using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two other iterative tools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MoST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WiseTools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which were statistically significant in their alignments but also includes some homologues experimentally shown to operate in the same biological context.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True positive/true negatives manually decided upon for each domain by assigning am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SWise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similarity score (scoring algorithm) threshold based on ‘published homology arguments’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Protein profiles generated from the alignments, then constructed hidden Markov models (assuming to identify patterns in the domains which can be applied to match with new sequences being entered?)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ECOD (domain ID e3ne8A1 for Amidase 3, using the protein family Amidase 3). F-class classification still contains both endolysins and autolysins.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Can be automatically assigned (was automatic for 3NE8).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F-group = domains with significant sequence similarity, mostly mapped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Pfam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families and some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clusters.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Also provides automatic groupings based on architecture of the structure, possible homologs based on high sequence/structure scores, functional similarity, features, topology.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Only uses structures derived in the PDB, emphasises distant evolutionary relationships. </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Has a classification pipeline that gets more and more specific (starting with the SCOP superfamilies and pairing protein structures based on low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lidentity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around 40%), but for F-class, uses hidden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markov</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modelling like SMART does (HMMER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HHsearch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-based clustering)</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CDD/SPARCLE: By the NCBI, architecture ID for NAMLA is 11436722</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Searches based on protein sequence, uses RPS-BLAST to produce position-specific scoring matrices against a protein query (these are pre-calculated against the conserved domain database)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Manually curated at least for the NAMLA architecture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Does not distinguish between sporulating Clostridium difficile and the normal function cell cycle autolytic bacteria.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GO Annotations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 mix of manual annotations and computational predictions for gene products, indicated by evidence code.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Manual curation based on papers (functional evidence).</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99% are computational annotations: project annotations from one species to another based on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orthology</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(like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EggNOG</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database), prediction based on curated rules, prediction based on sequence features, mapping of concepts to GO terms(?)</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Annotations from: InterPro2GO,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Keywords2GO,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UniProt</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Subcellular Location2GO, EC2GO, UniRule2GO,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Ensembl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Genomes, UniPathway2GO, Gene Ontology Consortium,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RNACentral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InterPro2GO: Manually curated file by looking between proteins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InterPro</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selecting an appropriate GO term for all proteins in the family (using stats in keywords, comments, annotation conservation). 90-100% accurate.</a:t>
            </a:r>
          </a:p>
          <a:p>
            <a:pPr marL="1600200" lvl="3" indent="-228600">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Keyword2GO: Manually curated and based on literature/sequence analysis checks (from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TrEMBL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entries on keywords in nucleotide sequence, and using Spearmint decision tree program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RuleBase</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rules algorithm). 91-98% accurate.</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PANTHER</a:t>
            </a:r>
          </a:p>
          <a:p>
            <a:pPr marL="1143000" lvl="2" indent="-228600">
              <a:lnSpc>
                <a:spcPct val="107000"/>
              </a:lnSpc>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N/A for NAMLA, no organism matches in their database, but uses protein placement in a phylogenetic tree to inform classification of sequences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TreeGrafter</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PROSITE (N/A didn’t have Amidase 3 as a domain, although describes it under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LytM</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entry)</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15</a:t>
            </a:fld>
            <a:endParaRPr lang="en-GB"/>
          </a:p>
        </p:txBody>
      </p:sp>
    </p:spTree>
    <p:extLst>
      <p:ext uri="{BB962C8B-B14F-4D97-AF65-F5344CB8AC3E}">
        <p14:creationId xmlns:p14="http://schemas.microsoft.com/office/powerpoint/2010/main" val="425182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buFont typeface="Courier New" panose="02070309020205020404" pitchFamily="49" charset="0"/>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Sequences: Could search for similarity in sequences in non-redundant NCBI dataset.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Font typeface="Wingdings" panose="05000000000000000000" pitchFamily="2"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Clustering database search prevent having many hits from the same cluster (uses a representative sequence from each cluster, one cluster = sequences at 90% identity and 90% sequence length).</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Expanded amidase_3 excel list of 177 proteins, classify these into the three groups?</a:t>
            </a:r>
          </a:p>
          <a:p>
            <a:pPr marL="457200" lvl="1" indent="0">
              <a:lnSpc>
                <a:spcPct val="107000"/>
              </a:lnSpc>
              <a:spcAft>
                <a:spcPts val="800"/>
              </a:spcAft>
              <a:buFont typeface="Wingdings" panose="05000000000000000000" pitchFamily="2" charset="2"/>
              <a:buNone/>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Using alignment of the sequences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HMMsearch</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(found 314 significant hits in reference proteome database)and eggnog database to form phylogeny for these proteins? When did the three classes diverge? </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7000"/>
              </a:lnSpc>
              <a:spcBef>
                <a:spcPts val="0"/>
              </a:spcBef>
              <a:spcAft>
                <a:spcPts val="800"/>
              </a:spcAft>
              <a:buClrTx/>
              <a:buSzTx/>
              <a:buFont typeface="Wingdings" panose="05000000000000000000" pitchFamily="2" charset="2"/>
              <a:buNone/>
              <a:tabLst/>
              <a:defRPr/>
            </a:pPr>
            <a:r>
              <a:rPr lang="en-US" sz="2400" dirty="0"/>
              <a:t>(there are ‘unrecognized’ proteins I the PDB which came up in one of the </a:t>
            </a:r>
            <a:r>
              <a:rPr lang="en-US" sz="2400" dirty="0" err="1"/>
              <a:t>PDBeFOLD</a:t>
            </a:r>
            <a:r>
              <a:rPr lang="en-US" sz="2400" dirty="0"/>
              <a:t> pairwise alignments, can we confirm if they are NAMLA and if they are Group A?)</a:t>
            </a:r>
          </a:p>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16</a:t>
            </a:fld>
            <a:endParaRPr lang="en-GB"/>
          </a:p>
        </p:txBody>
      </p:sp>
    </p:spTree>
    <p:extLst>
      <p:ext uri="{BB962C8B-B14F-4D97-AF65-F5344CB8AC3E}">
        <p14:creationId xmlns:p14="http://schemas.microsoft.com/office/powerpoint/2010/main" val="1946674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nSpc>
                <a:spcPct val="107000"/>
              </a:lnSpc>
              <a:spcAft>
                <a:spcPts val="800"/>
              </a:spcAft>
              <a:buFont typeface="Wingdings" panose="05000000000000000000" pitchFamily="2"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18</a:t>
            </a:fld>
            <a:endParaRPr lang="en-GB"/>
          </a:p>
        </p:txBody>
      </p:sp>
    </p:spTree>
    <p:extLst>
      <p:ext uri="{BB962C8B-B14F-4D97-AF65-F5344CB8AC3E}">
        <p14:creationId xmlns:p14="http://schemas.microsoft.com/office/powerpoint/2010/main" val="316686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gram negative structure identified was in sporulating bacteria (n. meningitidis) and weren’t hypothesized to have the helix(? Is that accurate?)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19</a:t>
            </a:fld>
            <a:endParaRPr lang="en-GB"/>
          </a:p>
        </p:txBody>
      </p:sp>
    </p:spTree>
    <p:extLst>
      <p:ext uri="{BB962C8B-B14F-4D97-AF65-F5344CB8AC3E}">
        <p14:creationId xmlns:p14="http://schemas.microsoft.com/office/powerpoint/2010/main" val="2924310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Could use isolate data from </a:t>
            </a:r>
            <a:r>
              <a:rPr lang="en-US" dirty="0" err="1"/>
              <a:t>InterPro</a:t>
            </a:r>
            <a:r>
              <a:rPr lang="en-US" dirty="0"/>
              <a:t> if need another source for sequences, however this is not non-redundant</a:t>
            </a:r>
          </a:p>
          <a:p>
            <a:r>
              <a:rPr lang="en-GB" dirty="0"/>
              <a:t>For </a:t>
            </a:r>
            <a:r>
              <a:rPr lang="en-GB" dirty="0" err="1"/>
              <a:t>bullding</a:t>
            </a:r>
            <a:r>
              <a:rPr lang="en-GB" dirty="0"/>
              <a:t> taxonomy later on: </a:t>
            </a:r>
            <a:r>
              <a:rPr lang="en-GB" dirty="0" err="1"/>
              <a:t>EggNOG</a:t>
            </a:r>
            <a:r>
              <a:rPr lang="en-GB" dirty="0"/>
              <a:t> database for </a:t>
            </a:r>
            <a:r>
              <a:rPr lang="en-GB"/>
              <a:t>more distant orthologs?</a:t>
            </a:r>
          </a:p>
        </p:txBody>
      </p:sp>
      <p:sp>
        <p:nvSpPr>
          <p:cNvPr id="4" name="Slide Number Placeholder 3"/>
          <p:cNvSpPr>
            <a:spLocks noGrp="1"/>
          </p:cNvSpPr>
          <p:nvPr>
            <p:ph type="sldNum" sz="quarter" idx="5"/>
          </p:nvPr>
        </p:nvSpPr>
        <p:spPr/>
        <p:txBody>
          <a:bodyPr/>
          <a:lstStyle/>
          <a:p>
            <a:fld id="{487B1ABC-4E42-4BF8-B2FB-FA576A4A5214}" type="slidenum">
              <a:rPr lang="en-GB" smtClean="0"/>
              <a:t>21</a:t>
            </a:fld>
            <a:endParaRPr lang="en-GB"/>
          </a:p>
        </p:txBody>
      </p:sp>
    </p:spTree>
    <p:extLst>
      <p:ext uri="{BB962C8B-B14F-4D97-AF65-F5344CB8AC3E}">
        <p14:creationId xmlns:p14="http://schemas.microsoft.com/office/powerpoint/2010/main" val="1974516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Jalview</a:t>
            </a:r>
            <a:endParaRPr lang="en-US" dirty="0"/>
          </a:p>
          <a:p>
            <a:r>
              <a:rPr lang="en-US" dirty="0"/>
              <a:t>High occupancy region here (this matches the proposed gram-negative regulatory helix in the highlighted sequence</a:t>
            </a:r>
          </a:p>
          <a:p>
            <a:r>
              <a:rPr lang="en-US" dirty="0"/>
              <a:t>Answers question 1: Yes, this is highly conserved in other gram negative bacteria. But is it in gram positive bacteria?</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23</a:t>
            </a:fld>
            <a:endParaRPr lang="en-GB"/>
          </a:p>
        </p:txBody>
      </p:sp>
    </p:spTree>
    <p:extLst>
      <p:ext uri="{BB962C8B-B14F-4D97-AF65-F5344CB8AC3E}">
        <p14:creationId xmlns:p14="http://schemas.microsoft.com/office/powerpoint/2010/main" val="30100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5J72, 4RN7, 7RAG, 7AGL, 7AGM, 5EMI, 7TJ4</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24</a:t>
            </a:fld>
            <a:endParaRPr lang="en-GB"/>
          </a:p>
        </p:txBody>
      </p:sp>
    </p:spTree>
    <p:extLst>
      <p:ext uri="{BB962C8B-B14F-4D97-AF65-F5344CB8AC3E}">
        <p14:creationId xmlns:p14="http://schemas.microsoft.com/office/powerpoint/2010/main" val="88746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Conserved across all: Glycine-Histidine pair at end of first beta sheet (Gly195, His196), glutamate at start of first helix (Glu211), histidine at end of second sheet (4BIN HIS265), glutamate in sheet 5 (Glu373)</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two gram negatives, there is an additional helix between 289-307 for 4BIN and 280-298 for 3NE8 that isn’t there for the gram positives or the other gram negatives and does not align to anything in the MSA.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have a region near the start of the amidase which isn’t conserved in any other species, region contains a helix and at least one beat sheet, region is in 7AGO, 7AGL, 7AGM, 4M6G, 4LQ6. Most, not all of the mycobacteria.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Mycobacteria do all have a 7 residue motif, residues not all in common however some are conserved (Tyr-Ile-</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-X-X-</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Gly</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Bacteriophage amidase had very long C-terminal domain containing beta sheets after the amidase enzyme (did not align to anything, makes sense because all other structures are bacterial)</a:t>
            </a:r>
          </a:p>
        </p:txBody>
      </p:sp>
      <p:sp>
        <p:nvSpPr>
          <p:cNvPr id="4" name="Slide Number Placeholder 3"/>
          <p:cNvSpPr>
            <a:spLocks noGrp="1"/>
          </p:cNvSpPr>
          <p:nvPr>
            <p:ph type="sldNum" sz="quarter" idx="5"/>
          </p:nvPr>
        </p:nvSpPr>
        <p:spPr/>
        <p:txBody>
          <a:bodyPr/>
          <a:lstStyle/>
          <a:p>
            <a:fld id="{487B1ABC-4E42-4BF8-B2FB-FA576A4A5214}" type="slidenum">
              <a:rPr lang="en-GB" smtClean="0"/>
              <a:t>4</a:t>
            </a:fld>
            <a:endParaRPr lang="en-GB"/>
          </a:p>
        </p:txBody>
      </p:sp>
    </p:spTree>
    <p:extLst>
      <p:ext uri="{BB962C8B-B14F-4D97-AF65-F5344CB8AC3E}">
        <p14:creationId xmlns:p14="http://schemas.microsoft.com/office/powerpoint/2010/main" val="4254810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Gram negative</a:t>
            </a:r>
          </a:p>
        </p:txBody>
      </p:sp>
      <p:sp>
        <p:nvSpPr>
          <p:cNvPr id="4" name="Slide Number Placeholder 3"/>
          <p:cNvSpPr>
            <a:spLocks noGrp="1"/>
          </p:cNvSpPr>
          <p:nvPr>
            <p:ph type="sldNum" sz="quarter" idx="5"/>
          </p:nvPr>
        </p:nvSpPr>
        <p:spPr/>
        <p:txBody>
          <a:bodyPr/>
          <a:lstStyle/>
          <a:p>
            <a:fld id="{487B1ABC-4E42-4BF8-B2FB-FA576A4A5214}" type="slidenum">
              <a:rPr lang="en-GB" smtClean="0"/>
              <a:t>25</a:t>
            </a:fld>
            <a:endParaRPr lang="en-GB"/>
          </a:p>
        </p:txBody>
      </p:sp>
    </p:spTree>
    <p:extLst>
      <p:ext uri="{BB962C8B-B14F-4D97-AF65-F5344CB8AC3E}">
        <p14:creationId xmlns:p14="http://schemas.microsoft.com/office/powerpoint/2010/main" val="395154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Gram positive, same region of alignment</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26</a:t>
            </a:fld>
            <a:endParaRPr lang="en-GB"/>
          </a:p>
        </p:txBody>
      </p:sp>
    </p:spTree>
    <p:extLst>
      <p:ext uri="{BB962C8B-B14F-4D97-AF65-F5344CB8AC3E}">
        <p14:creationId xmlns:p14="http://schemas.microsoft.com/office/powerpoint/2010/main" val="30759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conservation of sequence in gram negatives, but overall poor consistency, and missing residues in gram positives that are highly conserved in gram negatives (but can I quantify?)</a:t>
            </a:r>
          </a:p>
          <a:p>
            <a:r>
              <a:rPr lang="en-US" dirty="0"/>
              <a:t>Overlay centre: Comparison region which is highly occupied and consistent across gram negative and gram positive sequences</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27</a:t>
            </a:fld>
            <a:endParaRPr lang="en-GB"/>
          </a:p>
        </p:txBody>
      </p:sp>
    </p:spTree>
    <p:extLst>
      <p:ext uri="{BB962C8B-B14F-4D97-AF65-F5344CB8AC3E}">
        <p14:creationId xmlns:p14="http://schemas.microsoft.com/office/powerpoint/2010/main" val="2093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happy with this although it is better than before – want to automatically remove sequences causing gaps in these high consensus/identity regions as its double-digits in 34,000+ sequences, need to implement later)</a:t>
            </a:r>
          </a:p>
        </p:txBody>
      </p:sp>
      <p:sp>
        <p:nvSpPr>
          <p:cNvPr id="4" name="Slide Number Placeholder 3"/>
          <p:cNvSpPr>
            <a:spLocks noGrp="1"/>
          </p:cNvSpPr>
          <p:nvPr>
            <p:ph type="sldNum" sz="quarter" idx="5"/>
          </p:nvPr>
        </p:nvSpPr>
        <p:spPr/>
        <p:txBody>
          <a:bodyPr/>
          <a:lstStyle/>
          <a:p>
            <a:fld id="{487B1ABC-4E42-4BF8-B2FB-FA576A4A5214}" type="slidenum">
              <a:rPr lang="en-GB" smtClean="0"/>
              <a:t>32</a:t>
            </a:fld>
            <a:endParaRPr lang="en-GB"/>
          </a:p>
        </p:txBody>
      </p:sp>
    </p:spTree>
    <p:extLst>
      <p:ext uri="{BB962C8B-B14F-4D97-AF65-F5344CB8AC3E}">
        <p14:creationId xmlns:p14="http://schemas.microsoft.com/office/powerpoint/2010/main" val="257907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Families above 30 count in the 90% dataset (LEFT: distribution, RIGHT: top 20 families), but not really a specific bacterial family identified</a:t>
            </a:r>
          </a:p>
          <a:p>
            <a:r>
              <a:rPr lang="en-US" dirty="0"/>
              <a:t>286 unique families</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34</a:t>
            </a:fld>
            <a:endParaRPr lang="en-GB"/>
          </a:p>
        </p:txBody>
      </p:sp>
    </p:spTree>
    <p:extLst>
      <p:ext uri="{BB962C8B-B14F-4D97-AF65-F5344CB8AC3E}">
        <p14:creationId xmlns:p14="http://schemas.microsoft.com/office/powerpoint/2010/main" val="2627266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by phylum: 90 percent identity in the proposed mobile helix region</a:t>
            </a:r>
          </a:p>
          <a:p>
            <a:r>
              <a:rPr lang="en-GB" b="0" dirty="0">
                <a:solidFill>
                  <a:srgbClr val="6A9955"/>
                </a:solidFill>
                <a:effectLst/>
                <a:latin typeface="Consolas" panose="020B0609020204030204" pitchFamily="49" charset="0"/>
              </a:rPr>
              <a:t># 90% group contains 15 bacteriophage sequences and 4 gram positive bacterial sequences.</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no mycobacterium</a:t>
            </a:r>
          </a:p>
          <a:p>
            <a:endParaRPr lang="en-GB" b="0" dirty="0">
              <a:solidFill>
                <a:srgbClr val="6A9955"/>
              </a:solidFill>
              <a:effectLst/>
              <a:latin typeface="Consolas" panose="020B0609020204030204" pitchFamily="49" charset="0"/>
            </a:endParaRPr>
          </a:p>
          <a:p>
            <a:r>
              <a:rPr lang="en-GB" b="0" dirty="0">
                <a:solidFill>
                  <a:srgbClr val="6A9955"/>
                </a:solidFill>
                <a:effectLst/>
                <a:latin typeface="Consolas" panose="020B0609020204030204" pitchFamily="49" charset="0"/>
              </a:rPr>
              <a:t>Unknown = </a:t>
            </a:r>
            <a:r>
              <a:rPr lang="en-GB" b="0" dirty="0" err="1">
                <a:solidFill>
                  <a:srgbClr val="6A9955"/>
                </a:solidFill>
                <a:effectLst/>
                <a:latin typeface="Consolas" panose="020B0609020204030204" pitchFamily="49" charset="0"/>
              </a:rPr>
              <a:t>candidatus</a:t>
            </a:r>
            <a:r>
              <a:rPr lang="en-GB" b="0" dirty="0">
                <a:solidFill>
                  <a:srgbClr val="6A9955"/>
                </a:solidFill>
                <a:effectLst/>
                <a:latin typeface="Consolas" panose="020B0609020204030204" pitchFamily="49" charset="0"/>
              </a:rPr>
              <a:t> species (unclear of lineage, proposed organism)</a:t>
            </a:r>
          </a:p>
          <a:p>
            <a:r>
              <a:rPr lang="en-GB" b="0" dirty="0">
                <a:solidFill>
                  <a:srgbClr val="6A9955"/>
                </a:solidFill>
                <a:effectLst/>
                <a:latin typeface="Consolas" panose="020B0609020204030204" pitchFamily="49" charset="0"/>
              </a:rPr>
              <a:t>LPSN very helpful in finding information about wall structure/staining results</a:t>
            </a:r>
          </a:p>
          <a:p>
            <a:r>
              <a:rPr lang="en-GB" b="0" dirty="0">
                <a:solidFill>
                  <a:srgbClr val="6A9955"/>
                </a:solidFill>
                <a:effectLst/>
                <a:latin typeface="Consolas" panose="020B0609020204030204" pitchFamily="49" charset="0"/>
              </a:rPr>
              <a:t>Reviewed output of AMR and assigned gram-status where there was a publication backing it up (most were newly reported species, 2021-2023). AMR not good at classifying gram positives in this set, therefore based on phylogeny chart have swapped to gram negative where it mis-assigned the species in the search (</a:t>
            </a:r>
            <a:r>
              <a:rPr lang="en-GB" b="0" dirty="0" err="1">
                <a:solidFill>
                  <a:srgbClr val="6A9955"/>
                </a:solidFill>
                <a:effectLst/>
                <a:latin typeface="Consolas" panose="020B0609020204030204" pitchFamily="49" charset="0"/>
              </a:rPr>
              <a:t>ie</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mo_fullname</a:t>
            </a:r>
            <a:r>
              <a:rPr lang="en-GB" b="0" dirty="0">
                <a:solidFill>
                  <a:srgbClr val="6A9955"/>
                </a:solidFill>
                <a:effectLst/>
                <a:latin typeface="Consolas" panose="020B0609020204030204" pitchFamily="49" charset="0"/>
              </a:rPr>
              <a:t> and </a:t>
            </a:r>
            <a:r>
              <a:rPr lang="en-GB" b="0" dirty="0" err="1">
                <a:solidFill>
                  <a:srgbClr val="6A9955"/>
                </a:solidFill>
                <a:effectLst/>
                <a:latin typeface="Consolas" panose="020B0609020204030204" pitchFamily="49" charset="0"/>
              </a:rPr>
              <a:t>mo_family</a:t>
            </a:r>
            <a:r>
              <a:rPr lang="en-GB" b="0" dirty="0">
                <a:solidFill>
                  <a:srgbClr val="6A9955"/>
                </a:solidFill>
                <a:effectLst/>
                <a:latin typeface="Consolas" panose="020B0609020204030204" pitchFamily="49" charset="0"/>
              </a:rPr>
              <a:t> was not the same as the NCBI assignment).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35</a:t>
            </a:fld>
            <a:endParaRPr lang="en-GB"/>
          </a:p>
        </p:txBody>
      </p:sp>
    </p:spTree>
    <p:extLst>
      <p:ext uri="{BB962C8B-B14F-4D97-AF65-F5344CB8AC3E}">
        <p14:creationId xmlns:p14="http://schemas.microsoft.com/office/powerpoint/2010/main" val="4784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11053 sequence and 379 unique families in 70%, majority of these single family species added.</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36</a:t>
            </a:fld>
            <a:endParaRPr lang="en-GB"/>
          </a:p>
        </p:txBody>
      </p:sp>
    </p:spTree>
    <p:extLst>
      <p:ext uri="{BB962C8B-B14F-4D97-AF65-F5344CB8AC3E}">
        <p14:creationId xmlns:p14="http://schemas.microsoft.com/office/powerpoint/2010/main" val="217309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424 unique families and 22852 sequences fall into this category, vast majority have 5 or fewer positional matches (19695) - </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37</a:t>
            </a:fld>
            <a:endParaRPr lang="en-GB"/>
          </a:p>
        </p:txBody>
      </p:sp>
    </p:spTree>
    <p:extLst>
      <p:ext uri="{BB962C8B-B14F-4D97-AF65-F5344CB8AC3E}">
        <p14:creationId xmlns:p14="http://schemas.microsoft.com/office/powerpoint/2010/main" val="788351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a mix here but still quite a large proportion of gram negative – still seems that having those insertions is an indicator of gram negative bacteria, possibly of that specific function – would need to do more extensive search into the bacteria listed here (might be sporulating bacteria?)</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38</a:t>
            </a:fld>
            <a:endParaRPr lang="en-GB"/>
          </a:p>
        </p:txBody>
      </p:sp>
    </p:spTree>
    <p:extLst>
      <p:ext uri="{BB962C8B-B14F-4D97-AF65-F5344CB8AC3E}">
        <p14:creationId xmlns:p14="http://schemas.microsoft.com/office/powerpoint/2010/main" val="4263634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Pale lines in % graph: Less than 30 sequences (&lt;0.1% of total)</a:t>
            </a:r>
          </a:p>
          <a:p>
            <a:endParaRPr lang="en-US" dirty="0"/>
          </a:p>
          <a:p>
            <a:r>
              <a:rPr lang="en-US" dirty="0"/>
              <a:t>0 insertion: check alignment?</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40</a:t>
            </a:fld>
            <a:endParaRPr lang="en-GB"/>
          </a:p>
        </p:txBody>
      </p:sp>
    </p:spTree>
    <p:extLst>
      <p:ext uri="{BB962C8B-B14F-4D97-AF65-F5344CB8AC3E}">
        <p14:creationId xmlns:p14="http://schemas.microsoft.com/office/powerpoint/2010/main" val="3606461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2: Gram negative alignment (4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2.243 and Q-score 0.2389 for these (alignment is somehow worse just in gram negative amidases)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4BIN is the only one with an N-terminal part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Helix does not align with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amidase or the Neisseria meningitidis NAMLA (This is actually a bacteriophage amidase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is not typically classed with Amidase_3 enzymes when looking at the various domain databases like SMART)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Conservation of secondary structures across the 4 gram negatives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Hard to draw conclusions from this as very few crystal structures</a:t>
            </a:r>
          </a:p>
        </p:txBody>
      </p:sp>
      <p:sp>
        <p:nvSpPr>
          <p:cNvPr id="4" name="Slide Number Placeholder 3"/>
          <p:cNvSpPr>
            <a:spLocks noGrp="1"/>
          </p:cNvSpPr>
          <p:nvPr>
            <p:ph type="sldNum" sz="quarter" idx="5"/>
          </p:nvPr>
        </p:nvSpPr>
        <p:spPr/>
        <p:txBody>
          <a:bodyPr/>
          <a:lstStyle/>
          <a:p>
            <a:fld id="{487B1ABC-4E42-4BF8-B2FB-FA576A4A5214}" type="slidenum">
              <a:rPr lang="en-GB" smtClean="0"/>
              <a:t>5</a:t>
            </a:fld>
            <a:endParaRPr lang="en-GB"/>
          </a:p>
        </p:txBody>
      </p:sp>
    </p:spTree>
    <p:extLst>
      <p:ext uri="{BB962C8B-B14F-4D97-AF65-F5344CB8AC3E}">
        <p14:creationId xmlns:p14="http://schemas.microsoft.com/office/powerpoint/2010/main" val="2753694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look into bacterial roles (</a:t>
            </a:r>
            <a:r>
              <a:rPr lang="en-US" dirty="0" err="1"/>
              <a:t>ie</a:t>
            </a:r>
            <a:r>
              <a:rPr lang="en-US" dirty="0"/>
              <a:t> sporulation, phage activity)?</a:t>
            </a:r>
          </a:p>
          <a:p>
            <a:endParaRPr lang="en-US" dirty="0"/>
          </a:p>
          <a:p>
            <a:r>
              <a:rPr lang="en-US" dirty="0"/>
              <a:t>Top left: Total dataset makeup of gram status</a:t>
            </a:r>
          </a:p>
          <a:p>
            <a:r>
              <a:rPr lang="en-US" dirty="0"/>
              <a:t>Logo (amino acids) for region to demonstrate conservation</a:t>
            </a:r>
          </a:p>
          <a:p>
            <a:endParaRPr lang="en-US" dirty="0"/>
          </a:p>
          <a:p>
            <a:r>
              <a:rPr lang="en-US" dirty="0"/>
              <a:t>MFA cleaning first</a:t>
            </a:r>
          </a:p>
          <a:p>
            <a:r>
              <a:rPr lang="en-US" dirty="0"/>
              <a:t>Count check for cols (distribution and see if any cut-offs I can find)</a:t>
            </a:r>
          </a:p>
          <a:p>
            <a:endParaRPr lang="en-US" dirty="0"/>
          </a:p>
          <a:p>
            <a:r>
              <a:rPr lang="en-US" dirty="0"/>
              <a:t>Co-occurrence of features? A way to identify combinations</a:t>
            </a:r>
          </a:p>
          <a:p>
            <a:endParaRPr lang="en-US" dirty="0"/>
          </a:p>
          <a:p>
            <a:r>
              <a:rPr lang="en-US" dirty="0"/>
              <a:t>Evolutionary first: - or +?</a:t>
            </a:r>
          </a:p>
          <a:p>
            <a:endParaRPr lang="en-US" dirty="0"/>
          </a:p>
          <a:p>
            <a:r>
              <a:rPr lang="en-US" dirty="0"/>
              <a:t>Pairwise alignments for multiple large sequence sets – sequence identity clustering? Hierarchical based clustering</a:t>
            </a:r>
          </a:p>
          <a:p>
            <a:endParaRPr lang="en-US" dirty="0"/>
          </a:p>
          <a:p>
            <a:r>
              <a:rPr lang="en-US" dirty="0"/>
              <a:t>Representative sequences for each phyla/family in a tree?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41</a:t>
            </a:fld>
            <a:endParaRPr lang="en-GB"/>
          </a:p>
        </p:txBody>
      </p:sp>
    </p:spTree>
    <p:extLst>
      <p:ext uri="{BB962C8B-B14F-4D97-AF65-F5344CB8AC3E}">
        <p14:creationId xmlns:p14="http://schemas.microsoft.com/office/powerpoint/2010/main" val="3770899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43</a:t>
            </a:fld>
            <a:endParaRPr lang="en-GB"/>
          </a:p>
        </p:txBody>
      </p:sp>
    </p:spTree>
    <p:extLst>
      <p:ext uri="{BB962C8B-B14F-4D97-AF65-F5344CB8AC3E}">
        <p14:creationId xmlns:p14="http://schemas.microsoft.com/office/powerpoint/2010/main" val="1117711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44</a:t>
            </a:fld>
            <a:endParaRPr lang="en-GB"/>
          </a:p>
        </p:txBody>
      </p:sp>
    </p:spTree>
    <p:extLst>
      <p:ext uri="{BB962C8B-B14F-4D97-AF65-F5344CB8AC3E}">
        <p14:creationId xmlns:p14="http://schemas.microsoft.com/office/powerpoint/2010/main" val="3291394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Started coding my own, but then didn’t want to re-invent the wheel, found a tool which already puts that theory into play. </a:t>
            </a:r>
          </a:p>
          <a:p>
            <a:endParaRPr lang="en-US" dirty="0"/>
          </a:p>
          <a:p>
            <a:r>
              <a:rPr lang="en-US" dirty="0"/>
              <a:t>Other tool: </a:t>
            </a:r>
            <a:r>
              <a:rPr lang="en-US" dirty="0" err="1"/>
              <a:t>EvalMSA</a:t>
            </a:r>
            <a:r>
              <a:rPr lang="en-US" dirty="0"/>
              <a:t> (didn’t work on my PC, source code did not compile and windows installer version was broken)</a:t>
            </a:r>
          </a:p>
          <a:p>
            <a:r>
              <a:rPr lang="en-US" dirty="0" err="1"/>
              <a:t>CIAlign</a:t>
            </a:r>
            <a:r>
              <a:rPr lang="en-US" dirty="0"/>
              <a:t>: Not suitable, removes regions of low coverage such as insertions (would remove the key region in its processing pipeline!)</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45</a:t>
            </a:fld>
            <a:endParaRPr lang="en-GB"/>
          </a:p>
        </p:txBody>
      </p:sp>
    </p:spTree>
    <p:extLst>
      <p:ext uri="{BB962C8B-B14F-4D97-AF65-F5344CB8AC3E}">
        <p14:creationId xmlns:p14="http://schemas.microsoft.com/office/powerpoint/2010/main" val="1873387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IQR vs Bootstrapping: </a:t>
            </a:r>
          </a:p>
          <a:p>
            <a:r>
              <a:rPr lang="en-US" dirty="0"/>
              <a:t>	IQR: Looks at distance vector for all sequences, distance vector values for Q1 and Q3 determined to generate an IQR, any sequence with distance measure &gt;Q1 and &lt;Q3 gets an outlier score of 0. Outliers are those outside the IQR and beyond a threshold value (Q1-distance / IQR). Works less well for alignments with many identical sequences (risk of generating an IQR of 0). </a:t>
            </a:r>
          </a:p>
          <a:p>
            <a:r>
              <a:rPr lang="en-US" dirty="0"/>
              <a:t>	Bootstrapping: random selection (pseudo-replicates) of N sequences to compute mean/standard deviation of distance measures between the inspected sequence and the alignment at large. Outliers are those above a threshold for the distance measure – mean / </a:t>
            </a:r>
            <a:r>
              <a:rPr lang="en-US" dirty="0" err="1"/>
              <a:t>st</a:t>
            </a:r>
            <a:r>
              <a:rPr lang="en-US" dirty="0"/>
              <a:t>, dev. </a:t>
            </a:r>
          </a:p>
          <a:p>
            <a:endParaRPr lang="en-US" dirty="0"/>
          </a:p>
          <a:p>
            <a:r>
              <a:rPr lang="en-US" dirty="0"/>
              <a:t>Bootstrapping chosen due to risk of outlier inflation (alignment has several very similar sequences which don’t align well with the insertion region sequences, don’t want the algorithm to class all those as outliers because they are beyond and IQR based on sequences without the insertion region). </a:t>
            </a:r>
          </a:p>
          <a:p>
            <a:endParaRPr lang="en-US" dirty="0"/>
          </a:p>
          <a:p>
            <a:r>
              <a:rPr lang="en-US" dirty="0" err="1"/>
              <a:t>mBed</a:t>
            </a:r>
            <a:r>
              <a:rPr lang="en-US" dirty="0"/>
              <a:t> mode: Uses a simpler model for matrix calculation that used random selection of pairwise comparison and not all sequence vs all sequences to reduce computational time. </a:t>
            </a:r>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46</a:t>
            </a:fld>
            <a:endParaRPr lang="en-GB"/>
          </a:p>
        </p:txBody>
      </p:sp>
    </p:spTree>
    <p:extLst>
      <p:ext uri="{BB962C8B-B14F-4D97-AF65-F5344CB8AC3E}">
        <p14:creationId xmlns:p14="http://schemas.microsoft.com/office/powerpoint/2010/main" val="4119694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 on output_cleaned_v3.fa</a:t>
            </a:r>
          </a:p>
          <a:p>
            <a:r>
              <a:rPr lang="en-US" dirty="0"/>
              <a:t>Command line prompt: od-seq –</a:t>
            </a:r>
            <a:r>
              <a:rPr lang="en-US" dirty="0" err="1"/>
              <a:t>i</a:t>
            </a:r>
            <a:r>
              <a:rPr lang="en-US" dirty="0"/>
              <a:t> [input] –r [file name for full results] –o [file name for outlier list] –c [file name for remaining sequences] –m [</a:t>
            </a:r>
            <a:r>
              <a:rPr lang="en-US" dirty="0" err="1"/>
              <a:t>linear,affine</a:t>
            </a:r>
            <a:r>
              <a:rPr lang="en-US" dirty="0"/>
              <a:t>, or cumulative]</a:t>
            </a:r>
          </a:p>
          <a:p>
            <a:r>
              <a:rPr lang="en-GB" dirty="0"/>
              <a:t>od-</a:t>
            </a:r>
            <a:r>
              <a:rPr lang="en-GB" dirty="0" err="1"/>
              <a:t>seq</a:t>
            </a:r>
            <a:r>
              <a:rPr lang="en-GB" dirty="0"/>
              <a:t> -</a:t>
            </a:r>
            <a:r>
              <a:rPr lang="en-GB" dirty="0" err="1"/>
              <a:t>i</a:t>
            </a:r>
            <a:r>
              <a:rPr lang="en-GB" dirty="0"/>
              <a:t> output_cleaned_v3.fa -r cumulative_fullresults.txt -o </a:t>
            </a:r>
            <a:r>
              <a:rPr lang="en-GB" dirty="0" err="1"/>
              <a:t>cumulative_outliers</a:t>
            </a:r>
            <a:r>
              <a:rPr lang="en-GB" dirty="0"/>
              <a:t> -c </a:t>
            </a:r>
            <a:r>
              <a:rPr lang="en-GB" dirty="0" err="1"/>
              <a:t>cumulative_core</a:t>
            </a:r>
            <a:r>
              <a:rPr lang="en-GB" dirty="0"/>
              <a:t> -m cumulative</a:t>
            </a:r>
          </a:p>
          <a:p>
            <a:endParaRPr lang="en-GB" dirty="0"/>
          </a:p>
          <a:p>
            <a:r>
              <a:rPr lang="en-GB" dirty="0"/>
              <a:t>If still bad alignment, reduce </a:t>
            </a:r>
            <a:r>
              <a:rPr lang="en-GB" dirty="0" err="1"/>
              <a:t>st</a:t>
            </a:r>
            <a:r>
              <a:rPr lang="en-GB" dirty="0"/>
              <a:t> dev to 1 (add ‘-s 1’ to prompt) – did this for affine.</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47</a:t>
            </a:fld>
            <a:endParaRPr lang="en-GB"/>
          </a:p>
        </p:txBody>
      </p:sp>
    </p:spTree>
    <p:extLst>
      <p:ext uri="{BB962C8B-B14F-4D97-AF65-F5344CB8AC3E}">
        <p14:creationId xmlns:p14="http://schemas.microsoft.com/office/powerpoint/2010/main" val="2408596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48</a:t>
            </a:fld>
            <a:endParaRPr lang="en-GB"/>
          </a:p>
        </p:txBody>
      </p:sp>
    </p:spTree>
    <p:extLst>
      <p:ext uri="{BB962C8B-B14F-4D97-AF65-F5344CB8AC3E}">
        <p14:creationId xmlns:p14="http://schemas.microsoft.com/office/powerpoint/2010/main" val="2886445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OD-seq</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49</a:t>
            </a:fld>
            <a:endParaRPr lang="en-GB"/>
          </a:p>
        </p:txBody>
      </p:sp>
    </p:spTree>
    <p:extLst>
      <p:ext uri="{BB962C8B-B14F-4D97-AF65-F5344CB8AC3E}">
        <p14:creationId xmlns:p14="http://schemas.microsoft.com/office/powerpoint/2010/main" val="1338241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a:t>
            </a:r>
            <a:r>
              <a:rPr lang="en-GB" dirty="0" err="1"/>
              <a:t>many</a:t>
            </a:r>
            <a:r>
              <a:rPr lang="en-GB" dirty="0"/>
              <a:t> gaps still within alignment, however these might be indicative of evolutionary changes for each species (insertions for certain species as the bacteria evolve). Average distance matrices for 1 </a:t>
            </a:r>
            <a:r>
              <a:rPr lang="en-GB" dirty="0" err="1"/>
              <a:t>st</a:t>
            </a:r>
            <a:r>
              <a:rPr lang="en-GB" dirty="0"/>
              <a:t> dev alignment show these proteins are closely related and that the alignment hasn’t got ‘outliers’, but given the number of insertion regions it is unlikely this set will generate an improved alignment. </a:t>
            </a:r>
          </a:p>
          <a:p>
            <a:endParaRPr lang="en-GB" dirty="0"/>
          </a:p>
          <a:p>
            <a:r>
              <a:rPr lang="en-GB" dirty="0"/>
              <a:t>To retain insertions which are likely to be valuable in clustering of features, gaps which are induced by &lt;0.1% of sequences (28.6, or 29 sequences) are identified, and those sequences removed from the dataset. </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50</a:t>
            </a:fld>
            <a:endParaRPr lang="en-GB"/>
          </a:p>
        </p:txBody>
      </p:sp>
    </p:spTree>
    <p:extLst>
      <p:ext uri="{BB962C8B-B14F-4D97-AF65-F5344CB8AC3E}">
        <p14:creationId xmlns:p14="http://schemas.microsoft.com/office/powerpoint/2010/main" val="3615235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0.1% (looking better!)</a:t>
            </a:r>
          </a:p>
          <a:p>
            <a:endParaRPr lang="en-US" dirty="0"/>
          </a:p>
          <a:p>
            <a:r>
              <a:rPr lang="en-US" dirty="0"/>
              <a:t>In picture: A possible second insertion region??</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51</a:t>
            </a:fld>
            <a:endParaRPr lang="en-GB"/>
          </a:p>
        </p:txBody>
      </p:sp>
    </p:spTree>
    <p:extLst>
      <p:ext uri="{BB962C8B-B14F-4D97-AF65-F5344CB8AC3E}">
        <p14:creationId xmlns:p14="http://schemas.microsoft.com/office/powerpoint/2010/main" val="405132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3: Gram positive alignment (10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1.519 and Q-score 0.1616 (RMSD much better for just gram positive bacteria)</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Secondary structures well conserved across the bacteria even though sequence is not</a:t>
            </a:r>
          </a:p>
          <a:p>
            <a:pPr marL="742950" lvl="1" indent="-285750">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A high level of secondary structure identity and low sequence identity could indicate the same structural family </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Seem to be a higher conservation in 7AGO/7AGL/7AGM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Mycobacteroides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Mycolicibacterium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also had some Mycobacterium TB in the structure list)</a:t>
            </a:r>
          </a:p>
          <a:p>
            <a:pPr marL="742950" lvl="1" indent="-285750">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Wanted to see conservation across these species.</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6</a:t>
            </a:fld>
            <a:endParaRPr lang="en-GB"/>
          </a:p>
        </p:txBody>
      </p:sp>
    </p:spTree>
    <p:extLst>
      <p:ext uri="{BB962C8B-B14F-4D97-AF65-F5344CB8AC3E}">
        <p14:creationId xmlns:p14="http://schemas.microsoft.com/office/powerpoint/2010/main" val="2826642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(much </a:t>
            </a:r>
            <a:r>
              <a:rPr lang="en-US" dirty="0" err="1"/>
              <a:t>much</a:t>
            </a:r>
            <a:r>
              <a:rPr lang="en-US" dirty="0"/>
              <a:t> cleaner, can very easily see which regions are conserved and which contain possible insertion regions). Insertion region of interest highlighted. Alignment = 306 residues long.</a:t>
            </a: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52</a:t>
            </a:fld>
            <a:endParaRPr lang="en-GB"/>
          </a:p>
        </p:txBody>
      </p:sp>
    </p:spTree>
    <p:extLst>
      <p:ext uri="{BB962C8B-B14F-4D97-AF65-F5344CB8AC3E}">
        <p14:creationId xmlns:p14="http://schemas.microsoft.com/office/powerpoint/2010/main" val="2921877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Insertion region re-analysis</a:t>
            </a:r>
          </a:p>
          <a:p>
            <a:endParaRPr lang="en-GB" dirty="0"/>
          </a:p>
          <a:p>
            <a:pPr marL="171450" indent="-171450">
              <a:buFontTx/>
              <a:buChar char="-"/>
            </a:pPr>
            <a:r>
              <a:rPr lang="en-GB" dirty="0"/>
              <a:t>Get a consensus sequence if this one is good</a:t>
            </a:r>
          </a:p>
          <a:p>
            <a:pPr marL="171450" indent="-171450">
              <a:buFontTx/>
              <a:buChar char="-"/>
            </a:pPr>
            <a:r>
              <a:rPr lang="en-GB" dirty="0"/>
              <a:t>Also a logo</a:t>
            </a:r>
          </a:p>
          <a:p>
            <a:pPr marL="171450" indent="-171450">
              <a:buFontTx/>
              <a:buChar char="-"/>
            </a:pPr>
            <a:r>
              <a:rPr lang="en-GB" dirty="0"/>
              <a:t>Also rerun the insertion region analysis</a:t>
            </a: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53</a:t>
            </a:fld>
            <a:endParaRPr lang="en-GB"/>
          </a:p>
        </p:txBody>
      </p:sp>
    </p:spTree>
    <p:extLst>
      <p:ext uri="{BB962C8B-B14F-4D97-AF65-F5344CB8AC3E}">
        <p14:creationId xmlns:p14="http://schemas.microsoft.com/office/powerpoint/2010/main" val="1940626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r>
              <a:rPr lang="en-US" dirty="0"/>
              <a:t>Tree based on protein sequences or whole bacterial sequences? Compare the two?</a:t>
            </a:r>
          </a:p>
          <a:p>
            <a:pPr marL="0" indent="0">
              <a:buFontTx/>
              <a:buNone/>
            </a:pPr>
            <a:endParaRPr lang="en-US" dirty="0"/>
          </a:p>
          <a:p>
            <a:pPr marL="0" indent="0">
              <a:buFontTx/>
              <a:buNone/>
            </a:pPr>
            <a:r>
              <a:rPr lang="en-US" dirty="0"/>
              <a:t>https://weblogo.threeplusone.com/create.cgi - </a:t>
            </a:r>
            <a:r>
              <a:rPr lang="en-US" dirty="0" err="1"/>
              <a:t>weblogo</a:t>
            </a:r>
            <a:endParaRPr lang="en-US" dirty="0"/>
          </a:p>
          <a:p>
            <a:pPr marL="0" indent="0">
              <a:buFontTx/>
              <a:buNone/>
            </a:pPr>
            <a:endParaRPr lang="en-US" dirty="0"/>
          </a:p>
          <a:p>
            <a:pPr marL="0" indent="0">
              <a:buFontTx/>
              <a:buNone/>
            </a:pPr>
            <a:r>
              <a:rPr lang="en-US" dirty="0"/>
              <a:t>https://www.ncbi.nlm.nih.gov/pmc/articles/PMC8976100/ (?)</a:t>
            </a:r>
          </a:p>
          <a:p>
            <a:pPr marL="0" indent="0">
              <a:buFontTx/>
              <a:buNone/>
            </a:pPr>
            <a:endParaRPr lang="en-US" dirty="0"/>
          </a:p>
          <a:p>
            <a:pPr marL="171450" indent="-171450">
              <a:buFontTx/>
              <a:buChar char="-"/>
            </a:pPr>
            <a:r>
              <a:rPr lang="en-GB" dirty="0"/>
              <a:t>Define boundaries for sequence features</a:t>
            </a:r>
          </a:p>
          <a:p>
            <a:pPr marL="628650" lvl="1" indent="-171450">
              <a:buFontTx/>
              <a:buChar char="-"/>
            </a:pPr>
            <a:r>
              <a:rPr lang="en-US" dirty="0"/>
              <a:t>Secondary structure predictions for each sequence, tag sequences with this data</a:t>
            </a:r>
          </a:p>
          <a:p>
            <a:pPr marL="628650" lvl="1" indent="-171450">
              <a:buFontTx/>
              <a:buChar char="-"/>
            </a:pPr>
            <a:r>
              <a:rPr lang="en-GB" dirty="0"/>
              <a:t>Hydrophobic regions</a:t>
            </a:r>
          </a:p>
          <a:p>
            <a:pPr marL="628650" lvl="1" indent="-171450">
              <a:buFontTx/>
              <a:buChar char="-"/>
            </a:pPr>
            <a:r>
              <a:rPr lang="en-GB" dirty="0"/>
              <a:t>OR Could use a clustering model to identify the features for me? Would need more research - https://scikit-learn.org/stable/tutorial/machine_learning_map/index.html</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a:p>
            <a:pPr marL="0" indent="0">
              <a:buFontTx/>
              <a:buNone/>
            </a:pPr>
            <a:endParaRPr lang="en-US"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54</a:t>
            </a:fld>
            <a:endParaRPr lang="en-GB"/>
          </a:p>
        </p:txBody>
      </p:sp>
    </p:spTree>
    <p:extLst>
      <p:ext uri="{BB962C8B-B14F-4D97-AF65-F5344CB8AC3E}">
        <p14:creationId xmlns:p14="http://schemas.microsoft.com/office/powerpoint/2010/main" val="4101322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p:txBody>
      </p:sp>
      <p:sp>
        <p:nvSpPr>
          <p:cNvPr id="4" name="Slide Number Placeholder 3"/>
          <p:cNvSpPr>
            <a:spLocks noGrp="1"/>
          </p:cNvSpPr>
          <p:nvPr>
            <p:ph type="sldNum" sz="quarter" idx="5"/>
          </p:nvPr>
        </p:nvSpPr>
        <p:spPr/>
        <p:txBody>
          <a:bodyPr/>
          <a:lstStyle/>
          <a:p>
            <a:fld id="{487B1ABC-4E42-4BF8-B2FB-FA576A4A5214}" type="slidenum">
              <a:rPr lang="en-GB" smtClean="0"/>
              <a:t>55</a:t>
            </a:fld>
            <a:endParaRPr lang="en-GB"/>
          </a:p>
        </p:txBody>
      </p:sp>
    </p:spTree>
    <p:extLst>
      <p:ext uri="{BB962C8B-B14F-4D97-AF65-F5344CB8AC3E}">
        <p14:creationId xmlns:p14="http://schemas.microsoft.com/office/powerpoint/2010/main" val="3760559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56</a:t>
            </a:fld>
            <a:endParaRPr lang="en-GB"/>
          </a:p>
        </p:txBody>
      </p:sp>
    </p:spTree>
    <p:extLst>
      <p:ext uri="{BB962C8B-B14F-4D97-AF65-F5344CB8AC3E}">
        <p14:creationId xmlns:p14="http://schemas.microsoft.com/office/powerpoint/2010/main" val="1805637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Questions:</a:t>
            </a:r>
          </a:p>
          <a:p>
            <a:pPr marL="171450" indent="-171450">
              <a:buFontTx/>
              <a:buChar char="-"/>
            </a:pPr>
            <a:r>
              <a:rPr lang="en-GB" dirty="0"/>
              <a:t>Which features should I be annotating with? </a:t>
            </a:r>
          </a:p>
          <a:p>
            <a:pPr marL="171450" indent="-171450">
              <a:buFontTx/>
              <a:buChar char="-"/>
            </a:pPr>
            <a:r>
              <a:rPr lang="en-GB" dirty="0"/>
              <a:t>Is there a way to get secondary structure predictions annotated as features? University tool/resource available for the quantity I would need?</a:t>
            </a:r>
          </a:p>
          <a:p>
            <a:pPr marL="171450" indent="-171450">
              <a:buFontTx/>
              <a:buChar char="-"/>
            </a:pPr>
            <a:r>
              <a:rPr lang="en-GB" dirty="0"/>
              <a:t>Would supervised/unsupervised models be a good idea to identifying boundaries for insertion regions and therefore using insertions as features for clustering (so not just me eyeballing the alignment and choosing where possible insertions are?)</a:t>
            </a:r>
          </a:p>
        </p:txBody>
      </p:sp>
      <p:sp>
        <p:nvSpPr>
          <p:cNvPr id="4" name="Slide Number Placeholder 3"/>
          <p:cNvSpPr>
            <a:spLocks noGrp="1"/>
          </p:cNvSpPr>
          <p:nvPr>
            <p:ph type="sldNum" sz="quarter" idx="5"/>
          </p:nvPr>
        </p:nvSpPr>
        <p:spPr/>
        <p:txBody>
          <a:bodyPr/>
          <a:lstStyle/>
          <a:p>
            <a:fld id="{487B1ABC-4E42-4BF8-B2FB-FA576A4A5214}" type="slidenum">
              <a:rPr lang="en-GB" smtClean="0"/>
              <a:t>57</a:t>
            </a:fld>
            <a:endParaRPr lang="en-GB"/>
          </a:p>
        </p:txBody>
      </p:sp>
    </p:spTree>
    <p:extLst>
      <p:ext uri="{BB962C8B-B14F-4D97-AF65-F5344CB8AC3E}">
        <p14:creationId xmlns:p14="http://schemas.microsoft.com/office/powerpoint/2010/main" val="2582184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p>
          <a:p>
            <a:r>
              <a:rPr lang="en-US" dirty="0"/>
              <a:t>Sunday:</a:t>
            </a:r>
          </a:p>
          <a:p>
            <a:pPr marL="171450" indent="-171450">
              <a:buFontTx/>
              <a:buChar char="-"/>
            </a:pPr>
            <a:r>
              <a:rPr lang="en-US" dirty="0"/>
              <a:t>Clean MSA alignment</a:t>
            </a:r>
          </a:p>
          <a:p>
            <a:pPr marL="171450" indent="-171450">
              <a:buFontTx/>
              <a:buChar char="-"/>
            </a:pPr>
            <a:r>
              <a:rPr lang="en-US" dirty="0"/>
              <a:t>Re-run analyses for possible insertion region – same result or no?</a:t>
            </a:r>
          </a:p>
          <a:p>
            <a:pPr marL="171450" indent="-171450">
              <a:buFontTx/>
              <a:buChar char="-"/>
            </a:pPr>
            <a:r>
              <a:rPr lang="en-US" dirty="0"/>
              <a:t>Produce AA Logo for cleaned alignment to demonstrate conservation and possibly identify other features/regions</a:t>
            </a:r>
          </a:p>
          <a:p>
            <a:pPr marL="171450" indent="-171450">
              <a:buFontTx/>
              <a:buChar char="-"/>
            </a:pPr>
            <a:r>
              <a:rPr lang="en-US" dirty="0"/>
              <a:t>Find a way to cleanly present a phylogenetic tree or dendrogram for the full clean alignment (as figure for thesis)</a:t>
            </a:r>
          </a:p>
          <a:p>
            <a:pPr marL="0" indent="0">
              <a:buFontTx/>
              <a:buNone/>
            </a:pPr>
            <a:endParaRPr lang="en-US" dirty="0"/>
          </a:p>
          <a:p>
            <a:pPr marL="0" indent="0">
              <a:buFontTx/>
              <a:buNone/>
            </a:pPr>
            <a:r>
              <a:rPr lang="en-US" dirty="0"/>
              <a:t>Mon-Thurs</a:t>
            </a:r>
          </a:p>
          <a:p>
            <a:pPr marL="171450" indent="-171450">
              <a:buFontTx/>
              <a:buChar char="-"/>
            </a:pPr>
            <a:r>
              <a:rPr lang="en-GB" dirty="0"/>
              <a:t>Define boundaries for sequence features (domains, predicted secondary structure features, insertion/deletion regions, highly conserved regions)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Secondary structure predictions for each sequence, tag sequences with this data</a:t>
            </a:r>
          </a:p>
          <a:p>
            <a:pPr marL="628650" lvl="1" indent="-171450">
              <a:buFontTx/>
              <a:buChar char="-"/>
            </a:pPr>
            <a:r>
              <a:rPr lang="en-GB" dirty="0"/>
              <a:t>Domain identification</a:t>
            </a:r>
          </a:p>
          <a:p>
            <a:pPr marL="628650" lvl="1" indent="-171450">
              <a:buFontTx/>
              <a:buChar char="-"/>
            </a:pPr>
            <a:r>
              <a:rPr lang="en-GB" dirty="0"/>
              <a:t>OR Could use a NN or HMM clustering model to identify the features for me? Would need more research</a:t>
            </a:r>
          </a:p>
          <a:p>
            <a:pPr marL="171450" indent="-171450">
              <a:buFontTx/>
              <a:buChar char="-"/>
            </a:pPr>
            <a:r>
              <a:rPr lang="en-GB" dirty="0"/>
              <a:t>Tag all sequences with defined features</a:t>
            </a:r>
          </a:p>
          <a:p>
            <a:pPr marL="171450" indent="-171450">
              <a:buFontTx/>
              <a:buChar char="-"/>
            </a:pPr>
            <a:r>
              <a:rPr lang="en-GB" dirty="0"/>
              <a:t>Cluster groups based on defined features</a:t>
            </a:r>
          </a:p>
          <a:p>
            <a:pPr marL="171450" indent="-171450">
              <a:buFontTx/>
              <a:buChar char="-"/>
            </a:pPr>
            <a:r>
              <a:rPr lang="en-GB" dirty="0"/>
              <a:t>Identify links within each cluster (specific phyla? Taxa? Bacterial type </a:t>
            </a:r>
            <a:r>
              <a:rPr lang="en-GB" dirty="0" err="1"/>
              <a:t>eg</a:t>
            </a:r>
            <a:r>
              <a:rPr lang="en-GB" dirty="0"/>
              <a:t> gram status? Sporulating vs cell wall division vs endolytic?)</a:t>
            </a:r>
          </a:p>
          <a:p>
            <a:pPr marL="171450" indent="-171450">
              <a:buFontTx/>
              <a:buChar char="-"/>
            </a:pPr>
            <a:r>
              <a:rPr lang="en-GB" dirty="0"/>
              <a:t>Answer question: Which features indicate function within cell wall division, and which do not? </a:t>
            </a:r>
          </a:p>
        </p:txBody>
      </p:sp>
      <p:sp>
        <p:nvSpPr>
          <p:cNvPr id="4" name="Slide Number Placeholder 3"/>
          <p:cNvSpPr>
            <a:spLocks noGrp="1"/>
          </p:cNvSpPr>
          <p:nvPr>
            <p:ph type="sldNum" sz="quarter" idx="5"/>
          </p:nvPr>
        </p:nvSpPr>
        <p:spPr/>
        <p:txBody>
          <a:bodyPr/>
          <a:lstStyle/>
          <a:p>
            <a:fld id="{487B1ABC-4E42-4BF8-B2FB-FA576A4A5214}" type="slidenum">
              <a:rPr lang="en-GB" smtClean="0"/>
              <a:t>59</a:t>
            </a:fld>
            <a:endParaRPr lang="en-GB"/>
          </a:p>
        </p:txBody>
      </p:sp>
    </p:spTree>
    <p:extLst>
      <p:ext uri="{BB962C8B-B14F-4D97-AF65-F5344CB8AC3E}">
        <p14:creationId xmlns:p14="http://schemas.microsoft.com/office/powerpoint/2010/main" val="754939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60</a:t>
            </a:fld>
            <a:endParaRPr lang="en-GB"/>
          </a:p>
        </p:txBody>
      </p:sp>
    </p:spTree>
    <p:extLst>
      <p:ext uri="{BB962C8B-B14F-4D97-AF65-F5344CB8AC3E}">
        <p14:creationId xmlns:p14="http://schemas.microsoft.com/office/powerpoint/2010/main" val="171749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Glutamine + Glutamic acid</a:t>
            </a:r>
          </a:p>
          <a:p>
            <a:r>
              <a:rPr lang="en-GB" dirty="0"/>
              <a:t>Couldn’t see a way to output identified longest sequences in sub-sampled clusters, code also written in C</a:t>
            </a:r>
          </a:p>
        </p:txBody>
      </p:sp>
      <p:sp>
        <p:nvSpPr>
          <p:cNvPr id="4" name="Slide Number Placeholder 3"/>
          <p:cNvSpPr>
            <a:spLocks noGrp="1"/>
          </p:cNvSpPr>
          <p:nvPr>
            <p:ph type="sldNum" sz="quarter" idx="5"/>
          </p:nvPr>
        </p:nvSpPr>
        <p:spPr/>
        <p:txBody>
          <a:bodyPr/>
          <a:lstStyle/>
          <a:p>
            <a:fld id="{487B1ABC-4E42-4BF8-B2FB-FA576A4A5214}" type="slidenum">
              <a:rPr lang="en-GB" smtClean="0"/>
              <a:t>62</a:t>
            </a:fld>
            <a:endParaRPr lang="en-GB"/>
          </a:p>
        </p:txBody>
      </p:sp>
    </p:spTree>
    <p:extLst>
      <p:ext uri="{BB962C8B-B14F-4D97-AF65-F5344CB8AC3E}">
        <p14:creationId xmlns:p14="http://schemas.microsoft.com/office/powerpoint/2010/main" val="2074480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https://www.cgl.ucsf.edu/chimera/data/tutorials/systems/outline.html</a:t>
            </a:r>
          </a:p>
          <a:p>
            <a:r>
              <a:rPr lang="en-GB" dirty="0"/>
              <a:t>https://www.rbvi.ucsf.edu/chimera/docs/ContributedSoftware/defineattrib/defineattrib.html#attribdef</a:t>
            </a:r>
          </a:p>
          <a:p>
            <a:endParaRPr lang="en-GB" dirty="0"/>
          </a:p>
          <a:p>
            <a:r>
              <a:rPr lang="en-GB" dirty="0"/>
              <a:t>4BIN amidase cropping: residues 190-405</a:t>
            </a:r>
          </a:p>
          <a:p>
            <a:r>
              <a:rPr lang="en-GB" dirty="0"/>
              <a:t>3NE8 cropping: residues </a:t>
            </a:r>
            <a:r>
              <a:rPr lang="en-GB" sz="1800" dirty="0">
                <a:effectLst/>
                <a:latin typeface="Calibri" panose="020F0502020204030204" pitchFamily="34" charset="0"/>
                <a:ea typeface="Calibri" panose="020F0502020204030204" pitchFamily="34" charset="0"/>
                <a:cs typeface="Times New Roman" panose="02020603050405020304" pitchFamily="18" charset="0"/>
              </a:rPr>
              <a:t>182-397 </a:t>
            </a:r>
          </a:p>
          <a:p>
            <a:endParaRPr lang="en-GB" sz="1800" dirty="0">
              <a:effectLst/>
              <a:latin typeface="Calibri" panose="020F0502020204030204" pitchFamily="34" charset="0"/>
              <a:cs typeface="Times New Roman" panose="02020603050405020304" pitchFamily="18" charset="0"/>
            </a:endParaRPr>
          </a:p>
          <a:p>
            <a:r>
              <a:rPr lang="en-GB" sz="1800" dirty="0" err="1">
                <a:effectLst/>
                <a:latin typeface="Calibri" panose="020F0502020204030204" pitchFamily="34" charset="0"/>
                <a:cs typeface="Times New Roman" panose="02020603050405020304" pitchFamily="18" charset="0"/>
              </a:rPr>
              <a:t>Jalview</a:t>
            </a:r>
            <a:r>
              <a:rPr lang="en-GB" sz="1800" dirty="0">
                <a:effectLst/>
                <a:latin typeface="Calibri" panose="020F0502020204030204" pitchFamily="34" charset="0"/>
                <a:cs typeface="Times New Roman" panose="02020603050405020304" pitchFamily="18" charset="0"/>
              </a:rPr>
              <a:t> conservation scores: “</a:t>
            </a:r>
            <a:r>
              <a:rPr lang="en-GB" dirty="0"/>
              <a:t>The Conservation score for a column is computed according to </a:t>
            </a:r>
            <a:r>
              <a:rPr lang="en-GB" dirty="0" err="1"/>
              <a:t>Zvelebil</a:t>
            </a:r>
            <a:r>
              <a:rPr lang="en-GB" dirty="0"/>
              <a:t> et al. [</a:t>
            </a:r>
            <a:r>
              <a:rPr lang="en-GB" dirty="0">
                <a:hlinkClick r:id="rId3" tooltip="Zvelebil MJ, Barton GJ, Taylor WR, Sternberg MJ (1987) Prediction of protein secondary structure and active sites using the alignment of homologous sequences. J Mol Biol 195(4):957–961. &#10;                  https://doi.org/10.1016/0022-2836(87)90501-8&#10;                  &#10;                "/>
              </a:rPr>
              <a:t>16</a:t>
            </a:r>
            <a:r>
              <a:rPr lang="en-GB" dirty="0"/>
              <a:t>] as implemented in the AMAS method [</a:t>
            </a:r>
            <a:r>
              <a:rPr lang="en-GB" dirty="0">
                <a:hlinkClick r:id="rId4" tooltip="Livingstone CD, Barton GJ (1993) Protein sequence alignments: a strategy for the hierarchical analysis of residue conservation. Comput Appl Biosci 9(6):745–756"/>
              </a:rPr>
              <a:t>17</a:t>
            </a:r>
            <a:r>
              <a:rPr lang="en-GB" dirty="0"/>
              <a:t>] and reflects the number of physicochemical properties shared by all amino acids in a column.” (online tutorial https://link.springer.com/protocol/10.1007/978-1-0716-1036-7_13#Sec25)</a:t>
            </a:r>
          </a:p>
          <a:p>
            <a:r>
              <a:rPr lang="en-GB" dirty="0" err="1"/>
              <a:t>Jalview</a:t>
            </a:r>
            <a:r>
              <a:rPr lang="en-GB" dirty="0"/>
              <a:t> alignment quality: “The Alignment Quality score reflects the total likelihood of observing mutations between amino acids aligned at the given column, based on the BLOSUM62 [</a:t>
            </a:r>
            <a:r>
              <a:rPr lang="en-GB" dirty="0">
                <a:hlinkClick r:id="rId5" tooltip="Henikoff S, Henikoff JG (1992) Amino acid substitution matrices from protein blocks. Proc Natl Acad Sci U S A 89(22):10915–10919. &#10;                  https://doi.org/10.1073/pnas.89.22.10915&#10;                  &#10;                "/>
              </a:rPr>
              <a:t>15</a:t>
            </a:r>
            <a:r>
              <a:rPr lang="en-GB" dirty="0"/>
              <a:t>] substitution matrix.” (same online tutorial)</a:t>
            </a:r>
          </a:p>
        </p:txBody>
      </p:sp>
      <p:sp>
        <p:nvSpPr>
          <p:cNvPr id="4" name="Slide Number Placeholder 3"/>
          <p:cNvSpPr>
            <a:spLocks noGrp="1"/>
          </p:cNvSpPr>
          <p:nvPr>
            <p:ph type="sldNum" sz="quarter" idx="5"/>
          </p:nvPr>
        </p:nvSpPr>
        <p:spPr/>
        <p:txBody>
          <a:bodyPr/>
          <a:lstStyle/>
          <a:p>
            <a:fld id="{487B1ABC-4E42-4BF8-B2FB-FA576A4A5214}" type="slidenum">
              <a:rPr lang="en-GB" smtClean="0"/>
              <a:t>63</a:t>
            </a:fld>
            <a:endParaRPr lang="en-GB"/>
          </a:p>
        </p:txBody>
      </p:sp>
    </p:spTree>
    <p:extLst>
      <p:ext uri="{BB962C8B-B14F-4D97-AF65-F5344CB8AC3E}">
        <p14:creationId xmlns:p14="http://schemas.microsoft.com/office/powerpoint/2010/main" val="196441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Output 4: Mycobacteria genus only (7 structures, same settings as output 1)</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0.4795, Q-score 0.7921 (very well aligned on the surface, however sequence identity for the final four is the same, therefore questioning how good this is)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Removed the three duplicates (retained 4LQ6:A) and re-ran with 4 non-redundant structures, and new RMSD was 0.4678, Q-score 0.9316 (actually improved the alignment!)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secondary structures conserved even if sequence wasn’t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But on the whole sequence was conserved as well as structure.</a:t>
            </a:r>
          </a:p>
          <a:p>
            <a:pPr marL="0" lvl="0" indent="0">
              <a:buFont typeface="Symbol" panose="05050102010706020507" pitchFamily="18" charset="2"/>
              <a:buNone/>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87B1ABC-4E42-4BF8-B2FB-FA576A4A5214}" type="slidenum">
              <a:rPr lang="en-GB" smtClean="0"/>
              <a:t>7</a:t>
            </a:fld>
            <a:endParaRPr lang="en-GB"/>
          </a:p>
        </p:txBody>
      </p:sp>
    </p:spTree>
    <p:extLst>
      <p:ext uri="{BB962C8B-B14F-4D97-AF65-F5344CB8AC3E}">
        <p14:creationId xmlns:p14="http://schemas.microsoft.com/office/powerpoint/2010/main" val="35358087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Blue: Poorly conserved per BLOSUM62 scores, maroon: highly conserved</a:t>
            </a:r>
          </a:p>
          <a:p>
            <a:r>
              <a:rPr lang="en-GB" dirty="0"/>
              <a:t>Left: 3NE8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2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GB" sz="1200" i="0" kern="100" dirty="0">
                <a:effectLst/>
                <a:latin typeface="Calibri" panose="020F0502020204030204" pitchFamily="34" charset="0"/>
                <a:cs typeface="Times New Roman" panose="02020603050405020304" pitchFamily="18" charset="0"/>
              </a:rPr>
              <a:t>Right: 4BIN (</a:t>
            </a:r>
            <a:r>
              <a:rPr lang="en-GB" sz="1200" i="1" kern="100" dirty="0">
                <a:effectLst/>
                <a:latin typeface="Calibri" panose="020F0502020204030204" pitchFamily="34" charset="0"/>
                <a:cs typeface="Times New Roman" panose="02020603050405020304" pitchFamily="18" charset="0"/>
              </a:rPr>
              <a:t>Escherichia coli)</a:t>
            </a:r>
            <a:endParaRPr lang="en-GB" i="0" dirty="0"/>
          </a:p>
        </p:txBody>
      </p:sp>
      <p:sp>
        <p:nvSpPr>
          <p:cNvPr id="4" name="Slide Number Placeholder 3"/>
          <p:cNvSpPr>
            <a:spLocks noGrp="1"/>
          </p:cNvSpPr>
          <p:nvPr>
            <p:ph type="sldNum" sz="quarter" idx="5"/>
          </p:nvPr>
        </p:nvSpPr>
        <p:spPr/>
        <p:txBody>
          <a:bodyPr/>
          <a:lstStyle/>
          <a:p>
            <a:fld id="{487B1ABC-4E42-4BF8-B2FB-FA576A4A5214}" type="slidenum">
              <a:rPr lang="en-GB" smtClean="0"/>
              <a:t>64</a:t>
            </a:fld>
            <a:endParaRPr lang="en-GB"/>
          </a:p>
        </p:txBody>
      </p:sp>
    </p:spTree>
    <p:extLst>
      <p:ext uri="{BB962C8B-B14F-4D97-AF65-F5344CB8AC3E}">
        <p14:creationId xmlns:p14="http://schemas.microsoft.com/office/powerpoint/2010/main" val="2394762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AncestralClust</a:t>
            </a:r>
            <a:r>
              <a:rPr lang="en-GB" dirty="0"/>
              <a:t>: </a:t>
            </a:r>
            <a:r>
              <a:rPr lang="en-GB" dirty="0" err="1">
                <a:effectLst/>
                <a:latin typeface="Arial" panose="020B0604020202020204" pitchFamily="34" charset="0"/>
              </a:rPr>
              <a:t>AncestralClust</a:t>
            </a:r>
            <a:r>
              <a:rPr lang="en-GB" dirty="0">
                <a:effectLst/>
                <a:latin typeface="Arial" panose="020B0604020202020204" pitchFamily="34" charset="0"/>
              </a:rPr>
              <a:t>: clustering of divergent nucleotide sequences by ancestral sequence reconstruction using phylogenetic trees, https://nielsen-lab.github.io/pdfs/papers/AncestralClust.pdf </a:t>
            </a:r>
          </a:p>
          <a:p>
            <a:r>
              <a:rPr lang="en-GB" dirty="0"/>
              <a:t>https://github.com/lpipes/ancestralclust</a:t>
            </a:r>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65</a:t>
            </a:fld>
            <a:endParaRPr lang="en-GB"/>
          </a:p>
        </p:txBody>
      </p:sp>
    </p:spTree>
    <p:extLst>
      <p:ext uri="{BB962C8B-B14F-4D97-AF65-F5344CB8AC3E}">
        <p14:creationId xmlns:p14="http://schemas.microsoft.com/office/powerpoint/2010/main" val="286322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AVENUE FOR 2024: Someone replied to my SPOT-1D-LM query about the model checkpoints! These are now up again! So I can try this at least for a sub-set (</a:t>
            </a:r>
            <a:r>
              <a:rPr lang="en-GB" dirty="0" err="1"/>
              <a:t>eg</a:t>
            </a:r>
            <a:r>
              <a:rPr lang="en-GB" dirty="0"/>
              <a:t> a representative sequence for each cluster from the guide tree in the MSA?)</a:t>
            </a:r>
          </a:p>
          <a:p>
            <a:endParaRPr lang="en-GB" dirty="0"/>
          </a:p>
          <a:p>
            <a:r>
              <a:rPr lang="en-GB" dirty="0"/>
              <a:t>Table from the AttSec paper</a:t>
            </a:r>
          </a:p>
          <a:p>
            <a:r>
              <a:rPr lang="en-GB" dirty="0"/>
              <a:t>A lot of models use PSSM rather than one-hot encoding (essentially looking at conservation of the position rather than just sequence information alone), although this is debated as uncertainty how relevant evolution is in the actual protein folding.</a:t>
            </a:r>
          </a:p>
          <a:p>
            <a:r>
              <a:rPr lang="en-GB" dirty="0"/>
              <a:t>Accept: Training datasets contain structures from across species.</a:t>
            </a:r>
          </a:p>
          <a:p>
            <a:endParaRPr lang="en-GB" dirty="0"/>
          </a:p>
          <a:p>
            <a:r>
              <a:rPr lang="en-GB" dirty="0"/>
              <a:t>SPOT-1D-LM: </a:t>
            </a:r>
            <a:r>
              <a:rPr lang="en-GB" b="1" dirty="0"/>
              <a:t>Citation Guide</a:t>
            </a:r>
          </a:p>
          <a:p>
            <a:r>
              <a:rPr lang="en-GB" dirty="0"/>
              <a:t>for more details on this work refer the manuscript</a:t>
            </a:r>
          </a:p>
          <a:p>
            <a:r>
              <a:rPr lang="en-GB" dirty="0"/>
              <a:t>Please also cite and refer to ESM-1b and </a:t>
            </a:r>
            <a:r>
              <a:rPr lang="en-GB" dirty="0" err="1"/>
              <a:t>ProtTrans</a:t>
            </a:r>
            <a:r>
              <a:rPr lang="en-GB" dirty="0"/>
              <a:t> as the input used in this work is from these works.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71</a:t>
            </a:fld>
            <a:endParaRPr lang="en-GB"/>
          </a:p>
        </p:txBody>
      </p:sp>
    </p:spTree>
    <p:extLst>
      <p:ext uri="{BB962C8B-B14F-4D97-AF65-F5344CB8AC3E}">
        <p14:creationId xmlns:p14="http://schemas.microsoft.com/office/powerpoint/2010/main" val="140609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5J72: Clostridium difficile amidase, had 4 structures with higher similarity than to other amidases, all either S-layer proteins or cell-wall binding proteins (probably due to N-terminal domain), so we can infer that this structure localises to the cell wall of the bacteria.</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1XOV bacteriophage amidase had 7 additional structures found with similarity in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 variety, but includes alanine racemase in S. aureus (which is involved in cell wall biosynthesis), and one other Listeria endolysin.</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Simple search for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AmiB</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in the PDB found 3 additional structures all from late 1990s in Pseudomonas aeruginosa, identified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AmiC</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as having periplasmic binding domain and regulating the Amidase operon, as well as a few more potential NAMLAA in gam negative species by searching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Additional 4 structures found.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8</a:t>
            </a:fld>
            <a:endParaRPr lang="en-GB"/>
          </a:p>
        </p:txBody>
      </p:sp>
    </p:spTree>
    <p:extLst>
      <p:ext uri="{BB962C8B-B14F-4D97-AF65-F5344CB8AC3E}">
        <p14:creationId xmlns:p14="http://schemas.microsoft.com/office/powerpoint/2010/main" val="3479365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(with other close matches shown if none within limits), matching individuals chains and connectivity (unique and best matches only), precision Normal. Chose lower sequence similarity than default due to observed low sequence identity in the original 19 identified sequences with NAMLAA predicted function.</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Where similarity is identified in multiple chains for the same structure, have ensured all scores are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Added results with a Q-score above 0.3 to document (based on MSA of the original 19 structures where all Q-scores were above 0.3 threshold)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If alignment was to another chain in the same model, Q-score and RMSD was not recorded.</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Structure not included if P-score was below 3, as match is considered statistically insignificant (per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stats advice)</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4BIN only had one other match with these parameters (3NE8)</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5J72 had no matches at 50% SSE, therefore repeated at 40%. No matches that weren’t the same model with a P value above 3.</a:t>
            </a:r>
          </a:p>
          <a:p>
            <a:pPr marL="342900" lvl="0" indent="-342900">
              <a:buFont typeface="Symbol" panose="05050102010706020507" pitchFamily="18" charset="2"/>
              <a:buChar cha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Of note: only 27 matches with 1XOV, and only one of these (a cell wall binding endolysin domain in bacteriophage) was above threshold for P and Q scores.</a:t>
            </a:r>
          </a:p>
          <a:p>
            <a:pPr marL="342900" marR="0" lvl="0" indent="-342900" algn="l" defTabSz="914400" rtl="0" eaLnBrk="1" fontAlgn="auto" latinLnBrk="0" hangingPunct="1">
              <a:lnSpc>
                <a:spcPct val="100000"/>
              </a:lnSpc>
              <a:spcBef>
                <a:spcPts val="0"/>
              </a:spcBef>
              <a:spcAft>
                <a:spcPts val="0"/>
              </a:spcAft>
              <a:buClrTx/>
              <a:buSzTx/>
              <a:buFont typeface="Symbol" panose="05050102010706020507" pitchFamily="18" charset="2"/>
              <a:buChar char=""/>
              <a:tabLst/>
              <a:defRPr/>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The four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structures only had significant alignment with each other, identified one other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structure (unannotated in the PDB)</a:t>
            </a:r>
          </a:p>
          <a:p>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 all gram negative, possibly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and which don’t align with any significance with any of the original 19).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9</a:t>
            </a:fld>
            <a:endParaRPr lang="en-GB"/>
          </a:p>
        </p:txBody>
      </p:sp>
    </p:spTree>
    <p:extLst>
      <p:ext uri="{BB962C8B-B14F-4D97-AF65-F5344CB8AC3E}">
        <p14:creationId xmlns:p14="http://schemas.microsoft.com/office/powerpoint/2010/main" val="257563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Re-did the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PDEeFOLD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analysis for the new structures (including the 3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analogs</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RMSD much higher for the new 4 compared to all the other structures previously searched</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Overall RMSD: 2.858, Overall Q-score: 0.01216 (worse than without the new structures)</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Difference in secondary structures for the new four as well</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Therefore is this evidence for the other four self-described as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to be a different enzyme to the others with a different function? </a:t>
            </a:r>
          </a:p>
          <a:p>
            <a:pPr marL="342900" lvl="0" indent="-342900">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These four seem to be separate from the others in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searches, all the other amidase_3 appeared in similarity searches of all the others (except for the bacteriophage, 1XOV, and the Neisseria meningitidis one, 3CZX (which had no similarity matches). </a:t>
            </a:r>
          </a:p>
          <a:p>
            <a:pPr marL="742950" lvl="1" indent="-285750">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All the others (except the bacteriophage) have been reported with Zinc ion ligands, but the four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have not (reported with sodium ion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10</a:t>
            </a:fld>
            <a:endParaRPr lang="en-GB"/>
          </a:p>
        </p:txBody>
      </p:sp>
    </p:spTree>
    <p:extLst>
      <p:ext uri="{BB962C8B-B14F-4D97-AF65-F5344CB8AC3E}">
        <p14:creationId xmlns:p14="http://schemas.microsoft.com/office/powerpoint/2010/main" val="306540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PDBeFOLD</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for the 24 (cropped to domains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cropping all except the amidase domain</a:t>
            </a:r>
          </a:p>
          <a:p>
            <a:pPr marL="742950" lvl="1" indent="-285750">
              <a:lnSpc>
                <a:spcPct val="107000"/>
              </a:lnSpc>
              <a:spcAft>
                <a:spcPts val="800"/>
              </a:spcAft>
              <a:buFont typeface="Courier New" panose="02070309020205020404" pitchFamily="49" charset="0"/>
              <a:buChar char="o"/>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1jwq is just the catalytic domain, no cropping needed</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Uploaded edited structures as a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tarball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07000"/>
              </a:lnSpc>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Repeated with just the 19 as the 24 produced an RMSD above 3 and Q-score of around 0.2 (these 5 possible </a:t>
            </a: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seemed to throw off the alignment)</a:t>
            </a:r>
          </a:p>
          <a:p>
            <a:pPr marL="742950" lvl="1" indent="-285750">
              <a:lnSpc>
                <a:spcPct val="107000"/>
              </a:lnSpc>
              <a:buFont typeface="Courier New" panose="02070309020205020404" pitchFamily="49" charset="0"/>
              <a:buChar char="o"/>
            </a:pPr>
            <a:r>
              <a:rPr lang="en-GB" sz="1100" kern="100" dirty="0" err="1">
                <a:effectLst/>
                <a:latin typeface="Calibri" panose="020F0502020204030204" pitchFamily="34" charset="0"/>
                <a:ea typeface="Calibri" panose="020F0502020204030204" pitchFamily="34" charset="0"/>
                <a:cs typeface="Times New Roman" panose="02020603050405020304" pitchFamily="18" charset="0"/>
              </a:rPr>
              <a:t>Overal</a:t>
            </a: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 RMSD: 1.655, Overall Q-score 0.3561</a:t>
            </a:r>
          </a:p>
          <a:p>
            <a:pPr marL="742950" lvl="1" indent="-285750">
              <a:lnSpc>
                <a:spcPct val="107000"/>
              </a:lnSpc>
              <a:spcAft>
                <a:spcPts val="800"/>
              </a:spcAft>
              <a:buFont typeface="Courier New" panose="02070309020205020404" pitchFamily="49" charset="0"/>
              <a:buChar char="o"/>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Notably very well conserved secondary structure alignment</a:t>
            </a:r>
          </a:p>
          <a:p>
            <a:pPr marL="285750" marR="0" lvl="0" indent="-285750" algn="l" defTabSz="914400" rtl="0" eaLnBrk="1" fontAlgn="auto" latinLnBrk="0" hangingPunct="1">
              <a:lnSpc>
                <a:spcPct val="107000"/>
              </a:lnSpc>
              <a:spcBef>
                <a:spcPts val="0"/>
              </a:spcBef>
              <a:spcAft>
                <a:spcPts val="800"/>
              </a:spcAft>
              <a:buClrTx/>
              <a:buSzTx/>
              <a:buFont typeface="Courier New" panose="02070309020205020404" pitchFamily="49" charset="0"/>
              <a:buChar char="o"/>
              <a:tabLst/>
              <a:defRP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 typeface="Courier New" panose="02070309020205020404" pitchFamily="49" charset="0"/>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 US-Align to confirm the results (an update to TM-Align which allows multiple alignment for structures not just pairwise, although couldn’t get the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PyMol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plugin to work so visualiser not available for results) (also have pair-wise alignments for each structure vs each structure)</a:t>
            </a:r>
          </a:p>
          <a:p>
            <a:pPr marL="742950" lvl="1" indent="-285750">
              <a:lnSpc>
                <a:spcPct val="107000"/>
              </a:lnSpc>
              <a:spcAft>
                <a:spcPts val="800"/>
              </a:spcAft>
              <a:buFont typeface="Courier New" panose="02070309020205020404" pitchFamily="49" charset="0"/>
              <a:buChar char="o"/>
            </a:pP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7B1ABC-4E42-4BF8-B2FB-FA576A4A5214}" type="slidenum">
              <a:rPr lang="en-GB" smtClean="0"/>
              <a:t>11</a:t>
            </a:fld>
            <a:endParaRPr lang="en-GB"/>
          </a:p>
        </p:txBody>
      </p:sp>
    </p:spTree>
    <p:extLst>
      <p:ext uri="{BB962C8B-B14F-4D97-AF65-F5344CB8AC3E}">
        <p14:creationId xmlns:p14="http://schemas.microsoft.com/office/powerpoint/2010/main" val="3222017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42A8-87B1-64A4-8FEC-BFB6E0953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6D73AF1-233C-9C31-29F3-D261BDA52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B673F6-0917-C4CE-95B9-769487E303A3}"/>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5" name="Footer Placeholder 4">
            <a:extLst>
              <a:ext uri="{FF2B5EF4-FFF2-40B4-BE49-F238E27FC236}">
                <a16:creationId xmlns:a16="http://schemas.microsoft.com/office/drawing/2014/main" id="{F1CF7BC7-28DF-7D54-3E0D-B955FF2A7C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093BF5-C7BE-FE76-F03C-6B4F9EA42C0E}"/>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30602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58F6-1139-0C65-4552-4C63B92AE3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383C33-5C58-E8E1-5D4C-0040E3DD78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544761-647B-0437-C984-17F13B8F56F6}"/>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5" name="Footer Placeholder 4">
            <a:extLst>
              <a:ext uri="{FF2B5EF4-FFF2-40B4-BE49-F238E27FC236}">
                <a16:creationId xmlns:a16="http://schemas.microsoft.com/office/drawing/2014/main" id="{B499053D-3FE2-D03E-5C86-3E319A3212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AD278B-18EF-2ED5-28CC-DDC9EEFD887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19038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B12B3-5FA2-EFE6-330C-CDE238CD03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349EB2-0FF5-881C-E623-6B9F848BE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2644B5-1723-1286-1690-6E6097562657}"/>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5" name="Footer Placeholder 4">
            <a:extLst>
              <a:ext uri="{FF2B5EF4-FFF2-40B4-BE49-F238E27FC236}">
                <a16:creationId xmlns:a16="http://schemas.microsoft.com/office/drawing/2014/main" id="{9DA4E9BA-67BB-6AEC-318A-68DEAF8809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95B079-2A69-8933-75DB-D59EEB24A4D2}"/>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21820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03-1486-CD9F-0F55-B771F27A3C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5A4F15-F707-6C2D-EE06-857E5CD9D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FCEA27-2E80-E403-0246-8F16C8617CB5}"/>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5" name="Footer Placeholder 4">
            <a:extLst>
              <a:ext uri="{FF2B5EF4-FFF2-40B4-BE49-F238E27FC236}">
                <a16:creationId xmlns:a16="http://schemas.microsoft.com/office/drawing/2014/main" id="{C5F61B94-D14E-0E1C-42FA-9FB53B234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C3B2D-C7A7-36D2-EE50-8519635ABA1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352726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C20B-5468-76C3-1F77-462D7A1A4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3FAADC-297D-6204-EEEA-BA11A9E41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B8E7-67BC-5094-D33D-A22DC6B966C5}"/>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5" name="Footer Placeholder 4">
            <a:extLst>
              <a:ext uri="{FF2B5EF4-FFF2-40B4-BE49-F238E27FC236}">
                <a16:creationId xmlns:a16="http://schemas.microsoft.com/office/drawing/2014/main" id="{4B31EB77-B4AC-4236-05BC-BD88D1C5E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139E4C-E52C-9192-B0A8-6554D53C3FE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901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0D5E-154F-7D44-31E2-4462E78F9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3F7020-F2E5-C000-B24A-1BE5CFD1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4DD355-0194-94AA-33A4-01FF5C6E7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50AA99A-36D7-FF09-843D-935531AEBF92}"/>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6" name="Footer Placeholder 5">
            <a:extLst>
              <a:ext uri="{FF2B5EF4-FFF2-40B4-BE49-F238E27FC236}">
                <a16:creationId xmlns:a16="http://schemas.microsoft.com/office/drawing/2014/main" id="{60EE8042-E892-7BB0-EBBF-34E604249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15ECC-96C9-3AFB-BA01-726B8ABACFC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0753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21C6-3D36-621D-CC2E-DFD4CB5379D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745106-6F3F-039A-5C7A-88874BF8B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71FA1-D617-F65F-7025-D153C1134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53550A-9882-28FB-290D-5D6D592F6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5A32-3EE6-BB38-A263-10EBE872D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B2C37-AB7D-31B5-55B8-72EC0AB155E0}"/>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8" name="Footer Placeholder 7">
            <a:extLst>
              <a:ext uri="{FF2B5EF4-FFF2-40B4-BE49-F238E27FC236}">
                <a16:creationId xmlns:a16="http://schemas.microsoft.com/office/drawing/2014/main" id="{DCBB838D-0295-4FDC-818D-EA8CE18C48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CA34C1-3089-9557-6A9A-02B05F0B5D3B}"/>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41512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E79-2DDB-8F3D-E730-FFD0688981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C522FB-072F-7FDB-CB12-CB4425D20F5E}"/>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4" name="Footer Placeholder 3">
            <a:extLst>
              <a:ext uri="{FF2B5EF4-FFF2-40B4-BE49-F238E27FC236}">
                <a16:creationId xmlns:a16="http://schemas.microsoft.com/office/drawing/2014/main" id="{13CBEA6E-4B95-E384-9A4F-B118791E71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EDE6B3-0714-52D6-5A89-61855E523D03}"/>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25668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8901B-7069-2C8F-9F83-0D5C01EA5B93}"/>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3" name="Footer Placeholder 2">
            <a:extLst>
              <a:ext uri="{FF2B5EF4-FFF2-40B4-BE49-F238E27FC236}">
                <a16:creationId xmlns:a16="http://schemas.microsoft.com/office/drawing/2014/main" id="{BD120A69-96EE-2404-98A5-1118089CF2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AB33F-A271-7ABA-D70B-E1D94F90A586}"/>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57326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B953-1F7D-61B9-97D1-25B62DCEE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69C2B76-B461-BC15-71D3-3F688AA03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CC4D43-1C2A-8F62-F3BD-A775C5F5A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4C142-92BB-8667-050B-342ECADEDDA7}"/>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6" name="Footer Placeholder 5">
            <a:extLst>
              <a:ext uri="{FF2B5EF4-FFF2-40B4-BE49-F238E27FC236}">
                <a16:creationId xmlns:a16="http://schemas.microsoft.com/office/drawing/2014/main" id="{ACB928A1-B5D1-0C3E-1E0E-1A6D19C2A5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1475CE-1E36-F2BE-7BB7-C1A767DA5950}"/>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42521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31B-0658-4FBA-5735-3DAF6BE2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7C635E-0F88-7B43-831A-9EC6EE768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014749-506E-5ADC-ACE9-E5AF9208C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8E0711-BFBC-DE1B-446F-9ED57EE45ECE}"/>
              </a:ext>
            </a:extLst>
          </p:cNvPr>
          <p:cNvSpPr>
            <a:spLocks noGrp="1"/>
          </p:cNvSpPr>
          <p:nvPr>
            <p:ph type="dt" sz="half" idx="10"/>
          </p:nvPr>
        </p:nvSpPr>
        <p:spPr/>
        <p:txBody>
          <a:bodyPr/>
          <a:lstStyle/>
          <a:p>
            <a:fld id="{8FA38E8E-59C7-446D-A0C9-5C3553747689}" type="datetimeFigureOut">
              <a:rPr lang="en-GB" smtClean="0"/>
              <a:t>10/05/2024</a:t>
            </a:fld>
            <a:endParaRPr lang="en-GB"/>
          </a:p>
        </p:txBody>
      </p:sp>
      <p:sp>
        <p:nvSpPr>
          <p:cNvPr id="6" name="Footer Placeholder 5">
            <a:extLst>
              <a:ext uri="{FF2B5EF4-FFF2-40B4-BE49-F238E27FC236}">
                <a16:creationId xmlns:a16="http://schemas.microsoft.com/office/drawing/2014/main" id="{6E753909-0094-9C04-BF6F-62B0048BE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BBE5F0-360F-1872-4790-2A0DDFBEA1CA}"/>
              </a:ext>
            </a:extLst>
          </p:cNvPr>
          <p:cNvSpPr>
            <a:spLocks noGrp="1"/>
          </p:cNvSpPr>
          <p:nvPr>
            <p:ph type="sldNum" sz="quarter" idx="12"/>
          </p:nvPr>
        </p:nvSpPr>
        <p:spPr/>
        <p:txBody>
          <a:bodyPr/>
          <a:lstStyle/>
          <a:p>
            <a:fld id="{E720B0D5-3403-45D7-B379-E772C89884EF}" type="slidenum">
              <a:rPr lang="en-GB" smtClean="0"/>
              <a:t>‹#›</a:t>
            </a:fld>
            <a:endParaRPr lang="en-GB"/>
          </a:p>
        </p:txBody>
      </p:sp>
    </p:spTree>
    <p:extLst>
      <p:ext uri="{BB962C8B-B14F-4D97-AF65-F5344CB8AC3E}">
        <p14:creationId xmlns:p14="http://schemas.microsoft.com/office/powerpoint/2010/main" val="107181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54F22-0E68-36EC-4138-298CB51140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867B0FE-E33F-8942-72CC-B48FCDFA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6E600-D872-4E96-13E3-4CE319A2B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38E8E-59C7-446D-A0C9-5C3553747689}" type="datetimeFigureOut">
              <a:rPr lang="en-GB" smtClean="0"/>
              <a:t>10/05/2024</a:t>
            </a:fld>
            <a:endParaRPr lang="en-GB"/>
          </a:p>
        </p:txBody>
      </p:sp>
      <p:sp>
        <p:nvSpPr>
          <p:cNvPr id="5" name="Footer Placeholder 4">
            <a:extLst>
              <a:ext uri="{FF2B5EF4-FFF2-40B4-BE49-F238E27FC236}">
                <a16:creationId xmlns:a16="http://schemas.microsoft.com/office/drawing/2014/main" id="{2E735C8E-57CE-548E-E716-C3D7779C4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3F0C51-1C74-5483-C337-65CF84874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0B0D5-3403-45D7-B379-E772C89884EF}" type="slidenum">
              <a:rPr lang="en-GB" smtClean="0"/>
              <a:t>‹#›</a:t>
            </a:fld>
            <a:endParaRPr lang="en-GB"/>
          </a:p>
        </p:txBody>
      </p:sp>
    </p:spTree>
    <p:extLst>
      <p:ext uri="{BB962C8B-B14F-4D97-AF65-F5344CB8AC3E}">
        <p14:creationId xmlns:p14="http://schemas.microsoft.com/office/powerpoint/2010/main" val="200913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csb.org/structure/4RN7" TargetMode="External"/><Relationship Id="rId13" Type="http://schemas.openxmlformats.org/officeDocument/2006/relationships/hyperlink" Target="https://www.rcsb.org/structure/7AGM" TargetMode="External"/><Relationship Id="rId18" Type="http://schemas.openxmlformats.org/officeDocument/2006/relationships/hyperlink" Target="https://www.rcsb.org/structure/4LQ6" TargetMode="External"/><Relationship Id="rId3" Type="http://schemas.openxmlformats.org/officeDocument/2006/relationships/hyperlink" Target="https://www.rcsb.org/structure/4BIN" TargetMode="External"/><Relationship Id="rId7" Type="http://schemas.openxmlformats.org/officeDocument/2006/relationships/hyperlink" Target="https://www.rcsb.org/structure/5J72" TargetMode="External"/><Relationship Id="rId12" Type="http://schemas.openxmlformats.org/officeDocument/2006/relationships/hyperlink" Target="https://www.rcsb.org/structure/7AGL" TargetMode="External"/><Relationship Id="rId17" Type="http://schemas.openxmlformats.org/officeDocument/2006/relationships/hyperlink" Target="https://www.rcsb.org/structure/4M6G" TargetMode="External"/><Relationship Id="rId2" Type="http://schemas.openxmlformats.org/officeDocument/2006/relationships/hyperlink" Target="https://www.rcsb.org/structure/3NE8" TargetMode="External"/><Relationship Id="rId16" Type="http://schemas.openxmlformats.org/officeDocument/2006/relationships/hyperlink" Target="https://www.rcsb.org/structure/1XOV" TargetMode="External"/><Relationship Id="rId20" Type="http://schemas.openxmlformats.org/officeDocument/2006/relationships/hyperlink" Target="https://www.rcsb.org/structure/4M6I" TargetMode="External"/><Relationship Id="rId1" Type="http://schemas.openxmlformats.org/officeDocument/2006/relationships/slideLayout" Target="../slideLayouts/slideLayout2.xml"/><Relationship Id="rId6" Type="http://schemas.openxmlformats.org/officeDocument/2006/relationships/hyperlink" Target="https://www.rcsb.org/structure/1JWQ#entity-1" TargetMode="External"/><Relationship Id="rId11" Type="http://schemas.openxmlformats.org/officeDocument/2006/relationships/hyperlink" Target="https://www.rcsb.org/structure/7AGO" TargetMode="External"/><Relationship Id="rId5" Type="http://schemas.openxmlformats.org/officeDocument/2006/relationships/hyperlink" Target="https://www.rcsb.org/structure/7B3N" TargetMode="External"/><Relationship Id="rId15" Type="http://schemas.openxmlformats.org/officeDocument/2006/relationships/hyperlink" Target="https://www.rcsb.org/structure/7TJ4" TargetMode="External"/><Relationship Id="rId10" Type="http://schemas.openxmlformats.org/officeDocument/2006/relationships/hyperlink" Target="https://www.rcsb.org/structure/3QAY" TargetMode="External"/><Relationship Id="rId19" Type="http://schemas.openxmlformats.org/officeDocument/2006/relationships/hyperlink" Target="https://www.rcsb.org/structure/4M6H" TargetMode="External"/><Relationship Id="rId4" Type="http://schemas.openxmlformats.org/officeDocument/2006/relationships/hyperlink" Target="https://www.rcsb.org/structure/3CZX" TargetMode="External"/><Relationship Id="rId9" Type="http://schemas.openxmlformats.org/officeDocument/2006/relationships/hyperlink" Target="https://www.rcsb.org/structure/7RAG" TargetMode="External"/><Relationship Id="rId14" Type="http://schemas.openxmlformats.org/officeDocument/2006/relationships/hyperlink" Target="https://www.rcsb.org/structure/5E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ature.com/articles/s41587-023-01773-0"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hyperlink" Target="https://www.ncbi.nlm.nih.gov/pmc/articles/PMC10161504/"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www.ncbi.nlm.nih.gov/pmc/articles/PMC6120586/"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pubmed.ncbi.nlm.nih.gov/30535134/"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cgl.ucsf.edu/chimera/data/tutorials/systems/outline.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65.xml.rels><?xml version="1.0" encoding="UTF-8" standalone="yes"?>
<Relationships xmlns="http://schemas.openxmlformats.org/package/2006/relationships"><Relationship Id="rId3" Type="http://schemas.openxmlformats.org/officeDocument/2006/relationships/hyperlink" Target="https://bmcbioinformatics.biomedcentral.com/articles/10.1186/s12859-016-1112-8"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a:t>09/06/2023</a:t>
            </a:r>
            <a:endParaRPr lang="en-GB" sz="20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331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a:xfrm>
            <a:off x="838198" y="547815"/>
            <a:ext cx="5167185" cy="1680519"/>
          </a:xfrm>
        </p:spPr>
        <p:txBody>
          <a:bodyPr>
            <a:normAutofit/>
          </a:bodyPr>
          <a:lstStyle/>
          <a:p>
            <a:r>
              <a:rPr lang="en-US" sz="4000"/>
              <a:t>Identification of other structures</a:t>
            </a:r>
            <a:endParaRPr lang="en-GB" sz="400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6186619" y="547815"/>
            <a:ext cx="5178960" cy="1680519"/>
          </a:xfrm>
        </p:spPr>
        <p:txBody>
          <a:bodyPr anchor="ctr">
            <a:normAutofit/>
          </a:bodyPr>
          <a:lstStyle/>
          <a:p>
            <a:r>
              <a:rPr lang="en-US" sz="2000" dirty="0"/>
              <a:t>Repeated </a:t>
            </a:r>
            <a:r>
              <a:rPr lang="en-US" sz="2000" dirty="0" err="1"/>
              <a:t>PDBeFOLD</a:t>
            </a:r>
            <a:r>
              <a:rPr lang="en-US" sz="2000" dirty="0"/>
              <a:t> including the 4 ‘</a:t>
            </a:r>
            <a:r>
              <a:rPr lang="en-US" sz="2000" dirty="0" err="1"/>
              <a:t>AmiA</a:t>
            </a:r>
            <a:r>
              <a:rPr lang="en-US" sz="2000" dirty="0"/>
              <a:t>’ analogs identified</a:t>
            </a:r>
          </a:p>
          <a:p>
            <a:r>
              <a:rPr lang="en-GB" sz="2000" kern="100" dirty="0">
                <a:effectLst/>
                <a:latin typeface="Calibri" panose="020F0502020204030204" pitchFamily="34" charset="0"/>
                <a:ea typeface="Calibri" panose="020F0502020204030204" pitchFamily="34" charset="0"/>
                <a:cs typeface="Times New Roman" panose="02020603050405020304" pitchFamily="18" charset="0"/>
              </a:rPr>
              <a:t>Consensus RMSD: 2.858, Consensus Q-score: 0.01216</a:t>
            </a:r>
            <a:endParaRPr lang="en-US" sz="2000" dirty="0"/>
          </a:p>
        </p:txBody>
      </p:sp>
      <p:pic>
        <p:nvPicPr>
          <p:cNvPr id="7" name="Picture 6">
            <a:extLst>
              <a:ext uri="{FF2B5EF4-FFF2-40B4-BE49-F238E27FC236}">
                <a16:creationId xmlns:a16="http://schemas.microsoft.com/office/drawing/2014/main" id="{6DF97DA0-79AB-BE1F-3A30-B5E4FF72E207}"/>
              </a:ext>
            </a:extLst>
          </p:cNvPr>
          <p:cNvPicPr>
            <a:picLocks noChangeAspect="1"/>
          </p:cNvPicPr>
          <p:nvPr/>
        </p:nvPicPr>
        <p:blipFill>
          <a:blip r:embed="rId3"/>
          <a:stretch>
            <a:fillRect/>
          </a:stretch>
        </p:blipFill>
        <p:spPr>
          <a:xfrm>
            <a:off x="838198" y="2645359"/>
            <a:ext cx="5167185" cy="3264276"/>
          </a:xfrm>
          <a:prstGeom prst="rect">
            <a:avLst/>
          </a:prstGeom>
        </p:spPr>
      </p:pic>
      <p:pic>
        <p:nvPicPr>
          <p:cNvPr id="5" name="Picture 4">
            <a:extLst>
              <a:ext uri="{FF2B5EF4-FFF2-40B4-BE49-F238E27FC236}">
                <a16:creationId xmlns:a16="http://schemas.microsoft.com/office/drawing/2014/main" id="{1F320255-C47E-C518-FBEC-119001EBC8B1}"/>
              </a:ext>
            </a:extLst>
          </p:cNvPr>
          <p:cNvPicPr>
            <a:picLocks noChangeAspect="1"/>
          </p:cNvPicPr>
          <p:nvPr/>
        </p:nvPicPr>
        <p:blipFill>
          <a:blip r:embed="rId4"/>
          <a:stretch>
            <a:fillRect/>
          </a:stretch>
        </p:blipFill>
        <p:spPr>
          <a:xfrm>
            <a:off x="6198394" y="2969210"/>
            <a:ext cx="5167185" cy="2616574"/>
          </a:xfrm>
          <a:prstGeom prst="rect">
            <a:avLst/>
          </a:prstGeom>
        </p:spPr>
      </p:pic>
    </p:spTree>
    <p:extLst>
      <p:ext uri="{BB962C8B-B14F-4D97-AF65-F5344CB8AC3E}">
        <p14:creationId xmlns:p14="http://schemas.microsoft.com/office/powerpoint/2010/main" val="10643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39EA-867B-EBBD-B9B8-19ECDE120C18}"/>
              </a:ext>
            </a:extLst>
          </p:cNvPr>
          <p:cNvSpPr>
            <a:spLocks noGrp="1"/>
          </p:cNvSpPr>
          <p:nvPr>
            <p:ph type="title"/>
          </p:nvPr>
        </p:nvSpPr>
        <p:spPr/>
        <p:txBody>
          <a:bodyPr/>
          <a:lstStyle/>
          <a:p>
            <a:r>
              <a:rPr lang="en-US" dirty="0"/>
              <a:t>Cropped Structures</a:t>
            </a:r>
            <a:endParaRPr lang="en-GB" dirty="0"/>
          </a:p>
        </p:txBody>
      </p:sp>
      <p:sp>
        <p:nvSpPr>
          <p:cNvPr id="3" name="Content Placeholder 2">
            <a:extLst>
              <a:ext uri="{FF2B5EF4-FFF2-40B4-BE49-F238E27FC236}">
                <a16:creationId xmlns:a16="http://schemas.microsoft.com/office/drawing/2014/main" id="{2EEAC6A8-973E-0D1B-DB69-08C8706DA2F6}"/>
              </a:ext>
            </a:extLst>
          </p:cNvPr>
          <p:cNvSpPr>
            <a:spLocks noGrp="1"/>
          </p:cNvSpPr>
          <p:nvPr>
            <p:ph idx="1"/>
          </p:nvPr>
        </p:nvSpPr>
        <p:spPr>
          <a:xfrm>
            <a:off x="838200" y="1428750"/>
            <a:ext cx="10515600" cy="5200650"/>
          </a:xfrm>
        </p:spPr>
        <p:txBody>
          <a:bodyPr>
            <a:normAutofit lnSpcReduction="10000"/>
          </a:bodyPr>
          <a:lstStyle/>
          <a:p>
            <a:r>
              <a:rPr lang="en-US" sz="2400" dirty="0"/>
              <a:t>New tactic: Crop structures to just Amidase_3 domain (remove N- and C-terminal domains) per PDB annotations</a:t>
            </a:r>
          </a:p>
          <a:p>
            <a:r>
              <a:rPr lang="en-US" sz="2400" dirty="0"/>
              <a:t>Multiple comparison of these structures using </a:t>
            </a:r>
            <a:r>
              <a:rPr lang="en-US" sz="2400" dirty="0" err="1"/>
              <a:t>PBBeFOLD</a:t>
            </a:r>
            <a:endParaRPr lang="en-US" sz="2400" dirty="0"/>
          </a:p>
          <a:p>
            <a:r>
              <a:rPr lang="en-US" sz="2400" dirty="0"/>
              <a:t>With the 5 ‘</a:t>
            </a:r>
            <a:r>
              <a:rPr lang="en-US" sz="2400" dirty="0" err="1"/>
              <a:t>AmiA</a:t>
            </a:r>
            <a:r>
              <a:rPr lang="en-US" sz="2400" dirty="0"/>
              <a:t>’: RMSD 3.0837, Q-score 0.0212</a:t>
            </a:r>
          </a:p>
          <a:p>
            <a:r>
              <a:rPr lang="en-US" sz="2400" dirty="0"/>
              <a:t>Without the 5 ‘</a:t>
            </a:r>
            <a:r>
              <a:rPr lang="en-US" sz="2400" dirty="0" err="1"/>
              <a:t>AmiA</a:t>
            </a:r>
            <a:r>
              <a:rPr lang="en-US" sz="2400" dirty="0"/>
              <a:t>’: RMSD 1.655, Q-score 0.3561</a:t>
            </a:r>
          </a:p>
          <a:p>
            <a:pPr marL="0" indent="0">
              <a:buNone/>
            </a:pPr>
            <a:r>
              <a:rPr lang="en-GB" sz="2000" i="1" dirty="0"/>
              <a:t>Previous without cropping: RMSD=1.5525, Q-score of 0.1255</a:t>
            </a:r>
          </a:p>
          <a:p>
            <a:pPr marL="0" indent="0">
              <a:buNone/>
            </a:pPr>
            <a:endParaRPr lang="en-GB" sz="2000" i="1" dirty="0"/>
          </a:p>
          <a:p>
            <a:pPr marL="0" indent="0">
              <a:buNone/>
            </a:pPr>
            <a:r>
              <a:rPr lang="en-GB" sz="3000" dirty="0"/>
              <a:t>US-Align</a:t>
            </a:r>
          </a:p>
          <a:p>
            <a:r>
              <a:rPr lang="en-US" sz="2400" dirty="0"/>
              <a:t>Used US-Align to confirm results from </a:t>
            </a:r>
            <a:r>
              <a:rPr lang="en-US" sz="2400" dirty="0" err="1"/>
              <a:t>PDBeFOLD</a:t>
            </a:r>
            <a:endParaRPr lang="en-US" sz="2400" dirty="0"/>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Also removed extraneous chains (used the best match chains from original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search)</a:t>
            </a:r>
          </a:p>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TM score around 0.3 for the potential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AmiA</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orthologs, but around 0.7 for all the others.</a:t>
            </a:r>
          </a:p>
          <a:p>
            <a:pPr marL="0" indent="0">
              <a:buNone/>
            </a:pPr>
            <a:endParaRPr lang="en-GB" sz="2000" i="1" dirty="0"/>
          </a:p>
        </p:txBody>
      </p:sp>
      <p:pic>
        <p:nvPicPr>
          <p:cNvPr id="5" name="Picture 4">
            <a:extLst>
              <a:ext uri="{FF2B5EF4-FFF2-40B4-BE49-F238E27FC236}">
                <a16:creationId xmlns:a16="http://schemas.microsoft.com/office/drawing/2014/main" id="{CF75ADC5-C19D-094F-0E2E-8D230BDCC29F}"/>
              </a:ext>
            </a:extLst>
          </p:cNvPr>
          <p:cNvPicPr>
            <a:picLocks noChangeAspect="1"/>
          </p:cNvPicPr>
          <p:nvPr/>
        </p:nvPicPr>
        <p:blipFill>
          <a:blip r:embed="rId3"/>
          <a:stretch>
            <a:fillRect/>
          </a:stretch>
        </p:blipFill>
        <p:spPr>
          <a:xfrm>
            <a:off x="8412916" y="583675"/>
            <a:ext cx="4258056" cy="4341276"/>
          </a:xfrm>
          <a:prstGeom prst="rect">
            <a:avLst/>
          </a:prstGeom>
        </p:spPr>
      </p:pic>
    </p:spTree>
    <p:extLst>
      <p:ext uri="{BB962C8B-B14F-4D97-AF65-F5344CB8AC3E}">
        <p14:creationId xmlns:p14="http://schemas.microsoft.com/office/powerpoint/2010/main" val="3706999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6AD1F6-A76D-6C41-EFDC-327AC5735B1F}"/>
              </a:ext>
            </a:extLst>
          </p:cNvPr>
          <p:cNvPicPr>
            <a:picLocks noChangeAspect="1"/>
          </p:cNvPicPr>
          <p:nvPr/>
        </p:nvPicPr>
        <p:blipFill>
          <a:blip r:embed="rId3"/>
          <a:stretch>
            <a:fillRect/>
          </a:stretch>
        </p:blipFill>
        <p:spPr>
          <a:xfrm>
            <a:off x="2333625" y="5067300"/>
            <a:ext cx="7524750" cy="1466850"/>
          </a:xfrm>
          <a:prstGeom prst="rect">
            <a:avLst/>
          </a:prstGeom>
        </p:spPr>
      </p:pic>
      <p:grpSp>
        <p:nvGrpSpPr>
          <p:cNvPr id="2" name="Group 1">
            <a:extLst>
              <a:ext uri="{FF2B5EF4-FFF2-40B4-BE49-F238E27FC236}">
                <a16:creationId xmlns:a16="http://schemas.microsoft.com/office/drawing/2014/main" id="{500F2DD8-D6CB-DC82-B5D4-FB97D89955BA}"/>
              </a:ext>
            </a:extLst>
          </p:cNvPr>
          <p:cNvGrpSpPr/>
          <p:nvPr/>
        </p:nvGrpSpPr>
        <p:grpSpPr>
          <a:xfrm>
            <a:off x="0" y="1352550"/>
            <a:ext cx="12192000" cy="3450637"/>
            <a:chOff x="0" y="1352550"/>
            <a:chExt cx="12192000" cy="3450637"/>
          </a:xfrm>
        </p:grpSpPr>
        <p:pic>
          <p:nvPicPr>
            <p:cNvPr id="5" name="Picture 4">
              <a:extLst>
                <a:ext uri="{FF2B5EF4-FFF2-40B4-BE49-F238E27FC236}">
                  <a16:creationId xmlns:a16="http://schemas.microsoft.com/office/drawing/2014/main" id="{25F01578-4EDF-D618-B14A-47319FDF3132}"/>
                </a:ext>
              </a:extLst>
            </p:cNvPr>
            <p:cNvPicPr>
              <a:picLocks noChangeAspect="1"/>
            </p:cNvPicPr>
            <p:nvPr/>
          </p:nvPicPr>
          <p:blipFill rotWithShape="1">
            <a:blip r:embed="rId4"/>
            <a:srcRect t="20948"/>
            <a:stretch/>
          </p:blipFill>
          <p:spPr>
            <a:xfrm>
              <a:off x="0" y="1352550"/>
              <a:ext cx="12192000" cy="3450637"/>
            </a:xfrm>
            <a:prstGeom prst="rect">
              <a:avLst/>
            </a:prstGeom>
          </p:spPr>
        </p:pic>
        <p:sp>
          <p:nvSpPr>
            <p:cNvPr id="12" name="Rectangle 11">
              <a:extLst>
                <a:ext uri="{FF2B5EF4-FFF2-40B4-BE49-F238E27FC236}">
                  <a16:creationId xmlns:a16="http://schemas.microsoft.com/office/drawing/2014/main" id="{407BF0B1-B09C-92BA-B524-B108A665A95D}"/>
                </a:ext>
              </a:extLst>
            </p:cNvPr>
            <p:cNvSpPr/>
            <p:nvPr/>
          </p:nvSpPr>
          <p:spPr>
            <a:xfrm>
              <a:off x="8934450" y="1352550"/>
              <a:ext cx="1885950" cy="476250"/>
            </a:xfrm>
            <a:prstGeom prst="rect">
              <a:avLst/>
            </a:prstGeom>
            <a:solidFill>
              <a:srgbClr val="FFFF00">
                <a:alpha val="2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7867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EA2A-B867-F1D9-1595-65D0731DDB90}"/>
              </a:ext>
            </a:extLst>
          </p:cNvPr>
          <p:cNvSpPr>
            <a:spLocks noGrp="1"/>
          </p:cNvSpPr>
          <p:nvPr>
            <p:ph type="title"/>
          </p:nvPr>
        </p:nvSpPr>
        <p:spPr/>
        <p:txBody>
          <a:bodyPr/>
          <a:lstStyle/>
          <a:p>
            <a:r>
              <a:rPr lang="en-US" dirty="0"/>
              <a:t>Findings from structure alignments</a:t>
            </a:r>
            <a:endParaRPr lang="en-GB" dirty="0"/>
          </a:p>
        </p:txBody>
      </p:sp>
      <p:sp>
        <p:nvSpPr>
          <p:cNvPr id="3" name="Content Placeholder 2">
            <a:extLst>
              <a:ext uri="{FF2B5EF4-FFF2-40B4-BE49-F238E27FC236}">
                <a16:creationId xmlns:a16="http://schemas.microsoft.com/office/drawing/2014/main" id="{BF6813D3-1B5B-9C90-8EF4-4315359466D5}"/>
              </a:ext>
            </a:extLst>
          </p:cNvPr>
          <p:cNvSpPr>
            <a:spLocks noGrp="1"/>
          </p:cNvSpPr>
          <p:nvPr>
            <p:ph idx="1"/>
          </p:nvPr>
        </p:nvSpPr>
        <p:spPr>
          <a:xfrm>
            <a:off x="838200" y="1690688"/>
            <a:ext cx="10515600" cy="4667250"/>
          </a:xfrm>
        </p:spPr>
        <p:txBody>
          <a:bodyPr>
            <a:normAutofit/>
          </a:bodyPr>
          <a:lstStyle/>
          <a:p>
            <a:r>
              <a:rPr lang="en-US" dirty="0"/>
              <a:t>4BIN and 3NE8 align very well </a:t>
            </a:r>
          </a:p>
          <a:p>
            <a:pPr lvl="1"/>
            <a:r>
              <a:rPr lang="en-US" dirty="0" err="1"/>
              <a:t>PDBeFOLD</a:t>
            </a:r>
            <a:r>
              <a:rPr lang="en-US" dirty="0"/>
              <a:t> pairwise alignment only has significant alignment for 4BIN with3NE8</a:t>
            </a:r>
          </a:p>
          <a:p>
            <a:pPr lvl="1"/>
            <a:r>
              <a:rPr lang="en-US" dirty="0"/>
              <a:t>TM-Align score very high for these two</a:t>
            </a:r>
          </a:p>
          <a:p>
            <a:pPr lvl="1"/>
            <a:r>
              <a:rPr lang="en-US" dirty="0"/>
              <a:t>The only structures with an additional alpha helix structure in both </a:t>
            </a:r>
            <a:r>
              <a:rPr lang="en-US" dirty="0" err="1"/>
              <a:t>PDBeFOLD</a:t>
            </a:r>
            <a:r>
              <a:rPr lang="en-US" dirty="0"/>
              <a:t> and US-Align alignments</a:t>
            </a:r>
          </a:p>
          <a:p>
            <a:r>
              <a:rPr lang="en-US" dirty="0"/>
              <a:t>Other groups starting to form</a:t>
            </a:r>
          </a:p>
          <a:p>
            <a:pPr lvl="1"/>
            <a:r>
              <a:rPr lang="en-GB" dirty="0"/>
              <a:t>Higher sequence and structure identity (low RMSD) for Mycobacteria/</a:t>
            </a:r>
            <a:r>
              <a:rPr lang="en-GB" dirty="0" err="1"/>
              <a:t>Mycobacteriodes</a:t>
            </a:r>
            <a:endParaRPr lang="en-GB" dirty="0"/>
          </a:p>
          <a:p>
            <a:pPr lvl="1"/>
            <a:r>
              <a:rPr lang="en-GB" dirty="0"/>
              <a:t>Bacteriophages with long N-terminal domains</a:t>
            </a:r>
          </a:p>
          <a:p>
            <a:pPr lvl="1"/>
            <a:r>
              <a:rPr lang="en-GB" dirty="0"/>
              <a:t>A potential group of </a:t>
            </a:r>
            <a:r>
              <a:rPr lang="en-GB" dirty="0" err="1"/>
              <a:t>AmiA</a:t>
            </a:r>
            <a:r>
              <a:rPr lang="en-GB" dirty="0"/>
              <a:t> amidases which align well to each other but not the other NAMLA amidase 3 families.</a:t>
            </a:r>
          </a:p>
          <a:p>
            <a:pPr lvl="1"/>
            <a:endParaRPr lang="en-GB" dirty="0"/>
          </a:p>
          <a:p>
            <a:endParaRPr lang="en-GB" dirty="0"/>
          </a:p>
        </p:txBody>
      </p:sp>
    </p:spTree>
    <p:extLst>
      <p:ext uri="{BB962C8B-B14F-4D97-AF65-F5344CB8AC3E}">
        <p14:creationId xmlns:p14="http://schemas.microsoft.com/office/powerpoint/2010/main" val="115865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1249-BA95-7BF2-6013-D47E57C0C68F}"/>
              </a:ext>
            </a:extLst>
          </p:cNvPr>
          <p:cNvSpPr>
            <a:spLocks noGrp="1"/>
          </p:cNvSpPr>
          <p:nvPr>
            <p:ph type="title"/>
          </p:nvPr>
        </p:nvSpPr>
        <p:spPr/>
        <p:txBody>
          <a:bodyPr/>
          <a:lstStyle/>
          <a:p>
            <a:r>
              <a:rPr lang="en-US" dirty="0"/>
              <a:t>Literature for these structures</a:t>
            </a:r>
            <a:endParaRPr lang="en-GB" dirty="0"/>
          </a:p>
        </p:txBody>
      </p:sp>
      <p:sp>
        <p:nvSpPr>
          <p:cNvPr id="3" name="Content Placeholder 2">
            <a:extLst>
              <a:ext uri="{FF2B5EF4-FFF2-40B4-BE49-F238E27FC236}">
                <a16:creationId xmlns:a16="http://schemas.microsoft.com/office/drawing/2014/main" id="{6931966C-0E4D-5A9C-F2DB-3186077B9845}"/>
              </a:ext>
            </a:extLst>
          </p:cNvPr>
          <p:cNvSpPr>
            <a:spLocks noGrp="1"/>
          </p:cNvSpPr>
          <p:nvPr>
            <p:ph idx="1"/>
          </p:nvPr>
        </p:nvSpPr>
        <p:spPr>
          <a:xfrm>
            <a:off x="638175" y="1425616"/>
            <a:ext cx="10953750" cy="4351338"/>
          </a:xfrm>
        </p:spPr>
        <p:txBody>
          <a:bodyPr/>
          <a:lstStyle/>
          <a:p>
            <a:pPr marL="0" indent="0">
              <a:buNone/>
            </a:pPr>
            <a:r>
              <a:rPr lang="en-US" dirty="0"/>
              <a:t>There are </a:t>
            </a:r>
            <a:r>
              <a:rPr lang="en-US" b="1" dirty="0"/>
              <a:t>3 reported roles for NAMLAA</a:t>
            </a:r>
            <a:r>
              <a:rPr lang="en-US" dirty="0"/>
              <a:t> depending on the species:</a:t>
            </a:r>
          </a:p>
          <a:p>
            <a:pPr lvl="1"/>
            <a:r>
              <a:rPr lang="en-US" dirty="0"/>
              <a:t>Group A: Autolytic cell-cycle (proposed this is specific to gram negative bacteria?)</a:t>
            </a:r>
          </a:p>
          <a:p>
            <a:pPr lvl="1"/>
            <a:r>
              <a:rPr lang="en-US" dirty="0"/>
              <a:t>Group B: Autolytic sporulating (</a:t>
            </a:r>
            <a:r>
              <a:rPr lang="en-US" dirty="0" err="1"/>
              <a:t>eg</a:t>
            </a:r>
            <a:r>
              <a:rPr lang="en-US" dirty="0"/>
              <a:t> Clostridium difficile, role is to kill parent cell)</a:t>
            </a:r>
          </a:p>
          <a:p>
            <a:pPr lvl="1"/>
            <a:r>
              <a:rPr lang="en-US" dirty="0"/>
              <a:t>Group C: Endolytic (role also to kill parent cell upon infection)</a:t>
            </a:r>
            <a:endParaRPr lang="en-GB" dirty="0"/>
          </a:p>
        </p:txBody>
      </p:sp>
      <p:pic>
        <p:nvPicPr>
          <p:cNvPr id="4" name="Picture 3" descr="Details are in the caption following the image">
            <a:extLst>
              <a:ext uri="{FF2B5EF4-FFF2-40B4-BE49-F238E27FC236}">
                <a16:creationId xmlns:a16="http://schemas.microsoft.com/office/drawing/2014/main" id="{E87EB1DC-D1F2-C3D4-D0B3-FCC1D39587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168" y="3238500"/>
            <a:ext cx="6672263" cy="2995105"/>
          </a:xfrm>
          <a:prstGeom prst="rect">
            <a:avLst/>
          </a:prstGeom>
          <a:noFill/>
          <a:ln>
            <a:noFill/>
          </a:ln>
        </p:spPr>
      </p:pic>
      <p:sp>
        <p:nvSpPr>
          <p:cNvPr id="6" name="TextBox 5">
            <a:extLst>
              <a:ext uri="{FF2B5EF4-FFF2-40B4-BE49-F238E27FC236}">
                <a16:creationId xmlns:a16="http://schemas.microsoft.com/office/drawing/2014/main" id="{66784E85-79E5-547B-E2C0-8585F25C58DD}"/>
              </a:ext>
            </a:extLst>
          </p:cNvPr>
          <p:cNvSpPr txBox="1"/>
          <p:nvPr/>
        </p:nvSpPr>
        <p:spPr>
          <a:xfrm>
            <a:off x="0" y="6492875"/>
            <a:ext cx="12230100" cy="307777"/>
          </a:xfrm>
          <a:prstGeom prst="rect">
            <a:avLst/>
          </a:prstGeom>
          <a:noFill/>
        </p:spPr>
        <p:txBody>
          <a:bodyPr wrap="square">
            <a:spAutoFit/>
          </a:bodyPr>
          <a:lstStyle/>
          <a:p>
            <a:r>
              <a:rPr lang="en-GB" sz="1400" dirty="0" err="1"/>
              <a:t>Yang,D.C</a:t>
            </a:r>
            <a:r>
              <a:rPr lang="en-GB" sz="1400" dirty="0"/>
              <a:t>. et al. (2012) A conformational switch controls cell wall-remodelling enzymes required for bacterial cell division. Molecular Microbiology, 85, 768–781.</a:t>
            </a:r>
          </a:p>
        </p:txBody>
      </p:sp>
    </p:spTree>
    <p:extLst>
      <p:ext uri="{BB962C8B-B14F-4D97-AF65-F5344CB8AC3E}">
        <p14:creationId xmlns:p14="http://schemas.microsoft.com/office/powerpoint/2010/main" val="27529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FB16-59E3-8787-A436-C6C406D4A3EE}"/>
              </a:ext>
            </a:extLst>
          </p:cNvPr>
          <p:cNvSpPr>
            <a:spLocks noGrp="1"/>
          </p:cNvSpPr>
          <p:nvPr>
            <p:ph type="title"/>
          </p:nvPr>
        </p:nvSpPr>
        <p:spPr/>
        <p:txBody>
          <a:bodyPr/>
          <a:lstStyle/>
          <a:p>
            <a:r>
              <a:rPr lang="en-US" dirty="0"/>
              <a:t>Existing domain classification tools</a:t>
            </a:r>
            <a:endParaRPr lang="en-GB" dirty="0"/>
          </a:p>
        </p:txBody>
      </p:sp>
      <p:sp>
        <p:nvSpPr>
          <p:cNvPr id="3" name="Content Placeholder 2">
            <a:extLst>
              <a:ext uri="{FF2B5EF4-FFF2-40B4-BE49-F238E27FC236}">
                <a16:creationId xmlns:a16="http://schemas.microsoft.com/office/drawing/2014/main" id="{BF30470D-513F-7CD6-B501-AC11D50B4052}"/>
              </a:ext>
            </a:extLst>
          </p:cNvPr>
          <p:cNvSpPr>
            <a:spLocks noGrp="1"/>
          </p:cNvSpPr>
          <p:nvPr>
            <p:ph idx="1"/>
          </p:nvPr>
        </p:nvSpPr>
        <p:spPr>
          <a:xfrm>
            <a:off x="838200" y="1516343"/>
            <a:ext cx="10712824" cy="4976532"/>
          </a:xfrm>
        </p:spPr>
        <p:txBody>
          <a:bodyPr>
            <a:normAutofit/>
          </a:bodyPr>
          <a:lstStyle/>
          <a:p>
            <a:r>
              <a:rPr lang="en-US" dirty="0"/>
              <a:t>Issue being that domain annotation tools don’t </a:t>
            </a:r>
            <a:r>
              <a:rPr lang="en-US" dirty="0" err="1"/>
              <a:t>recognise</a:t>
            </a:r>
            <a:r>
              <a:rPr lang="en-US" dirty="0"/>
              <a:t> the differences</a:t>
            </a:r>
            <a:r>
              <a:rPr lang="en-GB" dirty="0"/>
              <a:t> between these three functional roles</a:t>
            </a:r>
          </a:p>
          <a:p>
            <a:pPr lvl="1"/>
            <a:r>
              <a:rPr lang="en-GB" dirty="0" err="1"/>
              <a:t>UniProt</a:t>
            </a:r>
            <a:r>
              <a:rPr lang="en-GB" dirty="0"/>
              <a:t>/</a:t>
            </a:r>
            <a:r>
              <a:rPr lang="en-GB" dirty="0" err="1"/>
              <a:t>SwissProt</a:t>
            </a:r>
            <a:r>
              <a:rPr lang="en-GB" dirty="0"/>
              <a:t>: </a:t>
            </a:r>
            <a:r>
              <a:rPr lang="en-GB" kern="100" dirty="0">
                <a:latin typeface="Calibri" panose="020F0502020204030204" pitchFamily="34" charset="0"/>
                <a:cs typeface="Times New Roman" panose="02020603050405020304" pitchFamily="18" charset="0"/>
              </a:rPr>
              <a:t>D</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raws in information from other tools or databases</a:t>
            </a:r>
          </a:p>
          <a:p>
            <a:pPr lvl="1"/>
            <a:r>
              <a:rPr lang="en-GB" kern="100" dirty="0" err="1">
                <a:latin typeface="Calibri" panose="020F0502020204030204" pitchFamily="34" charset="0"/>
                <a:ea typeface="Calibri" panose="020F0502020204030204" pitchFamily="34" charset="0"/>
                <a:cs typeface="Times New Roman" panose="02020603050405020304" pitchFamily="18" charset="0"/>
              </a:rPr>
              <a:t>InterPro</a:t>
            </a:r>
            <a:r>
              <a:rPr lang="en-GB" kern="100" dirty="0">
                <a:latin typeface="Calibri" panose="020F0502020204030204" pitchFamily="34" charset="0"/>
                <a:ea typeface="Calibri" panose="020F0502020204030204" pitchFamily="34" charset="0"/>
                <a:cs typeface="Times New Roman" panose="02020603050405020304" pitchFamily="18" charset="0"/>
              </a:rPr>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Incorporates the models from 13 member databases including SMART</a:t>
            </a:r>
          </a:p>
          <a:p>
            <a:pPr lvl="1"/>
            <a:r>
              <a:rPr lang="en-GB" kern="100" dirty="0">
                <a:latin typeface="Calibri" panose="020F0502020204030204" pitchFamily="34" charset="0"/>
                <a:cs typeface="Times New Roman" panose="02020603050405020304" pitchFamily="18" charset="0"/>
              </a:rPr>
              <a:t>SMART: Multiple Sequence Alignment and </a:t>
            </a:r>
            <a:r>
              <a:rPr lang="en-GB" kern="100" dirty="0" err="1">
                <a:latin typeface="Calibri" panose="020F0502020204030204" pitchFamily="34" charset="0"/>
                <a:cs typeface="Times New Roman" panose="02020603050405020304" pitchFamily="18" charset="0"/>
              </a:rPr>
              <a:t>HMMer</a:t>
            </a:r>
            <a:r>
              <a:rPr lang="en-GB" kern="100" dirty="0">
                <a:latin typeface="Calibri" panose="020F0502020204030204" pitchFamily="34" charset="0"/>
                <a:cs typeface="Times New Roman" panose="02020603050405020304" pitchFamily="18" charset="0"/>
              </a:rPr>
              <a:t> (with similarity score threshold to cluster protein families)</a:t>
            </a:r>
          </a:p>
          <a:p>
            <a:pPr lvl="1"/>
            <a:r>
              <a:rPr lang="en-GB" kern="100" dirty="0">
                <a:latin typeface="Calibri" panose="020F0502020204030204" pitchFamily="34" charset="0"/>
                <a:cs typeface="Times New Roman" panose="02020603050405020304" pitchFamily="18" charset="0"/>
              </a:rPr>
              <a:t>ECOD: F-class classification using </a:t>
            </a:r>
            <a:r>
              <a:rPr lang="en-GB" kern="100" dirty="0" err="1">
                <a:latin typeface="Calibri" panose="020F0502020204030204" pitchFamily="34" charset="0"/>
                <a:cs typeface="Times New Roman" panose="02020603050405020304" pitchFamily="18" charset="0"/>
              </a:rPr>
              <a:t>Pfam</a:t>
            </a:r>
            <a:r>
              <a:rPr lang="en-GB" kern="100" dirty="0">
                <a:latin typeface="Calibri" panose="020F0502020204030204" pitchFamily="34" charset="0"/>
                <a:cs typeface="Times New Roman" panose="02020603050405020304" pitchFamily="18" charset="0"/>
              </a:rPr>
              <a:t> mapped families and </a:t>
            </a:r>
            <a:r>
              <a:rPr lang="en-GB" kern="100" dirty="0" err="1">
                <a:latin typeface="Calibri" panose="020F0502020204030204" pitchFamily="34" charset="0"/>
                <a:cs typeface="Times New Roman" panose="02020603050405020304" pitchFamily="18" charset="0"/>
              </a:rPr>
              <a:t>HHsearch</a:t>
            </a:r>
            <a:r>
              <a:rPr lang="en-GB" kern="100" dirty="0">
                <a:latin typeface="Calibri" panose="020F0502020204030204" pitchFamily="34" charset="0"/>
                <a:cs typeface="Times New Roman" panose="02020603050405020304" pitchFamily="18" charset="0"/>
              </a:rPr>
              <a:t> clusters</a:t>
            </a:r>
          </a:p>
          <a:p>
            <a:pPr lvl="1"/>
            <a:r>
              <a:rPr lang="en-GB" kern="100" dirty="0">
                <a:latin typeface="Calibri" panose="020F0502020204030204" pitchFamily="34" charset="0"/>
                <a:cs typeface="Times New Roman" panose="02020603050405020304" pitchFamily="18" charset="0"/>
              </a:rPr>
              <a:t>CDD/SPARCLE: RPS-BLAST and position-specific scoring matrices</a:t>
            </a:r>
          </a:p>
          <a:p>
            <a:pPr lvl="1"/>
            <a:r>
              <a:rPr lang="en-GB" kern="100" dirty="0">
                <a:latin typeface="Calibri" panose="020F0502020204030204" pitchFamily="34" charset="0"/>
                <a:cs typeface="Times New Roman" panose="02020603050405020304" pitchFamily="18" charset="0"/>
              </a:rPr>
              <a:t>GO Annotations: Manually curated files (InterPro2GO, Keyword2GO)</a:t>
            </a:r>
          </a:p>
          <a:p>
            <a:pPr lvl="1"/>
            <a:r>
              <a:rPr lang="en-GB" kern="100" dirty="0">
                <a:latin typeface="Calibri" panose="020F0502020204030204" pitchFamily="34" charset="0"/>
                <a:cs typeface="Times New Roman" panose="02020603050405020304" pitchFamily="18" charset="0"/>
              </a:rPr>
              <a:t>PANTHER: N/A for NAMLAA</a:t>
            </a:r>
          </a:p>
          <a:p>
            <a:pPr lvl="1"/>
            <a:r>
              <a:rPr lang="en-GB" kern="100" dirty="0">
                <a:latin typeface="Calibri" panose="020F0502020204030204" pitchFamily="34" charset="0"/>
                <a:cs typeface="Times New Roman" panose="02020603050405020304" pitchFamily="18" charset="0"/>
              </a:rPr>
              <a:t>PROSITE: N/A for NAMLAA</a:t>
            </a:r>
          </a:p>
          <a:p>
            <a:pPr lvl="1"/>
            <a:endParaRPr lang="en-GB" kern="100" dirty="0">
              <a:latin typeface="Calibri" panose="020F0502020204030204" pitchFamily="34" charset="0"/>
              <a:cs typeface="Times New Roman" panose="02020603050405020304" pitchFamily="18" charset="0"/>
            </a:endParaRPr>
          </a:p>
          <a:p>
            <a:pPr lvl="1"/>
            <a:endParaRPr lang="en-GB" dirty="0"/>
          </a:p>
          <a:p>
            <a:endParaRPr lang="en-US" dirty="0"/>
          </a:p>
        </p:txBody>
      </p:sp>
    </p:spTree>
    <p:extLst>
      <p:ext uri="{BB962C8B-B14F-4D97-AF65-F5344CB8AC3E}">
        <p14:creationId xmlns:p14="http://schemas.microsoft.com/office/powerpoint/2010/main" val="226149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fontScale="92500" lnSpcReduction="10000"/>
          </a:bodyPr>
          <a:lstStyle/>
          <a:p>
            <a:r>
              <a:rPr lang="en-US" b="1" dirty="0"/>
              <a:t>Question is: </a:t>
            </a:r>
            <a:r>
              <a:rPr lang="en-US" dirty="0"/>
              <a:t>Is it possible to identify the Group A’s out of the sequences or structures tagged as being NAMLAA or having cell division function?</a:t>
            </a:r>
          </a:p>
          <a:p>
            <a:r>
              <a:rPr lang="en-US" dirty="0"/>
              <a:t>Speculated that only gram-negative bacteria have this secondary mobile helix</a:t>
            </a:r>
          </a:p>
          <a:p>
            <a:r>
              <a:rPr lang="en-US" dirty="0"/>
              <a:t>Could I make a tool that recognises this helix in an alignment and pulls out the Group A amidase 3 proteins?</a:t>
            </a:r>
          </a:p>
          <a:p>
            <a:r>
              <a:rPr lang="en-US" dirty="0"/>
              <a:t>From there, identify patterns in these Group A proteins, and try to detect other possible Group A NAMLAA from sequences? </a:t>
            </a:r>
          </a:p>
          <a:p>
            <a:r>
              <a:rPr lang="en-GB" dirty="0"/>
              <a:t>Could use a model (k-means as suggested last meeting) to find those patterns, train/test on </a:t>
            </a:r>
            <a:r>
              <a:rPr lang="en-GB" dirty="0" err="1"/>
              <a:t>AlphaFold</a:t>
            </a:r>
            <a:r>
              <a:rPr lang="en-GB" dirty="0"/>
              <a:t> models since only two in the PDB ‘</a:t>
            </a:r>
            <a:r>
              <a:rPr lang="en-GB" dirty="0" err="1"/>
              <a:t>truthset</a:t>
            </a:r>
            <a:r>
              <a:rPr lang="en-GB" dirty="0"/>
              <a:t>’ for Group A? </a:t>
            </a:r>
          </a:p>
        </p:txBody>
      </p:sp>
    </p:spTree>
    <p:extLst>
      <p:ext uri="{BB962C8B-B14F-4D97-AF65-F5344CB8AC3E}">
        <p14:creationId xmlns:p14="http://schemas.microsoft.com/office/powerpoint/2010/main" val="191157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23/06/2023</a:t>
            </a:r>
            <a:endParaRPr lang="en-GB" sz="2000" dirty="0"/>
          </a:p>
        </p:txBody>
      </p:sp>
    </p:spTree>
    <p:extLst>
      <p:ext uri="{BB962C8B-B14F-4D97-AF65-F5344CB8AC3E}">
        <p14:creationId xmlns:p14="http://schemas.microsoft.com/office/powerpoint/2010/main" val="9479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a:xfrm>
            <a:off x="838200" y="144787"/>
            <a:ext cx="10515600" cy="1325563"/>
          </a:xfrm>
        </p:spPr>
        <p:txBody>
          <a:bodyPr>
            <a:normAutofit/>
          </a:bodyPr>
          <a:lstStyle/>
          <a:p>
            <a:r>
              <a:rPr lang="en-US" sz="4000" dirty="0"/>
              <a:t>Plan for past week</a:t>
            </a:r>
            <a:endParaRPr lang="en-GB" sz="4000"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a:xfrm>
            <a:off x="838200" y="1355075"/>
            <a:ext cx="10515600" cy="5188944"/>
          </a:xfrm>
        </p:spPr>
        <p:txBody>
          <a:bodyPr>
            <a:normAutofit fontScale="85000" lnSpcReduction="20000"/>
          </a:bodyPr>
          <a:lstStyle/>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Annotated Bibliography (to complete)</a:t>
            </a:r>
          </a:p>
          <a:p>
            <a:pPr marL="0" indent="0">
              <a:lnSpc>
                <a:spcPct val="107000"/>
              </a:lnSpc>
              <a:spcAft>
                <a:spcPts val="800"/>
              </a:spcAft>
              <a:buNone/>
            </a:pPr>
            <a:r>
              <a:rPr lang="en-GB"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 (need to research how to do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Clustering analyses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K-means clustering of RMSD and Q-score in the structures identified (for visual representation of clustering in structure alignments)</a:t>
            </a: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076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99BF-7675-3B41-AF13-2EC639A6811B}"/>
              </a:ext>
            </a:extLst>
          </p:cNvPr>
          <p:cNvSpPr>
            <a:spLocks noGrp="1"/>
          </p:cNvSpPr>
          <p:nvPr>
            <p:ph type="title"/>
          </p:nvPr>
        </p:nvSpPr>
        <p:spPr/>
        <p:txBody>
          <a:bodyPr/>
          <a:lstStyle/>
          <a:p>
            <a:r>
              <a:rPr lang="en-US" dirty="0"/>
              <a:t>Sequence Search</a:t>
            </a:r>
            <a:endParaRPr lang="en-GB" dirty="0"/>
          </a:p>
        </p:txBody>
      </p:sp>
      <p:sp>
        <p:nvSpPr>
          <p:cNvPr id="3" name="Content Placeholder 2">
            <a:extLst>
              <a:ext uri="{FF2B5EF4-FFF2-40B4-BE49-F238E27FC236}">
                <a16:creationId xmlns:a16="http://schemas.microsoft.com/office/drawing/2014/main" id="{44A8FCAE-55EE-7869-6A27-36E5B9805FF0}"/>
              </a:ext>
            </a:extLst>
          </p:cNvPr>
          <p:cNvSpPr>
            <a:spLocks noGrp="1"/>
          </p:cNvSpPr>
          <p:nvPr>
            <p:ph idx="1"/>
          </p:nvPr>
        </p:nvSpPr>
        <p:spPr/>
        <p:txBody>
          <a:bodyPr>
            <a:normAutofit/>
          </a:bodyPr>
          <a:lstStyle/>
          <a:p>
            <a:pPr mar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marL="0" indent="0">
              <a:lnSpc>
                <a:spcPct val="107000"/>
              </a:lnSpc>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Used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RefSeq</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whole genomes (WGS) rather than non-redundant sequences in NCBI</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Searched using cropped domains</a:t>
            </a:r>
          </a:p>
          <a:p>
            <a:pPr marL="342900" lvl="0" indent="-342900">
              <a:lnSpc>
                <a:spcPct val="107000"/>
              </a:lnSpc>
              <a:spcAft>
                <a:spcPts val="800"/>
              </a:spcAft>
              <a:buFont typeface="Symbol" panose="05050102010706020507" pitchFamily="18" charset="2"/>
              <a:buChar char=""/>
            </a:pPr>
            <a:r>
              <a:rPr lang="en-GB" sz="1800" kern="100" dirty="0" err="1">
                <a:latin typeface="Calibri" panose="020F0502020204030204" pitchFamily="34" charset="0"/>
                <a:ea typeface="Calibri" panose="020F0502020204030204" pitchFamily="34" charset="0"/>
                <a:cs typeface="Times New Roman" panose="02020603050405020304" pitchFamily="18" charset="0"/>
              </a:rPr>
              <a:t>BLASTp</a:t>
            </a:r>
            <a:r>
              <a:rPr lang="en-GB" sz="1800" kern="100" dirty="0">
                <a:latin typeface="Calibri" panose="020F0502020204030204" pitchFamily="34" charset="0"/>
                <a:ea typeface="Calibri" panose="020F0502020204030204" pitchFamily="34" charset="0"/>
                <a:cs typeface="Times New Roman" panose="02020603050405020304" pitchFamily="18" charset="0"/>
              </a:rPr>
              <a:t> and </a:t>
            </a:r>
            <a:r>
              <a:rPr lang="en-GB" sz="1800" kern="100" dirty="0" err="1">
                <a:latin typeface="Calibri" panose="020F0502020204030204" pitchFamily="34" charset="0"/>
                <a:ea typeface="Calibri" panose="020F0502020204030204" pitchFamily="34" charset="0"/>
                <a:cs typeface="Times New Roman" panose="02020603050405020304" pitchFamily="18" charset="0"/>
              </a:rPr>
              <a:t>phmmer</a:t>
            </a:r>
            <a:r>
              <a:rPr lang="en-GB" sz="1800" kern="100" dirty="0">
                <a:latin typeface="Calibri" panose="020F0502020204030204" pitchFamily="34" charset="0"/>
                <a:ea typeface="Calibri" panose="020F0502020204030204" pitchFamily="34" charset="0"/>
                <a:cs typeface="Times New Roman" panose="02020603050405020304" pitchFamily="18" charset="0"/>
              </a:rPr>
              <a:t> to search using the 3NE8 and 4BIN sequences (the two gram negatives with hypothesised self-regulating helix)</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Search 1: Using cropped sequence from 3NE8 (</a:t>
            </a:r>
            <a:r>
              <a:rPr lang="en-GB" sz="1800" i="1" kern="100" dirty="0">
                <a:effectLst/>
                <a:latin typeface="Calibri" panose="020F0502020204030204" pitchFamily="34" charset="0"/>
                <a:ea typeface="Calibri" panose="020F0502020204030204" pitchFamily="34" charset="0"/>
                <a:cs typeface="Times New Roman" panose="02020603050405020304" pitchFamily="18" charset="0"/>
              </a:rPr>
              <a:t>Bartonella </a:t>
            </a:r>
            <a:r>
              <a:rPr lang="en-GB" sz="1800" i="1" kern="100" dirty="0" err="1">
                <a:effectLst/>
                <a:latin typeface="Calibri" panose="020F0502020204030204" pitchFamily="34" charset="0"/>
                <a:ea typeface="Calibri" panose="020F0502020204030204" pitchFamily="34" charset="0"/>
                <a:cs typeface="Times New Roman" panose="02020603050405020304" pitchFamily="18" charset="0"/>
              </a:rPr>
              <a:t>henselae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Times New Roman" panose="02020603050405020304" pitchFamily="18" charset="0"/>
              </a:rPr>
              <a:t>Search 2: Using cropped sequence from 4BIN (</a:t>
            </a:r>
            <a:r>
              <a:rPr lang="en-GB" sz="1800" i="1" kern="100" dirty="0">
                <a:latin typeface="Calibri" panose="020F0502020204030204" pitchFamily="34" charset="0"/>
                <a:ea typeface="Calibri" panose="020F0502020204030204" pitchFamily="34" charset="0"/>
                <a:cs typeface="Times New Roman" panose="02020603050405020304" pitchFamily="18" charset="0"/>
              </a:rPr>
              <a:t>Escherichia coli</a:t>
            </a:r>
            <a:r>
              <a:rPr lang="en-GB" sz="1800" kern="100" dirty="0">
                <a:latin typeface="Calibri" panose="020F0502020204030204" pitchFamily="34" charset="0"/>
                <a:ea typeface="Calibri" panose="020F0502020204030204" pitchFamily="34" charset="0"/>
                <a:cs typeface="Times New Roman" panose="02020603050405020304" pitchFamily="18" charset="0"/>
              </a:rPr>
              <a: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86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4800"/>
              <a:t>Amidase_3 Structures</a:t>
            </a:r>
            <a:endParaRPr lang="en-GB"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pPr marL="0" indent="0">
              <a:buNone/>
            </a:pPr>
            <a:r>
              <a:rPr lang="en-US" sz="2200"/>
              <a:t>How accurately are these assigned? (19 identified via annotations)</a:t>
            </a:r>
          </a:p>
          <a:p>
            <a:pPr marL="0" indent="0">
              <a:buNone/>
            </a:pPr>
            <a:endParaRPr lang="en-US" sz="2200"/>
          </a:p>
          <a:p>
            <a:pPr marL="0" indent="0">
              <a:buNone/>
            </a:pPr>
            <a:endParaRPr lang="en-GB" sz="2200"/>
          </a:p>
        </p:txBody>
      </p:sp>
      <p:graphicFrame>
        <p:nvGraphicFramePr>
          <p:cNvPr id="4" name="Table 3">
            <a:extLst>
              <a:ext uri="{FF2B5EF4-FFF2-40B4-BE49-F238E27FC236}">
                <a16:creationId xmlns:a16="http://schemas.microsoft.com/office/drawing/2014/main" id="{7F05D28A-A986-1A9E-01FE-9218B7C4CF57}"/>
              </a:ext>
            </a:extLst>
          </p:cNvPr>
          <p:cNvGraphicFramePr>
            <a:graphicFrameLocks noGrp="1"/>
          </p:cNvGraphicFramePr>
          <p:nvPr>
            <p:extLst>
              <p:ext uri="{D42A27DB-BD31-4B8C-83A1-F6EECF244321}">
                <p14:modId xmlns:p14="http://schemas.microsoft.com/office/powerpoint/2010/main" val="4203497834"/>
              </p:ext>
            </p:extLst>
          </p:nvPr>
        </p:nvGraphicFramePr>
        <p:xfrm>
          <a:off x="630936" y="2304682"/>
          <a:ext cx="10917940" cy="3931876"/>
        </p:xfrm>
        <a:graphic>
          <a:graphicData uri="http://schemas.openxmlformats.org/drawingml/2006/table">
            <a:tbl>
              <a:tblPr>
                <a:tableStyleId>{3B4B98B0-60AC-42C2-AFA5-B58CD77FA1E5}</a:tableStyleId>
              </a:tblPr>
              <a:tblGrid>
                <a:gridCol w="667983">
                  <a:extLst>
                    <a:ext uri="{9D8B030D-6E8A-4147-A177-3AD203B41FA5}">
                      <a16:colId xmlns:a16="http://schemas.microsoft.com/office/drawing/2014/main" val="163607943"/>
                    </a:ext>
                  </a:extLst>
                </a:gridCol>
                <a:gridCol w="1069683">
                  <a:extLst>
                    <a:ext uri="{9D8B030D-6E8A-4147-A177-3AD203B41FA5}">
                      <a16:colId xmlns:a16="http://schemas.microsoft.com/office/drawing/2014/main" val="1987054970"/>
                    </a:ext>
                  </a:extLst>
                </a:gridCol>
                <a:gridCol w="166893">
                  <a:extLst>
                    <a:ext uri="{9D8B030D-6E8A-4147-A177-3AD203B41FA5}">
                      <a16:colId xmlns:a16="http://schemas.microsoft.com/office/drawing/2014/main" val="1820721749"/>
                    </a:ext>
                  </a:extLst>
                </a:gridCol>
                <a:gridCol w="3169293">
                  <a:extLst>
                    <a:ext uri="{9D8B030D-6E8A-4147-A177-3AD203B41FA5}">
                      <a16:colId xmlns:a16="http://schemas.microsoft.com/office/drawing/2014/main" val="3130113614"/>
                    </a:ext>
                  </a:extLst>
                </a:gridCol>
                <a:gridCol w="275600">
                  <a:extLst>
                    <a:ext uri="{9D8B030D-6E8A-4147-A177-3AD203B41FA5}">
                      <a16:colId xmlns:a16="http://schemas.microsoft.com/office/drawing/2014/main" val="1039082223"/>
                    </a:ext>
                  </a:extLst>
                </a:gridCol>
                <a:gridCol w="158368">
                  <a:extLst>
                    <a:ext uri="{9D8B030D-6E8A-4147-A177-3AD203B41FA5}">
                      <a16:colId xmlns:a16="http://schemas.microsoft.com/office/drawing/2014/main" val="1810257020"/>
                    </a:ext>
                  </a:extLst>
                </a:gridCol>
                <a:gridCol w="437109">
                  <a:extLst>
                    <a:ext uri="{9D8B030D-6E8A-4147-A177-3AD203B41FA5}">
                      <a16:colId xmlns:a16="http://schemas.microsoft.com/office/drawing/2014/main" val="1899812670"/>
                    </a:ext>
                  </a:extLst>
                </a:gridCol>
                <a:gridCol w="2799687">
                  <a:extLst>
                    <a:ext uri="{9D8B030D-6E8A-4147-A177-3AD203B41FA5}">
                      <a16:colId xmlns:a16="http://schemas.microsoft.com/office/drawing/2014/main" val="3988021030"/>
                    </a:ext>
                  </a:extLst>
                </a:gridCol>
                <a:gridCol w="2173324">
                  <a:extLst>
                    <a:ext uri="{9D8B030D-6E8A-4147-A177-3AD203B41FA5}">
                      <a16:colId xmlns:a16="http://schemas.microsoft.com/office/drawing/2014/main" val="990450067"/>
                    </a:ext>
                  </a:extLst>
                </a:gridCol>
              </a:tblGrid>
              <a:tr h="222634">
                <a:tc>
                  <a:txBody>
                    <a:bodyPr/>
                    <a:lstStyle/>
                    <a:p>
                      <a:pPr algn="l" fontAlgn="ctr"/>
                      <a:r>
                        <a:rPr lang="en-GB" sz="700" u="none" strike="noStrike">
                          <a:effectLst/>
                        </a:rPr>
                        <a:t>Bacterial 3 (AmiB)</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Bartonella henselae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NAMLA amidase of Bartonella henselae str. Houston-1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2"/>
                        </a:rPr>
                        <a:t>3NE8</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ACETATE ION, FORMIC ACID, GLYCEROL,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20059802"/>
                  </a:ext>
                </a:extLst>
              </a:tr>
              <a:tr h="222634">
                <a:tc>
                  <a:txBody>
                    <a:bodyPr/>
                    <a:lstStyle/>
                    <a:p>
                      <a:pPr algn="l" fontAlgn="ctr"/>
                      <a:r>
                        <a:rPr lang="en-GB" sz="700" u="none" strike="noStrike">
                          <a:effectLst/>
                        </a:rPr>
                        <a:t>Bacterial 3 (AmiC)</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Escherichia coli</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E. coli N-acetylmuramoyl-L-alanine amidase AmiC</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3"/>
                        </a:rPr>
                        <a:t>4BIN</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for AmiC</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37257451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Neisseria meningitidis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putative N-acetylmuramoyl-L-alanine amidase from Neisseria meningitidis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4"/>
                        </a:rPr>
                        <a:t>3CZX</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2008</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0132325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Thermus parvatiensis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AmiP amidase-3 from Thermus parvatiensis - PHAGE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5"/>
                        </a:rPr>
                        <a:t>7B3N</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Na</a:t>
                      </a:r>
                      <a:r>
                        <a:rPr lang="en-GB" sz="700" u="none" strike="noStrike" baseline="30000">
                          <a:effectLst/>
                        </a:rPr>
                        <a:t>+</a:t>
                      </a:r>
                      <a:r>
                        <a:rPr lang="en-GB" sz="700" u="none" strike="noStrike">
                          <a:effectLst/>
                        </a:rPr>
                        <a:t>, Cl</a:t>
                      </a:r>
                      <a:r>
                        <a:rPr lang="en-GB" sz="700" u="none" strike="noStrike" baseline="30000">
                          <a:effectLst/>
                        </a:rPr>
                        <a:t>-</a:t>
                      </a:r>
                      <a:r>
                        <a:rPr lang="en-GB" sz="700" u="none" strike="noStrike">
                          <a:effectLst/>
                        </a:rPr>
                        <a:t>, Glycerol, SO</a:t>
                      </a:r>
                      <a:r>
                        <a:rPr lang="en-GB" sz="700" u="none" strike="noStrike" baseline="-25000">
                          <a:effectLst/>
                        </a:rPr>
                        <a:t>4</a:t>
                      </a:r>
                      <a:r>
                        <a:rPr lang="en-GB" sz="700" u="none" strike="noStrike" baseline="30000">
                          <a:effectLst/>
                        </a:rPr>
                        <a:t>2-</a:t>
                      </a:r>
                      <a:r>
                        <a:rPr lang="en-GB" sz="700" u="none" strike="noStrike">
                          <a:effectLst/>
                        </a:rPr>
                        <a:t>,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6576720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Bacillus( Paenibacillus polymyxa)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Catalytic domain of </a:t>
                      </a:r>
                      <a:r>
                        <a:rPr lang="en-GB" sz="700" u="none" strike="noStrike" dirty="0" err="1">
                          <a:effectLst/>
                        </a:rPr>
                        <a:t>CwlV</a:t>
                      </a:r>
                      <a:r>
                        <a:rPr lang="en-GB" sz="700" u="none" strike="noStrike" dirty="0">
                          <a:effectLst/>
                        </a:rPr>
                        <a:t>, N-</a:t>
                      </a:r>
                      <a:r>
                        <a:rPr lang="en-GB" sz="700" u="none" strike="noStrike" dirty="0" err="1">
                          <a:effectLst/>
                        </a:rPr>
                        <a:t>acetylmuramoyl</a:t>
                      </a:r>
                      <a:r>
                        <a:rPr lang="en-GB" sz="700" u="none" strike="noStrike" dirty="0">
                          <a:effectLst/>
                        </a:rPr>
                        <a:t>-L-alanine amidase from Bacillus(</a:t>
                      </a:r>
                      <a:r>
                        <a:rPr lang="en-GB" sz="700" u="none" strike="noStrike" dirty="0" err="1">
                          <a:effectLst/>
                        </a:rPr>
                        <a:t>Paenibacillus</a:t>
                      </a:r>
                      <a:r>
                        <a:rPr lang="en-GB" sz="700" u="none" strike="noStrike" dirty="0">
                          <a:effectLst/>
                        </a:rPr>
                        <a:t>) </a:t>
                      </a:r>
                      <a:r>
                        <a:rPr lang="en-GB" sz="700" u="none" strike="noStrike" dirty="0" err="1">
                          <a:effectLst/>
                        </a:rPr>
                        <a:t>polymyxa</a:t>
                      </a:r>
                      <a:r>
                        <a:rPr lang="en-GB" sz="700" u="none" strike="noStrike" dirty="0">
                          <a:effectLst/>
                        </a:rPr>
                        <a:t> </a:t>
                      </a:r>
                      <a:r>
                        <a:rPr lang="en-GB" sz="700" u="none" strike="noStrike" dirty="0" err="1">
                          <a:effectLst/>
                        </a:rPr>
                        <a:t>var.colistinus</a:t>
                      </a:r>
                      <a:r>
                        <a:rPr lang="en-GB" sz="700" u="none" strike="noStrike" dirty="0">
                          <a:effectLst/>
                        </a:rPr>
                        <a:t> - PHAGE</a:t>
                      </a:r>
                      <a:endParaRPr lang="en-GB" sz="700" b="0" i="0" u="none" strike="noStrike" dirty="0">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6"/>
                        </a:rPr>
                        <a:t>1JWQ</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546238974"/>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Cwp6 from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7"/>
                        </a:rPr>
                        <a:t>5J72</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pt-BR" sz="700" u="none" strike="noStrike">
                          <a:effectLst/>
                        </a:rPr>
                        <a:t>Citric Acid, Zn</a:t>
                      </a:r>
                      <a:r>
                        <a:rPr lang="pt-BR" sz="700" u="none" strike="noStrike" baseline="30000">
                          <a:effectLst/>
                        </a:rPr>
                        <a:t>2+</a:t>
                      </a:r>
                      <a:r>
                        <a:rPr lang="pt-BR" sz="700" u="none" strike="noStrike">
                          <a:effectLst/>
                        </a:rPr>
                        <a:t>, Ca</a:t>
                      </a:r>
                      <a:r>
                        <a:rPr lang="pt-BR" sz="700" u="none" strike="noStrike" baseline="30000">
                          <a:effectLst/>
                        </a:rPr>
                        <a:t>2+</a:t>
                      </a:r>
                      <a:r>
                        <a:rPr lang="pt-BR" sz="700" u="none" strike="noStrike">
                          <a:effectLst/>
                        </a:rPr>
                        <a:t>, Cl</a:t>
                      </a:r>
                      <a:r>
                        <a:rPr lang="pt-BR" sz="700" u="none" strike="noStrike" baseline="30000">
                          <a:effectLst/>
                        </a:rPr>
                        <a:t>-</a:t>
                      </a:r>
                      <a:r>
                        <a:rPr lang="pt-BR" sz="700" u="none" strike="noStrike">
                          <a:effectLst/>
                        </a:rPr>
                        <a:t>, Na</a:t>
                      </a:r>
                      <a:r>
                        <a:rPr lang="pt-BR" sz="700" u="none" strike="noStrike" baseline="30000">
                          <a:effectLst/>
                        </a:rPr>
                        <a:t>+</a:t>
                      </a:r>
                      <a:endParaRPr lang="pt-BR"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28421464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The crystal structure of N-acetylmuramoyl-L-alanine amidase from Clostridium difficile 630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8"/>
                        </a:rPr>
                        <a:t>4RN7</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Formic Acid, Glycerol, EPE (Ethanesulfonic Acid)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0832814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CwlD amidase from Clostridioides difficile in complex with the GerS lipoprotein</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9"/>
                        </a:rPr>
                        <a:t>7RAG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1,2-Ethanediol</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535058866"/>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Clostridium difficile</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Catalytic domain of CD27L endolysin targeting Clostridium difficile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0"/>
                        </a:rPr>
                        <a:t>3QAY</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2011</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729152936"/>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abscessus bound to L-Alanine-D-isoglutamine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1"/>
                        </a:rPr>
                        <a:t>7AGO</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r>
                        <a:rPr lang="en-GB" sz="700" u="none" strike="noStrike">
                          <a:effectLst/>
                        </a:rPr>
                        <a:t>, D-alpha-glutamine, Alanine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3988665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Mycobacteroides abscessus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apo form of the N-acetylmuramyl-L-alanine amidase, Ami1, from Mycobacterium abscessus.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2"/>
                        </a:rPr>
                        <a:t>7AGL</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156766440"/>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Mycolicibacterium smegmatis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the N-acetylmuramyl-L-alanine amidase, Ami1, from Mycobacterium smegmatis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3"/>
                        </a:rPr>
                        <a:t>7AGM</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2020</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17292597"/>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Nostoc punctiforme </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N-acetylmuramoyl-L-alanine amidase AmiC2 of Nostoc punctiforme</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4"/>
                        </a:rPr>
                        <a:t>5EMI</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2015/2016</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MES, MRD, Zn2+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276035145"/>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Staphylococcus aureus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S. aureus amidase LytH and activator ActH extracellular domains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5"/>
                        </a:rPr>
                        <a:t>7TJ4</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B</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2022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BLASTp search 1 (restricted to PDB, FASTA seq. search of 4BIN)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08066903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Listeria monocytogenes bacteriophage PSA endolysin PlyPSA</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6"/>
                        </a:rPr>
                        <a:t>1XOV</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2004</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Cl- ,GLUTAMIC ACID,  LYSINE,  2-AMINO-2-HYDROXYMETHYL-PROPANE-1,3-DIOL,  SO</a:t>
                      </a:r>
                      <a:r>
                        <a:rPr lang="en-GB" sz="700" u="none" strike="noStrike" baseline="30000">
                          <a:effectLst/>
                        </a:rPr>
                        <a:t>4-</a:t>
                      </a:r>
                      <a:r>
                        <a:rPr lang="en-GB" sz="700" u="none" strike="noStrike">
                          <a:effectLst/>
                        </a:rPr>
                        <a:t>,  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369122363"/>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peptidoglycan amidase Rv3717 in complex with L-Alanine-iso-D-Glutamine reaction product</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7"/>
                        </a:rPr>
                        <a:t>4M6G</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84790983"/>
                  </a:ext>
                </a:extLst>
              </a:tr>
              <a:tr h="12324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Crystal structure of Rv3717 reveals a novel amidase from M. tuberculosis</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8"/>
                        </a:rPr>
                        <a:t>4LQ6</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SO</a:t>
                      </a:r>
                      <a:r>
                        <a:rPr lang="en-GB" sz="700" u="none" strike="noStrike" baseline="30000">
                          <a:effectLst/>
                        </a:rPr>
                        <a:t>4-</a:t>
                      </a:r>
                      <a:r>
                        <a:rPr lang="en-GB" sz="700" u="none" strike="noStrike">
                          <a:effectLst/>
                        </a:rPr>
                        <a:t>, Zn</a:t>
                      </a:r>
                      <a:r>
                        <a:rPr lang="en-GB" sz="700" u="none" strike="noStrike" baseline="30000">
                          <a:effectLst/>
                        </a:rPr>
                        <a:t>2+</a:t>
                      </a:r>
                      <a:r>
                        <a:rPr lang="en-GB" sz="700" u="none" strike="noStrike">
                          <a:effectLst/>
                        </a:rPr>
                        <a:t>, Cl</a:t>
                      </a:r>
                      <a:r>
                        <a:rPr lang="en-GB" sz="700" u="none" strike="noStrike" baseline="30000">
                          <a:effectLst/>
                        </a:rPr>
                        <a:t>-</a:t>
                      </a:r>
                      <a:r>
                        <a:rPr lang="en-GB" sz="700" u="none" strike="noStrike">
                          <a:effectLst/>
                        </a:rPr>
                        <a:t>, Pt</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960643732"/>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sng" strike="noStrike">
                          <a:effectLst/>
                          <a:hlinkClick r:id="rId19"/>
                        </a:rPr>
                        <a:t>Structure of the reduced, Zn-bound form of Mycobacterium tuberculosis peptidoglycan amidase Rv3717 (metal-free structure: 4M6H)</a:t>
                      </a:r>
                      <a:endParaRPr lang="en-GB" sz="700" b="0" i="0" u="sng" strike="noStrike">
                        <a:solidFill>
                          <a:srgbClr val="0563C1"/>
                        </a:solidFill>
                        <a:effectLst/>
                        <a:latin typeface="Calibri" panose="020F0502020204030204" pitchFamily="34" charset="0"/>
                      </a:endParaRPr>
                    </a:p>
                  </a:txBody>
                  <a:tcPr marL="0" marR="0" marT="0" marB="0" anchor="ctr"/>
                </a:tc>
                <a:tc>
                  <a:txBody>
                    <a:bodyPr/>
                    <a:lstStyle/>
                    <a:p>
                      <a:pPr algn="l" fontAlgn="ctr"/>
                      <a:r>
                        <a:rPr lang="en-GB" sz="700" u="sng" strike="noStrike">
                          <a:effectLst/>
                          <a:hlinkClick r:id="rId20"/>
                        </a:rPr>
                        <a:t>4M6I</a:t>
                      </a:r>
                      <a:endParaRPr lang="en-GB" sz="700" b="0" i="0" u="sng"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Zn</a:t>
                      </a:r>
                      <a:r>
                        <a:rPr lang="en-GB" sz="700" u="none" strike="noStrike" baseline="30000">
                          <a:effectLst/>
                        </a:rPr>
                        <a:t>2+</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PDB search of Amidase_3 protein family annotation</a:t>
                      </a:r>
                      <a:endParaRPr lang="en-GB" sz="7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468312891"/>
                  </a:ext>
                </a:extLst>
              </a:tr>
              <a:tr h="222634">
                <a:tc>
                  <a:txBody>
                    <a:bodyPr/>
                    <a:lstStyle/>
                    <a:p>
                      <a:pPr algn="l" fontAlgn="ctr"/>
                      <a:r>
                        <a:rPr lang="en-GB" sz="700" u="none" strike="noStrike">
                          <a:effectLst/>
                        </a:rPr>
                        <a:t>Bacterial 3</a:t>
                      </a:r>
                      <a:endParaRPr lang="en-GB" sz="700" b="0" i="0" u="none" strike="noStrike">
                        <a:solidFill>
                          <a:srgbClr val="FF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Mycobacterium tuberculosis H37Rv</a:t>
                      </a:r>
                      <a:endParaRPr lang="en-GB" sz="700" b="0" i="1"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Structure of the reduced, metal-free form of Mycobacterium tuberculosis peptidoglycan amidase Rv3717</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4M6H</a:t>
                      </a:r>
                      <a:endParaRPr lang="en-GB" sz="700" b="0" i="0" u="none" strike="noStrike">
                        <a:solidFill>
                          <a:srgbClr val="9C0006"/>
                        </a:solidFill>
                        <a:effectLst/>
                        <a:latin typeface="Calibri" panose="020F0502020204030204" pitchFamily="34" charset="0"/>
                      </a:endParaRPr>
                    </a:p>
                  </a:txBody>
                  <a:tcPr marL="0" marR="0" marT="0" marB="0" anchor="ctr"/>
                </a:tc>
                <a:tc>
                  <a:txBody>
                    <a:bodyPr/>
                    <a:lstStyle/>
                    <a:p>
                      <a:pPr algn="l" fontAlgn="ctr"/>
                      <a:r>
                        <a:rPr lang="en-GB" sz="700" u="none" strike="noStrike">
                          <a:effectLst/>
                        </a:rPr>
                        <a:t>A</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2013</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a:effectLst/>
                        </a:rPr>
                        <a:t>None reported</a:t>
                      </a:r>
                      <a:endParaRPr lang="en-GB" sz="700" b="0" i="0" u="none" strike="noStrike">
                        <a:solidFill>
                          <a:srgbClr val="000000"/>
                        </a:solidFill>
                        <a:effectLst/>
                        <a:latin typeface="Times New Roman" panose="02020603050405020304" pitchFamily="18" charset="0"/>
                      </a:endParaRPr>
                    </a:p>
                  </a:txBody>
                  <a:tcPr marL="0" marR="0" marT="0" marB="0" anchor="ctr"/>
                </a:tc>
                <a:tc>
                  <a:txBody>
                    <a:bodyPr/>
                    <a:lstStyle/>
                    <a:p>
                      <a:pPr algn="l" fontAlgn="ctr"/>
                      <a:r>
                        <a:rPr lang="en-GB" sz="700" u="none" strike="noStrike" dirty="0">
                          <a:effectLst/>
                        </a:rPr>
                        <a:t>PDB search of N-</a:t>
                      </a:r>
                      <a:r>
                        <a:rPr lang="en-GB" sz="700" u="none" strike="noStrike" dirty="0" err="1">
                          <a:effectLst/>
                        </a:rPr>
                        <a:t>acetylmuramoyl</a:t>
                      </a:r>
                      <a:r>
                        <a:rPr lang="en-GB" sz="700" u="none" strike="noStrike" dirty="0">
                          <a:effectLst/>
                        </a:rPr>
                        <a:t>-L-alanine activity (GO annotation)</a:t>
                      </a:r>
                      <a:endParaRPr lang="en-GB" sz="7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733641810"/>
                  </a:ext>
                </a:extLst>
              </a:tr>
            </a:tbl>
          </a:graphicData>
        </a:graphic>
      </p:graphicFrame>
    </p:spTree>
    <p:extLst>
      <p:ext uri="{BB962C8B-B14F-4D97-AF65-F5344CB8AC3E}">
        <p14:creationId xmlns:p14="http://schemas.microsoft.com/office/powerpoint/2010/main" val="36028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3NE8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r>
              <a:rPr lang="en-US" dirty="0" err="1"/>
              <a:t>phmmer</a:t>
            </a:r>
            <a:r>
              <a:rPr lang="en-US" dirty="0"/>
              <a:t>: In Reference Proteomes (</a:t>
            </a:r>
            <a:r>
              <a:rPr lang="en-US" dirty="0" err="1"/>
              <a:t>Ensembl</a:t>
            </a:r>
            <a:r>
              <a:rPr lang="en-US" dirty="0"/>
              <a:t> Genomes had isolates from similar/same species)</a:t>
            </a:r>
          </a:p>
          <a:p>
            <a:pPr lvl="1"/>
            <a:r>
              <a:rPr lang="en-US" dirty="0"/>
              <a:t>Reference proteomes from EMBL-EBI, non-redundant proteome sets from </a:t>
            </a:r>
            <a:r>
              <a:rPr lang="en-US" dirty="0" err="1"/>
              <a:t>UniProtKB</a:t>
            </a:r>
            <a:r>
              <a:rPr lang="en-US" dirty="0"/>
              <a:t>, </a:t>
            </a:r>
            <a:r>
              <a:rPr lang="en-US" dirty="0" err="1"/>
              <a:t>Ensembl</a:t>
            </a:r>
            <a:r>
              <a:rPr lang="en-US" dirty="0"/>
              <a:t>, </a:t>
            </a:r>
            <a:r>
              <a:rPr lang="en-US" dirty="0" err="1"/>
              <a:t>Ensembl</a:t>
            </a:r>
            <a:r>
              <a:rPr lang="en-US" dirty="0"/>
              <a:t> Genomes (79 chosen species)</a:t>
            </a:r>
          </a:p>
          <a:p>
            <a:pPr lvl="1"/>
            <a:r>
              <a:rPr lang="en-US" dirty="0"/>
              <a:t>11855 significant results</a:t>
            </a:r>
          </a:p>
          <a:p>
            <a:pPr lvl="1"/>
            <a:r>
              <a:rPr lang="en-GB" kern="100" dirty="0" err="1">
                <a:effectLst/>
                <a:latin typeface="Calibri" panose="020F0502020204030204" pitchFamily="34" charset="0"/>
                <a:ea typeface="Calibri" panose="020F0502020204030204" pitchFamily="34" charset="0"/>
                <a:cs typeface="Times New Roman" panose="02020603050405020304" pitchFamily="18" charset="0"/>
              </a:rPr>
              <a:t>Phmmer</a:t>
            </a:r>
            <a:r>
              <a:rPr lang="en-GB" kern="100" dirty="0">
                <a:effectLst/>
                <a:latin typeface="Calibri" panose="020F0502020204030204" pitchFamily="34" charset="0"/>
                <a:ea typeface="Calibri" panose="020F0502020204030204" pitchFamily="34" charset="0"/>
                <a:cs typeface="Times New Roman" panose="02020603050405020304" pitchFamily="18" charset="0"/>
              </a:rPr>
              <a:t> REST API output gives alignment (only top n alignments, around 50?) but not sequence ID/accessions, species, or individual sequences. Also doesn’t give all 11,000 sequence alignments with query sequence (scrap, use NCBI </a:t>
            </a:r>
            <a:r>
              <a:rPr lang="en-GB" kern="100" dirty="0" err="1">
                <a:effectLst/>
                <a:latin typeface="Calibri" panose="020F0502020204030204" pitchFamily="34" charset="0"/>
                <a:ea typeface="Calibri" panose="020F0502020204030204" pitchFamily="34" charset="0"/>
                <a:cs typeface="Times New Roman" panose="02020603050405020304" pitchFamily="18" charset="0"/>
              </a:rPr>
              <a:t>BlastP</a:t>
            </a:r>
            <a:r>
              <a:rPr lang="en-GB" kern="100" dirty="0">
                <a:effectLst/>
                <a:latin typeface="Calibri" panose="020F0502020204030204" pitchFamily="34" charset="0"/>
                <a:ea typeface="Calibri" panose="020F0502020204030204" pitchFamily="34" charset="0"/>
                <a:cs typeface="Times New Roman" panose="02020603050405020304" pitchFamily="18" charset="0"/>
              </a:rPr>
              <a:t> only?). Too many results for clean download from web client.</a:t>
            </a:r>
          </a:p>
          <a:p>
            <a:pPr lvl="1"/>
            <a:endParaRPr lang="en-GB" dirty="0"/>
          </a:p>
        </p:txBody>
      </p:sp>
    </p:spTree>
    <p:extLst>
      <p:ext uri="{BB962C8B-B14F-4D97-AF65-F5344CB8AC3E}">
        <p14:creationId xmlns:p14="http://schemas.microsoft.com/office/powerpoint/2010/main" val="22177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A0F3-F563-2608-513B-A5FF8BE482D1}"/>
              </a:ext>
            </a:extLst>
          </p:cNvPr>
          <p:cNvSpPr>
            <a:spLocks noGrp="1"/>
          </p:cNvSpPr>
          <p:nvPr>
            <p:ph type="title"/>
          </p:nvPr>
        </p:nvSpPr>
        <p:spPr/>
        <p:txBody>
          <a:bodyPr/>
          <a:lstStyle/>
          <a:p>
            <a:r>
              <a:rPr lang="en-US" dirty="0"/>
              <a:t>4BIN Protein Sequence</a:t>
            </a:r>
            <a:endParaRPr lang="en-GB" dirty="0"/>
          </a:p>
        </p:txBody>
      </p:sp>
      <p:sp>
        <p:nvSpPr>
          <p:cNvPr id="3" name="Content Placeholder 2">
            <a:extLst>
              <a:ext uri="{FF2B5EF4-FFF2-40B4-BE49-F238E27FC236}">
                <a16:creationId xmlns:a16="http://schemas.microsoft.com/office/drawing/2014/main" id="{6A3108AC-48BC-5091-F172-CAA1117D81FC}"/>
              </a:ext>
            </a:extLst>
          </p:cNvPr>
          <p:cNvSpPr>
            <a:spLocks noGrp="1"/>
          </p:cNvSpPr>
          <p:nvPr>
            <p:ph idx="1"/>
          </p:nvPr>
        </p:nvSpPr>
        <p:spPr/>
        <p:txBody>
          <a:bodyPr/>
          <a:lstStyle/>
          <a:p>
            <a:r>
              <a:rPr lang="en-US" dirty="0" err="1"/>
              <a:t>BLASTp</a:t>
            </a:r>
            <a:r>
              <a:rPr lang="en-US" dirty="0"/>
              <a:t>: </a:t>
            </a:r>
            <a:r>
              <a:rPr lang="en-GB" dirty="0"/>
              <a:t>In NCBI </a:t>
            </a:r>
            <a:r>
              <a:rPr lang="en-GB" dirty="0" err="1"/>
              <a:t>RefSeq</a:t>
            </a:r>
            <a:r>
              <a:rPr lang="en-GB" dirty="0"/>
              <a:t> Select</a:t>
            </a:r>
          </a:p>
          <a:p>
            <a:pPr lvl="1"/>
            <a:r>
              <a:rPr lang="en-GB" dirty="0"/>
              <a:t>Limited to top 5000 results</a:t>
            </a:r>
          </a:p>
          <a:p>
            <a:pPr marL="457200" lvl="1" indent="0">
              <a:buNone/>
            </a:pPr>
            <a:endParaRPr lang="en-GB" dirty="0"/>
          </a:p>
          <a:p>
            <a:r>
              <a:rPr lang="en-GB" dirty="0" err="1"/>
              <a:t>phmmer</a:t>
            </a:r>
            <a:r>
              <a:rPr lang="en-GB" dirty="0"/>
              <a:t>: </a:t>
            </a:r>
            <a:r>
              <a:rPr lang="en-US" dirty="0"/>
              <a:t>In Reference Proteomes</a:t>
            </a:r>
          </a:p>
          <a:p>
            <a:pPr lvl="1"/>
            <a:r>
              <a:rPr lang="en-US" dirty="0"/>
              <a:t>11531 significant results (however sequences again not accessible in full)</a:t>
            </a:r>
          </a:p>
          <a:p>
            <a:pPr marL="457200" lvl="1" indent="0">
              <a:buNone/>
            </a:pPr>
            <a:endParaRPr lang="en-GB" dirty="0"/>
          </a:p>
        </p:txBody>
      </p:sp>
    </p:spTree>
    <p:extLst>
      <p:ext uri="{BB962C8B-B14F-4D97-AF65-F5344CB8AC3E}">
        <p14:creationId xmlns:p14="http://schemas.microsoft.com/office/powerpoint/2010/main" val="3814088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Using available identified sequences from 3NE8 and 4BIN (n=10,000)</a:t>
            </a:r>
          </a:p>
          <a:p>
            <a:r>
              <a:rPr lang="en-US" dirty="0"/>
              <a:t>Removing identical sequences (n = 7161)</a:t>
            </a:r>
          </a:p>
          <a:p>
            <a:r>
              <a:rPr lang="en-US" dirty="0"/>
              <a:t>Alignment of all sequences:</a:t>
            </a:r>
          </a:p>
          <a:p>
            <a:pPr lvl="1"/>
            <a:r>
              <a:rPr lang="en-US" dirty="0" err="1"/>
              <a:t>webPRANK</a:t>
            </a:r>
            <a:r>
              <a:rPr lang="en-US" dirty="0"/>
              <a:t> for ‘phylogeny aware multiple sequence alignment’ – Max. 500 sequences (no source code available)</a:t>
            </a:r>
          </a:p>
          <a:p>
            <a:pPr lvl="1"/>
            <a:r>
              <a:rPr lang="en-US" dirty="0" err="1"/>
              <a:t>ClustalOmega</a:t>
            </a:r>
            <a:r>
              <a:rPr lang="en-US" dirty="0"/>
              <a:t> (using precompiled binary on local machine)</a:t>
            </a:r>
          </a:p>
          <a:p>
            <a:pPr lvl="1"/>
            <a:r>
              <a:rPr lang="en-US" b="1" dirty="0"/>
              <a:t>Kalign3 (allows for large-scale multiple sequence alignment, benchmarked against </a:t>
            </a:r>
            <a:r>
              <a:rPr lang="en-US" b="1" dirty="0" err="1"/>
              <a:t>ClustalOmega</a:t>
            </a:r>
            <a:r>
              <a:rPr lang="en-US" b="1" dirty="0"/>
              <a:t> / Muscle)</a:t>
            </a:r>
          </a:p>
          <a:p>
            <a:pPr marL="0" indent="0">
              <a:buNone/>
            </a:pPr>
            <a:endParaRPr lang="en-US" dirty="0"/>
          </a:p>
        </p:txBody>
      </p:sp>
    </p:spTree>
    <p:extLst>
      <p:ext uri="{BB962C8B-B14F-4D97-AF65-F5344CB8AC3E}">
        <p14:creationId xmlns:p14="http://schemas.microsoft.com/office/powerpoint/2010/main" val="38061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E4F1-BE3E-7FCD-1079-C0F64E998949}"/>
              </a:ext>
            </a:extLst>
          </p:cNvPr>
          <p:cNvSpPr>
            <a:spLocks noGrp="1"/>
          </p:cNvSpPr>
          <p:nvPr>
            <p:ph type="title"/>
          </p:nvPr>
        </p:nvSpPr>
        <p:spPr/>
        <p:txBody>
          <a:bodyPr/>
          <a:lstStyle/>
          <a:p>
            <a:r>
              <a:rPr lang="en-US" dirty="0"/>
              <a:t>Amidase_3 sequence alignments</a:t>
            </a:r>
            <a:endParaRPr lang="en-GB" dirty="0"/>
          </a:p>
        </p:txBody>
      </p:sp>
      <p:sp>
        <p:nvSpPr>
          <p:cNvPr id="3" name="Content Placeholder 2">
            <a:extLst>
              <a:ext uri="{FF2B5EF4-FFF2-40B4-BE49-F238E27FC236}">
                <a16:creationId xmlns:a16="http://schemas.microsoft.com/office/drawing/2014/main" id="{DA6A2583-6841-B04C-E859-98384AB9004A}"/>
              </a:ext>
            </a:extLst>
          </p:cNvPr>
          <p:cNvSpPr>
            <a:spLocks noGrp="1"/>
          </p:cNvSpPr>
          <p:nvPr>
            <p:ph idx="1"/>
          </p:nvPr>
        </p:nvSpPr>
        <p:spPr/>
        <p:txBody>
          <a:bodyPr/>
          <a:lstStyle/>
          <a:p>
            <a:r>
              <a:rPr lang="en-US" dirty="0"/>
              <a:t>Identification of conserved regions (predicted secondary structures)</a:t>
            </a:r>
          </a:p>
          <a:p>
            <a:endParaRPr lang="en-US" dirty="0"/>
          </a:p>
          <a:p>
            <a:pPr marL="0" indent="0">
              <a:buNone/>
            </a:pPr>
            <a:endParaRPr lang="en-US" dirty="0"/>
          </a:p>
        </p:txBody>
      </p:sp>
      <p:pic>
        <p:nvPicPr>
          <p:cNvPr id="7" name="Picture 6">
            <a:extLst>
              <a:ext uri="{FF2B5EF4-FFF2-40B4-BE49-F238E27FC236}">
                <a16:creationId xmlns:a16="http://schemas.microsoft.com/office/drawing/2014/main" id="{40048A51-92B3-A38B-E0B3-BE221F9E0FC2}"/>
              </a:ext>
            </a:extLst>
          </p:cNvPr>
          <p:cNvPicPr>
            <a:picLocks noChangeAspect="1"/>
          </p:cNvPicPr>
          <p:nvPr/>
        </p:nvPicPr>
        <p:blipFill>
          <a:blip r:embed="rId3"/>
          <a:stretch>
            <a:fillRect/>
          </a:stretch>
        </p:blipFill>
        <p:spPr>
          <a:xfrm>
            <a:off x="838200" y="1362365"/>
            <a:ext cx="10132301" cy="5371016"/>
          </a:xfrm>
          <a:prstGeom prst="rect">
            <a:avLst/>
          </a:prstGeom>
        </p:spPr>
      </p:pic>
    </p:spTree>
    <p:extLst>
      <p:ext uri="{BB962C8B-B14F-4D97-AF65-F5344CB8AC3E}">
        <p14:creationId xmlns:p14="http://schemas.microsoft.com/office/powerpoint/2010/main" val="140593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D844-AAD3-6821-AA4B-862B5F404F36}"/>
              </a:ext>
            </a:extLst>
          </p:cNvPr>
          <p:cNvSpPr>
            <a:spLocks noGrp="1"/>
          </p:cNvSpPr>
          <p:nvPr>
            <p:ph type="title"/>
          </p:nvPr>
        </p:nvSpPr>
        <p:spPr/>
        <p:txBody>
          <a:bodyPr/>
          <a:lstStyle/>
          <a:p>
            <a:r>
              <a:rPr lang="en-US" dirty="0"/>
              <a:t>Gram positive sequences</a:t>
            </a:r>
            <a:endParaRPr lang="en-GB" dirty="0"/>
          </a:p>
        </p:txBody>
      </p:sp>
      <p:sp>
        <p:nvSpPr>
          <p:cNvPr id="3" name="Content Placeholder 2">
            <a:extLst>
              <a:ext uri="{FF2B5EF4-FFF2-40B4-BE49-F238E27FC236}">
                <a16:creationId xmlns:a16="http://schemas.microsoft.com/office/drawing/2014/main" id="{52E05317-A73A-2F16-7828-178FE4F2E45E}"/>
              </a:ext>
            </a:extLst>
          </p:cNvPr>
          <p:cNvSpPr>
            <a:spLocks noGrp="1"/>
          </p:cNvSpPr>
          <p:nvPr>
            <p:ph idx="1"/>
          </p:nvPr>
        </p:nvSpPr>
        <p:spPr/>
        <p:txBody>
          <a:bodyPr>
            <a:normAutofit lnSpcReduction="10000"/>
          </a:bodyPr>
          <a:lstStyle/>
          <a:p>
            <a:r>
              <a:rPr lang="en-US" dirty="0"/>
              <a:t>Repeated </a:t>
            </a:r>
            <a:r>
              <a:rPr lang="en-US" dirty="0" err="1"/>
              <a:t>BLASTp</a:t>
            </a:r>
            <a:r>
              <a:rPr lang="en-US" dirty="0"/>
              <a:t> search with the other amidase_3 sequences in gram positive</a:t>
            </a:r>
          </a:p>
          <a:p>
            <a:pPr lvl="1"/>
            <a:r>
              <a:rPr lang="en-US" dirty="0"/>
              <a:t>5J72, 4RN7, 7RAG, 7AGL, 7AGM, 5EMI, 7TJ4</a:t>
            </a:r>
          </a:p>
          <a:p>
            <a:r>
              <a:rPr lang="en-US" dirty="0"/>
              <a:t>Got the top 5000 hits for each (45,000 sequences)</a:t>
            </a:r>
          </a:p>
          <a:p>
            <a:r>
              <a:rPr lang="en-US" dirty="0"/>
              <a:t>Removed duplicate protein IDs (same NCBI reference sequence ID) </a:t>
            </a:r>
            <a:r>
              <a:rPr lang="en-GB" dirty="0"/>
              <a:t>to get non-redundant species set (n = 34,740)</a:t>
            </a:r>
          </a:p>
          <a:p>
            <a:r>
              <a:rPr lang="en-GB" dirty="0"/>
              <a:t>Alignment of all sequences using </a:t>
            </a:r>
            <a:r>
              <a:rPr lang="en-GB" dirty="0" err="1"/>
              <a:t>kalign</a:t>
            </a:r>
            <a:endParaRPr lang="en-GB" dirty="0"/>
          </a:p>
          <a:p>
            <a:r>
              <a:rPr lang="en-GB" dirty="0"/>
              <a:t>Examination using </a:t>
            </a:r>
            <a:r>
              <a:rPr lang="en-GB" dirty="0" err="1"/>
              <a:t>Jalview</a:t>
            </a:r>
            <a:endParaRPr lang="en-GB" dirty="0"/>
          </a:p>
          <a:p>
            <a:endParaRPr lang="en-GB" dirty="0"/>
          </a:p>
          <a:p>
            <a:pPr marL="0" indent="0">
              <a:buNone/>
            </a:pPr>
            <a:r>
              <a:rPr lang="en-GB" dirty="0"/>
              <a:t>Is the helix still conserved across all sequences, even gram positive?</a:t>
            </a:r>
            <a:endParaRPr lang="en-US" dirty="0"/>
          </a:p>
        </p:txBody>
      </p:sp>
    </p:spTree>
    <p:extLst>
      <p:ext uri="{BB962C8B-B14F-4D97-AF65-F5344CB8AC3E}">
        <p14:creationId xmlns:p14="http://schemas.microsoft.com/office/powerpoint/2010/main" val="29121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38FB8-C5F9-E6DF-7D8F-992618E2D582}"/>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0E9C37D-038D-E4D6-9CFF-969222B36A5A}"/>
              </a:ext>
            </a:extLst>
          </p:cNvPr>
          <p:cNvPicPr>
            <a:picLocks noChangeAspect="1"/>
          </p:cNvPicPr>
          <p:nvPr/>
        </p:nvPicPr>
        <p:blipFill>
          <a:blip r:embed="rId3"/>
          <a:stretch>
            <a:fillRect/>
          </a:stretch>
        </p:blipFill>
        <p:spPr>
          <a:xfrm>
            <a:off x="2090928" y="303219"/>
            <a:ext cx="8010144" cy="6189656"/>
          </a:xfrm>
          <a:prstGeom prst="rect">
            <a:avLst/>
          </a:prstGeom>
        </p:spPr>
      </p:pic>
      <p:sp>
        <p:nvSpPr>
          <p:cNvPr id="6" name="Title 5">
            <a:extLst>
              <a:ext uri="{FF2B5EF4-FFF2-40B4-BE49-F238E27FC236}">
                <a16:creationId xmlns:a16="http://schemas.microsoft.com/office/drawing/2014/main" id="{FAA0548F-D892-9431-8E3D-646CAC91C1A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341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B977-BAA6-8A1A-9E69-F44B4165C88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9DCFA4-8F7C-8558-1226-AEE982415D59}"/>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DA014B0D-0A0D-8551-3379-E4DAF44394DA}"/>
              </a:ext>
            </a:extLst>
          </p:cNvPr>
          <p:cNvPicPr>
            <a:picLocks noChangeAspect="1"/>
          </p:cNvPicPr>
          <p:nvPr/>
        </p:nvPicPr>
        <p:blipFill>
          <a:blip r:embed="rId3"/>
          <a:stretch>
            <a:fillRect/>
          </a:stretch>
        </p:blipFill>
        <p:spPr>
          <a:xfrm>
            <a:off x="1798898" y="0"/>
            <a:ext cx="8594203" cy="6858000"/>
          </a:xfrm>
          <a:prstGeom prst="rect">
            <a:avLst/>
          </a:prstGeom>
        </p:spPr>
      </p:pic>
    </p:spTree>
    <p:extLst>
      <p:ext uri="{BB962C8B-B14F-4D97-AF65-F5344CB8AC3E}">
        <p14:creationId xmlns:p14="http://schemas.microsoft.com/office/powerpoint/2010/main" val="31575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138A-8C6E-CAA7-8328-3F907A94CD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7573B5-2DCB-E343-9B76-38E6644377DA}"/>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2B979DC-2E03-4A5D-F3E1-8823EAC0D7DC}"/>
              </a:ext>
            </a:extLst>
          </p:cNvPr>
          <p:cNvPicPr>
            <a:picLocks noChangeAspect="1"/>
          </p:cNvPicPr>
          <p:nvPr/>
        </p:nvPicPr>
        <p:blipFill>
          <a:blip r:embed="rId3"/>
          <a:stretch>
            <a:fillRect/>
          </a:stretch>
        </p:blipFill>
        <p:spPr>
          <a:xfrm>
            <a:off x="1127190" y="198025"/>
            <a:ext cx="9088891" cy="6294850"/>
          </a:xfrm>
          <a:prstGeom prst="rect">
            <a:avLst/>
          </a:prstGeom>
        </p:spPr>
      </p:pic>
    </p:spTree>
    <p:extLst>
      <p:ext uri="{BB962C8B-B14F-4D97-AF65-F5344CB8AC3E}">
        <p14:creationId xmlns:p14="http://schemas.microsoft.com/office/powerpoint/2010/main" val="375526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21/07/2023</a:t>
            </a:r>
            <a:endParaRPr lang="en-GB" sz="2000" dirty="0"/>
          </a:p>
        </p:txBody>
      </p:sp>
    </p:spTree>
    <p:extLst>
      <p:ext uri="{BB962C8B-B14F-4D97-AF65-F5344CB8AC3E}">
        <p14:creationId xmlns:p14="http://schemas.microsoft.com/office/powerpoint/2010/main" val="334813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0593-AE54-34B8-CF88-B6FAA9BBB6A2}"/>
              </a:ext>
            </a:extLst>
          </p:cNvPr>
          <p:cNvSpPr>
            <a:spLocks noGrp="1"/>
          </p:cNvSpPr>
          <p:nvPr>
            <p:ph type="title"/>
          </p:nvPr>
        </p:nvSpPr>
        <p:spPr/>
        <p:txBody>
          <a:bodyPr/>
          <a:lstStyle/>
          <a:p>
            <a:r>
              <a:rPr lang="en-US" dirty="0"/>
              <a:t>Identifying Taxa</a:t>
            </a:r>
            <a:endParaRPr lang="en-GB" dirty="0"/>
          </a:p>
        </p:txBody>
      </p:sp>
      <p:sp>
        <p:nvSpPr>
          <p:cNvPr id="3" name="Content Placeholder 2">
            <a:extLst>
              <a:ext uri="{FF2B5EF4-FFF2-40B4-BE49-F238E27FC236}">
                <a16:creationId xmlns:a16="http://schemas.microsoft.com/office/drawing/2014/main" id="{F7CBFE5A-E6DD-E71D-65C7-39A9B3DDC2A9}"/>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Hypothesis: Helix is only in gram negative bacteria for the cell wall division process, as helix self regulates this type of amidase. This type of amidase is not present in gram positive and therefore gram positive amidase sequences will lack this helix. </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Q1: Is this in other gram negative bacteria?</a:t>
            </a:r>
          </a:p>
          <a:p>
            <a:pPr>
              <a:lnSpc>
                <a:spcPct val="107000"/>
              </a:lnSpc>
              <a:spcAft>
                <a:spcPts val="800"/>
              </a:spcAft>
            </a:pP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Q2: Is this in gram positive bacteria?</a:t>
            </a:r>
          </a:p>
          <a:p>
            <a:pPr marL="0" indent="0">
              <a:lnSpc>
                <a:spcPct val="107000"/>
              </a:lnSpc>
              <a:spcAft>
                <a:spcPts val="800"/>
              </a:spcAft>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If evidence gained in these sequences, then could use the helix as a conserved feature for better categorising amidases? (autolytic vs endolytic vs sporulating function)</a:t>
            </a:r>
          </a:p>
          <a:p>
            <a:pPr marL="0" indent="0">
              <a:lnSpc>
                <a:spcPct val="107000"/>
              </a:lnSpc>
              <a:spcAft>
                <a:spcPts val="800"/>
              </a:spcAft>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Taxonomic map of domain occurrence</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Number of amidase genes in each genome (looking at WGS)</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other conserved features between bacterial sequences looking at amidases?</a:t>
            </a:r>
          </a:p>
          <a:p>
            <a:r>
              <a:rPr lang="en-GB"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Get a taxonomy that can be sub-divided, generate taxonomic ID for each bacteria</a:t>
            </a:r>
            <a:endPar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4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r>
              <a:rPr lang="en-US" sz="2200" dirty="0"/>
              <a:t>Q-score: Alpha carbon backbone alignment (1=highest) and RMSD</a:t>
            </a:r>
          </a:p>
          <a:p>
            <a:pPr marL="0" indent="0">
              <a:buNone/>
            </a:pPr>
            <a:endParaRPr lang="en-GB" sz="2200" dirty="0"/>
          </a:p>
        </p:txBody>
      </p:sp>
      <p:pic>
        <p:nvPicPr>
          <p:cNvPr id="11" name="Picture 10">
            <a:extLst>
              <a:ext uri="{FF2B5EF4-FFF2-40B4-BE49-F238E27FC236}">
                <a16:creationId xmlns:a16="http://schemas.microsoft.com/office/drawing/2014/main" id="{5534BF3A-BF67-3F8C-C751-C192F6B03864}"/>
              </a:ext>
            </a:extLst>
          </p:cNvPr>
          <p:cNvPicPr>
            <a:picLocks noChangeAspect="1"/>
          </p:cNvPicPr>
          <p:nvPr/>
        </p:nvPicPr>
        <p:blipFill>
          <a:blip r:embed="rId3"/>
          <a:stretch>
            <a:fillRect/>
          </a:stretch>
        </p:blipFill>
        <p:spPr>
          <a:xfrm>
            <a:off x="2705842" y="2290936"/>
            <a:ext cx="6768123" cy="3959352"/>
          </a:xfrm>
          <a:prstGeom prst="rect">
            <a:avLst/>
          </a:prstGeom>
        </p:spPr>
      </p:pic>
    </p:spTree>
    <p:extLst>
      <p:ext uri="{BB962C8B-B14F-4D97-AF65-F5344CB8AC3E}">
        <p14:creationId xmlns:p14="http://schemas.microsoft.com/office/powerpoint/2010/main" val="82873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Generating Tax ID</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lstStyle/>
          <a:p>
            <a:pPr marL="0" indent="0">
              <a:buNone/>
            </a:pPr>
            <a:r>
              <a:rPr lang="en-US" dirty="0"/>
              <a:t>Multi-step API call:</a:t>
            </a:r>
          </a:p>
          <a:p>
            <a:pPr marL="0" indent="0">
              <a:buNone/>
            </a:pPr>
            <a:endParaRPr lang="en-US" dirty="0"/>
          </a:p>
          <a:p>
            <a:r>
              <a:rPr lang="en-US" dirty="0"/>
              <a:t>NCBI Datasets v2 REST API (allows retrieval of taxon information from ‘taxonomy’ datasets)</a:t>
            </a:r>
          </a:p>
          <a:p>
            <a:pPr lvl="1"/>
            <a:r>
              <a:rPr lang="en-US" dirty="0"/>
              <a:t>Retrieved: Tax ID</a:t>
            </a:r>
          </a:p>
          <a:p>
            <a:pPr marL="457200" lvl="1" indent="0">
              <a:buNone/>
            </a:pPr>
            <a:endParaRPr lang="en-US" dirty="0"/>
          </a:p>
          <a:p>
            <a:r>
              <a:rPr lang="en-US" dirty="0" err="1"/>
              <a:t>Taxallnomy</a:t>
            </a:r>
            <a:r>
              <a:rPr lang="en-US" dirty="0"/>
              <a:t> (allows lookup of tax ID from NCBI to get higher order classification info)</a:t>
            </a:r>
          </a:p>
          <a:p>
            <a:pPr lvl="1"/>
            <a:r>
              <a:rPr lang="en-US" dirty="0"/>
              <a:t>Retrieved: Family for each species</a:t>
            </a:r>
          </a:p>
        </p:txBody>
      </p:sp>
    </p:spTree>
    <p:extLst>
      <p:ext uri="{BB962C8B-B14F-4D97-AF65-F5344CB8AC3E}">
        <p14:creationId xmlns:p14="http://schemas.microsoft.com/office/powerpoint/2010/main" val="3994219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73F-B55A-3FEE-A7A9-783CBED151BB}"/>
              </a:ext>
            </a:extLst>
          </p:cNvPr>
          <p:cNvSpPr>
            <a:spLocks noGrp="1"/>
          </p:cNvSpPr>
          <p:nvPr>
            <p:ph type="title"/>
          </p:nvPr>
        </p:nvSpPr>
        <p:spPr/>
        <p:txBody>
          <a:bodyPr/>
          <a:lstStyle/>
          <a:p>
            <a:r>
              <a:rPr lang="en-US" dirty="0"/>
              <a:t>Dataset cleaning (step 1)</a:t>
            </a:r>
            <a:endParaRPr lang="en-GB" dirty="0"/>
          </a:p>
        </p:txBody>
      </p:sp>
      <p:sp>
        <p:nvSpPr>
          <p:cNvPr id="3" name="Content Placeholder 2">
            <a:extLst>
              <a:ext uri="{FF2B5EF4-FFF2-40B4-BE49-F238E27FC236}">
                <a16:creationId xmlns:a16="http://schemas.microsoft.com/office/drawing/2014/main" id="{4B1427AC-A4FD-C8F0-BCE4-EC183427322F}"/>
              </a:ext>
            </a:extLst>
          </p:cNvPr>
          <p:cNvSpPr>
            <a:spLocks noGrp="1"/>
          </p:cNvSpPr>
          <p:nvPr>
            <p:ph idx="1"/>
          </p:nvPr>
        </p:nvSpPr>
        <p:spPr/>
        <p:txBody>
          <a:bodyPr>
            <a:normAutofit fontScale="92500" lnSpcReduction="10000"/>
          </a:bodyPr>
          <a:lstStyle/>
          <a:p>
            <a:r>
              <a:rPr lang="en-US" dirty="0"/>
              <a:t>Starting: N = 34,740</a:t>
            </a:r>
          </a:p>
          <a:p>
            <a:r>
              <a:rPr lang="en-US" dirty="0"/>
              <a:t>383 sequences could not be suitably annotated with NCBI API, removed these (N = 34361)</a:t>
            </a:r>
          </a:p>
          <a:p>
            <a:pPr lvl="1"/>
            <a:r>
              <a:rPr lang="en-GB" dirty="0"/>
              <a:t>Sequence name often something like ‘multi-family’</a:t>
            </a:r>
          </a:p>
          <a:p>
            <a:r>
              <a:rPr lang="en-GB" dirty="0"/>
              <a:t>Non-bacterial sequences </a:t>
            </a:r>
          </a:p>
          <a:p>
            <a:pPr lvl="1"/>
            <a:r>
              <a:rPr lang="en-GB" dirty="0" err="1"/>
              <a:t>Pseudococcidae</a:t>
            </a:r>
            <a:r>
              <a:rPr lang="en-GB" dirty="0"/>
              <a:t> x4 (mealybug </a:t>
            </a:r>
            <a:r>
              <a:rPr lang="en-GB" dirty="0" err="1"/>
              <a:t>endosymbiotes</a:t>
            </a:r>
            <a:r>
              <a:rPr lang="en-GB" dirty="0"/>
              <a:t>? Unconfirmed)</a:t>
            </a:r>
          </a:p>
          <a:p>
            <a:pPr lvl="1"/>
            <a:r>
              <a:rPr lang="en-GB" dirty="0" err="1"/>
              <a:t>Corticovirus</a:t>
            </a:r>
            <a:r>
              <a:rPr lang="en-GB" dirty="0"/>
              <a:t> and </a:t>
            </a:r>
            <a:r>
              <a:rPr lang="en-GB" dirty="0" err="1"/>
              <a:t>Keylargovirus</a:t>
            </a:r>
            <a:r>
              <a:rPr lang="en-GB" dirty="0"/>
              <a:t> (x16, bacteriophages, left in as these are relevant)</a:t>
            </a:r>
          </a:p>
          <a:p>
            <a:pPr lvl="1"/>
            <a:r>
              <a:rPr lang="en-GB" dirty="0" err="1"/>
              <a:t>Thermococcaceae</a:t>
            </a:r>
            <a:r>
              <a:rPr lang="en-GB" dirty="0"/>
              <a:t> (thermophilic </a:t>
            </a:r>
            <a:r>
              <a:rPr lang="en-GB" dirty="0" err="1"/>
              <a:t>archea</a:t>
            </a:r>
            <a:r>
              <a:rPr lang="en-GB" dirty="0"/>
              <a:t>)</a:t>
            </a:r>
          </a:p>
          <a:p>
            <a:r>
              <a:rPr lang="en-GB" dirty="0"/>
              <a:t>Anything called as a partial sequence removed (new N = 34,007)</a:t>
            </a:r>
          </a:p>
          <a:p>
            <a:endParaRPr lang="en-GB" dirty="0"/>
          </a:p>
          <a:p>
            <a:pPr marL="0" indent="0">
              <a:buNone/>
            </a:pPr>
            <a:r>
              <a:rPr lang="en-GB" dirty="0"/>
              <a:t>34,007 sequences re-aligned with </a:t>
            </a:r>
            <a:r>
              <a:rPr lang="en-GB" dirty="0" err="1"/>
              <a:t>kalign</a:t>
            </a:r>
            <a:endParaRPr lang="en-GB" dirty="0"/>
          </a:p>
        </p:txBody>
      </p:sp>
    </p:spTree>
    <p:extLst>
      <p:ext uri="{BB962C8B-B14F-4D97-AF65-F5344CB8AC3E}">
        <p14:creationId xmlns:p14="http://schemas.microsoft.com/office/powerpoint/2010/main" val="424806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CE88-FC43-81C1-30CD-8ABFC706C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201C8C-2FF7-CA4B-A824-5D815D236A39}"/>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55A2B26D-E744-5F9D-9E4E-175686B617FE}"/>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15879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926E-292A-20C5-85F6-20C95F04DA27}"/>
              </a:ext>
            </a:extLst>
          </p:cNvPr>
          <p:cNvSpPr>
            <a:spLocks noGrp="1"/>
          </p:cNvSpPr>
          <p:nvPr>
            <p:ph type="title"/>
          </p:nvPr>
        </p:nvSpPr>
        <p:spPr/>
        <p:txBody>
          <a:bodyPr>
            <a:normAutofit/>
          </a:bodyPr>
          <a:lstStyle/>
          <a:p>
            <a:r>
              <a:rPr lang="en-GB" dirty="0">
                <a:latin typeface="+mn-lt"/>
              </a:rPr>
              <a:t>T</a:t>
            </a:r>
            <a:r>
              <a:rPr lang="en-GB" b="0" dirty="0">
                <a:effectLst/>
                <a:latin typeface="+mn-lt"/>
              </a:rPr>
              <a:t>ag sequences with identity in the helix 5 region</a:t>
            </a:r>
            <a:endParaRPr lang="en-GB" dirty="0">
              <a:latin typeface="+mn-lt"/>
            </a:endParaRPr>
          </a:p>
        </p:txBody>
      </p:sp>
      <p:sp>
        <p:nvSpPr>
          <p:cNvPr id="3" name="Content Placeholder 2">
            <a:extLst>
              <a:ext uri="{FF2B5EF4-FFF2-40B4-BE49-F238E27FC236}">
                <a16:creationId xmlns:a16="http://schemas.microsoft.com/office/drawing/2014/main" id="{437B81B6-CD3B-AF54-9430-7248A1FD00EC}"/>
              </a:ext>
            </a:extLst>
          </p:cNvPr>
          <p:cNvSpPr>
            <a:spLocks noGrp="1"/>
          </p:cNvSpPr>
          <p:nvPr>
            <p:ph idx="1"/>
          </p:nvPr>
        </p:nvSpPr>
        <p:spPr/>
        <p:txBody>
          <a:bodyPr>
            <a:normAutofit fontScale="92500" lnSpcReduction="10000"/>
          </a:bodyPr>
          <a:lstStyle/>
          <a:p>
            <a:r>
              <a:rPr lang="en-GB" b="0" dirty="0">
                <a:effectLst/>
              </a:rPr>
              <a:t>Based on predicted helix region from 3NE8 and 4BIN (</a:t>
            </a:r>
            <a:r>
              <a:rPr lang="en-GB" b="0" dirty="0" err="1">
                <a:effectLst/>
              </a:rPr>
              <a:t>PDBeFOLD</a:t>
            </a:r>
            <a:r>
              <a:rPr lang="en-GB" b="0" dirty="0">
                <a:effectLst/>
              </a:rPr>
              <a:t>), the sequence pattern in that sequence is DAIAKSLAESENKVDLLDG.....DILLDLTRRET</a:t>
            </a:r>
          </a:p>
          <a:p>
            <a:r>
              <a:rPr lang="en-GB" dirty="0"/>
              <a:t>T</a:t>
            </a:r>
            <a:r>
              <a:rPr lang="en-GB" b="0" dirty="0">
                <a:effectLst/>
              </a:rPr>
              <a:t>reat these as helical positions, anything that has a residue in 90% of those </a:t>
            </a:r>
            <a:r>
              <a:rPr lang="en-GB" dirty="0"/>
              <a:t>same positions </a:t>
            </a:r>
            <a:r>
              <a:rPr lang="en-GB" b="0" dirty="0">
                <a:effectLst/>
              </a:rPr>
              <a:t>is high confirmation, &gt;70% as medium confirmation, &gt;50% as low confirmation</a:t>
            </a:r>
          </a:p>
          <a:p>
            <a:r>
              <a:rPr lang="en-GB" b="0" dirty="0">
                <a:effectLst/>
              </a:rPr>
              <a:t>In current alignment: 754, 757, 760, 767, 769, 771, 775, 777, 780, 789, 791, 792, 799, 803, 806, 810, 815, 821, 823, 897, 900, 901, 902, 903, 905, 907, 908, 911, 913, 917</a:t>
            </a:r>
          </a:p>
          <a:p>
            <a:pPr marL="0" indent="0">
              <a:buNone/>
            </a:pPr>
            <a:endParaRPr lang="en-GB" b="0" dirty="0">
              <a:effectLst/>
            </a:endParaRPr>
          </a:p>
          <a:p>
            <a:pPr marL="0" indent="0">
              <a:buNone/>
            </a:pPr>
            <a:r>
              <a:rPr lang="en-GB" dirty="0"/>
              <a:t>90%: 10265 sequences, 70%: 11053, 50%: 11152</a:t>
            </a:r>
            <a:endParaRPr lang="en-GB" b="0" dirty="0">
              <a:effectLst/>
            </a:endParaRPr>
          </a:p>
          <a:p>
            <a:endParaRPr lang="en-GB" dirty="0"/>
          </a:p>
        </p:txBody>
      </p:sp>
    </p:spTree>
    <p:extLst>
      <p:ext uri="{BB962C8B-B14F-4D97-AF65-F5344CB8AC3E}">
        <p14:creationId xmlns:p14="http://schemas.microsoft.com/office/powerpoint/2010/main" val="407895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FB76FAD-938A-6EDD-FE52-7DE132B8150F}"/>
              </a:ext>
            </a:extLst>
          </p:cNvPr>
          <p:cNvGraphicFramePr>
            <a:graphicFrameLocks noGrp="1"/>
          </p:cNvGraphicFramePr>
          <p:nvPr>
            <p:extLst>
              <p:ext uri="{D42A27DB-BD31-4B8C-83A1-F6EECF244321}">
                <p14:modId xmlns:p14="http://schemas.microsoft.com/office/powerpoint/2010/main" val="2193468563"/>
              </p:ext>
            </p:extLst>
          </p:nvPr>
        </p:nvGraphicFramePr>
        <p:xfrm>
          <a:off x="8153399" y="1238250"/>
          <a:ext cx="3371850" cy="5067300"/>
        </p:xfrm>
        <a:graphic>
          <a:graphicData uri="http://schemas.openxmlformats.org/drawingml/2006/table">
            <a:tbl>
              <a:tblPr>
                <a:tableStyleId>{5940675A-B579-460E-94D1-54222C63F5DA}</a:tableStyleId>
              </a:tblPr>
              <a:tblGrid>
                <a:gridCol w="2457450">
                  <a:extLst>
                    <a:ext uri="{9D8B030D-6E8A-4147-A177-3AD203B41FA5}">
                      <a16:colId xmlns:a16="http://schemas.microsoft.com/office/drawing/2014/main" val="1166498137"/>
                    </a:ext>
                  </a:extLst>
                </a:gridCol>
                <a:gridCol w="914400">
                  <a:extLst>
                    <a:ext uri="{9D8B030D-6E8A-4147-A177-3AD203B41FA5}">
                      <a16:colId xmlns:a16="http://schemas.microsoft.com/office/drawing/2014/main" val="2034903176"/>
                    </a:ext>
                  </a:extLst>
                </a:gridCol>
              </a:tblGrid>
              <a:tr h="190500">
                <a:tc>
                  <a:txBody>
                    <a:bodyPr/>
                    <a:lstStyle/>
                    <a:p>
                      <a:pPr algn="ctr" fontAlgn="b"/>
                      <a:r>
                        <a:rPr lang="en-GB" sz="1600" u="none" strike="noStrike">
                          <a:effectLst/>
                        </a:rPr>
                        <a:t>Pseudomonadaceae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814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590482"/>
                  </a:ext>
                </a:extLst>
              </a:tr>
              <a:tr h="190500">
                <a:tc>
                  <a:txBody>
                    <a:bodyPr/>
                    <a:lstStyle/>
                    <a:p>
                      <a:pPr algn="ctr" fontAlgn="b"/>
                      <a:r>
                        <a:rPr lang="en-GB" sz="1600" u="none" strike="noStrike">
                          <a:effectLst/>
                        </a:rPr>
                        <a:t>Enterobacteriaceae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760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0358013"/>
                  </a:ext>
                </a:extLst>
              </a:tr>
              <a:tr h="190500">
                <a:tc>
                  <a:txBody>
                    <a:bodyPr/>
                    <a:lstStyle/>
                    <a:p>
                      <a:pPr algn="ctr" fontAlgn="b"/>
                      <a:r>
                        <a:rPr lang="en-GB" sz="1600" u="none" strike="noStrike">
                          <a:effectLst/>
                        </a:rPr>
                        <a:t>Burkholderiaceae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573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757550"/>
                  </a:ext>
                </a:extLst>
              </a:tr>
              <a:tr h="190500">
                <a:tc>
                  <a:txBody>
                    <a:bodyPr/>
                    <a:lstStyle/>
                    <a:p>
                      <a:pPr algn="ctr" fontAlgn="b"/>
                      <a:r>
                        <a:rPr lang="en-GB" sz="1600" u="none" strike="noStrike">
                          <a:effectLst/>
                        </a:rPr>
                        <a:t>Paracoccaceae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890521"/>
                  </a:ext>
                </a:extLst>
              </a:tr>
              <a:tr h="190500">
                <a:tc>
                  <a:txBody>
                    <a:bodyPr/>
                    <a:lstStyle/>
                    <a:p>
                      <a:pPr algn="ctr" fontAlgn="b"/>
                      <a:r>
                        <a:rPr lang="en-GB" sz="1600" u="none" strike="noStrike">
                          <a:effectLst/>
                        </a:rPr>
                        <a:t>Oxalobacteraceae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1778682"/>
                  </a:ext>
                </a:extLst>
              </a:tr>
              <a:tr h="190500">
                <a:tc>
                  <a:txBody>
                    <a:bodyPr/>
                    <a:lstStyle/>
                    <a:p>
                      <a:pPr algn="ctr" fontAlgn="b"/>
                      <a:r>
                        <a:rPr lang="en-GB" sz="1600" u="none" strike="noStrike">
                          <a:effectLst/>
                        </a:rPr>
                        <a:t>Xanthomonadaceae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29475"/>
                  </a:ext>
                </a:extLst>
              </a:tr>
              <a:tr h="190500">
                <a:tc>
                  <a:txBody>
                    <a:bodyPr/>
                    <a:lstStyle/>
                    <a:p>
                      <a:pPr algn="ctr" fontAlgn="b"/>
                      <a:r>
                        <a:rPr lang="en-GB" sz="1600" u="none" strike="noStrike">
                          <a:effectLst/>
                        </a:rPr>
                        <a:t>Roseobacteraceae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777054"/>
                  </a:ext>
                </a:extLst>
              </a:tr>
              <a:tr h="190500">
                <a:tc>
                  <a:txBody>
                    <a:bodyPr/>
                    <a:lstStyle/>
                    <a:p>
                      <a:pPr algn="ctr" fontAlgn="b"/>
                      <a:r>
                        <a:rPr lang="en-GB" sz="1600" u="none" strike="noStrike">
                          <a:effectLst/>
                        </a:rPr>
                        <a:t>Yersiniaceae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302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3357567"/>
                  </a:ext>
                </a:extLst>
              </a:tr>
              <a:tr h="190500">
                <a:tc>
                  <a:txBody>
                    <a:bodyPr/>
                    <a:lstStyle/>
                    <a:p>
                      <a:pPr algn="ctr" fontAlgn="b"/>
                      <a:r>
                        <a:rPr lang="en-GB" sz="1600" u="none" strike="noStrike">
                          <a:effectLst/>
                        </a:rPr>
                        <a:t>Halomonadaceae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077140"/>
                  </a:ext>
                </a:extLst>
              </a:tr>
              <a:tr h="190500">
                <a:tc>
                  <a:txBody>
                    <a:bodyPr/>
                    <a:lstStyle/>
                    <a:p>
                      <a:pPr algn="ctr" fontAlgn="b"/>
                      <a:r>
                        <a:rPr lang="en-GB" sz="1600" u="none" strike="noStrike">
                          <a:effectLst/>
                        </a:rPr>
                        <a:t>Erwiniaceae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277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505338"/>
                  </a:ext>
                </a:extLst>
              </a:tr>
              <a:tr h="190500">
                <a:tc>
                  <a:txBody>
                    <a:bodyPr/>
                    <a:lstStyle/>
                    <a:p>
                      <a:pPr algn="ctr" fontAlgn="b"/>
                      <a:r>
                        <a:rPr lang="en-GB" sz="1600" u="none" strike="noStrike">
                          <a:effectLst/>
                        </a:rPr>
                        <a:t>Sphingomonadaceae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6121559"/>
                  </a:ext>
                </a:extLst>
              </a:tr>
              <a:tr h="190500">
                <a:tc>
                  <a:txBody>
                    <a:bodyPr/>
                    <a:lstStyle/>
                    <a:p>
                      <a:pPr algn="ctr" fontAlgn="b"/>
                      <a:r>
                        <a:rPr lang="en-GB" sz="1600" u="none" strike="noStrike">
                          <a:effectLst/>
                        </a:rPr>
                        <a:t>Morganellaceae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240</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5253092"/>
                  </a:ext>
                </a:extLst>
              </a:tr>
              <a:tr h="190500">
                <a:tc>
                  <a:txBody>
                    <a:bodyPr/>
                    <a:lstStyle/>
                    <a:p>
                      <a:pPr algn="ctr" fontAlgn="b"/>
                      <a:r>
                        <a:rPr lang="en-GB" sz="1600" u="none" strike="noStrike">
                          <a:effectLst/>
                        </a:rPr>
                        <a:t>Acetobacteraceae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7281896"/>
                  </a:ext>
                </a:extLst>
              </a:tr>
              <a:tr h="190500">
                <a:tc>
                  <a:txBody>
                    <a:bodyPr/>
                    <a:lstStyle/>
                    <a:p>
                      <a:pPr algn="ctr" fontAlgn="b"/>
                      <a:r>
                        <a:rPr lang="en-GB" sz="1600" u="none" strike="noStrike">
                          <a:effectLst/>
                        </a:rPr>
                        <a:t>Comamonadaceae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6366475"/>
                  </a:ext>
                </a:extLst>
              </a:tr>
              <a:tr h="190500">
                <a:tc>
                  <a:txBody>
                    <a:bodyPr/>
                    <a:lstStyle/>
                    <a:p>
                      <a:pPr algn="ctr" fontAlgn="b"/>
                      <a:r>
                        <a:rPr lang="en-GB" sz="1600" u="none" strike="noStrike">
                          <a:effectLst/>
                        </a:rPr>
                        <a:t>Vibrionaceae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644883"/>
                  </a:ext>
                </a:extLst>
              </a:tr>
              <a:tr h="190500">
                <a:tc>
                  <a:txBody>
                    <a:bodyPr/>
                    <a:lstStyle/>
                    <a:p>
                      <a:pPr algn="ctr" fontAlgn="b"/>
                      <a:r>
                        <a:rPr lang="en-GB" sz="1600" u="none" strike="noStrike">
                          <a:effectLst/>
                        </a:rPr>
                        <a:t>Legionellaceae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0152829"/>
                  </a:ext>
                </a:extLst>
              </a:tr>
              <a:tr h="190500">
                <a:tc>
                  <a:txBody>
                    <a:bodyPr/>
                    <a:lstStyle/>
                    <a:p>
                      <a:pPr algn="ctr" fontAlgn="b"/>
                      <a:r>
                        <a:rPr lang="en-GB" sz="1600" u="none" strike="noStrike">
                          <a:effectLst/>
                        </a:rPr>
                        <a:t>Alcaligenaceae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171</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9853427"/>
                  </a:ext>
                </a:extLst>
              </a:tr>
              <a:tr h="190500">
                <a:tc>
                  <a:txBody>
                    <a:bodyPr/>
                    <a:lstStyle/>
                    <a:p>
                      <a:pPr algn="ctr" fontAlgn="b"/>
                      <a:r>
                        <a:rPr lang="en-GB" sz="1600" u="none" strike="noStrike">
                          <a:effectLst/>
                        </a:rPr>
                        <a:t>Rhizobiaceae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164</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693448"/>
                  </a:ext>
                </a:extLst>
              </a:tr>
              <a:tr h="190500">
                <a:tc>
                  <a:txBody>
                    <a:bodyPr/>
                    <a:lstStyle/>
                    <a:p>
                      <a:pPr algn="ctr" fontAlgn="b"/>
                      <a:r>
                        <a:rPr lang="en-GB" sz="1600" u="none" strike="noStrike">
                          <a:effectLst/>
                        </a:rPr>
                        <a:t>Azospirillaceae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158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58877"/>
                  </a:ext>
                </a:extLst>
              </a:tr>
              <a:tr h="190500">
                <a:tc>
                  <a:txBody>
                    <a:bodyPr/>
                    <a:lstStyle/>
                    <a:p>
                      <a:pPr algn="ctr" fontAlgn="b"/>
                      <a:r>
                        <a:rPr lang="en-GB" sz="1600" u="none" strike="noStrike">
                          <a:effectLst/>
                        </a:rPr>
                        <a:t>Neisseriaceae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150</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50400"/>
                  </a:ext>
                </a:extLst>
              </a:tr>
            </a:tbl>
          </a:graphicData>
        </a:graphic>
      </p:graphicFrame>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B80FE1D9-8FFC-94A0-2444-6FCF823D6731}"/>
                  </a:ext>
                </a:extLst>
              </p:cNvPr>
              <p:cNvGraphicFramePr/>
              <p:nvPr>
                <p:extLst>
                  <p:ext uri="{D42A27DB-BD31-4B8C-83A1-F6EECF244321}">
                    <p14:modId xmlns:p14="http://schemas.microsoft.com/office/powerpoint/2010/main" val="3870439584"/>
                  </p:ext>
                </p:extLst>
              </p:nvPr>
            </p:nvGraphicFramePr>
            <p:xfrm>
              <a:off x="195263" y="171449"/>
              <a:ext cx="7672387" cy="649605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B80FE1D9-8FFC-94A0-2444-6FCF823D6731}"/>
                  </a:ext>
                </a:extLst>
              </p:cNvPr>
              <p:cNvPicPr>
                <a:picLocks noGrp="1" noRot="1" noChangeAspect="1" noMove="1" noResize="1" noEditPoints="1" noAdjustHandles="1" noChangeArrowheads="1" noChangeShapeType="1"/>
              </p:cNvPicPr>
              <p:nvPr/>
            </p:nvPicPr>
            <p:blipFill>
              <a:blip r:embed="rId4"/>
              <a:stretch>
                <a:fillRect/>
              </a:stretch>
            </p:blipFill>
            <p:spPr>
              <a:xfrm>
                <a:off x="195263" y="171449"/>
                <a:ext cx="7672387" cy="6496051"/>
              </a:xfrm>
              <a:prstGeom prst="rect">
                <a:avLst/>
              </a:prstGeom>
            </p:spPr>
          </p:pic>
        </mc:Fallback>
      </mc:AlternateContent>
      <p:sp>
        <p:nvSpPr>
          <p:cNvPr id="9" name="TextBox 8">
            <a:extLst>
              <a:ext uri="{FF2B5EF4-FFF2-40B4-BE49-F238E27FC236}">
                <a16:creationId xmlns:a16="http://schemas.microsoft.com/office/drawing/2014/main" id="{E679DA2E-53C6-5315-1429-E85D53DBEC87}"/>
              </a:ext>
            </a:extLst>
          </p:cNvPr>
          <p:cNvSpPr txBox="1"/>
          <p:nvPr/>
        </p:nvSpPr>
        <p:spPr>
          <a:xfrm>
            <a:off x="7942555" y="697468"/>
            <a:ext cx="3793539" cy="369332"/>
          </a:xfrm>
          <a:prstGeom prst="rect">
            <a:avLst/>
          </a:prstGeom>
          <a:noFill/>
        </p:spPr>
        <p:txBody>
          <a:bodyPr wrap="none" rtlCol="0">
            <a:spAutoFit/>
          </a:bodyPr>
          <a:lstStyle/>
          <a:p>
            <a:r>
              <a:rPr lang="en-US" dirty="0"/>
              <a:t>Top 20 families (</a:t>
            </a:r>
            <a:r>
              <a:rPr lang="en-US" b="1" dirty="0"/>
              <a:t>90% positional match</a:t>
            </a:r>
            <a:r>
              <a:rPr lang="en-US" dirty="0"/>
              <a:t>)</a:t>
            </a:r>
            <a:endParaRPr lang="en-GB" dirty="0"/>
          </a:p>
        </p:txBody>
      </p:sp>
    </p:spTree>
    <p:extLst>
      <p:ext uri="{BB962C8B-B14F-4D97-AF65-F5344CB8AC3E}">
        <p14:creationId xmlns:p14="http://schemas.microsoft.com/office/powerpoint/2010/main" val="228999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A200EF-BBA0-AE6D-F880-EE3C7875DCE6}"/>
              </a:ext>
            </a:extLst>
          </p:cNvPr>
          <p:cNvSpPr txBox="1"/>
          <p:nvPr/>
        </p:nvSpPr>
        <p:spPr>
          <a:xfrm>
            <a:off x="5814456" y="3982385"/>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pic>
        <p:nvPicPr>
          <p:cNvPr id="12" name="Picture 11" descr="A diagram of a constellation&#10;&#10;Description automatically generated">
            <a:extLst>
              <a:ext uri="{FF2B5EF4-FFF2-40B4-BE49-F238E27FC236}">
                <a16:creationId xmlns:a16="http://schemas.microsoft.com/office/drawing/2014/main" id="{84FBF23E-F0C9-4B28-C0C0-6FEC2D1D507C}"/>
              </a:ext>
            </a:extLst>
          </p:cNvPr>
          <p:cNvPicPr>
            <a:picLocks noChangeAspect="1"/>
          </p:cNvPicPr>
          <p:nvPr/>
        </p:nvPicPr>
        <p:blipFill rotWithShape="1">
          <a:blip r:embed="rId3">
            <a:extLst>
              <a:ext uri="{28A0092B-C50C-407E-A947-70E740481C1C}">
                <a14:useLocalDpi xmlns:a14="http://schemas.microsoft.com/office/drawing/2010/main" val="0"/>
              </a:ext>
            </a:extLst>
          </a:blip>
          <a:srcRect l="9851" t="7375" r="5506" b="15958"/>
          <a:stretch/>
        </p:blipFill>
        <p:spPr>
          <a:xfrm>
            <a:off x="522513" y="-1"/>
            <a:ext cx="2756263" cy="6855767"/>
          </a:xfrm>
          <a:prstGeom prst="rect">
            <a:avLst/>
          </a:prstGeom>
        </p:spPr>
      </p:pic>
      <p:cxnSp>
        <p:nvCxnSpPr>
          <p:cNvPr id="14" name="Straight Arrow Connector 13">
            <a:extLst>
              <a:ext uri="{FF2B5EF4-FFF2-40B4-BE49-F238E27FC236}">
                <a16:creationId xmlns:a16="http://schemas.microsoft.com/office/drawing/2014/main" id="{62FD3BFE-71C9-93FA-CFF9-9764753B4237}"/>
              </a:ext>
            </a:extLst>
          </p:cNvPr>
          <p:cNvCxnSpPr/>
          <p:nvPr/>
        </p:nvCxnSpPr>
        <p:spPr>
          <a:xfrm>
            <a:off x="2842920" y="415166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A061FB-8986-65DA-75A3-A17B053209D8}"/>
              </a:ext>
            </a:extLst>
          </p:cNvPr>
          <p:cNvCxnSpPr/>
          <p:nvPr/>
        </p:nvCxnSpPr>
        <p:spPr>
          <a:xfrm>
            <a:off x="2704011" y="62658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8804AA1-496E-9FDC-2060-DF48576FCC1D}"/>
              </a:ext>
            </a:extLst>
          </p:cNvPr>
          <p:cNvCxnSpPr/>
          <p:nvPr/>
        </p:nvCxnSpPr>
        <p:spPr>
          <a:xfrm>
            <a:off x="2704011" y="660109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FB0EEE-898E-CC3C-11A7-525CFFFD40A7}"/>
              </a:ext>
            </a:extLst>
          </p:cNvPr>
          <p:cNvSpPr txBox="1"/>
          <p:nvPr/>
        </p:nvSpPr>
        <p:spPr>
          <a:xfrm>
            <a:off x="5769000" y="6231765"/>
            <a:ext cx="3199594" cy="338554"/>
          </a:xfrm>
          <a:prstGeom prst="rect">
            <a:avLst/>
          </a:prstGeom>
          <a:noFill/>
        </p:spPr>
        <p:txBody>
          <a:bodyPr wrap="none" rtlCol="0">
            <a:spAutoFit/>
          </a:bodyPr>
          <a:lstStyle/>
          <a:p>
            <a:r>
              <a:rPr lang="en-US" sz="1600" dirty="0">
                <a:solidFill>
                  <a:srgbClr val="00B050"/>
                </a:solidFill>
              </a:rPr>
              <a:t>Two bacteriophage-containing phyla</a:t>
            </a:r>
            <a:endParaRPr lang="en-GB" sz="1600" dirty="0">
              <a:solidFill>
                <a:srgbClr val="00B050"/>
              </a:solidFill>
            </a:endParaRPr>
          </a:p>
        </p:txBody>
      </p:sp>
      <p:sp>
        <p:nvSpPr>
          <p:cNvPr id="20" name="TextBox 19">
            <a:extLst>
              <a:ext uri="{FF2B5EF4-FFF2-40B4-BE49-F238E27FC236}">
                <a16:creationId xmlns:a16="http://schemas.microsoft.com/office/drawing/2014/main" id="{00E0A692-6A4E-DA87-8D3C-F29FE063AE9B}"/>
              </a:ext>
            </a:extLst>
          </p:cNvPr>
          <p:cNvSpPr txBox="1"/>
          <p:nvPr/>
        </p:nvSpPr>
        <p:spPr>
          <a:xfrm>
            <a:off x="6096000" y="5393559"/>
            <a:ext cx="4272516" cy="338554"/>
          </a:xfrm>
          <a:prstGeom prst="rect">
            <a:avLst/>
          </a:prstGeom>
          <a:noFill/>
        </p:spPr>
        <p:txBody>
          <a:bodyPr wrap="none" rtlCol="0">
            <a:spAutoFit/>
          </a:bodyPr>
          <a:lstStyle/>
          <a:p>
            <a:r>
              <a:rPr lang="en-US" sz="1600" dirty="0">
                <a:solidFill>
                  <a:srgbClr val="0070C0"/>
                </a:solidFill>
              </a:rPr>
              <a:t>Negative (</a:t>
            </a:r>
            <a:r>
              <a:rPr lang="en-GB" sz="1600" dirty="0" err="1">
                <a:solidFill>
                  <a:srgbClr val="0070C0"/>
                </a:solidFill>
              </a:rPr>
              <a:t>Desulfovibrionales</a:t>
            </a:r>
            <a:r>
              <a:rPr lang="en-GB" sz="1600" dirty="0">
                <a:solidFill>
                  <a:srgbClr val="0070C0"/>
                </a:solidFill>
              </a:rPr>
              <a:t> and </a:t>
            </a:r>
            <a:r>
              <a:rPr lang="en-GB" sz="1600" dirty="0" err="1">
                <a:solidFill>
                  <a:srgbClr val="0070C0"/>
                </a:solidFill>
              </a:rPr>
              <a:t>Syntrophaceae</a:t>
            </a:r>
            <a:r>
              <a:rPr lang="en-GB" sz="1600" dirty="0">
                <a:solidFill>
                  <a:srgbClr val="0070C0"/>
                </a:solidFill>
              </a:rPr>
              <a:t>)</a:t>
            </a:r>
          </a:p>
        </p:txBody>
      </p:sp>
      <p:cxnSp>
        <p:nvCxnSpPr>
          <p:cNvPr id="21" name="Straight Arrow Connector 20">
            <a:extLst>
              <a:ext uri="{FF2B5EF4-FFF2-40B4-BE49-F238E27FC236}">
                <a16:creationId xmlns:a16="http://schemas.microsoft.com/office/drawing/2014/main" id="{37F58E85-3D96-750D-8FA3-150D32692A21}"/>
              </a:ext>
            </a:extLst>
          </p:cNvPr>
          <p:cNvCxnSpPr/>
          <p:nvPr/>
        </p:nvCxnSpPr>
        <p:spPr>
          <a:xfrm>
            <a:off x="3086791" y="55802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86BA88C-FC38-2BB4-080A-E405C12EC4EA}"/>
              </a:ext>
            </a:extLst>
          </p:cNvPr>
          <p:cNvSpPr txBox="1"/>
          <p:nvPr/>
        </p:nvSpPr>
        <p:spPr>
          <a:xfrm>
            <a:off x="6096000" y="5115293"/>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cxnSp>
        <p:nvCxnSpPr>
          <p:cNvPr id="23" name="Straight Arrow Connector 22">
            <a:extLst>
              <a:ext uri="{FF2B5EF4-FFF2-40B4-BE49-F238E27FC236}">
                <a16:creationId xmlns:a16="http://schemas.microsoft.com/office/drawing/2014/main" id="{1FEAFAC8-9501-798B-728F-2CB6BD6AD16A}"/>
              </a:ext>
            </a:extLst>
          </p:cNvPr>
          <p:cNvCxnSpPr/>
          <p:nvPr/>
        </p:nvCxnSpPr>
        <p:spPr>
          <a:xfrm>
            <a:off x="3086791" y="528457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E49B0E-B4A0-884C-FE6E-45D8D32E7B7B}"/>
              </a:ext>
            </a:extLst>
          </p:cNvPr>
          <p:cNvCxnSpPr/>
          <p:nvPr/>
        </p:nvCxnSpPr>
        <p:spPr>
          <a:xfrm>
            <a:off x="2842920" y="4927517"/>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2A2A441-2FBC-2AE7-79BA-79D6A0F38225}"/>
              </a:ext>
            </a:extLst>
          </p:cNvPr>
          <p:cNvSpPr txBox="1"/>
          <p:nvPr/>
        </p:nvSpPr>
        <p:spPr>
          <a:xfrm>
            <a:off x="6034808" y="4768521"/>
            <a:ext cx="964046" cy="338554"/>
          </a:xfrm>
          <a:prstGeom prst="rect">
            <a:avLst/>
          </a:prstGeom>
          <a:noFill/>
        </p:spPr>
        <p:txBody>
          <a:bodyPr wrap="none" rtlCol="0">
            <a:spAutoFit/>
          </a:bodyPr>
          <a:lstStyle/>
          <a:p>
            <a:r>
              <a:rPr lang="en-US" sz="1600" dirty="0">
                <a:solidFill>
                  <a:srgbClr val="0070C0"/>
                </a:solidFill>
              </a:rPr>
              <a:t>Negative </a:t>
            </a:r>
            <a:endParaRPr lang="en-GB" sz="1600" dirty="0">
              <a:solidFill>
                <a:srgbClr val="0070C0"/>
              </a:solidFill>
            </a:endParaRPr>
          </a:p>
        </p:txBody>
      </p:sp>
      <p:sp>
        <p:nvSpPr>
          <p:cNvPr id="26" name="TextBox 25">
            <a:extLst>
              <a:ext uri="{FF2B5EF4-FFF2-40B4-BE49-F238E27FC236}">
                <a16:creationId xmlns:a16="http://schemas.microsoft.com/office/drawing/2014/main" id="{2CD120E6-408B-6525-5FB2-67170F732D87}"/>
              </a:ext>
            </a:extLst>
          </p:cNvPr>
          <p:cNvSpPr txBox="1"/>
          <p:nvPr/>
        </p:nvSpPr>
        <p:spPr>
          <a:xfrm>
            <a:off x="6020953" y="4379562"/>
            <a:ext cx="2249655" cy="338554"/>
          </a:xfrm>
          <a:prstGeom prst="rect">
            <a:avLst/>
          </a:prstGeom>
          <a:noFill/>
        </p:spPr>
        <p:txBody>
          <a:bodyPr wrap="none" rtlCol="0">
            <a:spAutoFit/>
          </a:bodyPr>
          <a:lstStyle/>
          <a:p>
            <a:r>
              <a:rPr lang="en-US" sz="1600" dirty="0">
                <a:solidFill>
                  <a:srgbClr val="0070C0"/>
                </a:solidFill>
              </a:rPr>
              <a:t>Negative (thermophiles) </a:t>
            </a:r>
            <a:endParaRPr lang="en-GB" sz="1600" dirty="0">
              <a:solidFill>
                <a:srgbClr val="0070C0"/>
              </a:solidFill>
            </a:endParaRPr>
          </a:p>
        </p:txBody>
      </p:sp>
      <p:cxnSp>
        <p:nvCxnSpPr>
          <p:cNvPr id="27" name="Straight Arrow Connector 26">
            <a:extLst>
              <a:ext uri="{FF2B5EF4-FFF2-40B4-BE49-F238E27FC236}">
                <a16:creationId xmlns:a16="http://schemas.microsoft.com/office/drawing/2014/main" id="{586E0769-479A-8B80-7B7E-493F527556E6}"/>
              </a:ext>
            </a:extLst>
          </p:cNvPr>
          <p:cNvCxnSpPr/>
          <p:nvPr/>
        </p:nvCxnSpPr>
        <p:spPr>
          <a:xfrm>
            <a:off x="2842920" y="4548839"/>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6E7B1A-65ED-0594-E0EB-FB97BCCAE5D5}"/>
              </a:ext>
            </a:extLst>
          </p:cNvPr>
          <p:cNvCxnSpPr/>
          <p:nvPr/>
        </p:nvCxnSpPr>
        <p:spPr>
          <a:xfrm>
            <a:off x="2888376" y="379144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D815904-F00F-9FCA-2761-F62814483850}"/>
              </a:ext>
            </a:extLst>
          </p:cNvPr>
          <p:cNvSpPr txBox="1"/>
          <p:nvPr/>
        </p:nvSpPr>
        <p:spPr>
          <a:xfrm>
            <a:off x="6012871" y="3614520"/>
            <a:ext cx="1528175" cy="338554"/>
          </a:xfrm>
          <a:prstGeom prst="rect">
            <a:avLst/>
          </a:prstGeom>
          <a:noFill/>
        </p:spPr>
        <p:txBody>
          <a:bodyPr wrap="none" rtlCol="0">
            <a:spAutoFit/>
          </a:bodyPr>
          <a:lstStyle/>
          <a:p>
            <a:r>
              <a:rPr lang="en-US" sz="1600" dirty="0">
                <a:solidFill>
                  <a:srgbClr val="0070C0"/>
                </a:solidFill>
              </a:rPr>
              <a:t>Negative (E.coli)</a:t>
            </a:r>
            <a:endParaRPr lang="en-GB" sz="1600" dirty="0">
              <a:solidFill>
                <a:srgbClr val="0070C0"/>
              </a:solidFill>
            </a:endParaRPr>
          </a:p>
        </p:txBody>
      </p:sp>
      <p:sp>
        <p:nvSpPr>
          <p:cNvPr id="30" name="TextBox 29">
            <a:extLst>
              <a:ext uri="{FF2B5EF4-FFF2-40B4-BE49-F238E27FC236}">
                <a16:creationId xmlns:a16="http://schemas.microsoft.com/office/drawing/2014/main" id="{80301EA8-C126-4E18-6F1B-8E4EB925617A}"/>
              </a:ext>
            </a:extLst>
          </p:cNvPr>
          <p:cNvSpPr txBox="1"/>
          <p:nvPr/>
        </p:nvSpPr>
        <p:spPr>
          <a:xfrm>
            <a:off x="5989335" y="3281953"/>
            <a:ext cx="5766130" cy="338554"/>
          </a:xfrm>
          <a:prstGeom prst="rect">
            <a:avLst/>
          </a:prstGeom>
          <a:noFill/>
        </p:spPr>
        <p:txBody>
          <a:bodyPr wrap="none" rtlCol="0">
            <a:spAutoFit/>
          </a:bodyPr>
          <a:lstStyle/>
          <a:p>
            <a:r>
              <a:rPr lang="en-US" sz="1600" dirty="0"/>
              <a:t>? (highly </a:t>
            </a:r>
            <a:r>
              <a:rPr lang="en-US" sz="1600" dirty="0" err="1"/>
              <a:t>haloalkiniphilic</a:t>
            </a:r>
            <a:r>
              <a:rPr lang="en-US" sz="1600" dirty="0"/>
              <a:t>, only one species </a:t>
            </a:r>
            <a:r>
              <a:rPr lang="en-US" sz="1600" i="1" dirty="0" err="1"/>
              <a:t>Chitinivibrio</a:t>
            </a:r>
            <a:r>
              <a:rPr lang="en-US" sz="1600" i="1" dirty="0"/>
              <a:t> </a:t>
            </a:r>
            <a:r>
              <a:rPr lang="en-US" sz="1600" i="1" dirty="0" err="1"/>
              <a:t>alkaliphilus</a:t>
            </a:r>
            <a:r>
              <a:rPr lang="en-US" sz="1600" dirty="0"/>
              <a:t>)</a:t>
            </a:r>
            <a:r>
              <a:rPr lang="en-US" sz="1600" i="1" dirty="0"/>
              <a:t> </a:t>
            </a:r>
            <a:endParaRPr lang="en-GB" sz="1600" i="1" dirty="0"/>
          </a:p>
        </p:txBody>
      </p:sp>
      <p:cxnSp>
        <p:nvCxnSpPr>
          <p:cNvPr id="32" name="Straight Arrow Connector 31">
            <a:extLst>
              <a:ext uri="{FF2B5EF4-FFF2-40B4-BE49-F238E27FC236}">
                <a16:creationId xmlns:a16="http://schemas.microsoft.com/office/drawing/2014/main" id="{30D81C54-4EC4-B1B6-434C-E88BAFE64248}"/>
              </a:ext>
            </a:extLst>
          </p:cNvPr>
          <p:cNvCxnSpPr/>
          <p:nvPr/>
        </p:nvCxnSpPr>
        <p:spPr>
          <a:xfrm>
            <a:off x="2888376" y="3427882"/>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B71F50-BC5B-9229-7344-F8D6FC7C39F6}"/>
              </a:ext>
            </a:extLst>
          </p:cNvPr>
          <p:cNvCxnSpPr/>
          <p:nvPr/>
        </p:nvCxnSpPr>
        <p:spPr>
          <a:xfrm>
            <a:off x="3063255" y="30953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48A5673-B694-042A-FCA8-BCDD05C915AA}"/>
              </a:ext>
            </a:extLst>
          </p:cNvPr>
          <p:cNvSpPr txBox="1"/>
          <p:nvPr/>
        </p:nvSpPr>
        <p:spPr>
          <a:xfrm>
            <a:off x="6034808" y="2949386"/>
            <a:ext cx="4299767" cy="338554"/>
          </a:xfrm>
          <a:prstGeom prst="rect">
            <a:avLst/>
          </a:prstGeom>
          <a:noFill/>
        </p:spPr>
        <p:txBody>
          <a:bodyPr wrap="none" rtlCol="0">
            <a:spAutoFit/>
          </a:bodyPr>
          <a:lstStyle/>
          <a:p>
            <a:r>
              <a:rPr lang="en-US" sz="1600" dirty="0"/>
              <a:t>? (extreme thermophiles, candidates – 3 species)</a:t>
            </a:r>
            <a:r>
              <a:rPr lang="en-US" sz="1600" i="1" dirty="0"/>
              <a:t> </a:t>
            </a:r>
            <a:endParaRPr lang="en-GB" sz="1600" i="1" dirty="0"/>
          </a:p>
        </p:txBody>
      </p:sp>
      <p:cxnSp>
        <p:nvCxnSpPr>
          <p:cNvPr id="35" name="Straight Arrow Connector 34">
            <a:extLst>
              <a:ext uri="{FF2B5EF4-FFF2-40B4-BE49-F238E27FC236}">
                <a16:creationId xmlns:a16="http://schemas.microsoft.com/office/drawing/2014/main" id="{EB9C951C-92AD-3085-5DD3-7324D4B209B9}"/>
              </a:ext>
            </a:extLst>
          </p:cNvPr>
          <p:cNvCxnSpPr/>
          <p:nvPr/>
        </p:nvCxnSpPr>
        <p:spPr>
          <a:xfrm>
            <a:off x="3278776" y="2790573"/>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BCEF706-58A0-9E9C-C3BC-0CE4CD23A864}"/>
              </a:ext>
            </a:extLst>
          </p:cNvPr>
          <p:cNvSpPr txBox="1"/>
          <p:nvPr/>
        </p:nvSpPr>
        <p:spPr>
          <a:xfrm>
            <a:off x="6292470" y="2616819"/>
            <a:ext cx="5485989" cy="338554"/>
          </a:xfrm>
          <a:prstGeom prst="rect">
            <a:avLst/>
          </a:prstGeom>
          <a:noFill/>
        </p:spPr>
        <p:txBody>
          <a:bodyPr wrap="none" rtlCol="0">
            <a:spAutoFit/>
          </a:bodyPr>
          <a:lstStyle/>
          <a:p>
            <a:r>
              <a:rPr lang="en-US" sz="1600" dirty="0"/>
              <a:t>? (</a:t>
            </a:r>
            <a:r>
              <a:rPr lang="en-US" sz="1600" dirty="0" err="1"/>
              <a:t>C</a:t>
            </a:r>
            <a:r>
              <a:rPr lang="en-US" sz="1600" i="1" dirty="0" err="1"/>
              <a:t>andidatus</a:t>
            </a:r>
            <a:r>
              <a:rPr lang="en-US" sz="1600" i="1" dirty="0"/>
              <a:t> </a:t>
            </a:r>
            <a:r>
              <a:rPr lang="en-US" sz="1600" i="1" dirty="0" err="1"/>
              <a:t>cloacimonas</a:t>
            </a:r>
            <a:r>
              <a:rPr lang="en-US" sz="1600" i="1" dirty="0"/>
              <a:t> </a:t>
            </a:r>
            <a:r>
              <a:rPr lang="en-US" sz="1600" dirty="0"/>
              <a:t>– candidate, carbon fixing bacteria?)</a:t>
            </a:r>
            <a:r>
              <a:rPr lang="en-US" sz="1600" i="1" dirty="0"/>
              <a:t> </a:t>
            </a:r>
            <a:endParaRPr lang="en-GB" sz="1600" i="1" dirty="0"/>
          </a:p>
        </p:txBody>
      </p:sp>
      <p:cxnSp>
        <p:nvCxnSpPr>
          <p:cNvPr id="37" name="Straight Arrow Connector 36">
            <a:extLst>
              <a:ext uri="{FF2B5EF4-FFF2-40B4-BE49-F238E27FC236}">
                <a16:creationId xmlns:a16="http://schemas.microsoft.com/office/drawing/2014/main" id="{E2B33DAC-035F-8BDB-C532-F17D45DC72FD}"/>
              </a:ext>
            </a:extLst>
          </p:cNvPr>
          <p:cNvCxnSpPr/>
          <p:nvPr/>
        </p:nvCxnSpPr>
        <p:spPr>
          <a:xfrm>
            <a:off x="3086791" y="242866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EB86941-86D6-3BB3-B6AF-6C53026B1AB2}"/>
              </a:ext>
            </a:extLst>
          </p:cNvPr>
          <p:cNvSpPr txBox="1"/>
          <p:nvPr/>
        </p:nvSpPr>
        <p:spPr>
          <a:xfrm>
            <a:off x="6292470" y="2284252"/>
            <a:ext cx="5077031" cy="338554"/>
          </a:xfrm>
          <a:prstGeom prst="rect">
            <a:avLst/>
          </a:prstGeom>
          <a:noFill/>
        </p:spPr>
        <p:txBody>
          <a:bodyPr wrap="none" rtlCol="0">
            <a:spAutoFit/>
          </a:bodyPr>
          <a:lstStyle/>
          <a:p>
            <a:r>
              <a:rPr lang="en-US" sz="1600" dirty="0">
                <a:solidFill>
                  <a:srgbClr val="0070C0"/>
                </a:solidFill>
              </a:rPr>
              <a:t>Negative (</a:t>
            </a:r>
            <a:r>
              <a:rPr lang="en-GB" sz="1600" i="1" dirty="0" err="1">
                <a:solidFill>
                  <a:srgbClr val="0070C0"/>
                </a:solidFill>
              </a:rPr>
              <a:t>Micavibrio</a:t>
            </a:r>
            <a:r>
              <a:rPr lang="en-GB" sz="1600" i="1" dirty="0">
                <a:solidFill>
                  <a:srgbClr val="0070C0"/>
                </a:solidFill>
              </a:rPr>
              <a:t> </a:t>
            </a:r>
            <a:r>
              <a:rPr lang="en-GB" sz="1600" i="1" dirty="0" err="1">
                <a:solidFill>
                  <a:srgbClr val="0070C0"/>
                </a:solidFill>
              </a:rPr>
              <a:t>aeruginosavorus</a:t>
            </a:r>
            <a:r>
              <a:rPr lang="en-GB" sz="1600" i="1" dirty="0">
                <a:solidFill>
                  <a:srgbClr val="0070C0"/>
                </a:solidFill>
              </a:rPr>
              <a:t> – </a:t>
            </a:r>
            <a:r>
              <a:rPr lang="en-GB" sz="1600" dirty="0">
                <a:solidFill>
                  <a:srgbClr val="0070C0"/>
                </a:solidFill>
              </a:rPr>
              <a:t>predatory bacteria</a:t>
            </a:r>
          </a:p>
        </p:txBody>
      </p:sp>
      <p:sp>
        <p:nvSpPr>
          <p:cNvPr id="39" name="TextBox 38">
            <a:extLst>
              <a:ext uri="{FF2B5EF4-FFF2-40B4-BE49-F238E27FC236}">
                <a16:creationId xmlns:a16="http://schemas.microsoft.com/office/drawing/2014/main" id="{8B0C7EC8-2EDE-561D-84B2-C95252E82889}"/>
              </a:ext>
            </a:extLst>
          </p:cNvPr>
          <p:cNvSpPr txBox="1"/>
          <p:nvPr/>
        </p:nvSpPr>
        <p:spPr>
          <a:xfrm>
            <a:off x="6292470" y="1979768"/>
            <a:ext cx="4442050" cy="338554"/>
          </a:xfrm>
          <a:prstGeom prst="rect">
            <a:avLst/>
          </a:prstGeom>
          <a:noFill/>
        </p:spPr>
        <p:txBody>
          <a:bodyPr wrap="none" rtlCol="0">
            <a:spAutoFit/>
          </a:bodyPr>
          <a:lstStyle/>
          <a:p>
            <a:r>
              <a:rPr lang="en-US" sz="1600" dirty="0">
                <a:solidFill>
                  <a:srgbClr val="0070C0"/>
                </a:solidFill>
              </a:rPr>
              <a:t>Negative (extremophiles, saline/marine conditions)</a:t>
            </a:r>
            <a:endParaRPr lang="en-GB" sz="1600" dirty="0">
              <a:solidFill>
                <a:srgbClr val="0070C0"/>
              </a:solidFill>
            </a:endParaRPr>
          </a:p>
        </p:txBody>
      </p:sp>
      <p:cxnSp>
        <p:nvCxnSpPr>
          <p:cNvPr id="40" name="Straight Arrow Connector 39">
            <a:extLst>
              <a:ext uri="{FF2B5EF4-FFF2-40B4-BE49-F238E27FC236}">
                <a16:creationId xmlns:a16="http://schemas.microsoft.com/office/drawing/2014/main" id="{6EF2E8ED-759D-0053-E8F2-B4F19E036ACE}"/>
              </a:ext>
            </a:extLst>
          </p:cNvPr>
          <p:cNvCxnSpPr/>
          <p:nvPr/>
        </p:nvCxnSpPr>
        <p:spPr>
          <a:xfrm>
            <a:off x="3133864" y="2125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882E950-5F2E-A971-BFE3-D64ED35241A6}"/>
              </a:ext>
            </a:extLst>
          </p:cNvPr>
          <p:cNvCxnSpPr/>
          <p:nvPr/>
        </p:nvCxnSpPr>
        <p:spPr>
          <a:xfrm>
            <a:off x="2888376" y="175138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699AF2-AD28-2D81-4015-9A5357654438}"/>
              </a:ext>
            </a:extLst>
          </p:cNvPr>
          <p:cNvSpPr txBox="1"/>
          <p:nvPr/>
        </p:nvSpPr>
        <p:spPr>
          <a:xfrm>
            <a:off x="6158650" y="1565493"/>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43" name="Straight Arrow Connector 42">
            <a:extLst>
              <a:ext uri="{FF2B5EF4-FFF2-40B4-BE49-F238E27FC236}">
                <a16:creationId xmlns:a16="http://schemas.microsoft.com/office/drawing/2014/main" id="{EE27C119-5A73-8797-30E2-08BDD7DDE9AA}"/>
              </a:ext>
            </a:extLst>
          </p:cNvPr>
          <p:cNvCxnSpPr/>
          <p:nvPr/>
        </p:nvCxnSpPr>
        <p:spPr>
          <a:xfrm>
            <a:off x="2824643" y="136345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BD4CDE4-8700-5521-0BEC-A599C9E574A2}"/>
              </a:ext>
            </a:extLst>
          </p:cNvPr>
          <p:cNvSpPr txBox="1"/>
          <p:nvPr/>
        </p:nvSpPr>
        <p:spPr>
          <a:xfrm>
            <a:off x="6033351" y="1058403"/>
            <a:ext cx="4083041" cy="584775"/>
          </a:xfrm>
          <a:prstGeom prst="rect">
            <a:avLst/>
          </a:prstGeom>
          <a:noFill/>
        </p:spPr>
        <p:txBody>
          <a:bodyPr wrap="none" rtlCol="0">
            <a:spAutoFit/>
          </a:bodyPr>
          <a:lstStyle/>
          <a:p>
            <a:r>
              <a:rPr lang="en-US" sz="1600" dirty="0">
                <a:solidFill>
                  <a:srgbClr val="FF0000"/>
                </a:solidFill>
              </a:rPr>
              <a:t>Positive (</a:t>
            </a:r>
            <a:r>
              <a:rPr lang="en-US" sz="1600" i="1" dirty="0" err="1">
                <a:solidFill>
                  <a:srgbClr val="FF0000"/>
                </a:solidFill>
              </a:rPr>
              <a:t>Paenibacillus</a:t>
            </a:r>
            <a:r>
              <a:rPr lang="en-US" sz="1600" i="1" dirty="0">
                <a:solidFill>
                  <a:srgbClr val="FF0000"/>
                </a:solidFill>
              </a:rPr>
              <a:t> </a:t>
            </a:r>
            <a:r>
              <a:rPr lang="en-US" sz="1600" i="1" dirty="0" err="1">
                <a:solidFill>
                  <a:srgbClr val="FF0000"/>
                </a:solidFill>
              </a:rPr>
              <a:t>tepidiphilus</a:t>
            </a:r>
            <a:r>
              <a:rPr lang="en-US" sz="1600" i="1" dirty="0">
                <a:solidFill>
                  <a:srgbClr val="FF0000"/>
                </a:solidFill>
              </a:rPr>
              <a:t>, </a:t>
            </a:r>
          </a:p>
          <a:p>
            <a:r>
              <a:rPr lang="en-US" sz="1600" dirty="0">
                <a:solidFill>
                  <a:srgbClr val="FF0000"/>
                </a:solidFill>
              </a:rPr>
              <a:t>confirmed stained positive and a thermophile</a:t>
            </a:r>
            <a:r>
              <a:rPr lang="en-US" sz="1600" i="1" dirty="0">
                <a:solidFill>
                  <a:srgbClr val="FF0000"/>
                </a:solidFill>
              </a:rPr>
              <a:t>) </a:t>
            </a:r>
            <a:endParaRPr lang="en-GB" sz="1600" i="1" dirty="0">
              <a:solidFill>
                <a:srgbClr val="FF0000"/>
              </a:solidFill>
            </a:endParaRPr>
          </a:p>
        </p:txBody>
      </p:sp>
      <p:cxnSp>
        <p:nvCxnSpPr>
          <p:cNvPr id="45" name="Straight Arrow Connector 44">
            <a:extLst>
              <a:ext uri="{FF2B5EF4-FFF2-40B4-BE49-F238E27FC236}">
                <a16:creationId xmlns:a16="http://schemas.microsoft.com/office/drawing/2014/main" id="{C5054B0E-09C9-8289-20CC-26FA04488D8A}"/>
              </a:ext>
            </a:extLst>
          </p:cNvPr>
          <p:cNvCxnSpPr/>
          <p:nvPr/>
        </p:nvCxnSpPr>
        <p:spPr>
          <a:xfrm>
            <a:off x="2824643" y="953146"/>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F1B3652-5AC3-55D0-ADEA-DF4E42C1F478}"/>
              </a:ext>
            </a:extLst>
          </p:cNvPr>
          <p:cNvSpPr txBox="1"/>
          <p:nvPr/>
        </p:nvSpPr>
        <p:spPr>
          <a:xfrm>
            <a:off x="6033351" y="759906"/>
            <a:ext cx="2203167" cy="338554"/>
          </a:xfrm>
          <a:prstGeom prst="rect">
            <a:avLst/>
          </a:prstGeom>
          <a:noFill/>
        </p:spPr>
        <p:txBody>
          <a:bodyPr wrap="none" rtlCol="0">
            <a:spAutoFit/>
          </a:bodyPr>
          <a:lstStyle/>
          <a:p>
            <a:r>
              <a:rPr lang="en-US" sz="1600" dirty="0">
                <a:solidFill>
                  <a:srgbClr val="0070C0"/>
                </a:solidFill>
              </a:rPr>
              <a:t>Negative (thermophiles)</a:t>
            </a:r>
            <a:endParaRPr lang="en-GB" sz="1600" dirty="0">
              <a:solidFill>
                <a:srgbClr val="0070C0"/>
              </a:solidFill>
            </a:endParaRPr>
          </a:p>
        </p:txBody>
      </p:sp>
      <p:sp>
        <p:nvSpPr>
          <p:cNvPr id="47" name="TextBox 46">
            <a:extLst>
              <a:ext uri="{FF2B5EF4-FFF2-40B4-BE49-F238E27FC236}">
                <a16:creationId xmlns:a16="http://schemas.microsoft.com/office/drawing/2014/main" id="{730B302A-CCB1-2C74-C51C-8E7822E9E842}"/>
              </a:ext>
            </a:extLst>
          </p:cNvPr>
          <p:cNvSpPr txBox="1"/>
          <p:nvPr/>
        </p:nvSpPr>
        <p:spPr>
          <a:xfrm>
            <a:off x="5989335" y="440803"/>
            <a:ext cx="3876574" cy="584775"/>
          </a:xfrm>
          <a:prstGeom prst="rect">
            <a:avLst/>
          </a:prstGeom>
          <a:noFill/>
        </p:spPr>
        <p:txBody>
          <a:bodyPr wrap="none" rtlCol="0">
            <a:spAutoFit/>
          </a:bodyPr>
          <a:lstStyle/>
          <a:p>
            <a:r>
              <a:rPr lang="en-US" sz="1600" dirty="0">
                <a:solidFill>
                  <a:srgbClr val="FF0000"/>
                </a:solidFill>
              </a:rPr>
              <a:t>Positive (1 species: </a:t>
            </a:r>
            <a:r>
              <a:rPr lang="en-GB" sz="1600" i="1" dirty="0" err="1">
                <a:solidFill>
                  <a:srgbClr val="FF0000"/>
                </a:solidFill>
              </a:rPr>
              <a:t>Kineosporia</a:t>
            </a:r>
            <a:r>
              <a:rPr lang="en-GB" sz="1600" i="1" dirty="0">
                <a:solidFill>
                  <a:srgbClr val="FF0000"/>
                </a:solidFill>
              </a:rPr>
              <a:t> </a:t>
            </a:r>
            <a:r>
              <a:rPr lang="en-GB" sz="1600" i="1" dirty="0" err="1">
                <a:solidFill>
                  <a:srgbClr val="FF0000"/>
                </a:solidFill>
              </a:rPr>
              <a:t>corallincola</a:t>
            </a:r>
            <a:r>
              <a:rPr lang="en-GB" sz="1600" i="1" dirty="0">
                <a:solidFill>
                  <a:srgbClr val="FF0000"/>
                </a:solidFill>
              </a:rPr>
              <a:t>) </a:t>
            </a:r>
          </a:p>
          <a:p>
            <a:r>
              <a:rPr lang="en-US" sz="1600" dirty="0">
                <a:solidFill>
                  <a:srgbClr val="FF0000"/>
                </a:solidFill>
              </a:rPr>
              <a:t> </a:t>
            </a:r>
            <a:endParaRPr lang="en-GB" sz="1600" i="1" dirty="0">
              <a:solidFill>
                <a:srgbClr val="FF0000"/>
              </a:solidFill>
            </a:endParaRPr>
          </a:p>
        </p:txBody>
      </p:sp>
      <p:cxnSp>
        <p:nvCxnSpPr>
          <p:cNvPr id="48" name="Straight Arrow Connector 47">
            <a:extLst>
              <a:ext uri="{FF2B5EF4-FFF2-40B4-BE49-F238E27FC236}">
                <a16:creationId xmlns:a16="http://schemas.microsoft.com/office/drawing/2014/main" id="{60FEFA23-28DA-3211-3618-27E48E3F206D}"/>
              </a:ext>
            </a:extLst>
          </p:cNvPr>
          <p:cNvCxnSpPr/>
          <p:nvPr/>
        </p:nvCxnSpPr>
        <p:spPr>
          <a:xfrm>
            <a:off x="2842920" y="610080"/>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59B5898-FC55-B7CF-1822-5B3B6FA853DF}"/>
              </a:ext>
            </a:extLst>
          </p:cNvPr>
          <p:cNvCxnSpPr/>
          <p:nvPr/>
        </p:nvCxnSpPr>
        <p:spPr>
          <a:xfrm>
            <a:off x="2842920" y="270111"/>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47E1EB7-7B23-6BD3-9074-69F41BC12AFA}"/>
              </a:ext>
            </a:extLst>
          </p:cNvPr>
          <p:cNvSpPr txBox="1"/>
          <p:nvPr/>
        </p:nvSpPr>
        <p:spPr>
          <a:xfrm>
            <a:off x="5958462" y="111549"/>
            <a:ext cx="2977418" cy="338554"/>
          </a:xfrm>
          <a:prstGeom prst="rect">
            <a:avLst/>
          </a:prstGeom>
          <a:noFill/>
        </p:spPr>
        <p:txBody>
          <a:bodyPr wrap="none" rtlCol="0">
            <a:spAutoFit/>
          </a:bodyPr>
          <a:lstStyle/>
          <a:p>
            <a:r>
              <a:rPr lang="en-US" sz="1600" dirty="0">
                <a:solidFill>
                  <a:srgbClr val="0070C0"/>
                </a:solidFill>
              </a:rPr>
              <a:t>Negative (1 species, thermophile)</a:t>
            </a:r>
            <a:endParaRPr lang="en-GB" sz="1600" dirty="0">
              <a:solidFill>
                <a:srgbClr val="0070C0"/>
              </a:solidFill>
            </a:endParaRPr>
          </a:p>
        </p:txBody>
      </p:sp>
      <p:graphicFrame>
        <p:nvGraphicFramePr>
          <p:cNvPr id="2" name="Chart 1">
            <a:extLst>
              <a:ext uri="{FF2B5EF4-FFF2-40B4-BE49-F238E27FC236}">
                <a16:creationId xmlns:a16="http://schemas.microsoft.com/office/drawing/2014/main" id="{A62999B2-5D78-DD70-B464-ED86EEF49CBF}"/>
              </a:ext>
            </a:extLst>
          </p:cNvPr>
          <p:cNvGraphicFramePr>
            <a:graphicFrameLocks/>
          </p:cNvGraphicFramePr>
          <p:nvPr>
            <p:extLst>
              <p:ext uri="{D42A27DB-BD31-4B8C-83A1-F6EECF244321}">
                <p14:modId xmlns:p14="http://schemas.microsoft.com/office/powerpoint/2010/main" val="30405155"/>
              </p:ext>
            </p:extLst>
          </p:nvPr>
        </p:nvGraphicFramePr>
        <p:xfrm>
          <a:off x="5750723" y="111549"/>
          <a:ext cx="5887233" cy="65637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86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2" grpId="0"/>
      <p:bldP spid="25" grpId="0"/>
      <p:bldP spid="26" grpId="0"/>
      <p:bldP spid="29" grpId="0"/>
      <p:bldP spid="30" grpId="0"/>
      <p:bldP spid="34" grpId="0"/>
      <p:bldP spid="36" grpId="0"/>
      <p:bldP spid="38" grpId="0"/>
      <p:bldP spid="39" grpId="0"/>
      <p:bldP spid="42" grpId="0"/>
      <p:bldP spid="44" grpId="0"/>
      <p:bldP spid="46" grpId="0"/>
      <p:bldP spid="47" grpId="0"/>
      <p:bldP spid="50" grpId="0"/>
      <p:bldGraphic spid="2"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FBEC-6CC2-8ED5-D736-00B87955902C}"/>
              </a:ext>
            </a:extLst>
          </p:cNvPr>
          <p:cNvSpPr>
            <a:spLocks noGrp="1"/>
          </p:cNvSpPr>
          <p:nvPr>
            <p:ph type="title"/>
          </p:nvPr>
        </p:nvSpPr>
        <p:spPr>
          <a:xfrm>
            <a:off x="2120530" y="0"/>
            <a:ext cx="1810955" cy="1325563"/>
          </a:xfrm>
        </p:spPr>
        <p:txBody>
          <a:bodyPr/>
          <a:lstStyle/>
          <a:p>
            <a:r>
              <a:rPr lang="en-US" dirty="0"/>
              <a:t>70%+</a:t>
            </a:r>
            <a:endParaRPr lang="en-GB" dirty="0"/>
          </a:p>
        </p:txBody>
      </p:sp>
      <p:graphicFrame>
        <p:nvGraphicFramePr>
          <p:cNvPr id="4" name="Table 3">
            <a:extLst>
              <a:ext uri="{FF2B5EF4-FFF2-40B4-BE49-F238E27FC236}">
                <a16:creationId xmlns:a16="http://schemas.microsoft.com/office/drawing/2014/main" id="{C0D14D8C-77CE-DEB3-42BC-3986954888B9}"/>
              </a:ext>
            </a:extLst>
          </p:cNvPr>
          <p:cNvGraphicFramePr>
            <a:graphicFrameLocks noGrp="1"/>
          </p:cNvGraphicFramePr>
          <p:nvPr>
            <p:extLst>
              <p:ext uri="{D42A27DB-BD31-4B8C-83A1-F6EECF244321}">
                <p14:modId xmlns:p14="http://schemas.microsoft.com/office/powerpoint/2010/main" val="206423944"/>
              </p:ext>
            </p:extLst>
          </p:nvPr>
        </p:nvGraphicFramePr>
        <p:xfrm>
          <a:off x="948681" y="1188546"/>
          <a:ext cx="3714750" cy="5294556"/>
        </p:xfrm>
        <a:graphic>
          <a:graphicData uri="http://schemas.openxmlformats.org/drawingml/2006/table">
            <a:tbl>
              <a:tblPr>
                <a:tableStyleId>{5940675A-B579-460E-94D1-54222C63F5DA}</a:tableStyleId>
              </a:tblPr>
              <a:tblGrid>
                <a:gridCol w="1857375">
                  <a:extLst>
                    <a:ext uri="{9D8B030D-6E8A-4147-A177-3AD203B41FA5}">
                      <a16:colId xmlns:a16="http://schemas.microsoft.com/office/drawing/2014/main" val="517351555"/>
                    </a:ext>
                  </a:extLst>
                </a:gridCol>
                <a:gridCol w="1857375">
                  <a:extLst>
                    <a:ext uri="{9D8B030D-6E8A-4147-A177-3AD203B41FA5}">
                      <a16:colId xmlns:a16="http://schemas.microsoft.com/office/drawing/2014/main" val="1397435216"/>
                    </a:ext>
                  </a:extLst>
                </a:gridCol>
              </a:tblGrid>
              <a:tr h="103252">
                <a:tc>
                  <a:txBody>
                    <a:bodyPr/>
                    <a:lstStyle/>
                    <a:p>
                      <a:pPr algn="ctr" fontAlgn="b"/>
                      <a:r>
                        <a:rPr lang="en-GB" sz="1600" b="1" u="none" strike="noStrike" dirty="0">
                          <a:solidFill>
                            <a:srgbClr val="000000"/>
                          </a:solidFill>
                          <a:effectLst/>
                        </a:rPr>
                        <a:t>family</a:t>
                      </a:r>
                      <a:endParaRPr lang="en-GB" sz="1600" b="1" i="0" u="none" strike="noStrike" dirty="0">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1" u="none" strike="noStrike" dirty="0">
                          <a:solidFill>
                            <a:srgbClr val="000000"/>
                          </a:solidFill>
                          <a:effectLst/>
                        </a:rPr>
                        <a:t>count</a:t>
                      </a:r>
                      <a:endParaRPr lang="en-GB" sz="1600" b="1"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054295956"/>
                  </a:ext>
                </a:extLst>
              </a:tr>
              <a:tr h="277750">
                <a:tc>
                  <a:txBody>
                    <a:bodyPr/>
                    <a:lstStyle/>
                    <a:p>
                      <a:pPr algn="ctr" fontAlgn="b"/>
                      <a:r>
                        <a:rPr lang="en-GB" sz="1600" b="0" u="none" strike="noStrike">
                          <a:solidFill>
                            <a:srgbClr val="000000"/>
                          </a:solidFill>
                          <a:effectLst/>
                        </a:rPr>
                        <a:t>Pseudomonadaceae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814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514485547"/>
                  </a:ext>
                </a:extLst>
              </a:tr>
              <a:tr h="186887">
                <a:tc>
                  <a:txBody>
                    <a:bodyPr/>
                    <a:lstStyle/>
                    <a:p>
                      <a:pPr algn="ctr" fontAlgn="b"/>
                      <a:r>
                        <a:rPr lang="en-GB" sz="1600" b="0" u="none" strike="noStrike">
                          <a:solidFill>
                            <a:srgbClr val="000000"/>
                          </a:solidFill>
                          <a:effectLst/>
                        </a:rPr>
                        <a:t>Enterobacteriaceae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762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19384331"/>
                  </a:ext>
                </a:extLst>
              </a:tr>
              <a:tr h="186887">
                <a:tc>
                  <a:txBody>
                    <a:bodyPr/>
                    <a:lstStyle/>
                    <a:p>
                      <a:pPr algn="ctr" fontAlgn="b"/>
                      <a:r>
                        <a:rPr lang="en-GB" sz="1600" b="0" u="none" strike="noStrike">
                          <a:solidFill>
                            <a:srgbClr val="000000"/>
                          </a:solidFill>
                          <a:effectLst/>
                        </a:rPr>
                        <a:t>Burkholderiaceae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573</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738102189"/>
                  </a:ext>
                </a:extLst>
              </a:tr>
              <a:tr h="186887">
                <a:tc>
                  <a:txBody>
                    <a:bodyPr/>
                    <a:lstStyle/>
                    <a:p>
                      <a:pPr algn="ctr" fontAlgn="b"/>
                      <a:r>
                        <a:rPr lang="en-GB" sz="1600" b="0" u="none" strike="noStrike">
                          <a:solidFill>
                            <a:srgbClr val="000000"/>
                          </a:solidFill>
                          <a:effectLst/>
                        </a:rPr>
                        <a:t>Paracoccaceae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399</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473286268"/>
                  </a:ext>
                </a:extLst>
              </a:tr>
              <a:tr h="186887">
                <a:tc>
                  <a:txBody>
                    <a:bodyPr/>
                    <a:lstStyle/>
                    <a:p>
                      <a:pPr algn="ctr" fontAlgn="b"/>
                      <a:r>
                        <a:rPr lang="en-GB" sz="1600" b="0" u="none" strike="noStrike">
                          <a:solidFill>
                            <a:srgbClr val="000000"/>
                          </a:solidFill>
                          <a:effectLst/>
                        </a:rPr>
                        <a:t>Oxalobacteraceae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673000131"/>
                  </a:ext>
                </a:extLst>
              </a:tr>
              <a:tr h="186887">
                <a:tc>
                  <a:txBody>
                    <a:bodyPr/>
                    <a:lstStyle/>
                    <a:p>
                      <a:pPr algn="ctr" fontAlgn="b"/>
                      <a:r>
                        <a:rPr lang="en-GB" sz="1600" b="0" u="none" strike="noStrike">
                          <a:solidFill>
                            <a:srgbClr val="000000"/>
                          </a:solidFill>
                          <a:effectLst/>
                        </a:rPr>
                        <a:t>Xanthomonadaceae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362</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16614315"/>
                  </a:ext>
                </a:extLst>
              </a:tr>
              <a:tr h="186887">
                <a:tc>
                  <a:txBody>
                    <a:bodyPr/>
                    <a:lstStyle/>
                    <a:p>
                      <a:pPr algn="ctr" fontAlgn="b"/>
                      <a:r>
                        <a:rPr lang="en-GB" sz="1600" b="0" u="none" strike="noStrike">
                          <a:solidFill>
                            <a:srgbClr val="000000"/>
                          </a:solidFill>
                          <a:effectLst/>
                        </a:rPr>
                        <a:t>Roseobacteraceae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309</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76620673"/>
                  </a:ext>
                </a:extLst>
              </a:tr>
              <a:tr h="186887">
                <a:tc>
                  <a:txBody>
                    <a:bodyPr/>
                    <a:lstStyle/>
                    <a:p>
                      <a:pPr algn="ctr" fontAlgn="b"/>
                      <a:r>
                        <a:rPr lang="en-GB" sz="1600" b="0" u="none" strike="noStrike">
                          <a:solidFill>
                            <a:srgbClr val="000000"/>
                          </a:solidFill>
                          <a:effectLst/>
                        </a:rPr>
                        <a:t>Yersiniaceae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302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3812125289"/>
                  </a:ext>
                </a:extLst>
              </a:tr>
              <a:tr h="186887">
                <a:tc>
                  <a:txBody>
                    <a:bodyPr/>
                    <a:lstStyle/>
                    <a:p>
                      <a:pPr algn="ctr" fontAlgn="b"/>
                      <a:r>
                        <a:rPr lang="en-GB" sz="1600" b="0" u="none" strike="noStrike">
                          <a:solidFill>
                            <a:srgbClr val="000000"/>
                          </a:solidFill>
                          <a:effectLst/>
                        </a:rPr>
                        <a:t>Halomonadaceae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281</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000473830"/>
                  </a:ext>
                </a:extLst>
              </a:tr>
              <a:tr h="186887">
                <a:tc>
                  <a:txBody>
                    <a:bodyPr/>
                    <a:lstStyle/>
                    <a:p>
                      <a:pPr algn="ctr" fontAlgn="b"/>
                      <a:r>
                        <a:rPr lang="en-GB" sz="1600" b="0" u="none" strike="noStrike">
                          <a:solidFill>
                            <a:srgbClr val="000000"/>
                          </a:solidFill>
                          <a:effectLst/>
                        </a:rPr>
                        <a:t>Erwiniaceae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277</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350910710"/>
                  </a:ext>
                </a:extLst>
              </a:tr>
              <a:tr h="277750">
                <a:tc>
                  <a:txBody>
                    <a:bodyPr/>
                    <a:lstStyle/>
                    <a:p>
                      <a:pPr algn="ctr" fontAlgn="b"/>
                      <a:r>
                        <a:rPr lang="en-GB" sz="1600" b="0" u="none" strike="noStrike">
                          <a:solidFill>
                            <a:srgbClr val="000000"/>
                          </a:solidFill>
                          <a:effectLst/>
                        </a:rPr>
                        <a:t>Sphingomonadaceae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267</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73783593"/>
                  </a:ext>
                </a:extLst>
              </a:tr>
              <a:tr h="186887">
                <a:tc>
                  <a:txBody>
                    <a:bodyPr/>
                    <a:lstStyle/>
                    <a:p>
                      <a:pPr algn="ctr" fontAlgn="b"/>
                      <a:r>
                        <a:rPr lang="en-GB" sz="1600" b="0" u="none" strike="noStrike">
                          <a:solidFill>
                            <a:srgbClr val="000000"/>
                          </a:solidFill>
                          <a:effectLst/>
                        </a:rPr>
                        <a:t>Morganellaceae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a:solidFill>
                            <a:srgbClr val="000000"/>
                          </a:solidFill>
                          <a:effectLst/>
                        </a:rPr>
                        <a:t>240</a:t>
                      </a:r>
                      <a:endParaRPr lang="en-GB" sz="1600" b="0" i="0" u="none" strike="noStrike">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4278368074"/>
                  </a:ext>
                </a:extLst>
              </a:tr>
              <a:tr h="186887">
                <a:tc>
                  <a:txBody>
                    <a:bodyPr/>
                    <a:lstStyle/>
                    <a:p>
                      <a:pPr algn="ctr" fontAlgn="b"/>
                      <a:r>
                        <a:rPr lang="en-GB" sz="1600" b="0" u="none" strike="noStrike">
                          <a:solidFill>
                            <a:srgbClr val="000000"/>
                          </a:solidFill>
                          <a:effectLst/>
                        </a:rPr>
                        <a:t>Acetobacteraceae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88638674"/>
                  </a:ext>
                </a:extLst>
              </a:tr>
              <a:tr h="186887">
                <a:tc>
                  <a:txBody>
                    <a:bodyPr/>
                    <a:lstStyle/>
                    <a:p>
                      <a:pPr algn="ctr" fontAlgn="b"/>
                      <a:r>
                        <a:rPr lang="en-GB" sz="1600" b="0" u="none" strike="noStrike">
                          <a:solidFill>
                            <a:srgbClr val="000000"/>
                          </a:solidFill>
                          <a:effectLst/>
                        </a:rPr>
                        <a:t>Comamonadaceae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212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128407"/>
                  </a:ext>
                </a:extLst>
              </a:tr>
              <a:tr h="186887">
                <a:tc>
                  <a:txBody>
                    <a:bodyPr/>
                    <a:lstStyle/>
                    <a:p>
                      <a:pPr algn="ctr" fontAlgn="b"/>
                      <a:r>
                        <a:rPr lang="en-GB" sz="1600" b="0" u="none" strike="noStrike">
                          <a:solidFill>
                            <a:srgbClr val="000000"/>
                          </a:solidFill>
                          <a:effectLst/>
                        </a:rPr>
                        <a:t>Vibrionaceae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195</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2463773219"/>
                  </a:ext>
                </a:extLst>
              </a:tr>
              <a:tr h="186887">
                <a:tc>
                  <a:txBody>
                    <a:bodyPr/>
                    <a:lstStyle/>
                    <a:p>
                      <a:pPr algn="ctr" fontAlgn="b"/>
                      <a:r>
                        <a:rPr lang="en-GB" sz="1600" b="0" u="none" strike="noStrike">
                          <a:solidFill>
                            <a:srgbClr val="000000"/>
                          </a:solidFill>
                          <a:effectLst/>
                        </a:rPr>
                        <a:t>Legionellaceae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438777022"/>
                  </a:ext>
                </a:extLst>
              </a:tr>
              <a:tr h="186887">
                <a:tc>
                  <a:txBody>
                    <a:bodyPr/>
                    <a:lstStyle/>
                    <a:p>
                      <a:pPr algn="ctr" fontAlgn="b"/>
                      <a:r>
                        <a:rPr lang="en-GB" sz="1600" b="0" u="none" strike="noStrike">
                          <a:solidFill>
                            <a:srgbClr val="000000"/>
                          </a:solidFill>
                          <a:effectLst/>
                        </a:rPr>
                        <a:t>Alcaligenaceae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171</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669589115"/>
                  </a:ext>
                </a:extLst>
              </a:tr>
              <a:tr h="186887">
                <a:tc>
                  <a:txBody>
                    <a:bodyPr/>
                    <a:lstStyle/>
                    <a:p>
                      <a:pPr algn="ctr" fontAlgn="b"/>
                      <a:r>
                        <a:rPr lang="en-GB" sz="1600" b="0" u="none" strike="noStrike">
                          <a:solidFill>
                            <a:srgbClr val="000000"/>
                          </a:solidFill>
                          <a:effectLst/>
                        </a:rPr>
                        <a:t>Rhizobiaceae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164</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042201549"/>
                  </a:ext>
                </a:extLst>
              </a:tr>
              <a:tr h="186887">
                <a:tc>
                  <a:txBody>
                    <a:bodyPr/>
                    <a:lstStyle/>
                    <a:p>
                      <a:pPr algn="ctr" fontAlgn="b"/>
                      <a:r>
                        <a:rPr lang="en-GB" sz="1600" b="0" u="none" strike="noStrike">
                          <a:solidFill>
                            <a:srgbClr val="000000"/>
                          </a:solidFill>
                          <a:effectLst/>
                        </a:rPr>
                        <a:t>Azospirillaceae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158</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849604150"/>
                  </a:ext>
                </a:extLst>
              </a:tr>
              <a:tr h="186887">
                <a:tc>
                  <a:txBody>
                    <a:bodyPr/>
                    <a:lstStyle/>
                    <a:p>
                      <a:pPr algn="ctr" fontAlgn="b"/>
                      <a:r>
                        <a:rPr lang="en-GB" sz="1600" b="0" u="none" strike="noStrike">
                          <a:solidFill>
                            <a:srgbClr val="000000"/>
                          </a:solidFill>
                          <a:effectLst/>
                        </a:rPr>
                        <a:t>Neisseriaceae</a:t>
                      </a:r>
                      <a:endParaRPr lang="en-GB" sz="1600" b="0" i="0" u="none" strike="noStrike">
                        <a:solidFill>
                          <a:srgbClr val="000000"/>
                        </a:solidFill>
                        <a:effectLst/>
                        <a:latin typeface="Calibri" panose="020F0502020204030204" pitchFamily="34" charset="0"/>
                      </a:endParaRPr>
                    </a:p>
                  </a:txBody>
                  <a:tcPr marL="5584" marR="5584" marT="5584" marB="0" anchor="b"/>
                </a:tc>
                <a:tc>
                  <a:txBody>
                    <a:bodyPr/>
                    <a:lstStyle/>
                    <a:p>
                      <a:pPr algn="ctr" fontAlgn="b"/>
                      <a:r>
                        <a:rPr lang="en-GB" sz="1600" b="0" u="none" strike="noStrike" dirty="0">
                          <a:solidFill>
                            <a:srgbClr val="000000"/>
                          </a:solidFill>
                          <a:effectLst/>
                        </a:rPr>
                        <a:t>152</a:t>
                      </a:r>
                      <a:endParaRPr lang="en-GB" sz="1600" b="0" i="0" u="none" strike="noStrike" dirty="0">
                        <a:solidFill>
                          <a:srgbClr val="000000"/>
                        </a:solidFill>
                        <a:effectLst/>
                        <a:latin typeface="Calibri" panose="020F0502020204030204" pitchFamily="34" charset="0"/>
                      </a:endParaRPr>
                    </a:p>
                  </a:txBody>
                  <a:tcPr marL="5584" marR="5584" marT="5584" marB="0" anchor="b"/>
                </a:tc>
                <a:extLst>
                  <a:ext uri="{0D108BD9-81ED-4DB2-BD59-A6C34878D82A}">
                    <a16:rowId xmlns:a16="http://schemas.microsoft.com/office/drawing/2014/main" val="1131591479"/>
                  </a:ext>
                </a:extLst>
              </a:tr>
            </a:tbl>
          </a:graphicData>
        </a:graphic>
      </p:graphicFrame>
      <p:pic>
        <p:nvPicPr>
          <p:cNvPr id="6" name="Picture 5">
            <a:extLst>
              <a:ext uri="{FF2B5EF4-FFF2-40B4-BE49-F238E27FC236}">
                <a16:creationId xmlns:a16="http://schemas.microsoft.com/office/drawing/2014/main" id="{F346AF16-8FE2-FE71-758A-2BE4842ED554}"/>
              </a:ext>
            </a:extLst>
          </p:cNvPr>
          <p:cNvPicPr>
            <a:picLocks noChangeAspect="1"/>
          </p:cNvPicPr>
          <p:nvPr/>
        </p:nvPicPr>
        <p:blipFill>
          <a:blip r:embed="rId3"/>
          <a:stretch>
            <a:fillRect/>
          </a:stretch>
        </p:blipFill>
        <p:spPr>
          <a:xfrm>
            <a:off x="5231655" y="0"/>
            <a:ext cx="2147790" cy="6858000"/>
          </a:xfrm>
          <a:prstGeom prst="rect">
            <a:avLst/>
          </a:prstGeom>
        </p:spPr>
      </p:pic>
      <p:cxnSp>
        <p:nvCxnSpPr>
          <p:cNvPr id="5" name="Straight Arrow Connector 4">
            <a:extLst>
              <a:ext uri="{FF2B5EF4-FFF2-40B4-BE49-F238E27FC236}">
                <a16:creationId xmlns:a16="http://schemas.microsoft.com/office/drawing/2014/main" id="{5A657D2B-113E-2EC4-6960-2300B549B642}"/>
              </a:ext>
            </a:extLst>
          </p:cNvPr>
          <p:cNvCxnSpPr/>
          <p:nvPr/>
        </p:nvCxnSpPr>
        <p:spPr>
          <a:xfrm>
            <a:off x="6705600" y="79761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8CEA46-0057-E8E2-0219-99E2E544B043}"/>
              </a:ext>
            </a:extLst>
          </p:cNvPr>
          <p:cNvSpPr txBox="1"/>
          <p:nvPr/>
        </p:nvSpPr>
        <p:spPr>
          <a:xfrm>
            <a:off x="9013371" y="628337"/>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8" name="Straight Arrow Connector 7">
            <a:extLst>
              <a:ext uri="{FF2B5EF4-FFF2-40B4-BE49-F238E27FC236}">
                <a16:creationId xmlns:a16="http://schemas.microsoft.com/office/drawing/2014/main" id="{CD99F79F-6C65-CFB0-8044-E2932C910442}"/>
              </a:ext>
            </a:extLst>
          </p:cNvPr>
          <p:cNvCxnSpPr/>
          <p:nvPr/>
        </p:nvCxnSpPr>
        <p:spPr>
          <a:xfrm>
            <a:off x="6749142" y="177479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D90BFD-6997-8DC1-B49F-1AB7F304B52A}"/>
              </a:ext>
            </a:extLst>
          </p:cNvPr>
          <p:cNvSpPr txBox="1"/>
          <p:nvPr/>
        </p:nvSpPr>
        <p:spPr>
          <a:xfrm>
            <a:off x="9056913" y="1605520"/>
            <a:ext cx="917559" cy="338554"/>
          </a:xfrm>
          <a:prstGeom prst="rect">
            <a:avLst/>
          </a:prstGeom>
          <a:noFill/>
        </p:spPr>
        <p:txBody>
          <a:bodyPr wrap="none" rtlCol="0">
            <a:spAutoFit/>
          </a:bodyPr>
          <a:lstStyle/>
          <a:p>
            <a:r>
              <a:rPr lang="en-US" sz="1600" dirty="0">
                <a:solidFill>
                  <a:srgbClr val="0070C0"/>
                </a:solidFill>
              </a:rPr>
              <a:t>Negative</a:t>
            </a:r>
            <a:endParaRPr lang="en-GB" sz="1600" dirty="0">
              <a:solidFill>
                <a:srgbClr val="0070C0"/>
              </a:solidFill>
            </a:endParaRPr>
          </a:p>
        </p:txBody>
      </p:sp>
      <p:cxnSp>
        <p:nvCxnSpPr>
          <p:cNvPr id="10" name="Straight Arrow Connector 9">
            <a:extLst>
              <a:ext uri="{FF2B5EF4-FFF2-40B4-BE49-F238E27FC236}">
                <a16:creationId xmlns:a16="http://schemas.microsoft.com/office/drawing/2014/main" id="{F5EC73C5-3F8B-0049-EA1E-2C0A690A9DC1}"/>
              </a:ext>
            </a:extLst>
          </p:cNvPr>
          <p:cNvCxnSpPr/>
          <p:nvPr/>
        </p:nvCxnSpPr>
        <p:spPr>
          <a:xfrm>
            <a:off x="6961116" y="237946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1CE62E-A528-0D35-3BB0-B64DB2825F17}"/>
              </a:ext>
            </a:extLst>
          </p:cNvPr>
          <p:cNvSpPr txBox="1"/>
          <p:nvPr/>
        </p:nvSpPr>
        <p:spPr>
          <a:xfrm>
            <a:off x="9123745" y="2207323"/>
            <a:ext cx="2647342" cy="276999"/>
          </a:xfrm>
          <a:prstGeom prst="rect">
            <a:avLst/>
          </a:prstGeom>
          <a:noFill/>
        </p:spPr>
        <p:txBody>
          <a:bodyPr wrap="square" rtlCol="0">
            <a:spAutoFit/>
          </a:bodyPr>
          <a:lstStyle/>
          <a:p>
            <a:r>
              <a:rPr lang="en-US" sz="1200" dirty="0"/>
              <a:t>? (</a:t>
            </a:r>
            <a:r>
              <a:rPr lang="en-GB" sz="1200" i="1" dirty="0" err="1"/>
              <a:t>Candidatus</a:t>
            </a:r>
            <a:r>
              <a:rPr lang="en-GB" sz="1200" dirty="0"/>
              <a:t> </a:t>
            </a:r>
            <a:r>
              <a:rPr lang="en-GB" sz="1200" dirty="0" err="1"/>
              <a:t>archeovorus</a:t>
            </a:r>
            <a:r>
              <a:rPr lang="en-US" sz="1200" dirty="0"/>
              <a:t>)</a:t>
            </a:r>
            <a:endParaRPr lang="en-GB" sz="1200" dirty="0"/>
          </a:p>
        </p:txBody>
      </p:sp>
      <p:cxnSp>
        <p:nvCxnSpPr>
          <p:cNvPr id="12" name="Straight Arrow Connector 11">
            <a:extLst>
              <a:ext uri="{FF2B5EF4-FFF2-40B4-BE49-F238E27FC236}">
                <a16:creationId xmlns:a16="http://schemas.microsoft.com/office/drawing/2014/main" id="{DD8148AB-1134-02F0-008D-6FCA47616878}"/>
              </a:ext>
            </a:extLst>
          </p:cNvPr>
          <p:cNvCxnSpPr/>
          <p:nvPr/>
        </p:nvCxnSpPr>
        <p:spPr>
          <a:xfrm>
            <a:off x="6749142" y="278566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DF5F4A7-5CCB-A102-DE33-4C95B80A26AB}"/>
              </a:ext>
            </a:extLst>
          </p:cNvPr>
          <p:cNvSpPr txBox="1"/>
          <p:nvPr/>
        </p:nvSpPr>
        <p:spPr>
          <a:xfrm>
            <a:off x="8929445" y="264716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14" name="Straight Arrow Connector 13">
            <a:extLst>
              <a:ext uri="{FF2B5EF4-FFF2-40B4-BE49-F238E27FC236}">
                <a16:creationId xmlns:a16="http://schemas.microsoft.com/office/drawing/2014/main" id="{9970CE0D-D8F1-B69D-0730-75C4C14E78B3}"/>
              </a:ext>
            </a:extLst>
          </p:cNvPr>
          <p:cNvCxnSpPr/>
          <p:nvPr/>
        </p:nvCxnSpPr>
        <p:spPr>
          <a:xfrm>
            <a:off x="6749142" y="2623436"/>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CE3371-84FE-7761-104D-A196490222AF}"/>
              </a:ext>
            </a:extLst>
          </p:cNvPr>
          <p:cNvSpPr txBox="1"/>
          <p:nvPr/>
        </p:nvSpPr>
        <p:spPr>
          <a:xfrm>
            <a:off x="8896932" y="2450872"/>
            <a:ext cx="2647342" cy="276999"/>
          </a:xfrm>
          <a:prstGeom prst="rect">
            <a:avLst/>
          </a:prstGeom>
          <a:noFill/>
        </p:spPr>
        <p:txBody>
          <a:bodyPr wrap="square" rtlCol="0">
            <a:spAutoFit/>
          </a:bodyPr>
          <a:lstStyle/>
          <a:p>
            <a:r>
              <a:rPr lang="en-US" sz="1200" dirty="0"/>
              <a:t>? (</a:t>
            </a:r>
            <a:r>
              <a:rPr lang="en-GB" sz="1200" i="1" dirty="0" err="1"/>
              <a:t>Desulfurispirillum</a:t>
            </a:r>
            <a:r>
              <a:rPr lang="en-GB" sz="1200" i="1" dirty="0"/>
              <a:t> indicum)</a:t>
            </a:r>
            <a:endParaRPr lang="en-GB" sz="1200" dirty="0"/>
          </a:p>
        </p:txBody>
      </p:sp>
      <p:cxnSp>
        <p:nvCxnSpPr>
          <p:cNvPr id="16" name="Straight Arrow Connector 15">
            <a:extLst>
              <a:ext uri="{FF2B5EF4-FFF2-40B4-BE49-F238E27FC236}">
                <a16:creationId xmlns:a16="http://schemas.microsoft.com/office/drawing/2014/main" id="{25A6C9CE-AEB2-63BE-BCA9-EEAD3820302E}"/>
              </a:ext>
            </a:extLst>
          </p:cNvPr>
          <p:cNvCxnSpPr/>
          <p:nvPr/>
        </p:nvCxnSpPr>
        <p:spPr>
          <a:xfrm>
            <a:off x="6705600" y="2990982"/>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0C8012-D922-AF2E-A175-C5FE44AD5DE7}"/>
              </a:ext>
            </a:extLst>
          </p:cNvPr>
          <p:cNvSpPr txBox="1"/>
          <p:nvPr/>
        </p:nvSpPr>
        <p:spPr>
          <a:xfrm>
            <a:off x="8986421" y="2866566"/>
            <a:ext cx="3205579" cy="461665"/>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18" name="Straight Arrow Connector 17">
            <a:extLst>
              <a:ext uri="{FF2B5EF4-FFF2-40B4-BE49-F238E27FC236}">
                <a16:creationId xmlns:a16="http://schemas.microsoft.com/office/drawing/2014/main" id="{2654B54C-45D0-1EC2-30AE-309009D4C913}"/>
              </a:ext>
            </a:extLst>
          </p:cNvPr>
          <p:cNvCxnSpPr>
            <a:cxnSpLocks/>
          </p:cNvCxnSpPr>
          <p:nvPr/>
        </p:nvCxnSpPr>
        <p:spPr>
          <a:xfrm>
            <a:off x="6705600" y="3143382"/>
            <a:ext cx="2191332" cy="28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580E91D-EE67-A63A-4943-181EF3982283}"/>
              </a:ext>
            </a:extLst>
          </p:cNvPr>
          <p:cNvSpPr txBox="1"/>
          <p:nvPr/>
        </p:nvSpPr>
        <p:spPr>
          <a:xfrm>
            <a:off x="8929445" y="3309681"/>
            <a:ext cx="2647342" cy="276999"/>
          </a:xfrm>
          <a:prstGeom prst="rect">
            <a:avLst/>
          </a:prstGeom>
          <a:noFill/>
        </p:spPr>
        <p:txBody>
          <a:bodyPr wrap="square" rtlCol="0">
            <a:spAutoFit/>
          </a:bodyPr>
          <a:lstStyle/>
          <a:p>
            <a:r>
              <a:rPr lang="en-US" sz="1200" dirty="0"/>
              <a:t>? (</a:t>
            </a:r>
            <a:r>
              <a:rPr lang="en-GB" sz="1200" i="1" dirty="0" err="1"/>
              <a:t>Elusimicrobium</a:t>
            </a:r>
            <a:r>
              <a:rPr lang="en-GB" sz="1200" i="1" dirty="0"/>
              <a:t> </a:t>
            </a:r>
            <a:r>
              <a:rPr lang="en-GB" sz="1200" i="1" dirty="0" err="1"/>
              <a:t>minutum</a:t>
            </a:r>
            <a:r>
              <a:rPr lang="en-US" sz="1200" dirty="0"/>
              <a:t>)</a:t>
            </a:r>
            <a:endParaRPr lang="en-GB" sz="1200" dirty="0"/>
          </a:p>
        </p:txBody>
      </p:sp>
      <p:cxnSp>
        <p:nvCxnSpPr>
          <p:cNvPr id="21" name="Straight Arrow Connector 20">
            <a:extLst>
              <a:ext uri="{FF2B5EF4-FFF2-40B4-BE49-F238E27FC236}">
                <a16:creationId xmlns:a16="http://schemas.microsoft.com/office/drawing/2014/main" id="{7A782091-DD07-7CD9-CAE4-C56AA5A763AE}"/>
              </a:ext>
            </a:extLst>
          </p:cNvPr>
          <p:cNvCxnSpPr>
            <a:cxnSpLocks/>
          </p:cNvCxnSpPr>
          <p:nvPr/>
        </p:nvCxnSpPr>
        <p:spPr>
          <a:xfrm>
            <a:off x="6705600" y="3328231"/>
            <a:ext cx="2205355" cy="36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3327D5-2879-144D-842F-6406C91FC904}"/>
              </a:ext>
            </a:extLst>
          </p:cNvPr>
          <p:cNvSpPr txBox="1"/>
          <p:nvPr/>
        </p:nvSpPr>
        <p:spPr>
          <a:xfrm>
            <a:off x="8928629" y="3558825"/>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24" name="Straight Arrow Connector 23">
            <a:extLst>
              <a:ext uri="{FF2B5EF4-FFF2-40B4-BE49-F238E27FC236}">
                <a16:creationId xmlns:a16="http://schemas.microsoft.com/office/drawing/2014/main" id="{352DEBDC-8A49-4A0D-A2B7-0CBE5D060022}"/>
              </a:ext>
            </a:extLst>
          </p:cNvPr>
          <p:cNvCxnSpPr/>
          <p:nvPr/>
        </p:nvCxnSpPr>
        <p:spPr>
          <a:xfrm>
            <a:off x="6687110" y="395447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5215637-D112-BE31-6291-F47E87137D93}"/>
              </a:ext>
            </a:extLst>
          </p:cNvPr>
          <p:cNvSpPr txBox="1"/>
          <p:nvPr/>
        </p:nvSpPr>
        <p:spPr>
          <a:xfrm>
            <a:off x="8867413" y="3815971"/>
            <a:ext cx="2293833" cy="276999"/>
          </a:xfrm>
          <a:prstGeom prst="rect">
            <a:avLst/>
          </a:prstGeom>
          <a:noFill/>
        </p:spPr>
        <p:txBody>
          <a:bodyPr wrap="none" rtlCol="0">
            <a:spAutoFit/>
          </a:bodyPr>
          <a:lstStyle/>
          <a:p>
            <a:r>
              <a:rPr lang="en-US" sz="1200" dirty="0">
                <a:solidFill>
                  <a:srgbClr val="0070C0"/>
                </a:solidFill>
              </a:rPr>
              <a:t>Negative (</a:t>
            </a:r>
            <a:r>
              <a:rPr lang="en-US" sz="1200" i="1" dirty="0" err="1">
                <a:solidFill>
                  <a:srgbClr val="0070C0"/>
                </a:solidFill>
              </a:rPr>
              <a:t>Ignavibacterium</a:t>
            </a:r>
            <a:r>
              <a:rPr lang="en-US" sz="1200" i="1" dirty="0">
                <a:solidFill>
                  <a:srgbClr val="0070C0"/>
                </a:solidFill>
              </a:rPr>
              <a:t> album</a:t>
            </a:r>
            <a:r>
              <a:rPr lang="en-US" sz="1200" dirty="0">
                <a:solidFill>
                  <a:srgbClr val="0070C0"/>
                </a:solidFill>
              </a:rPr>
              <a:t>)</a:t>
            </a:r>
            <a:endParaRPr lang="en-GB" sz="1200" dirty="0">
              <a:solidFill>
                <a:srgbClr val="0070C0"/>
              </a:solidFill>
            </a:endParaRPr>
          </a:p>
        </p:txBody>
      </p:sp>
      <p:cxnSp>
        <p:nvCxnSpPr>
          <p:cNvPr id="28" name="Straight Arrow Connector 27">
            <a:extLst>
              <a:ext uri="{FF2B5EF4-FFF2-40B4-BE49-F238E27FC236}">
                <a16:creationId xmlns:a16="http://schemas.microsoft.com/office/drawing/2014/main" id="{C5C003D4-7B72-AF93-1EA6-448016ACCA63}"/>
              </a:ext>
            </a:extLst>
          </p:cNvPr>
          <p:cNvCxnSpPr/>
          <p:nvPr/>
        </p:nvCxnSpPr>
        <p:spPr>
          <a:xfrm>
            <a:off x="6666510" y="4172191"/>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B6F791B-9DCA-DA73-AA41-0D7C69231874}"/>
              </a:ext>
            </a:extLst>
          </p:cNvPr>
          <p:cNvSpPr txBox="1"/>
          <p:nvPr/>
        </p:nvSpPr>
        <p:spPr>
          <a:xfrm>
            <a:off x="8846813" y="4033691"/>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0" name="Straight Arrow Connector 29">
            <a:extLst>
              <a:ext uri="{FF2B5EF4-FFF2-40B4-BE49-F238E27FC236}">
                <a16:creationId xmlns:a16="http://schemas.microsoft.com/office/drawing/2014/main" id="{6A359243-757A-6371-ED74-E0EB3957DC43}"/>
              </a:ext>
            </a:extLst>
          </p:cNvPr>
          <p:cNvCxnSpPr/>
          <p:nvPr/>
        </p:nvCxnSpPr>
        <p:spPr>
          <a:xfrm>
            <a:off x="6675347" y="45339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2B95286-20C4-74FA-5654-B7DA3984DAE9}"/>
              </a:ext>
            </a:extLst>
          </p:cNvPr>
          <p:cNvSpPr txBox="1"/>
          <p:nvPr/>
        </p:nvSpPr>
        <p:spPr>
          <a:xfrm>
            <a:off x="8855650" y="43954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4" name="Straight Arrow Connector 33">
            <a:extLst>
              <a:ext uri="{FF2B5EF4-FFF2-40B4-BE49-F238E27FC236}">
                <a16:creationId xmlns:a16="http://schemas.microsoft.com/office/drawing/2014/main" id="{5F3F7250-D5B9-87C1-A420-E9B890BCC4BC}"/>
              </a:ext>
            </a:extLst>
          </p:cNvPr>
          <p:cNvCxnSpPr/>
          <p:nvPr/>
        </p:nvCxnSpPr>
        <p:spPr>
          <a:xfrm>
            <a:off x="6682585" y="4353074"/>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E5DF95-7458-E73B-5154-7CE6796F0A3E}"/>
              </a:ext>
            </a:extLst>
          </p:cNvPr>
          <p:cNvSpPr txBox="1"/>
          <p:nvPr/>
        </p:nvSpPr>
        <p:spPr>
          <a:xfrm>
            <a:off x="8862888" y="4214574"/>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6" name="Straight Arrow Connector 35">
            <a:extLst>
              <a:ext uri="{FF2B5EF4-FFF2-40B4-BE49-F238E27FC236}">
                <a16:creationId xmlns:a16="http://schemas.microsoft.com/office/drawing/2014/main" id="{1F9A640A-0259-6B06-E8D0-6ED5DA706C91}"/>
              </a:ext>
            </a:extLst>
          </p:cNvPr>
          <p:cNvCxnSpPr/>
          <p:nvPr/>
        </p:nvCxnSpPr>
        <p:spPr>
          <a:xfrm>
            <a:off x="6775605" y="5702357"/>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5E4F023-65AA-6309-5572-9BEC4F06E01E}"/>
              </a:ext>
            </a:extLst>
          </p:cNvPr>
          <p:cNvSpPr txBox="1"/>
          <p:nvPr/>
        </p:nvSpPr>
        <p:spPr>
          <a:xfrm>
            <a:off x="8955908" y="5563857"/>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cxnSp>
        <p:nvCxnSpPr>
          <p:cNvPr id="38" name="Straight Arrow Connector 37">
            <a:extLst>
              <a:ext uri="{FF2B5EF4-FFF2-40B4-BE49-F238E27FC236}">
                <a16:creationId xmlns:a16="http://schemas.microsoft.com/office/drawing/2014/main" id="{F5510CAD-DB36-7E76-FDA2-B3201BA56DFA}"/>
              </a:ext>
            </a:extLst>
          </p:cNvPr>
          <p:cNvCxnSpPr/>
          <p:nvPr/>
        </p:nvCxnSpPr>
        <p:spPr>
          <a:xfrm>
            <a:off x="6850061" y="588324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964DAF1-03FA-186D-1F5F-24760E6F7D2A}"/>
              </a:ext>
            </a:extLst>
          </p:cNvPr>
          <p:cNvSpPr txBox="1"/>
          <p:nvPr/>
        </p:nvSpPr>
        <p:spPr>
          <a:xfrm>
            <a:off x="9030364" y="5744740"/>
            <a:ext cx="733534" cy="276999"/>
          </a:xfrm>
          <a:prstGeom prst="rect">
            <a:avLst/>
          </a:prstGeom>
          <a:noFill/>
        </p:spPr>
        <p:txBody>
          <a:bodyPr wrap="none" rtlCol="0">
            <a:spAutoFit/>
          </a:bodyPr>
          <a:lstStyle/>
          <a:p>
            <a:r>
              <a:rPr lang="en-US" sz="1200" dirty="0">
                <a:solidFill>
                  <a:srgbClr val="0070C0"/>
                </a:solidFill>
              </a:rPr>
              <a:t>Negative</a:t>
            </a:r>
            <a:endParaRPr lang="en-GB" sz="1200" dirty="0">
              <a:solidFill>
                <a:srgbClr val="0070C0"/>
              </a:solidFill>
            </a:endParaRPr>
          </a:p>
        </p:txBody>
      </p:sp>
      <p:graphicFrame>
        <p:nvGraphicFramePr>
          <p:cNvPr id="40" name="Chart 39">
            <a:extLst>
              <a:ext uri="{FF2B5EF4-FFF2-40B4-BE49-F238E27FC236}">
                <a16:creationId xmlns:a16="http://schemas.microsoft.com/office/drawing/2014/main" id="{BE5EF06C-B809-EDF5-3B83-254935927DBA}"/>
              </a:ext>
            </a:extLst>
          </p:cNvPr>
          <p:cNvGraphicFramePr>
            <a:graphicFrameLocks/>
          </p:cNvGraphicFramePr>
          <p:nvPr>
            <p:extLst>
              <p:ext uri="{D42A27DB-BD31-4B8C-83A1-F6EECF244321}">
                <p14:modId xmlns:p14="http://schemas.microsoft.com/office/powerpoint/2010/main" val="1998064731"/>
              </p:ext>
            </p:extLst>
          </p:nvPr>
        </p:nvGraphicFramePr>
        <p:xfrm>
          <a:off x="9974472" y="4984411"/>
          <a:ext cx="2147790" cy="17128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3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FB18-3AD1-F054-DFCE-AFA90F9EB406}"/>
              </a:ext>
            </a:extLst>
          </p:cNvPr>
          <p:cNvSpPr>
            <a:spLocks noGrp="1"/>
          </p:cNvSpPr>
          <p:nvPr>
            <p:ph type="title"/>
          </p:nvPr>
        </p:nvSpPr>
        <p:spPr>
          <a:xfrm>
            <a:off x="147637" y="-190501"/>
            <a:ext cx="10515600" cy="1325563"/>
          </a:xfrm>
        </p:spPr>
        <p:txBody>
          <a:bodyPr/>
          <a:lstStyle/>
          <a:p>
            <a:r>
              <a:rPr lang="en-US" dirty="0"/>
              <a:t>Low matches to region</a:t>
            </a:r>
            <a:endParaRPr lang="en-GB" dirty="0"/>
          </a:p>
        </p:txBody>
      </p:sp>
      <mc:AlternateContent xmlns:mc="http://schemas.openxmlformats.org/markup-compatibility/2006" xmlns:cx2="http://schemas.microsoft.com/office/drawing/2015/10/21/chartex">
        <mc:Choice Requires="cx2">
          <p:graphicFrame>
            <p:nvGraphicFramePr>
              <p:cNvPr id="4" name="Chart 3">
                <a:extLst>
                  <a:ext uri="{FF2B5EF4-FFF2-40B4-BE49-F238E27FC236}">
                    <a16:creationId xmlns:a16="http://schemas.microsoft.com/office/drawing/2014/main" id="{927EF724-02EF-ACCD-5608-D615AD4D62A4}"/>
                  </a:ext>
                </a:extLst>
              </p:cNvPr>
              <p:cNvGraphicFramePr/>
              <p:nvPr>
                <p:extLst>
                  <p:ext uri="{D42A27DB-BD31-4B8C-83A1-F6EECF244321}">
                    <p14:modId xmlns:p14="http://schemas.microsoft.com/office/powerpoint/2010/main" val="2426687929"/>
                  </p:ext>
                </p:extLst>
              </p:nvPr>
            </p:nvGraphicFramePr>
            <p:xfrm>
              <a:off x="147637" y="1104899"/>
              <a:ext cx="7510463" cy="55324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927EF724-02EF-ACCD-5608-D615AD4D62A4}"/>
                  </a:ext>
                </a:extLst>
              </p:cNvPr>
              <p:cNvPicPr>
                <a:picLocks noGrp="1" noRot="1" noChangeAspect="1" noMove="1" noResize="1" noEditPoints="1" noAdjustHandles="1" noChangeArrowheads="1" noChangeShapeType="1"/>
              </p:cNvPicPr>
              <p:nvPr/>
            </p:nvPicPr>
            <p:blipFill>
              <a:blip r:embed="rId4"/>
              <a:stretch>
                <a:fillRect/>
              </a:stretch>
            </p:blipFill>
            <p:spPr>
              <a:xfrm>
                <a:off x="147637" y="1104899"/>
                <a:ext cx="7510463" cy="5532438"/>
              </a:xfrm>
              <a:prstGeom prst="rect">
                <a:avLst/>
              </a:prstGeom>
            </p:spPr>
          </p:pic>
        </mc:Fallback>
      </mc:AlternateContent>
      <p:graphicFrame>
        <p:nvGraphicFramePr>
          <p:cNvPr id="5" name="Table 4">
            <a:extLst>
              <a:ext uri="{FF2B5EF4-FFF2-40B4-BE49-F238E27FC236}">
                <a16:creationId xmlns:a16="http://schemas.microsoft.com/office/drawing/2014/main" id="{04A4EFF7-E852-DA61-B037-5C1975050112}"/>
              </a:ext>
            </a:extLst>
          </p:cNvPr>
          <p:cNvGraphicFramePr>
            <a:graphicFrameLocks noGrp="1"/>
          </p:cNvGraphicFramePr>
          <p:nvPr>
            <p:extLst>
              <p:ext uri="{D42A27DB-BD31-4B8C-83A1-F6EECF244321}">
                <p14:modId xmlns:p14="http://schemas.microsoft.com/office/powerpoint/2010/main" val="1727456092"/>
              </p:ext>
            </p:extLst>
          </p:nvPr>
        </p:nvGraphicFramePr>
        <p:xfrm>
          <a:off x="7981949" y="1169183"/>
          <a:ext cx="3714751" cy="5532429"/>
        </p:xfrm>
        <a:graphic>
          <a:graphicData uri="http://schemas.openxmlformats.org/drawingml/2006/table">
            <a:tbl>
              <a:tblPr>
                <a:tableStyleId>{5940675A-B579-460E-94D1-54222C63F5DA}</a:tableStyleId>
              </a:tblPr>
              <a:tblGrid>
                <a:gridCol w="2873675">
                  <a:extLst>
                    <a:ext uri="{9D8B030D-6E8A-4147-A177-3AD203B41FA5}">
                      <a16:colId xmlns:a16="http://schemas.microsoft.com/office/drawing/2014/main" val="3784761607"/>
                    </a:ext>
                  </a:extLst>
                </a:gridCol>
                <a:gridCol w="841076">
                  <a:extLst>
                    <a:ext uri="{9D8B030D-6E8A-4147-A177-3AD203B41FA5}">
                      <a16:colId xmlns:a16="http://schemas.microsoft.com/office/drawing/2014/main" val="429624717"/>
                    </a:ext>
                  </a:extLst>
                </a:gridCol>
              </a:tblGrid>
              <a:tr h="263449">
                <a:tc>
                  <a:txBody>
                    <a:bodyPr/>
                    <a:lstStyle/>
                    <a:p>
                      <a:pPr algn="ctr" fontAlgn="b"/>
                      <a:r>
                        <a:rPr lang="en-GB" sz="1600" b="1" u="none" strike="noStrike" dirty="0">
                          <a:effectLst/>
                        </a:rPr>
                        <a:t>family</a:t>
                      </a:r>
                      <a:endParaRPr lang="en-GB"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b="1" u="none" strike="noStrike" dirty="0">
                          <a:effectLst/>
                        </a:rPr>
                        <a:t>count</a:t>
                      </a:r>
                      <a:endParaRPr lang="en-GB"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673449"/>
                  </a:ext>
                </a:extLst>
              </a:tr>
              <a:tr h="263449">
                <a:tc>
                  <a:txBody>
                    <a:bodyPr/>
                    <a:lstStyle/>
                    <a:p>
                      <a:pPr algn="ctr" fontAlgn="b"/>
                      <a:r>
                        <a:rPr lang="en-GB" sz="1600" u="none" strike="noStrike" dirty="0" err="1">
                          <a:solidFill>
                            <a:srgbClr val="FF0000"/>
                          </a:solidFill>
                          <a:effectLst/>
                        </a:rPr>
                        <a:t>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5879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0621829"/>
                  </a:ext>
                </a:extLst>
              </a:tr>
              <a:tr h="263449">
                <a:tc>
                  <a:txBody>
                    <a:bodyPr/>
                    <a:lstStyle/>
                    <a:p>
                      <a:pPr algn="ctr" fontAlgn="b"/>
                      <a:r>
                        <a:rPr lang="en-GB" sz="1600" u="none" strike="noStrike" dirty="0" err="1">
                          <a:solidFill>
                            <a:srgbClr val="FF0000"/>
                          </a:solidFill>
                          <a:effectLst/>
                        </a:rPr>
                        <a:t>Paenibacillaceae</a:t>
                      </a:r>
                      <a:endParaRPr lang="en-GB" sz="16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solidFill>
                            <a:srgbClr val="FF0000"/>
                          </a:solidFill>
                          <a:effectLst/>
                        </a:rPr>
                        <a:t>3299</a:t>
                      </a:r>
                      <a:endParaRPr lang="en-GB" sz="16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8501134"/>
                  </a:ext>
                </a:extLst>
              </a:tr>
              <a:tr h="263449">
                <a:tc>
                  <a:txBody>
                    <a:bodyPr/>
                    <a:lstStyle/>
                    <a:p>
                      <a:pPr algn="ctr" fontAlgn="b"/>
                      <a:r>
                        <a:rPr lang="en-GB" sz="1600" u="none" strike="noStrike">
                          <a:effectLst/>
                        </a:rPr>
                        <a:t>Clostridiaceae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1337</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2628327"/>
                  </a:ext>
                </a:extLst>
              </a:tr>
              <a:tr h="263449">
                <a:tc>
                  <a:txBody>
                    <a:bodyPr/>
                    <a:lstStyle/>
                    <a:p>
                      <a:pPr algn="ctr" fontAlgn="b"/>
                      <a:r>
                        <a:rPr lang="en-GB" sz="1600" u="none" strike="noStrike">
                          <a:effectLst/>
                        </a:rPr>
                        <a:t>Streptomycetaceae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763105"/>
                  </a:ext>
                </a:extLst>
              </a:tr>
              <a:tr h="263449">
                <a:tc>
                  <a:txBody>
                    <a:bodyPr/>
                    <a:lstStyle/>
                    <a:p>
                      <a:pPr algn="ctr" fontAlgn="b"/>
                      <a:r>
                        <a:rPr lang="en-GB" sz="1600" u="none" strike="noStrike">
                          <a:effectLst/>
                        </a:rPr>
                        <a:t>Lactobacillaceae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1005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036479"/>
                  </a:ext>
                </a:extLst>
              </a:tr>
              <a:tr h="263449">
                <a:tc>
                  <a:txBody>
                    <a:bodyPr/>
                    <a:lstStyle/>
                    <a:p>
                      <a:pPr algn="ctr" fontAlgn="b"/>
                      <a:r>
                        <a:rPr lang="en-GB" sz="1600" u="none" strike="noStrike">
                          <a:effectLst/>
                        </a:rPr>
                        <a:t>Planococcaceae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759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860980"/>
                  </a:ext>
                </a:extLst>
              </a:tr>
              <a:tr h="263449">
                <a:tc>
                  <a:txBody>
                    <a:bodyPr/>
                    <a:lstStyle/>
                    <a:p>
                      <a:pPr algn="ctr" fontAlgn="b"/>
                      <a:r>
                        <a:rPr lang="en-GB" sz="1600" u="none" strike="noStrike">
                          <a:effectLst/>
                        </a:rPr>
                        <a:t>Mycobacteriaceae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599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0246177"/>
                  </a:ext>
                </a:extLst>
              </a:tr>
              <a:tr h="263449">
                <a:tc>
                  <a:txBody>
                    <a:bodyPr/>
                    <a:lstStyle/>
                    <a:p>
                      <a:pPr algn="ctr" fontAlgn="b"/>
                      <a:r>
                        <a:rPr lang="en-GB" sz="1600" u="none" strike="noStrike">
                          <a:effectLst/>
                        </a:rPr>
                        <a:t>Lachnospiraceae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495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271214"/>
                  </a:ext>
                </a:extLst>
              </a:tr>
              <a:tr h="263449">
                <a:tc>
                  <a:txBody>
                    <a:bodyPr/>
                    <a:lstStyle/>
                    <a:p>
                      <a:pPr algn="ctr" fontAlgn="b"/>
                      <a:r>
                        <a:rPr lang="en-GB" sz="1600" u="none" strike="noStrike">
                          <a:effectLst/>
                        </a:rPr>
                        <a:t>Oscillospiraceae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339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5183076"/>
                  </a:ext>
                </a:extLst>
              </a:tr>
              <a:tr h="263449">
                <a:tc>
                  <a:txBody>
                    <a:bodyPr/>
                    <a:lstStyle/>
                    <a:p>
                      <a:pPr algn="ctr" fontAlgn="b"/>
                      <a:r>
                        <a:rPr lang="en-GB" sz="1600" u="none" strike="noStrike">
                          <a:effectLst/>
                        </a:rPr>
                        <a:t>Peptostreptococcaceae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295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6175730"/>
                  </a:ext>
                </a:extLst>
              </a:tr>
              <a:tr h="263449">
                <a:tc>
                  <a:txBody>
                    <a:bodyPr/>
                    <a:lstStyle/>
                    <a:p>
                      <a:pPr algn="ctr" fontAlgn="b"/>
                      <a:r>
                        <a:rPr lang="en-GB" sz="1600" u="none" strike="noStrike">
                          <a:effectLst/>
                        </a:rPr>
                        <a:t>Sporomusaceae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287</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2220148"/>
                  </a:ext>
                </a:extLst>
              </a:tr>
              <a:tr h="263449">
                <a:tc>
                  <a:txBody>
                    <a:bodyPr/>
                    <a:lstStyle/>
                    <a:p>
                      <a:pPr algn="ctr" fontAlgn="b"/>
                      <a:r>
                        <a:rPr lang="en-GB" sz="1600" u="none" strike="noStrike">
                          <a:effectLst/>
                        </a:rPr>
                        <a:t>Pseudonocardiaceae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283</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6384901"/>
                  </a:ext>
                </a:extLst>
              </a:tr>
              <a:tr h="263449">
                <a:tc>
                  <a:txBody>
                    <a:bodyPr/>
                    <a:lstStyle/>
                    <a:p>
                      <a:pPr algn="ctr" fontAlgn="b"/>
                      <a:r>
                        <a:rPr lang="en-GB" sz="1600" u="none" strike="noStrike">
                          <a:effectLst/>
                        </a:rPr>
                        <a:t>Thermoanaerobacteraceae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262</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0164085"/>
                  </a:ext>
                </a:extLst>
              </a:tr>
              <a:tr h="263449">
                <a:tc>
                  <a:txBody>
                    <a:bodyPr/>
                    <a:lstStyle/>
                    <a:p>
                      <a:pPr algn="ctr" fontAlgn="b"/>
                      <a:r>
                        <a:rPr lang="en-GB" sz="1600" u="none" strike="noStrike">
                          <a:effectLst/>
                        </a:rPr>
                        <a:t>Staphylococcaceae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255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664763"/>
                  </a:ext>
                </a:extLst>
              </a:tr>
              <a:tr h="263449">
                <a:tc>
                  <a:txBody>
                    <a:bodyPr/>
                    <a:lstStyle/>
                    <a:p>
                      <a:pPr algn="ctr" fontAlgn="b"/>
                      <a:r>
                        <a:rPr lang="en-GB" sz="1600" u="none" strike="noStrike">
                          <a:effectLst/>
                        </a:rPr>
                        <a:t>Flavobacteriaceae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248</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635825"/>
                  </a:ext>
                </a:extLst>
              </a:tr>
              <a:tr h="263449">
                <a:tc>
                  <a:txBody>
                    <a:bodyPr/>
                    <a:lstStyle/>
                    <a:p>
                      <a:pPr algn="ctr" fontAlgn="b"/>
                      <a:r>
                        <a:rPr lang="en-GB" sz="1600" u="none" strike="noStrike">
                          <a:effectLst/>
                        </a:rPr>
                        <a:t>Peptococcaceae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362901"/>
                  </a:ext>
                </a:extLst>
              </a:tr>
              <a:tr h="263449">
                <a:tc>
                  <a:txBody>
                    <a:bodyPr/>
                    <a:lstStyle/>
                    <a:p>
                      <a:pPr algn="ctr" fontAlgn="b"/>
                      <a:r>
                        <a:rPr lang="en-GB" sz="1600" u="none" strike="noStrike">
                          <a:effectLst/>
                        </a:rPr>
                        <a:t>Nostocaceae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225</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341354"/>
                  </a:ext>
                </a:extLst>
              </a:tr>
              <a:tr h="263449">
                <a:tc>
                  <a:txBody>
                    <a:bodyPr/>
                    <a:lstStyle/>
                    <a:p>
                      <a:pPr algn="ctr" fontAlgn="b"/>
                      <a:r>
                        <a:rPr lang="en-GB" sz="1600" u="none" strike="noStrike">
                          <a:effectLst/>
                        </a:rPr>
                        <a:t>Carnobacteriaceae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216</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7513524"/>
                  </a:ext>
                </a:extLst>
              </a:tr>
              <a:tr h="263449">
                <a:tc>
                  <a:txBody>
                    <a:bodyPr/>
                    <a:lstStyle/>
                    <a:p>
                      <a:pPr algn="ctr" fontAlgn="b"/>
                      <a:r>
                        <a:rPr lang="en-GB" sz="1600" u="none" strike="noStrike">
                          <a:effectLst/>
                        </a:rPr>
                        <a:t>Micromonosporaceae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a:effectLst/>
                        </a:rPr>
                        <a:t>209</a:t>
                      </a:r>
                      <a:endParaRPr lang="en-GB"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8572525"/>
                  </a:ext>
                </a:extLst>
              </a:tr>
              <a:tr h="263449">
                <a:tc>
                  <a:txBody>
                    <a:bodyPr/>
                    <a:lstStyle/>
                    <a:p>
                      <a:pPr algn="ctr" fontAlgn="b"/>
                      <a:r>
                        <a:rPr lang="en-GB" sz="1600" u="none" strike="noStrike">
                          <a:effectLst/>
                        </a:rPr>
                        <a:t>Nocardiaceae</a:t>
                      </a:r>
                      <a:endParaRPr lang="en-GB"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GB" sz="1600" u="none" strike="noStrike" dirty="0">
                          <a:effectLst/>
                        </a:rPr>
                        <a:t>203</a:t>
                      </a:r>
                      <a:endParaRPr lang="en-GB"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573001"/>
                  </a:ext>
                </a:extLst>
              </a:tr>
            </a:tbl>
          </a:graphicData>
        </a:graphic>
      </p:graphicFrame>
      <p:sp>
        <p:nvSpPr>
          <p:cNvPr id="6" name="TextBox 5">
            <a:extLst>
              <a:ext uri="{FF2B5EF4-FFF2-40B4-BE49-F238E27FC236}">
                <a16:creationId xmlns:a16="http://schemas.microsoft.com/office/drawing/2014/main" id="{C322D7C7-75B7-B01A-D6CA-2B04C5ED2C13}"/>
              </a:ext>
            </a:extLst>
          </p:cNvPr>
          <p:cNvSpPr txBox="1"/>
          <p:nvPr/>
        </p:nvSpPr>
        <p:spPr>
          <a:xfrm>
            <a:off x="7942555" y="697468"/>
            <a:ext cx="3733330" cy="369332"/>
          </a:xfrm>
          <a:prstGeom prst="rect">
            <a:avLst/>
          </a:prstGeom>
          <a:noFill/>
        </p:spPr>
        <p:txBody>
          <a:bodyPr wrap="none" rtlCol="0">
            <a:spAutoFit/>
          </a:bodyPr>
          <a:lstStyle/>
          <a:p>
            <a:r>
              <a:rPr lang="en-US" dirty="0"/>
              <a:t>Top 20 families (low positional match)</a:t>
            </a:r>
            <a:endParaRPr lang="en-GB" dirty="0"/>
          </a:p>
        </p:txBody>
      </p:sp>
    </p:spTree>
    <p:extLst>
      <p:ext uri="{BB962C8B-B14F-4D97-AF65-F5344CB8AC3E}">
        <p14:creationId xmlns:p14="http://schemas.microsoft.com/office/powerpoint/2010/main" val="245706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ine of white dots&#10;&#10;Description automatically generated">
            <a:extLst>
              <a:ext uri="{FF2B5EF4-FFF2-40B4-BE49-F238E27FC236}">
                <a16:creationId xmlns:a16="http://schemas.microsoft.com/office/drawing/2014/main" id="{21AD2CBA-B869-6D33-DF37-690EE5C9803C}"/>
              </a:ext>
            </a:extLst>
          </p:cNvPr>
          <p:cNvPicPr>
            <a:picLocks noChangeAspect="1"/>
          </p:cNvPicPr>
          <p:nvPr/>
        </p:nvPicPr>
        <p:blipFill rotWithShape="1">
          <a:blip r:embed="rId3">
            <a:extLst>
              <a:ext uri="{28A0092B-C50C-407E-A947-70E740481C1C}">
                <a14:useLocalDpi xmlns:a14="http://schemas.microsoft.com/office/drawing/2010/main" val="0"/>
              </a:ext>
            </a:extLst>
          </a:blip>
          <a:srcRect l="15182" t="5129" r="9944" b="11025"/>
          <a:stretch/>
        </p:blipFill>
        <p:spPr>
          <a:xfrm>
            <a:off x="439615" y="42985"/>
            <a:ext cx="1846386" cy="6815015"/>
          </a:xfrm>
          <a:prstGeom prst="rect">
            <a:avLst/>
          </a:prstGeom>
        </p:spPr>
      </p:pic>
      <p:cxnSp>
        <p:nvCxnSpPr>
          <p:cNvPr id="8" name="Straight Arrow Connector 7">
            <a:extLst>
              <a:ext uri="{FF2B5EF4-FFF2-40B4-BE49-F238E27FC236}">
                <a16:creationId xmlns:a16="http://schemas.microsoft.com/office/drawing/2014/main" id="{1999F2E6-E219-CBE8-8203-07589D0E6C94}"/>
              </a:ext>
            </a:extLst>
          </p:cNvPr>
          <p:cNvCxnSpPr/>
          <p:nvPr/>
        </p:nvCxnSpPr>
        <p:spPr>
          <a:xfrm>
            <a:off x="2022231" y="2637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AE0065D-DEE7-16C9-D44F-1E831B7C40F1}"/>
              </a:ext>
            </a:extLst>
          </p:cNvPr>
          <p:cNvSpPr txBox="1"/>
          <p:nvPr/>
        </p:nvSpPr>
        <p:spPr>
          <a:xfrm>
            <a:off x="4343400" y="1098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0" name="Straight Arrow Connector 9">
            <a:extLst>
              <a:ext uri="{FF2B5EF4-FFF2-40B4-BE49-F238E27FC236}">
                <a16:creationId xmlns:a16="http://schemas.microsoft.com/office/drawing/2014/main" id="{665B7858-7881-F815-138F-AF303E29C116}"/>
              </a:ext>
            </a:extLst>
          </p:cNvPr>
          <p:cNvCxnSpPr/>
          <p:nvPr/>
        </p:nvCxnSpPr>
        <p:spPr>
          <a:xfrm>
            <a:off x="2022231" y="48799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2D017-310F-80F2-7737-42E737D50C4C}"/>
              </a:ext>
            </a:extLst>
          </p:cNvPr>
          <p:cNvSpPr txBox="1"/>
          <p:nvPr/>
        </p:nvSpPr>
        <p:spPr>
          <a:xfrm>
            <a:off x="4343400" y="33410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2" name="Straight Arrow Connector 11">
            <a:extLst>
              <a:ext uri="{FF2B5EF4-FFF2-40B4-BE49-F238E27FC236}">
                <a16:creationId xmlns:a16="http://schemas.microsoft.com/office/drawing/2014/main" id="{45590D34-B0D5-C774-33B7-2F3E89D3C4E9}"/>
              </a:ext>
            </a:extLst>
          </p:cNvPr>
          <p:cNvCxnSpPr/>
          <p:nvPr/>
        </p:nvCxnSpPr>
        <p:spPr>
          <a:xfrm>
            <a:off x="2022231" y="7342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749D3-3E01-79E8-D6EB-BB5D1021AEE1}"/>
              </a:ext>
            </a:extLst>
          </p:cNvPr>
          <p:cNvSpPr txBox="1"/>
          <p:nvPr/>
        </p:nvSpPr>
        <p:spPr>
          <a:xfrm>
            <a:off x="4343400" y="580390"/>
            <a:ext cx="753220" cy="307777"/>
          </a:xfrm>
          <a:prstGeom prst="rect">
            <a:avLst/>
          </a:prstGeom>
          <a:noFill/>
        </p:spPr>
        <p:txBody>
          <a:bodyPr wrap="none" rtlCol="0">
            <a:spAutoFit/>
          </a:bodyPr>
          <a:lstStyle/>
          <a:p>
            <a:r>
              <a:rPr lang="en-US" sz="1400" dirty="0">
                <a:solidFill>
                  <a:srgbClr val="FF0000"/>
                </a:solidFill>
              </a:rPr>
              <a:t>Positive</a:t>
            </a:r>
            <a:endParaRPr lang="en-GB" sz="1400" dirty="0">
              <a:solidFill>
                <a:srgbClr val="FF0000"/>
              </a:solidFill>
            </a:endParaRPr>
          </a:p>
        </p:txBody>
      </p:sp>
      <p:cxnSp>
        <p:nvCxnSpPr>
          <p:cNvPr id="14" name="Straight Arrow Connector 13">
            <a:extLst>
              <a:ext uri="{FF2B5EF4-FFF2-40B4-BE49-F238E27FC236}">
                <a16:creationId xmlns:a16="http://schemas.microsoft.com/office/drawing/2014/main" id="{D2AA5DD4-6EFC-42BA-E1EA-44DF695339C3}"/>
              </a:ext>
            </a:extLst>
          </p:cNvPr>
          <p:cNvCxnSpPr/>
          <p:nvPr/>
        </p:nvCxnSpPr>
        <p:spPr>
          <a:xfrm>
            <a:off x="2042092" y="102000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AB8E3B-EA01-4308-D1B4-F054F9EF8475}"/>
              </a:ext>
            </a:extLst>
          </p:cNvPr>
          <p:cNvSpPr txBox="1"/>
          <p:nvPr/>
        </p:nvSpPr>
        <p:spPr>
          <a:xfrm>
            <a:off x="4363261" y="86611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16" name="Straight Arrow Connector 15">
            <a:extLst>
              <a:ext uri="{FF2B5EF4-FFF2-40B4-BE49-F238E27FC236}">
                <a16:creationId xmlns:a16="http://schemas.microsoft.com/office/drawing/2014/main" id="{FCEEE985-0F26-9EE8-773B-CFADE205B8DA}"/>
              </a:ext>
            </a:extLst>
          </p:cNvPr>
          <p:cNvCxnSpPr/>
          <p:nvPr/>
        </p:nvCxnSpPr>
        <p:spPr>
          <a:xfrm>
            <a:off x="2042092" y="126637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6E3844-0FA9-196B-D475-1DC950C7581B}"/>
              </a:ext>
            </a:extLst>
          </p:cNvPr>
          <p:cNvSpPr txBox="1"/>
          <p:nvPr/>
        </p:nvSpPr>
        <p:spPr>
          <a:xfrm>
            <a:off x="4363261" y="1112489"/>
            <a:ext cx="2681440" cy="307777"/>
          </a:xfrm>
          <a:prstGeom prst="rect">
            <a:avLst/>
          </a:prstGeom>
          <a:noFill/>
        </p:spPr>
        <p:txBody>
          <a:bodyPr wrap="none" rtlCol="0">
            <a:spAutoFit/>
          </a:bodyPr>
          <a:lstStyle/>
          <a:p>
            <a:r>
              <a:rPr lang="en-US" sz="1400" dirty="0">
                <a:solidFill>
                  <a:srgbClr val="FF0000"/>
                </a:solidFill>
              </a:rPr>
              <a:t>Positive (+ a few pseudo-negative)</a:t>
            </a:r>
            <a:endParaRPr lang="en-GB" sz="1400" dirty="0">
              <a:solidFill>
                <a:srgbClr val="FF0000"/>
              </a:solidFill>
            </a:endParaRPr>
          </a:p>
        </p:txBody>
      </p:sp>
      <p:cxnSp>
        <p:nvCxnSpPr>
          <p:cNvPr id="18" name="Straight Arrow Connector 17">
            <a:extLst>
              <a:ext uri="{FF2B5EF4-FFF2-40B4-BE49-F238E27FC236}">
                <a16:creationId xmlns:a16="http://schemas.microsoft.com/office/drawing/2014/main" id="{3BCE42D1-0C4A-D78D-CDDA-EC46EF868ACC}"/>
              </a:ext>
            </a:extLst>
          </p:cNvPr>
          <p:cNvCxnSpPr/>
          <p:nvPr/>
        </p:nvCxnSpPr>
        <p:spPr>
          <a:xfrm>
            <a:off x="2042092" y="171939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8743BF-99F2-545D-5667-C90286A33B4E}"/>
              </a:ext>
            </a:extLst>
          </p:cNvPr>
          <p:cNvSpPr txBox="1"/>
          <p:nvPr/>
        </p:nvSpPr>
        <p:spPr>
          <a:xfrm>
            <a:off x="4363261" y="1565506"/>
            <a:ext cx="3089757" cy="307777"/>
          </a:xfrm>
          <a:prstGeom prst="rect">
            <a:avLst/>
          </a:prstGeom>
          <a:noFill/>
        </p:spPr>
        <p:txBody>
          <a:bodyPr wrap="none" rtlCol="0">
            <a:spAutoFit/>
          </a:bodyPr>
          <a:lstStyle/>
          <a:p>
            <a:r>
              <a:rPr lang="en-US" sz="1400" dirty="0"/>
              <a:t>Unknown (1 species: </a:t>
            </a:r>
            <a:r>
              <a:rPr lang="en-GB" sz="1400" i="1" dirty="0" err="1"/>
              <a:t>Caldisericum</a:t>
            </a:r>
            <a:r>
              <a:rPr lang="en-GB" sz="1400" i="1" dirty="0"/>
              <a:t> exile)</a:t>
            </a:r>
            <a:endParaRPr lang="en-GB" sz="1400" dirty="0"/>
          </a:p>
        </p:txBody>
      </p:sp>
      <p:cxnSp>
        <p:nvCxnSpPr>
          <p:cNvPr id="20" name="Straight Arrow Connector 19">
            <a:extLst>
              <a:ext uri="{FF2B5EF4-FFF2-40B4-BE49-F238E27FC236}">
                <a16:creationId xmlns:a16="http://schemas.microsoft.com/office/drawing/2014/main" id="{B3BE2C92-4DF1-28F1-B41A-FCAEA9FCE6DB}"/>
              </a:ext>
            </a:extLst>
          </p:cNvPr>
          <p:cNvCxnSpPr/>
          <p:nvPr/>
        </p:nvCxnSpPr>
        <p:spPr>
          <a:xfrm>
            <a:off x="2042092" y="147758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6CD2DC-3066-7076-CF1F-A6FBFCDBF0C6}"/>
              </a:ext>
            </a:extLst>
          </p:cNvPr>
          <p:cNvSpPr txBox="1"/>
          <p:nvPr/>
        </p:nvSpPr>
        <p:spPr>
          <a:xfrm>
            <a:off x="4363261" y="132369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2" name="Straight Arrow Connector 21">
            <a:extLst>
              <a:ext uri="{FF2B5EF4-FFF2-40B4-BE49-F238E27FC236}">
                <a16:creationId xmlns:a16="http://schemas.microsoft.com/office/drawing/2014/main" id="{5351CED5-D9D0-DE2C-0D2D-A46BD837ACEC}"/>
              </a:ext>
            </a:extLst>
          </p:cNvPr>
          <p:cNvCxnSpPr/>
          <p:nvPr/>
        </p:nvCxnSpPr>
        <p:spPr>
          <a:xfrm>
            <a:off x="2127738" y="196576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A213D3-2464-4F3A-7DA4-07FCDAFEC3E8}"/>
              </a:ext>
            </a:extLst>
          </p:cNvPr>
          <p:cNvSpPr txBox="1"/>
          <p:nvPr/>
        </p:nvSpPr>
        <p:spPr>
          <a:xfrm>
            <a:off x="4448907" y="1811879"/>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25" name="TextBox 24">
            <a:extLst>
              <a:ext uri="{FF2B5EF4-FFF2-40B4-BE49-F238E27FC236}">
                <a16:creationId xmlns:a16="http://schemas.microsoft.com/office/drawing/2014/main" id="{64290B52-E133-A2B0-77AA-C50945F9CCA1}"/>
              </a:ext>
            </a:extLst>
          </p:cNvPr>
          <p:cNvSpPr txBox="1"/>
          <p:nvPr/>
        </p:nvSpPr>
        <p:spPr>
          <a:xfrm>
            <a:off x="4448907" y="2061716"/>
            <a:ext cx="3998166" cy="307758"/>
          </a:xfrm>
          <a:prstGeom prst="rect">
            <a:avLst/>
          </a:prstGeom>
          <a:noFill/>
        </p:spPr>
        <p:txBody>
          <a:bodyPr wrap="square">
            <a:spAutoFit/>
          </a:bodyPr>
          <a:lstStyle/>
          <a:p>
            <a:r>
              <a:rPr lang="en-US" sz="1400" dirty="0"/>
              <a:t>? (extreme thermophiles, candidates – 3 species)</a:t>
            </a:r>
            <a:r>
              <a:rPr lang="en-US" sz="1400" i="1" dirty="0"/>
              <a:t> </a:t>
            </a:r>
            <a:endParaRPr lang="en-GB" sz="1400" i="1" dirty="0"/>
          </a:p>
        </p:txBody>
      </p:sp>
      <p:cxnSp>
        <p:nvCxnSpPr>
          <p:cNvPr id="26" name="Straight Arrow Connector 25">
            <a:extLst>
              <a:ext uri="{FF2B5EF4-FFF2-40B4-BE49-F238E27FC236}">
                <a16:creationId xmlns:a16="http://schemas.microsoft.com/office/drawing/2014/main" id="{392F076D-9CF6-3665-7006-ED650D79D12C}"/>
              </a:ext>
            </a:extLst>
          </p:cNvPr>
          <p:cNvCxnSpPr/>
          <p:nvPr/>
        </p:nvCxnSpPr>
        <p:spPr>
          <a:xfrm>
            <a:off x="2268415" y="219801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01CB59-3A60-EF29-C925-78760A06F066}"/>
              </a:ext>
            </a:extLst>
          </p:cNvPr>
          <p:cNvCxnSpPr/>
          <p:nvPr/>
        </p:nvCxnSpPr>
        <p:spPr>
          <a:xfrm>
            <a:off x="2180493" y="244587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240630-7B68-220D-F158-43491CC398EF}"/>
              </a:ext>
            </a:extLst>
          </p:cNvPr>
          <p:cNvSpPr txBox="1"/>
          <p:nvPr/>
        </p:nvSpPr>
        <p:spPr>
          <a:xfrm>
            <a:off x="4501662" y="229198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29" name="Straight Arrow Connector 28">
            <a:extLst>
              <a:ext uri="{FF2B5EF4-FFF2-40B4-BE49-F238E27FC236}">
                <a16:creationId xmlns:a16="http://schemas.microsoft.com/office/drawing/2014/main" id="{F968E1F2-288B-C267-6EEE-CF3802A91942}"/>
              </a:ext>
            </a:extLst>
          </p:cNvPr>
          <p:cNvCxnSpPr/>
          <p:nvPr/>
        </p:nvCxnSpPr>
        <p:spPr>
          <a:xfrm>
            <a:off x="2286001" y="2709014"/>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B592E8-6A28-10EB-B111-1493F27FB1F0}"/>
              </a:ext>
            </a:extLst>
          </p:cNvPr>
          <p:cNvSpPr txBox="1"/>
          <p:nvPr/>
        </p:nvSpPr>
        <p:spPr>
          <a:xfrm>
            <a:off x="4607170" y="2555125"/>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1" name="Straight Arrow Connector 30">
            <a:extLst>
              <a:ext uri="{FF2B5EF4-FFF2-40B4-BE49-F238E27FC236}">
                <a16:creationId xmlns:a16="http://schemas.microsoft.com/office/drawing/2014/main" id="{14DD1C47-FB2F-EB04-2BB1-7BBF7A40A8DF}"/>
              </a:ext>
            </a:extLst>
          </p:cNvPr>
          <p:cNvCxnSpPr/>
          <p:nvPr/>
        </p:nvCxnSpPr>
        <p:spPr>
          <a:xfrm>
            <a:off x="2127738" y="295687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6917A73-8C12-33CF-8EDD-6F63C7FBDB22}"/>
              </a:ext>
            </a:extLst>
          </p:cNvPr>
          <p:cNvSpPr txBox="1"/>
          <p:nvPr/>
        </p:nvSpPr>
        <p:spPr>
          <a:xfrm>
            <a:off x="4448907" y="280298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33" name="TextBox 32">
            <a:extLst>
              <a:ext uri="{FF2B5EF4-FFF2-40B4-BE49-F238E27FC236}">
                <a16:creationId xmlns:a16="http://schemas.microsoft.com/office/drawing/2014/main" id="{5AE59349-C8E1-1C39-2F1B-2F8B895D17A6}"/>
              </a:ext>
            </a:extLst>
          </p:cNvPr>
          <p:cNvSpPr txBox="1"/>
          <p:nvPr/>
        </p:nvSpPr>
        <p:spPr>
          <a:xfrm>
            <a:off x="4360985" y="3099088"/>
            <a:ext cx="5925333" cy="276999"/>
          </a:xfrm>
          <a:prstGeom prst="rect">
            <a:avLst/>
          </a:prstGeom>
          <a:noFill/>
        </p:spPr>
        <p:txBody>
          <a:bodyPr wrap="square" rtlCol="0">
            <a:spAutoFit/>
          </a:bodyPr>
          <a:lstStyle/>
          <a:p>
            <a:r>
              <a:rPr lang="en-US" sz="1200" dirty="0"/>
              <a:t>Mix (double-membraned but has gram positive stain – thermophile)</a:t>
            </a:r>
            <a:endParaRPr lang="en-GB" sz="1200" dirty="0"/>
          </a:p>
        </p:txBody>
      </p:sp>
      <p:cxnSp>
        <p:nvCxnSpPr>
          <p:cNvPr id="34" name="Straight Arrow Connector 33">
            <a:extLst>
              <a:ext uri="{FF2B5EF4-FFF2-40B4-BE49-F238E27FC236}">
                <a16:creationId xmlns:a16="http://schemas.microsoft.com/office/drawing/2014/main" id="{4F0214EF-CBF9-2DDC-93EB-4815E65688C9}"/>
              </a:ext>
            </a:extLst>
          </p:cNvPr>
          <p:cNvCxnSpPr/>
          <p:nvPr/>
        </p:nvCxnSpPr>
        <p:spPr>
          <a:xfrm>
            <a:off x="2022231" y="3237588"/>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645159E-2FFE-77B6-2C1C-6601DDE246F8}"/>
              </a:ext>
            </a:extLst>
          </p:cNvPr>
          <p:cNvCxnSpPr/>
          <p:nvPr/>
        </p:nvCxnSpPr>
        <p:spPr>
          <a:xfrm>
            <a:off x="2042092" y="34463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F6B62-090C-54AC-21FF-155CEF2009E5}"/>
              </a:ext>
            </a:extLst>
          </p:cNvPr>
          <p:cNvSpPr txBox="1"/>
          <p:nvPr/>
        </p:nvSpPr>
        <p:spPr>
          <a:xfrm>
            <a:off x="4363261" y="32924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7" name="Straight Arrow Connector 36">
            <a:extLst>
              <a:ext uri="{FF2B5EF4-FFF2-40B4-BE49-F238E27FC236}">
                <a16:creationId xmlns:a16="http://schemas.microsoft.com/office/drawing/2014/main" id="{52ADB942-4C8E-264E-15A4-A32D7389C52A}"/>
              </a:ext>
            </a:extLst>
          </p:cNvPr>
          <p:cNvCxnSpPr/>
          <p:nvPr/>
        </p:nvCxnSpPr>
        <p:spPr>
          <a:xfrm>
            <a:off x="2042281" y="3686490"/>
            <a:ext cx="21626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BB52E6C-1FD4-9264-5609-F781FB93837C}"/>
              </a:ext>
            </a:extLst>
          </p:cNvPr>
          <p:cNvSpPr txBox="1"/>
          <p:nvPr/>
        </p:nvSpPr>
        <p:spPr>
          <a:xfrm>
            <a:off x="4222584" y="3547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39" name="Straight Arrow Connector 38">
            <a:extLst>
              <a:ext uri="{FF2B5EF4-FFF2-40B4-BE49-F238E27FC236}">
                <a16:creationId xmlns:a16="http://schemas.microsoft.com/office/drawing/2014/main" id="{3235AE5C-1FCA-6038-C7AA-423ACD2D4148}"/>
              </a:ext>
            </a:extLst>
          </p:cNvPr>
          <p:cNvCxnSpPr/>
          <p:nvPr/>
        </p:nvCxnSpPr>
        <p:spPr>
          <a:xfrm>
            <a:off x="2022231" y="396720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47B8E14-8584-8F08-AA15-7D254ADE4257}"/>
              </a:ext>
            </a:extLst>
          </p:cNvPr>
          <p:cNvSpPr txBox="1"/>
          <p:nvPr/>
        </p:nvSpPr>
        <p:spPr>
          <a:xfrm>
            <a:off x="4343400" y="3813312"/>
            <a:ext cx="887679" cy="307777"/>
          </a:xfrm>
          <a:prstGeom prst="rect">
            <a:avLst/>
          </a:prstGeom>
          <a:noFill/>
        </p:spPr>
        <p:txBody>
          <a:bodyPr wrap="none" rtlCol="0">
            <a:spAutoFit/>
          </a:bodyPr>
          <a:lstStyle/>
          <a:p>
            <a:r>
              <a:rPr lang="en-US" sz="1400" dirty="0"/>
              <a:t>Unknown</a:t>
            </a:r>
            <a:endParaRPr lang="en-GB" sz="1400" dirty="0"/>
          </a:p>
        </p:txBody>
      </p:sp>
      <p:cxnSp>
        <p:nvCxnSpPr>
          <p:cNvPr id="41" name="Straight Arrow Connector 40">
            <a:extLst>
              <a:ext uri="{FF2B5EF4-FFF2-40B4-BE49-F238E27FC236}">
                <a16:creationId xmlns:a16="http://schemas.microsoft.com/office/drawing/2014/main" id="{0B44D8F9-75C6-E75C-8117-6411EF5D39A0}"/>
              </a:ext>
            </a:extLst>
          </p:cNvPr>
          <p:cNvCxnSpPr/>
          <p:nvPr/>
        </p:nvCxnSpPr>
        <p:spPr>
          <a:xfrm>
            <a:off x="1984442" y="418940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5CEBD21-3658-65D2-BE1E-CC117D5E2F07}"/>
              </a:ext>
            </a:extLst>
          </p:cNvPr>
          <p:cNvSpPr txBox="1"/>
          <p:nvPr/>
        </p:nvSpPr>
        <p:spPr>
          <a:xfrm>
            <a:off x="4305611" y="403551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3" name="Straight Arrow Connector 42">
            <a:extLst>
              <a:ext uri="{FF2B5EF4-FFF2-40B4-BE49-F238E27FC236}">
                <a16:creationId xmlns:a16="http://schemas.microsoft.com/office/drawing/2014/main" id="{F0B2C584-5DD8-BDD7-2BBF-1DEE7151DE53}"/>
              </a:ext>
            </a:extLst>
          </p:cNvPr>
          <p:cNvCxnSpPr/>
          <p:nvPr/>
        </p:nvCxnSpPr>
        <p:spPr>
          <a:xfrm>
            <a:off x="2025785" y="443924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DD1755E-05F1-9FE3-C448-2D8DEB31762A}"/>
              </a:ext>
            </a:extLst>
          </p:cNvPr>
          <p:cNvSpPr txBox="1"/>
          <p:nvPr/>
        </p:nvSpPr>
        <p:spPr>
          <a:xfrm>
            <a:off x="4346954" y="4285353"/>
            <a:ext cx="4737515" cy="307777"/>
          </a:xfrm>
          <a:prstGeom prst="rect">
            <a:avLst/>
          </a:prstGeom>
          <a:noFill/>
        </p:spPr>
        <p:txBody>
          <a:bodyPr wrap="none" rtlCol="0">
            <a:spAutoFit/>
          </a:bodyPr>
          <a:lstStyle/>
          <a:p>
            <a:r>
              <a:rPr lang="en-US" sz="1400" dirty="0"/>
              <a:t>Negative BUT no cell wall, therefore putting in other/unknown</a:t>
            </a:r>
            <a:endParaRPr lang="en-GB" sz="1400" dirty="0"/>
          </a:p>
        </p:txBody>
      </p:sp>
      <p:cxnSp>
        <p:nvCxnSpPr>
          <p:cNvPr id="45" name="Straight Arrow Connector 44">
            <a:extLst>
              <a:ext uri="{FF2B5EF4-FFF2-40B4-BE49-F238E27FC236}">
                <a16:creationId xmlns:a16="http://schemas.microsoft.com/office/drawing/2014/main" id="{88C3304C-8AB8-AF03-E59C-D51C7AB2AA59}"/>
              </a:ext>
            </a:extLst>
          </p:cNvPr>
          <p:cNvCxnSpPr/>
          <p:nvPr/>
        </p:nvCxnSpPr>
        <p:spPr>
          <a:xfrm>
            <a:off x="1984442" y="4661333"/>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230871E-3F1F-0AF1-DCEF-B90D27D654EE}"/>
              </a:ext>
            </a:extLst>
          </p:cNvPr>
          <p:cNvSpPr txBox="1"/>
          <p:nvPr/>
        </p:nvSpPr>
        <p:spPr>
          <a:xfrm>
            <a:off x="4305611" y="4507444"/>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47" name="Straight Arrow Connector 46">
            <a:extLst>
              <a:ext uri="{FF2B5EF4-FFF2-40B4-BE49-F238E27FC236}">
                <a16:creationId xmlns:a16="http://schemas.microsoft.com/office/drawing/2014/main" id="{806BFA5F-B47B-BB46-DFB7-89B356F987C4}"/>
              </a:ext>
            </a:extLst>
          </p:cNvPr>
          <p:cNvCxnSpPr/>
          <p:nvPr/>
        </p:nvCxnSpPr>
        <p:spPr>
          <a:xfrm>
            <a:off x="2022231" y="490883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373FEB2-F8B1-30C3-E2F7-89254A54C4CD}"/>
              </a:ext>
            </a:extLst>
          </p:cNvPr>
          <p:cNvSpPr txBox="1"/>
          <p:nvPr/>
        </p:nvSpPr>
        <p:spPr>
          <a:xfrm>
            <a:off x="4343400" y="4754941"/>
            <a:ext cx="5520037" cy="307777"/>
          </a:xfrm>
          <a:prstGeom prst="rect">
            <a:avLst/>
          </a:prstGeom>
          <a:noFill/>
        </p:spPr>
        <p:txBody>
          <a:bodyPr wrap="none" rtlCol="0">
            <a:spAutoFit/>
          </a:bodyPr>
          <a:lstStyle/>
          <a:p>
            <a:r>
              <a:rPr lang="en-US" sz="1400" dirty="0"/>
              <a:t>Negative BUT no peptidoglycan wall, therefore putting in other/unknown</a:t>
            </a:r>
            <a:endParaRPr lang="en-GB" sz="1400" dirty="0"/>
          </a:p>
        </p:txBody>
      </p:sp>
      <p:cxnSp>
        <p:nvCxnSpPr>
          <p:cNvPr id="49" name="Straight Arrow Connector 48">
            <a:extLst>
              <a:ext uri="{FF2B5EF4-FFF2-40B4-BE49-F238E27FC236}">
                <a16:creationId xmlns:a16="http://schemas.microsoft.com/office/drawing/2014/main" id="{98E44008-B6C8-272F-4898-4156344C02A6}"/>
              </a:ext>
            </a:extLst>
          </p:cNvPr>
          <p:cNvCxnSpPr/>
          <p:nvPr/>
        </p:nvCxnSpPr>
        <p:spPr>
          <a:xfrm>
            <a:off x="2042092" y="512587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08B93AD-8000-BE54-F8D1-766C66D409EB}"/>
              </a:ext>
            </a:extLst>
          </p:cNvPr>
          <p:cNvSpPr txBox="1"/>
          <p:nvPr/>
        </p:nvSpPr>
        <p:spPr>
          <a:xfrm>
            <a:off x="4363261" y="497199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1" name="Straight Arrow Connector 50">
            <a:extLst>
              <a:ext uri="{FF2B5EF4-FFF2-40B4-BE49-F238E27FC236}">
                <a16:creationId xmlns:a16="http://schemas.microsoft.com/office/drawing/2014/main" id="{69526301-D515-F93E-C7F6-5621EDD9BFC0}"/>
              </a:ext>
            </a:extLst>
          </p:cNvPr>
          <p:cNvCxnSpPr/>
          <p:nvPr/>
        </p:nvCxnSpPr>
        <p:spPr>
          <a:xfrm>
            <a:off x="1941963" y="5392892"/>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0BF5AAF-5272-6A87-2086-8E70E9421A75}"/>
              </a:ext>
            </a:extLst>
          </p:cNvPr>
          <p:cNvSpPr txBox="1"/>
          <p:nvPr/>
        </p:nvSpPr>
        <p:spPr>
          <a:xfrm>
            <a:off x="4263132" y="5239003"/>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57" name="Straight Arrow Connector 56">
            <a:extLst>
              <a:ext uri="{FF2B5EF4-FFF2-40B4-BE49-F238E27FC236}">
                <a16:creationId xmlns:a16="http://schemas.microsoft.com/office/drawing/2014/main" id="{30E4AF04-D549-8D15-FF73-CE7AB0B3A2E7}"/>
              </a:ext>
            </a:extLst>
          </p:cNvPr>
          <p:cNvCxnSpPr/>
          <p:nvPr/>
        </p:nvCxnSpPr>
        <p:spPr>
          <a:xfrm>
            <a:off x="1984442" y="5630431"/>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01036E0-5091-3F31-0CB7-24C50BF903D1}"/>
              </a:ext>
            </a:extLst>
          </p:cNvPr>
          <p:cNvSpPr txBox="1"/>
          <p:nvPr/>
        </p:nvSpPr>
        <p:spPr>
          <a:xfrm>
            <a:off x="4305611" y="5476542"/>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sp>
        <p:nvSpPr>
          <p:cNvPr id="59" name="TextBox 58">
            <a:extLst>
              <a:ext uri="{FF2B5EF4-FFF2-40B4-BE49-F238E27FC236}">
                <a16:creationId xmlns:a16="http://schemas.microsoft.com/office/drawing/2014/main" id="{D2624C82-15D7-4E78-E218-7B4912527A31}"/>
              </a:ext>
            </a:extLst>
          </p:cNvPr>
          <p:cNvSpPr txBox="1"/>
          <p:nvPr/>
        </p:nvSpPr>
        <p:spPr>
          <a:xfrm>
            <a:off x="5435923" y="5714295"/>
            <a:ext cx="3771802" cy="307777"/>
          </a:xfrm>
          <a:prstGeom prst="rect">
            <a:avLst/>
          </a:prstGeom>
          <a:noFill/>
        </p:spPr>
        <p:txBody>
          <a:bodyPr wrap="none" rtlCol="0">
            <a:spAutoFit/>
          </a:bodyPr>
          <a:lstStyle/>
          <a:p>
            <a:r>
              <a:rPr lang="en-US" sz="1400" dirty="0">
                <a:solidFill>
                  <a:srgbClr val="0070C0"/>
                </a:solidFill>
              </a:rPr>
              <a:t>Negative (</a:t>
            </a:r>
            <a:r>
              <a:rPr lang="en-GB" sz="1400" dirty="0" err="1">
                <a:solidFill>
                  <a:srgbClr val="0070C0"/>
                </a:solidFill>
              </a:rPr>
              <a:t>Desulfovibrionales</a:t>
            </a:r>
            <a:r>
              <a:rPr lang="en-GB" sz="1400" dirty="0">
                <a:solidFill>
                  <a:srgbClr val="0070C0"/>
                </a:solidFill>
              </a:rPr>
              <a:t> and </a:t>
            </a:r>
            <a:r>
              <a:rPr lang="en-GB" sz="1400" dirty="0" err="1">
                <a:solidFill>
                  <a:srgbClr val="0070C0"/>
                </a:solidFill>
              </a:rPr>
              <a:t>Syntrophaceae</a:t>
            </a:r>
            <a:r>
              <a:rPr lang="en-GB" sz="1400" dirty="0">
                <a:solidFill>
                  <a:srgbClr val="0070C0"/>
                </a:solidFill>
              </a:rPr>
              <a:t>)</a:t>
            </a:r>
          </a:p>
        </p:txBody>
      </p:sp>
      <p:cxnSp>
        <p:nvCxnSpPr>
          <p:cNvPr id="60" name="Straight Arrow Connector 59">
            <a:extLst>
              <a:ext uri="{FF2B5EF4-FFF2-40B4-BE49-F238E27FC236}">
                <a16:creationId xmlns:a16="http://schemas.microsoft.com/office/drawing/2014/main" id="{2E567CFC-63CA-F490-86A5-2C163F4E6BD6}"/>
              </a:ext>
            </a:extLst>
          </p:cNvPr>
          <p:cNvCxnSpPr/>
          <p:nvPr/>
        </p:nvCxnSpPr>
        <p:spPr>
          <a:xfrm>
            <a:off x="2426714" y="5868184"/>
            <a:ext cx="2926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C098F8-D76B-723B-B5AF-3CA724316A30}"/>
              </a:ext>
            </a:extLst>
          </p:cNvPr>
          <p:cNvCxnSpPr/>
          <p:nvPr/>
        </p:nvCxnSpPr>
        <p:spPr>
          <a:xfrm>
            <a:off x="2180493" y="6112320"/>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F7FEB32-5FE3-9AB5-E9F3-06F83142AC78}"/>
              </a:ext>
            </a:extLst>
          </p:cNvPr>
          <p:cNvSpPr txBox="1"/>
          <p:nvPr/>
        </p:nvSpPr>
        <p:spPr>
          <a:xfrm>
            <a:off x="4501662" y="5958431"/>
            <a:ext cx="6408101" cy="307777"/>
          </a:xfrm>
          <a:prstGeom prst="rect">
            <a:avLst/>
          </a:prstGeom>
          <a:noFill/>
        </p:spPr>
        <p:txBody>
          <a:bodyPr wrap="none" rtlCol="0">
            <a:spAutoFit/>
          </a:bodyPr>
          <a:lstStyle/>
          <a:p>
            <a:r>
              <a:rPr lang="en-US" sz="1400" dirty="0"/>
              <a:t>Negative BUT defined by low peptidoglycan wall, therefore putting in other/unknown</a:t>
            </a:r>
            <a:endParaRPr lang="en-GB" sz="1400" dirty="0"/>
          </a:p>
        </p:txBody>
      </p:sp>
      <p:cxnSp>
        <p:nvCxnSpPr>
          <p:cNvPr id="63" name="Straight Arrow Connector 62">
            <a:extLst>
              <a:ext uri="{FF2B5EF4-FFF2-40B4-BE49-F238E27FC236}">
                <a16:creationId xmlns:a16="http://schemas.microsoft.com/office/drawing/2014/main" id="{A23F3560-7E81-DCDB-8231-8F70C91B5CA3}"/>
              </a:ext>
            </a:extLst>
          </p:cNvPr>
          <p:cNvCxnSpPr/>
          <p:nvPr/>
        </p:nvCxnSpPr>
        <p:spPr>
          <a:xfrm>
            <a:off x="2042092" y="6355469"/>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865026-AFC8-7C25-0860-B570189E1774}"/>
              </a:ext>
            </a:extLst>
          </p:cNvPr>
          <p:cNvSpPr txBox="1"/>
          <p:nvPr/>
        </p:nvSpPr>
        <p:spPr>
          <a:xfrm>
            <a:off x="4363261" y="6201580"/>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cxnSp>
        <p:nvCxnSpPr>
          <p:cNvPr id="65" name="Straight Arrow Connector 64">
            <a:extLst>
              <a:ext uri="{FF2B5EF4-FFF2-40B4-BE49-F238E27FC236}">
                <a16:creationId xmlns:a16="http://schemas.microsoft.com/office/drawing/2014/main" id="{2AD30E03-4B64-0AA9-C372-C7ABF6DBF236}"/>
              </a:ext>
            </a:extLst>
          </p:cNvPr>
          <p:cNvCxnSpPr/>
          <p:nvPr/>
        </p:nvCxnSpPr>
        <p:spPr>
          <a:xfrm>
            <a:off x="2152396" y="6589785"/>
            <a:ext cx="2180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6A6653C-DAE6-F047-E018-66AFCE6C1745}"/>
              </a:ext>
            </a:extLst>
          </p:cNvPr>
          <p:cNvSpPr txBox="1"/>
          <p:nvPr/>
        </p:nvSpPr>
        <p:spPr>
          <a:xfrm>
            <a:off x="4473565" y="6435896"/>
            <a:ext cx="828753" cy="307777"/>
          </a:xfrm>
          <a:prstGeom prst="rect">
            <a:avLst/>
          </a:prstGeom>
          <a:noFill/>
        </p:spPr>
        <p:txBody>
          <a:bodyPr wrap="none" rtlCol="0">
            <a:spAutoFit/>
          </a:bodyPr>
          <a:lstStyle/>
          <a:p>
            <a:r>
              <a:rPr lang="en-US" sz="1400" dirty="0">
                <a:solidFill>
                  <a:srgbClr val="0070C0"/>
                </a:solidFill>
              </a:rPr>
              <a:t>Negative</a:t>
            </a:r>
            <a:endParaRPr lang="en-GB" sz="1400" dirty="0">
              <a:solidFill>
                <a:srgbClr val="0070C0"/>
              </a:solidFill>
            </a:endParaRPr>
          </a:p>
        </p:txBody>
      </p:sp>
      <p:pic>
        <p:nvPicPr>
          <p:cNvPr id="3" name="Picture 2">
            <a:extLst>
              <a:ext uri="{FF2B5EF4-FFF2-40B4-BE49-F238E27FC236}">
                <a16:creationId xmlns:a16="http://schemas.microsoft.com/office/drawing/2014/main" id="{47EDE945-F117-BF2C-0EDB-B12476A1DEAF}"/>
              </a:ext>
            </a:extLst>
          </p:cNvPr>
          <p:cNvPicPr>
            <a:picLocks noChangeAspect="1"/>
          </p:cNvPicPr>
          <p:nvPr/>
        </p:nvPicPr>
        <p:blipFill>
          <a:blip r:embed="rId4"/>
          <a:stretch>
            <a:fillRect/>
          </a:stretch>
        </p:blipFill>
        <p:spPr>
          <a:xfrm>
            <a:off x="8447073" y="59548"/>
            <a:ext cx="3596952" cy="2743438"/>
          </a:xfrm>
          <a:prstGeom prst="rect">
            <a:avLst/>
          </a:prstGeom>
        </p:spPr>
      </p:pic>
    </p:spTree>
    <p:extLst>
      <p:ext uri="{BB962C8B-B14F-4D97-AF65-F5344CB8AC3E}">
        <p14:creationId xmlns:p14="http://schemas.microsoft.com/office/powerpoint/2010/main" val="410651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00FCF1-BD5E-F337-5C29-A40377531FBD}"/>
              </a:ext>
            </a:extLst>
          </p:cNvPr>
          <p:cNvSpPr txBox="1"/>
          <p:nvPr/>
        </p:nvSpPr>
        <p:spPr>
          <a:xfrm>
            <a:off x="1535630" y="911809"/>
            <a:ext cx="9586279" cy="523220"/>
          </a:xfrm>
          <a:prstGeom prst="rect">
            <a:avLst/>
          </a:prstGeom>
          <a:noFill/>
        </p:spPr>
        <p:txBody>
          <a:bodyPr wrap="none" rtlCol="0">
            <a:spAutoFit/>
          </a:bodyPr>
          <a:lstStyle/>
          <a:p>
            <a:r>
              <a:rPr lang="en-US" sz="2800" dirty="0"/>
              <a:t>&lt;15                               &lt;10                               &lt;5                                 0</a:t>
            </a:r>
            <a:endParaRPr lang="en-GB" sz="2800" dirty="0"/>
          </a:p>
        </p:txBody>
      </p:sp>
      <p:pic>
        <p:nvPicPr>
          <p:cNvPr id="3" name="Picture 2">
            <a:extLst>
              <a:ext uri="{FF2B5EF4-FFF2-40B4-BE49-F238E27FC236}">
                <a16:creationId xmlns:a16="http://schemas.microsoft.com/office/drawing/2014/main" id="{44BF92FE-74D0-19B8-BCB3-23FF4D1D364F}"/>
              </a:ext>
            </a:extLst>
          </p:cNvPr>
          <p:cNvPicPr>
            <a:picLocks noChangeAspect="1"/>
          </p:cNvPicPr>
          <p:nvPr/>
        </p:nvPicPr>
        <p:blipFill rotWithShape="1">
          <a:blip r:embed="rId2"/>
          <a:srcRect t="84348"/>
          <a:stretch/>
        </p:blipFill>
        <p:spPr>
          <a:xfrm>
            <a:off x="2611834" y="5647671"/>
            <a:ext cx="6968332" cy="530570"/>
          </a:xfrm>
          <a:prstGeom prst="rect">
            <a:avLst/>
          </a:prstGeom>
        </p:spPr>
      </p:pic>
      <p:pic>
        <p:nvPicPr>
          <p:cNvPr id="2" name="Picture 1">
            <a:extLst>
              <a:ext uri="{FF2B5EF4-FFF2-40B4-BE49-F238E27FC236}">
                <a16:creationId xmlns:a16="http://schemas.microsoft.com/office/drawing/2014/main" id="{F26ACD22-B80A-B22E-C77B-71F7F586AFC5}"/>
              </a:ext>
            </a:extLst>
          </p:cNvPr>
          <p:cNvPicPr>
            <a:picLocks noChangeAspect="1"/>
          </p:cNvPicPr>
          <p:nvPr/>
        </p:nvPicPr>
        <p:blipFill rotWithShape="1">
          <a:blip r:embed="rId3"/>
          <a:srcRect l="13662" t="-463" r="13725" b="11438"/>
          <a:stretch/>
        </p:blipFill>
        <p:spPr>
          <a:xfrm>
            <a:off x="-101600" y="1678709"/>
            <a:ext cx="3318336" cy="3103009"/>
          </a:xfrm>
          <a:prstGeom prst="rect">
            <a:avLst/>
          </a:prstGeom>
        </p:spPr>
      </p:pic>
      <p:pic>
        <p:nvPicPr>
          <p:cNvPr id="10" name="Picture 9">
            <a:extLst>
              <a:ext uri="{FF2B5EF4-FFF2-40B4-BE49-F238E27FC236}">
                <a16:creationId xmlns:a16="http://schemas.microsoft.com/office/drawing/2014/main" id="{46A0BBD0-363B-7255-74B5-163FF57BD7D3}"/>
              </a:ext>
            </a:extLst>
          </p:cNvPr>
          <p:cNvPicPr>
            <a:picLocks noChangeAspect="1"/>
          </p:cNvPicPr>
          <p:nvPr/>
        </p:nvPicPr>
        <p:blipFill>
          <a:blip r:embed="rId4"/>
          <a:stretch>
            <a:fillRect/>
          </a:stretch>
        </p:blipFill>
        <p:spPr>
          <a:xfrm>
            <a:off x="3076329" y="1710289"/>
            <a:ext cx="3019671" cy="3039847"/>
          </a:xfrm>
          <a:prstGeom prst="rect">
            <a:avLst/>
          </a:prstGeom>
        </p:spPr>
      </p:pic>
      <p:pic>
        <p:nvPicPr>
          <p:cNvPr id="11" name="Picture 10">
            <a:extLst>
              <a:ext uri="{FF2B5EF4-FFF2-40B4-BE49-F238E27FC236}">
                <a16:creationId xmlns:a16="http://schemas.microsoft.com/office/drawing/2014/main" id="{D938A6E1-91AC-6068-1311-260B1BDBD392}"/>
              </a:ext>
            </a:extLst>
          </p:cNvPr>
          <p:cNvPicPr>
            <a:picLocks noChangeAspect="1"/>
          </p:cNvPicPr>
          <p:nvPr/>
        </p:nvPicPr>
        <p:blipFill>
          <a:blip r:embed="rId5"/>
          <a:stretch>
            <a:fillRect/>
          </a:stretch>
        </p:blipFill>
        <p:spPr>
          <a:xfrm>
            <a:off x="6096000" y="1710289"/>
            <a:ext cx="3019671" cy="3039848"/>
          </a:xfrm>
          <a:prstGeom prst="rect">
            <a:avLst/>
          </a:prstGeom>
        </p:spPr>
      </p:pic>
      <p:pic>
        <p:nvPicPr>
          <p:cNvPr id="12" name="Picture 11">
            <a:extLst>
              <a:ext uri="{FF2B5EF4-FFF2-40B4-BE49-F238E27FC236}">
                <a16:creationId xmlns:a16="http://schemas.microsoft.com/office/drawing/2014/main" id="{B0E0A339-3C8C-0A99-1B48-09D1ECC4AA8C}"/>
              </a:ext>
            </a:extLst>
          </p:cNvPr>
          <p:cNvPicPr>
            <a:picLocks noChangeAspect="1"/>
          </p:cNvPicPr>
          <p:nvPr/>
        </p:nvPicPr>
        <p:blipFill>
          <a:blip r:embed="rId6"/>
          <a:stretch>
            <a:fillRect/>
          </a:stretch>
        </p:blipFill>
        <p:spPr>
          <a:xfrm>
            <a:off x="9115671" y="1710289"/>
            <a:ext cx="3082413" cy="3103009"/>
          </a:xfrm>
          <a:prstGeom prst="rect">
            <a:avLst/>
          </a:prstGeom>
        </p:spPr>
      </p:pic>
    </p:spTree>
    <p:extLst>
      <p:ext uri="{BB962C8B-B14F-4D97-AF65-F5344CB8AC3E}">
        <p14:creationId xmlns:p14="http://schemas.microsoft.com/office/powerpoint/2010/main" val="236099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dirty="0"/>
              <a:t>Global multiple structure alignment (</a:t>
            </a:r>
            <a:r>
              <a:rPr lang="en-US" sz="2200" dirty="0" err="1"/>
              <a:t>PDBeFOLD</a:t>
            </a:r>
            <a:r>
              <a:rPr lang="en-US" sz="2200" dirty="0"/>
              <a:t>), examine conservation of structure in the 19.</a:t>
            </a:r>
          </a:p>
          <a:p>
            <a:pPr marL="0" indent="0">
              <a:buNone/>
            </a:pPr>
            <a:endParaRPr lang="en-GB" sz="2200" dirty="0"/>
          </a:p>
        </p:txBody>
      </p:sp>
      <p:pic>
        <p:nvPicPr>
          <p:cNvPr id="5" name="Picture 4">
            <a:extLst>
              <a:ext uri="{FF2B5EF4-FFF2-40B4-BE49-F238E27FC236}">
                <a16:creationId xmlns:a16="http://schemas.microsoft.com/office/drawing/2014/main" id="{E1902C58-A705-5756-A476-53CECE2EDCA4}"/>
              </a:ext>
            </a:extLst>
          </p:cNvPr>
          <p:cNvPicPr>
            <a:picLocks noChangeAspect="1"/>
          </p:cNvPicPr>
          <p:nvPr/>
        </p:nvPicPr>
        <p:blipFill>
          <a:blip r:embed="rId3"/>
          <a:stretch>
            <a:fillRect/>
          </a:stretch>
        </p:blipFill>
        <p:spPr>
          <a:xfrm>
            <a:off x="1945114" y="2290936"/>
            <a:ext cx="8289580" cy="3959352"/>
          </a:xfrm>
          <a:prstGeom prst="rect">
            <a:avLst/>
          </a:prstGeom>
        </p:spPr>
      </p:pic>
    </p:spTree>
    <p:extLst>
      <p:ext uri="{BB962C8B-B14F-4D97-AF65-F5344CB8AC3E}">
        <p14:creationId xmlns:p14="http://schemas.microsoft.com/office/powerpoint/2010/main" val="68788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C2271503-FD12-2970-432E-F4D2AEF5EC9E}"/>
              </a:ext>
            </a:extLst>
          </p:cNvPr>
          <p:cNvGraphicFramePr/>
          <p:nvPr>
            <p:extLst>
              <p:ext uri="{D42A27DB-BD31-4B8C-83A1-F6EECF244321}">
                <p14:modId xmlns:p14="http://schemas.microsoft.com/office/powerpoint/2010/main" val="3030490735"/>
              </p:ext>
            </p:extLst>
          </p:nvPr>
        </p:nvGraphicFramePr>
        <p:xfrm>
          <a:off x="207010" y="401597"/>
          <a:ext cx="5555364" cy="5704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8ED0A48-8BF3-E5E1-5CFA-1A1E8F9D16CB}"/>
              </a:ext>
            </a:extLst>
          </p:cNvPr>
          <p:cNvGraphicFramePr/>
          <p:nvPr>
            <p:extLst>
              <p:ext uri="{D42A27DB-BD31-4B8C-83A1-F6EECF244321}">
                <p14:modId xmlns:p14="http://schemas.microsoft.com/office/powerpoint/2010/main" val="3843105519"/>
              </p:ext>
            </p:extLst>
          </p:nvPr>
        </p:nvGraphicFramePr>
        <p:xfrm>
          <a:off x="5838825" y="401597"/>
          <a:ext cx="6151004" cy="570481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9149FDF3-0E39-41EE-2AB0-D58FC37E08A4}"/>
              </a:ext>
            </a:extLst>
          </p:cNvPr>
          <p:cNvSpPr txBox="1"/>
          <p:nvPr/>
        </p:nvSpPr>
        <p:spPr>
          <a:xfrm>
            <a:off x="2658139" y="74429"/>
            <a:ext cx="1200457" cy="369332"/>
          </a:xfrm>
          <a:prstGeom prst="rect">
            <a:avLst/>
          </a:prstGeom>
          <a:noFill/>
        </p:spPr>
        <p:txBody>
          <a:bodyPr wrap="none" rtlCol="0">
            <a:spAutoFit/>
          </a:bodyPr>
          <a:lstStyle/>
          <a:p>
            <a:r>
              <a:rPr lang="en-US" u="sng" dirty="0"/>
              <a:t>Raw Count</a:t>
            </a:r>
            <a:endParaRPr lang="en-GB" u="sng" dirty="0"/>
          </a:p>
        </p:txBody>
      </p:sp>
      <p:sp>
        <p:nvSpPr>
          <p:cNvPr id="9" name="TextBox 8">
            <a:extLst>
              <a:ext uri="{FF2B5EF4-FFF2-40B4-BE49-F238E27FC236}">
                <a16:creationId xmlns:a16="http://schemas.microsoft.com/office/drawing/2014/main" id="{928502C3-7192-3580-8599-8C0F8C8052F9}"/>
              </a:ext>
            </a:extLst>
          </p:cNvPr>
          <p:cNvSpPr txBox="1"/>
          <p:nvPr/>
        </p:nvSpPr>
        <p:spPr>
          <a:xfrm>
            <a:off x="8918372" y="74429"/>
            <a:ext cx="1230978" cy="369332"/>
          </a:xfrm>
          <a:prstGeom prst="rect">
            <a:avLst/>
          </a:prstGeom>
          <a:noFill/>
        </p:spPr>
        <p:txBody>
          <a:bodyPr wrap="none" rtlCol="0">
            <a:spAutoFit/>
          </a:bodyPr>
          <a:lstStyle/>
          <a:p>
            <a:r>
              <a:rPr lang="en-US" u="sng" dirty="0"/>
              <a:t>Percentage</a:t>
            </a:r>
            <a:endParaRPr lang="en-GB" u="sng" dirty="0"/>
          </a:p>
        </p:txBody>
      </p:sp>
      <p:pic>
        <p:nvPicPr>
          <p:cNvPr id="12" name="Picture 11">
            <a:extLst>
              <a:ext uri="{FF2B5EF4-FFF2-40B4-BE49-F238E27FC236}">
                <a16:creationId xmlns:a16="http://schemas.microsoft.com/office/drawing/2014/main" id="{48C6EC4B-3CAE-DC17-65DE-4C82C66979A0}"/>
              </a:ext>
            </a:extLst>
          </p:cNvPr>
          <p:cNvPicPr>
            <a:picLocks noChangeAspect="1"/>
          </p:cNvPicPr>
          <p:nvPr/>
        </p:nvPicPr>
        <p:blipFill>
          <a:blip r:embed="rId5"/>
          <a:stretch>
            <a:fillRect/>
          </a:stretch>
        </p:blipFill>
        <p:spPr>
          <a:xfrm>
            <a:off x="5014775" y="5996098"/>
            <a:ext cx="2477140" cy="709502"/>
          </a:xfrm>
          <a:prstGeom prst="rect">
            <a:avLst/>
          </a:prstGeom>
        </p:spPr>
      </p:pic>
    </p:spTree>
    <p:extLst>
      <p:ext uri="{BB962C8B-B14F-4D97-AF65-F5344CB8AC3E}">
        <p14:creationId xmlns:p14="http://schemas.microsoft.com/office/powerpoint/2010/main" val="3839310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7876A-04B6-A378-39D8-BB718F535AB7}"/>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9549AD8F-BE1E-042B-E9C2-8CF4D3FC3DD2}"/>
              </a:ext>
            </a:extLst>
          </p:cNvPr>
          <p:cNvSpPr>
            <a:spLocks noGrp="1"/>
          </p:cNvSpPr>
          <p:nvPr>
            <p:ph idx="1"/>
          </p:nvPr>
        </p:nvSpPr>
        <p:spPr/>
        <p:txBody>
          <a:bodyPr>
            <a:normAutofit fontScale="92500" lnSpcReduction="20000"/>
          </a:bodyPr>
          <a:lstStyle/>
          <a:p>
            <a:pPr marL="0" indent="0">
              <a:buNone/>
            </a:pPr>
            <a:r>
              <a:rPr lang="en-GB" dirty="0"/>
              <a:t>A</a:t>
            </a:r>
            <a:r>
              <a:rPr lang="en-GB" b="0" dirty="0">
                <a:effectLst/>
              </a:rPr>
              <a:t>ny other regions to tag and examine? </a:t>
            </a:r>
          </a:p>
          <a:p>
            <a:r>
              <a:rPr lang="en-GB" b="0" dirty="0" err="1">
                <a:effectLst/>
              </a:rPr>
              <a:t>eg</a:t>
            </a:r>
            <a:r>
              <a:rPr lang="en-GB" b="0" dirty="0">
                <a:effectLst/>
              </a:rPr>
              <a:t> low conservation across all sequences, or other 'dodgy' non-conserved regions?</a:t>
            </a:r>
          </a:p>
          <a:p>
            <a:r>
              <a:rPr lang="en-GB" b="0" dirty="0">
                <a:effectLst/>
              </a:rPr>
              <a:t>there is another possible region near start, shorter region – which sequences is this present in?</a:t>
            </a:r>
          </a:p>
          <a:p>
            <a:endParaRPr lang="en-GB" b="0" dirty="0">
              <a:effectLst/>
            </a:endParaRPr>
          </a:p>
          <a:p>
            <a:pPr marL="0" indent="0">
              <a:buNone/>
            </a:pPr>
            <a:r>
              <a:rPr lang="en-GB" dirty="0"/>
              <a:t>B</a:t>
            </a:r>
            <a:r>
              <a:rPr lang="en-GB" b="0" dirty="0">
                <a:effectLst/>
              </a:rPr>
              <a:t>etter cleaning </a:t>
            </a:r>
            <a:r>
              <a:rPr lang="en-GB" dirty="0"/>
              <a:t>approach </a:t>
            </a:r>
            <a:r>
              <a:rPr lang="en-GB" b="0" dirty="0">
                <a:effectLst/>
              </a:rPr>
              <a:t>for the MFA</a:t>
            </a:r>
          </a:p>
          <a:p>
            <a:r>
              <a:rPr lang="en-GB" b="0" dirty="0">
                <a:effectLst/>
              </a:rPr>
              <a:t>Higher consensus in conserved regions of amidase enzyme needed</a:t>
            </a:r>
          </a:p>
          <a:p>
            <a:endParaRPr lang="en-GB" dirty="0"/>
          </a:p>
          <a:p>
            <a:r>
              <a:rPr lang="en-GB" b="0" dirty="0">
                <a:effectLst/>
              </a:rPr>
              <a:t>Better presentation of sequence alignment (dendrogram?)</a:t>
            </a:r>
          </a:p>
          <a:p>
            <a:r>
              <a:rPr lang="en-GB" dirty="0"/>
              <a:t>PCA?</a:t>
            </a:r>
            <a:endParaRPr lang="en-GB" b="0" dirty="0">
              <a:effectLst/>
            </a:endParaRPr>
          </a:p>
        </p:txBody>
      </p:sp>
      <p:pic>
        <p:nvPicPr>
          <p:cNvPr id="5" name="Picture 4">
            <a:extLst>
              <a:ext uri="{FF2B5EF4-FFF2-40B4-BE49-F238E27FC236}">
                <a16:creationId xmlns:a16="http://schemas.microsoft.com/office/drawing/2014/main" id="{B79094EC-0F04-76B7-A231-F9BB19B3248A}"/>
              </a:ext>
            </a:extLst>
          </p:cNvPr>
          <p:cNvPicPr>
            <a:picLocks noChangeAspect="1"/>
          </p:cNvPicPr>
          <p:nvPr/>
        </p:nvPicPr>
        <p:blipFill>
          <a:blip r:embed="rId3"/>
          <a:stretch>
            <a:fillRect/>
          </a:stretch>
        </p:blipFill>
        <p:spPr>
          <a:xfrm>
            <a:off x="8051070" y="159150"/>
            <a:ext cx="3603048" cy="1737511"/>
          </a:xfrm>
          <a:prstGeom prst="rect">
            <a:avLst/>
          </a:prstGeom>
        </p:spPr>
      </p:pic>
    </p:spTree>
    <p:extLst>
      <p:ext uri="{BB962C8B-B14F-4D97-AF65-F5344CB8AC3E}">
        <p14:creationId xmlns:p14="http://schemas.microsoft.com/office/powerpoint/2010/main" val="1356997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01/09/2023</a:t>
            </a:r>
            <a:endParaRPr lang="en-GB" sz="2000" dirty="0"/>
          </a:p>
        </p:txBody>
      </p:sp>
    </p:spTree>
    <p:extLst>
      <p:ext uri="{BB962C8B-B14F-4D97-AF65-F5344CB8AC3E}">
        <p14:creationId xmlns:p14="http://schemas.microsoft.com/office/powerpoint/2010/main" val="3756247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91549" y="1795548"/>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817330" y="1795547"/>
            <a:ext cx="17955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Modelling to identify boundaries of insertion or non-conserved regions? (</a:t>
            </a:r>
            <a:r>
              <a:rPr lang="en-US" dirty="0" err="1">
                <a:solidFill>
                  <a:schemeClr val="tx1"/>
                </a:solidFill>
              </a:rPr>
              <a:t>Kmeans</a:t>
            </a:r>
            <a:r>
              <a:rPr lang="en-US" dirty="0">
                <a:solidFill>
                  <a:schemeClr val="tx1"/>
                </a:solidFill>
              </a:rPr>
              <a:t> clustering?)</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9326878"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Tree>
    <p:extLst>
      <p:ext uri="{BB962C8B-B14F-4D97-AF65-F5344CB8AC3E}">
        <p14:creationId xmlns:p14="http://schemas.microsoft.com/office/powerpoint/2010/main" val="2643818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
        <p:nvSpPr>
          <p:cNvPr id="4" name="Rectangle 3">
            <a:extLst>
              <a:ext uri="{FF2B5EF4-FFF2-40B4-BE49-F238E27FC236}">
                <a16:creationId xmlns:a16="http://schemas.microsoft.com/office/drawing/2014/main" id="{665A6447-CD93-DFAE-EE0F-9781965A2FA8}"/>
              </a:ext>
            </a:extLst>
          </p:cNvPr>
          <p:cNvSpPr/>
          <p:nvPr/>
        </p:nvSpPr>
        <p:spPr>
          <a:xfrm>
            <a:off x="254209" y="4642162"/>
            <a:ext cx="2342774" cy="1789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rPr>
              <a:t>https://www.nature.com/articles/s41587-023-01773-0</a:t>
            </a:r>
            <a:r>
              <a:rPr lang="en-US" dirty="0"/>
              <a:t> </a:t>
            </a:r>
            <a:r>
              <a:rPr lang="en-US" dirty="0" err="1"/>
              <a:t>FoldSeek</a:t>
            </a:r>
            <a:r>
              <a:rPr lang="en-US" dirty="0"/>
              <a:t> - search for predicted structures of similarity?</a:t>
            </a:r>
            <a:endParaRPr lang="en-GB" dirty="0"/>
          </a:p>
        </p:txBody>
      </p:sp>
      <p:sp>
        <p:nvSpPr>
          <p:cNvPr id="5" name="Rectangle 4">
            <a:extLst>
              <a:ext uri="{FF2B5EF4-FFF2-40B4-BE49-F238E27FC236}">
                <a16:creationId xmlns:a16="http://schemas.microsoft.com/office/drawing/2014/main" id="{EE7BFDC1-552F-85F7-95EB-0E2B644424BF}"/>
              </a:ext>
            </a:extLst>
          </p:cNvPr>
          <p:cNvSpPr/>
          <p:nvPr/>
        </p:nvSpPr>
        <p:spPr>
          <a:xfrm>
            <a:off x="2532559" y="4939173"/>
            <a:ext cx="2342774" cy="1540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New </a:t>
            </a:r>
            <a:r>
              <a:rPr lang="en-US" dirty="0" err="1"/>
              <a:t>AlphaFold</a:t>
            </a:r>
            <a:r>
              <a:rPr lang="en-US" dirty="0"/>
              <a:t> predictions for the different sequence clusters?</a:t>
            </a:r>
            <a:endParaRPr lang="en-GB" dirty="0"/>
          </a:p>
        </p:txBody>
      </p:sp>
      <p:sp>
        <p:nvSpPr>
          <p:cNvPr id="6" name="Rectangle 5">
            <a:extLst>
              <a:ext uri="{FF2B5EF4-FFF2-40B4-BE49-F238E27FC236}">
                <a16:creationId xmlns:a16="http://schemas.microsoft.com/office/drawing/2014/main" id="{D8FF3019-382F-C8D5-C490-08FC1ADD4CE4}"/>
              </a:ext>
            </a:extLst>
          </p:cNvPr>
          <p:cNvSpPr/>
          <p:nvPr/>
        </p:nvSpPr>
        <p:spPr>
          <a:xfrm>
            <a:off x="5916692" y="4495858"/>
            <a:ext cx="2342774" cy="2362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Bacterial paralogues: typically to bind different cofactors, does this fit with the theory here? Do different clusters bind well to different things?</a:t>
            </a:r>
            <a:endParaRPr lang="en-GB" dirty="0"/>
          </a:p>
        </p:txBody>
      </p:sp>
    </p:spTree>
    <p:extLst>
      <p:ext uri="{BB962C8B-B14F-4D97-AF65-F5344CB8AC3E}">
        <p14:creationId xmlns:p14="http://schemas.microsoft.com/office/powerpoint/2010/main" val="3506768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34B9-DBED-BF53-4AA7-B205EA50E068}"/>
              </a:ext>
            </a:extLst>
          </p:cNvPr>
          <p:cNvSpPr>
            <a:spLocks noGrp="1"/>
          </p:cNvSpPr>
          <p:nvPr>
            <p:ph type="title"/>
          </p:nvPr>
        </p:nvSpPr>
        <p:spPr/>
        <p:txBody>
          <a:bodyPr/>
          <a:lstStyle/>
          <a:p>
            <a:r>
              <a:rPr lang="en-US" dirty="0"/>
              <a:t>Cleaning MSA</a:t>
            </a:r>
            <a:endParaRPr lang="en-GB" dirty="0"/>
          </a:p>
        </p:txBody>
      </p:sp>
      <p:sp>
        <p:nvSpPr>
          <p:cNvPr id="3" name="Content Placeholder 2">
            <a:extLst>
              <a:ext uri="{FF2B5EF4-FFF2-40B4-BE49-F238E27FC236}">
                <a16:creationId xmlns:a16="http://schemas.microsoft.com/office/drawing/2014/main" id="{BC5055F6-3BCB-C896-D1F1-19DD88326959}"/>
              </a:ext>
            </a:extLst>
          </p:cNvPr>
          <p:cNvSpPr>
            <a:spLocks noGrp="1"/>
          </p:cNvSpPr>
          <p:nvPr>
            <p:ph idx="1"/>
          </p:nvPr>
        </p:nvSpPr>
        <p:spPr>
          <a:xfrm>
            <a:off x="838200" y="1690688"/>
            <a:ext cx="10515600" cy="4660236"/>
          </a:xfrm>
        </p:spPr>
        <p:txBody>
          <a:bodyPr>
            <a:normAutofit fontScale="92500"/>
          </a:bodyPr>
          <a:lstStyle/>
          <a:p>
            <a:pPr marL="0" indent="0">
              <a:buNone/>
            </a:pPr>
            <a:r>
              <a:rPr lang="en-US" dirty="0" err="1"/>
              <a:t>EvalMSA</a:t>
            </a:r>
            <a:endParaRPr lang="en-US" dirty="0"/>
          </a:p>
          <a:p>
            <a:pPr marL="0" indent="0">
              <a:buNone/>
            </a:pPr>
            <a:r>
              <a:rPr lang="en-US" dirty="0" err="1"/>
              <a:t>CIAlign</a:t>
            </a:r>
            <a:endParaRPr lang="en-US" dirty="0"/>
          </a:p>
          <a:p>
            <a:pPr marL="0" indent="0">
              <a:buNone/>
            </a:pPr>
            <a:r>
              <a:rPr lang="en-US" dirty="0"/>
              <a:t>OD-seq (2015): Outlier detection based on gap-based metric (counts number of positions between two aligned sequences – pairwise examination – generates a distance matrix between the two sequences, and uses these to identify sequences with ‘unusually high’ average distances. </a:t>
            </a:r>
          </a:p>
          <a:p>
            <a:pPr lvl="1"/>
            <a:r>
              <a:rPr lang="en-GB" dirty="0"/>
              <a:t>Designed for identifying outliers in large MSA</a:t>
            </a:r>
          </a:p>
          <a:p>
            <a:pPr lvl="1"/>
            <a:r>
              <a:rPr lang="en-GB" dirty="0"/>
              <a:t>The higher the penalty for gaps, the fewer sequences will be accepted in the final alignment</a:t>
            </a:r>
          </a:p>
          <a:p>
            <a:pPr lvl="1"/>
            <a:r>
              <a:rPr lang="en-GB" dirty="0"/>
              <a:t>Can input an MSA (</a:t>
            </a:r>
            <a:r>
              <a:rPr lang="en-GB" dirty="0" err="1"/>
              <a:t>phylip</a:t>
            </a:r>
            <a:r>
              <a:rPr lang="en-GB" dirty="0"/>
              <a:t> or </a:t>
            </a:r>
            <a:r>
              <a:rPr lang="en-GB" dirty="0" err="1"/>
              <a:t>fasta</a:t>
            </a:r>
            <a:r>
              <a:rPr lang="en-GB" dirty="0"/>
              <a:t>), tool then calculates a distance matrix and outliers predicted using bootstrapping (estimate confidence intervals) or looking at interquartile ranges. </a:t>
            </a:r>
          </a:p>
        </p:txBody>
      </p:sp>
    </p:spTree>
    <p:extLst>
      <p:ext uri="{BB962C8B-B14F-4D97-AF65-F5344CB8AC3E}">
        <p14:creationId xmlns:p14="http://schemas.microsoft.com/office/powerpoint/2010/main" val="2711451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FCC1-E3EA-73C1-59AA-AC26690A10EA}"/>
              </a:ext>
            </a:extLst>
          </p:cNvPr>
          <p:cNvSpPr>
            <a:spLocks noGrp="1"/>
          </p:cNvSpPr>
          <p:nvPr>
            <p:ph type="title"/>
          </p:nvPr>
        </p:nvSpPr>
        <p:spPr/>
        <p:txBody>
          <a:bodyPr/>
          <a:lstStyle/>
          <a:p>
            <a:r>
              <a:rPr lang="en-US" dirty="0"/>
              <a:t>OD-seq – distance matrices options</a:t>
            </a:r>
            <a:endParaRPr lang="en-GB" dirty="0"/>
          </a:p>
        </p:txBody>
      </p:sp>
      <p:sp>
        <p:nvSpPr>
          <p:cNvPr id="3" name="Content Placeholder 2">
            <a:extLst>
              <a:ext uri="{FF2B5EF4-FFF2-40B4-BE49-F238E27FC236}">
                <a16:creationId xmlns:a16="http://schemas.microsoft.com/office/drawing/2014/main" id="{B5458597-8F13-C67B-22C3-EB7C169329D2}"/>
              </a:ext>
            </a:extLst>
          </p:cNvPr>
          <p:cNvSpPr>
            <a:spLocks noGrp="1"/>
          </p:cNvSpPr>
          <p:nvPr>
            <p:ph idx="1"/>
          </p:nvPr>
        </p:nvSpPr>
        <p:spPr/>
        <p:txBody>
          <a:bodyPr>
            <a:normAutofit fontScale="92500"/>
          </a:bodyPr>
          <a:lstStyle/>
          <a:p>
            <a:pPr marL="0" indent="0">
              <a:buNone/>
            </a:pPr>
            <a:r>
              <a:rPr lang="en-GB" dirty="0"/>
              <a:t>To get distance matrix: Linear, Affine, Cumulative metrics (sequence binary: 0=residue, 1=gap)</a:t>
            </a:r>
          </a:p>
          <a:p>
            <a:pPr lvl="1"/>
            <a:r>
              <a:rPr lang="en-GB" dirty="0"/>
              <a:t>Linear: Adds 1 pt if residue/gap is not the same between two sequences for every pair of sequences. Does not distinguish number or length of each gap.</a:t>
            </a:r>
          </a:p>
          <a:p>
            <a:pPr lvl="1"/>
            <a:r>
              <a:rPr lang="en-GB" b="1" dirty="0">
                <a:solidFill>
                  <a:srgbClr val="00B050"/>
                </a:solidFill>
              </a:rPr>
              <a:t>Affine: Has a gap opening penalty (first gap after two aligned the same in the binary form scores 3pts, everything after that in the unaligned gap scores 1 pt). Shorter gaps score highly as a result (gap of 1 = 3pts, gap of 2 scores 4pts)</a:t>
            </a:r>
          </a:p>
          <a:p>
            <a:pPr lvl="1"/>
            <a:r>
              <a:rPr lang="en-GB" dirty="0"/>
              <a:t>Cumulative: Linear with additional stipulation for gap extension (longer gaps scoring more the longer the gap is). </a:t>
            </a:r>
            <a:r>
              <a:rPr lang="en-GB" i="1" dirty="0"/>
              <a:t>Also not available in R Bioconductor package.</a:t>
            </a:r>
            <a:endParaRPr lang="en-GB" dirty="0"/>
          </a:p>
          <a:p>
            <a:pPr marL="0" indent="0">
              <a:buNone/>
            </a:pPr>
            <a:r>
              <a:rPr lang="en-GB" dirty="0"/>
              <a:t>Affine would identify those regions which induce short gaps in otherwise conserved regions without penalising the long insertion region as Cumulative would. Went for Affine. </a:t>
            </a:r>
          </a:p>
          <a:p>
            <a:endParaRPr lang="en-GB" dirty="0"/>
          </a:p>
        </p:txBody>
      </p:sp>
    </p:spTree>
    <p:extLst>
      <p:ext uri="{BB962C8B-B14F-4D97-AF65-F5344CB8AC3E}">
        <p14:creationId xmlns:p14="http://schemas.microsoft.com/office/powerpoint/2010/main" val="88532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E67D-276B-4761-DF09-32388990504F}"/>
              </a:ext>
            </a:extLst>
          </p:cNvPr>
          <p:cNvSpPr>
            <a:spLocks noGrp="1"/>
          </p:cNvSpPr>
          <p:nvPr>
            <p:ph type="title"/>
          </p:nvPr>
        </p:nvSpPr>
        <p:spPr/>
        <p:txBody>
          <a:bodyPr/>
          <a:lstStyle/>
          <a:p>
            <a:r>
              <a:rPr lang="en-US" dirty="0"/>
              <a:t>Cleaned </a:t>
            </a:r>
            <a:r>
              <a:rPr lang="en-US" dirty="0" err="1"/>
              <a:t>alignmens</a:t>
            </a:r>
            <a:endParaRPr lang="en-GB" dirty="0"/>
          </a:p>
        </p:txBody>
      </p:sp>
      <p:sp>
        <p:nvSpPr>
          <p:cNvPr id="3" name="Content Placeholder 2">
            <a:extLst>
              <a:ext uri="{FF2B5EF4-FFF2-40B4-BE49-F238E27FC236}">
                <a16:creationId xmlns:a16="http://schemas.microsoft.com/office/drawing/2014/main" id="{C71C8D34-F6F9-497C-CB74-565AC1551004}"/>
              </a:ext>
            </a:extLst>
          </p:cNvPr>
          <p:cNvSpPr>
            <a:spLocks noGrp="1"/>
          </p:cNvSpPr>
          <p:nvPr>
            <p:ph idx="1"/>
          </p:nvPr>
        </p:nvSpPr>
        <p:spPr/>
        <p:txBody>
          <a:bodyPr/>
          <a:lstStyle/>
          <a:p>
            <a:pPr marL="0" indent="0">
              <a:buNone/>
            </a:pPr>
            <a:r>
              <a:rPr lang="en-US" dirty="0"/>
              <a:t>Parameters decided: Affine distance matrix calculation, Bootstrapping (n=1000), </a:t>
            </a:r>
            <a:r>
              <a:rPr lang="en-US" dirty="0" err="1"/>
              <a:t>mBed</a:t>
            </a:r>
            <a:r>
              <a:rPr lang="en-US" dirty="0"/>
              <a:t> logarithmic distance matrix calculation.</a:t>
            </a:r>
          </a:p>
          <a:p>
            <a:pPr marL="0" indent="0">
              <a:buNone/>
            </a:pPr>
            <a:endParaRPr lang="en-US" dirty="0"/>
          </a:p>
          <a:p>
            <a:pPr marL="0" indent="0">
              <a:buNone/>
            </a:pPr>
            <a:r>
              <a:rPr lang="en-US" b="1" dirty="0"/>
              <a:t>Starting n = </a:t>
            </a:r>
            <a:r>
              <a:rPr lang="en-GB" b="1" dirty="0"/>
              <a:t>34,008</a:t>
            </a:r>
          </a:p>
          <a:p>
            <a:pPr>
              <a:buFontTx/>
              <a:buChar char="-"/>
            </a:pPr>
            <a:r>
              <a:rPr lang="en-GB" dirty="0" err="1"/>
              <a:t>Kalign</a:t>
            </a:r>
            <a:r>
              <a:rPr lang="en-GB" dirty="0"/>
              <a:t> repeated, MFA still with many gaps</a:t>
            </a:r>
          </a:p>
          <a:p>
            <a:pPr lvl="1">
              <a:buFontTx/>
              <a:buChar char="-"/>
            </a:pPr>
            <a:r>
              <a:rPr lang="en-GB" dirty="0"/>
              <a:t>Affine, 2 standard deviations (N = 33,312 (696 outliers identified))</a:t>
            </a:r>
          </a:p>
          <a:p>
            <a:pPr lvl="1">
              <a:buFontTx/>
              <a:buChar char="-"/>
            </a:pPr>
            <a:r>
              <a:rPr lang="en-GB" dirty="0"/>
              <a:t>Cumulative, 2 standard deviations (N = 33,386 (622 outliers))</a:t>
            </a:r>
          </a:p>
          <a:p>
            <a:pPr lvl="1">
              <a:buFontTx/>
              <a:buChar char="-"/>
            </a:pPr>
            <a:r>
              <a:rPr lang="en-GB" b="1" dirty="0"/>
              <a:t>Affine, 1 standard deviation (N: 28,584 (5,424 outliers)). Alignment STILL contains many gaps. Retained for further examination.</a:t>
            </a:r>
          </a:p>
          <a:p>
            <a:pPr marL="0" indent="0">
              <a:buNone/>
            </a:pPr>
            <a:endParaRPr lang="en-GB" dirty="0"/>
          </a:p>
        </p:txBody>
      </p:sp>
    </p:spTree>
    <p:extLst>
      <p:ext uri="{BB962C8B-B14F-4D97-AF65-F5344CB8AC3E}">
        <p14:creationId xmlns:p14="http://schemas.microsoft.com/office/powerpoint/2010/main" val="4004665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A116-6826-3CC6-6C19-CEBCE52E47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7C9162A-7B8E-B60F-A698-2FE1FCC656E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961428A-82B9-A59A-D080-5AE23759CFBD}"/>
              </a:ext>
            </a:extLst>
          </p:cNvPr>
          <p:cNvPicPr>
            <a:picLocks noChangeAspect="1"/>
          </p:cNvPicPr>
          <p:nvPr/>
        </p:nvPicPr>
        <p:blipFill>
          <a:blip r:embed="rId3"/>
          <a:stretch>
            <a:fillRect/>
          </a:stretch>
        </p:blipFill>
        <p:spPr>
          <a:xfrm>
            <a:off x="1999133" y="75909"/>
            <a:ext cx="8193734" cy="6706181"/>
          </a:xfrm>
          <a:prstGeom prst="rect">
            <a:avLst/>
          </a:prstGeom>
        </p:spPr>
      </p:pic>
    </p:spTree>
    <p:extLst>
      <p:ext uri="{BB962C8B-B14F-4D97-AF65-F5344CB8AC3E}">
        <p14:creationId xmlns:p14="http://schemas.microsoft.com/office/powerpoint/2010/main" val="291613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E7A87D-1F16-F0D7-8155-F7150B15B13A}"/>
              </a:ext>
            </a:extLst>
          </p:cNvPr>
          <p:cNvPicPr>
            <a:picLocks noChangeAspect="1"/>
          </p:cNvPicPr>
          <p:nvPr/>
        </p:nvPicPr>
        <p:blipFill>
          <a:blip r:embed="rId3"/>
          <a:stretch>
            <a:fillRect/>
          </a:stretch>
        </p:blipFill>
        <p:spPr>
          <a:xfrm>
            <a:off x="0" y="201307"/>
            <a:ext cx="12192000" cy="6455386"/>
          </a:xfrm>
          <a:prstGeom prst="rect">
            <a:avLst/>
          </a:prstGeom>
        </p:spPr>
      </p:pic>
      <p:sp>
        <p:nvSpPr>
          <p:cNvPr id="8" name="Rectangle 7">
            <a:extLst>
              <a:ext uri="{FF2B5EF4-FFF2-40B4-BE49-F238E27FC236}">
                <a16:creationId xmlns:a16="http://schemas.microsoft.com/office/drawing/2014/main" id="{4B2393B9-84A7-90D9-13B4-E6DCBE6E839C}"/>
              </a:ext>
            </a:extLst>
          </p:cNvPr>
          <p:cNvSpPr/>
          <p:nvPr/>
        </p:nvSpPr>
        <p:spPr>
          <a:xfrm>
            <a:off x="2771335" y="276130"/>
            <a:ext cx="8947053" cy="490078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98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19"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negative</a:t>
            </a:r>
          </a:p>
          <a:p>
            <a:endParaRPr lang="en-US" sz="1800" dirty="0"/>
          </a:p>
          <a:p>
            <a:pPr marL="0" indent="0">
              <a:buNone/>
            </a:pPr>
            <a:endParaRPr lang="en-US" sz="1800" dirty="0"/>
          </a:p>
          <a:p>
            <a:pPr marL="0" indent="0">
              <a:buNone/>
            </a:pPr>
            <a:endParaRPr lang="en-GB" sz="1800" dirty="0"/>
          </a:p>
        </p:txBody>
      </p:sp>
      <p:pic>
        <p:nvPicPr>
          <p:cNvPr id="6" name="Picture 5">
            <a:extLst>
              <a:ext uri="{FF2B5EF4-FFF2-40B4-BE49-F238E27FC236}">
                <a16:creationId xmlns:a16="http://schemas.microsoft.com/office/drawing/2014/main" id="{281FE11F-F6CD-99A2-AC4F-AD40131245D7}"/>
              </a:ext>
            </a:extLst>
          </p:cNvPr>
          <p:cNvPicPr>
            <a:picLocks noChangeAspect="1"/>
          </p:cNvPicPr>
          <p:nvPr/>
        </p:nvPicPr>
        <p:blipFill>
          <a:blip r:embed="rId3"/>
          <a:stretch>
            <a:fillRect/>
          </a:stretch>
        </p:blipFill>
        <p:spPr>
          <a:xfrm>
            <a:off x="5545599" y="1095412"/>
            <a:ext cx="6213585" cy="1919570"/>
          </a:xfrm>
          <a:prstGeom prst="rect">
            <a:avLst/>
          </a:prstGeom>
        </p:spPr>
      </p:pic>
      <p:pic>
        <p:nvPicPr>
          <p:cNvPr id="8" name="Picture 7">
            <a:extLst>
              <a:ext uri="{FF2B5EF4-FFF2-40B4-BE49-F238E27FC236}">
                <a16:creationId xmlns:a16="http://schemas.microsoft.com/office/drawing/2014/main" id="{97D31411-B57F-231B-A9B3-FBC4132EEDED}"/>
              </a:ext>
            </a:extLst>
          </p:cNvPr>
          <p:cNvPicPr>
            <a:picLocks noChangeAspect="1"/>
          </p:cNvPicPr>
          <p:nvPr/>
        </p:nvPicPr>
        <p:blipFill>
          <a:blip r:embed="rId4"/>
          <a:stretch>
            <a:fillRect/>
          </a:stretch>
        </p:blipFill>
        <p:spPr>
          <a:xfrm>
            <a:off x="5403252" y="4119717"/>
            <a:ext cx="6355932" cy="1684260"/>
          </a:xfrm>
          <a:prstGeom prst="rect">
            <a:avLst/>
          </a:prstGeom>
        </p:spPr>
      </p:pic>
    </p:spTree>
    <p:extLst>
      <p:ext uri="{BB962C8B-B14F-4D97-AF65-F5344CB8AC3E}">
        <p14:creationId xmlns:p14="http://schemas.microsoft.com/office/powerpoint/2010/main" val="4003831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9CD9-6206-42D5-DC9F-3BF41447112B}"/>
              </a:ext>
            </a:extLst>
          </p:cNvPr>
          <p:cNvSpPr>
            <a:spLocks noGrp="1"/>
          </p:cNvSpPr>
          <p:nvPr>
            <p:ph type="title"/>
          </p:nvPr>
        </p:nvSpPr>
        <p:spPr/>
        <p:txBody>
          <a:bodyPr/>
          <a:lstStyle/>
          <a:p>
            <a:r>
              <a:rPr lang="en-US" dirty="0"/>
              <a:t>Cleaned Alignment – method 2</a:t>
            </a:r>
            <a:endParaRPr lang="en-GB" dirty="0"/>
          </a:p>
        </p:txBody>
      </p:sp>
      <p:sp>
        <p:nvSpPr>
          <p:cNvPr id="3" name="Content Placeholder 2">
            <a:extLst>
              <a:ext uri="{FF2B5EF4-FFF2-40B4-BE49-F238E27FC236}">
                <a16:creationId xmlns:a16="http://schemas.microsoft.com/office/drawing/2014/main" id="{A7A4140D-89AD-5DA3-8648-28F6DF153B15}"/>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Using affine 1 </a:t>
            </a:r>
            <a:r>
              <a:rPr lang="en-US" dirty="0" err="1"/>
              <a:t>st</a:t>
            </a:r>
            <a:r>
              <a:rPr lang="en-US" dirty="0"/>
              <a:t> dev alignment from OD-seq output:</a:t>
            </a:r>
          </a:p>
          <a:p>
            <a:pPr lvl="1"/>
            <a:r>
              <a:rPr lang="en-US" dirty="0"/>
              <a:t>Own code to remove sequences inducing gaps that represent information from </a:t>
            </a:r>
            <a:r>
              <a:rPr lang="en-US" b="1" dirty="0"/>
              <a:t>&lt;0.1% of dataset</a:t>
            </a:r>
          </a:p>
          <a:p>
            <a:pPr lvl="1"/>
            <a:r>
              <a:rPr lang="en-US" dirty="0"/>
              <a:t>Goal: To hopefully retain an alignment which contains more valuable representation of conserved regions and possible insertions of importance (</a:t>
            </a:r>
            <a:r>
              <a:rPr lang="en-US" dirty="0" err="1"/>
              <a:t>ie</a:t>
            </a:r>
            <a:r>
              <a:rPr lang="en-US" dirty="0"/>
              <a:t> which are present in a larger proportion of the </a:t>
            </a:r>
            <a:r>
              <a:rPr lang="en-US" dirty="0" err="1"/>
              <a:t>AmiC</a:t>
            </a:r>
            <a:r>
              <a:rPr lang="en-US" dirty="0"/>
              <a:t> sequence dataset, and which removes insertions that might be induced either by error, by a specific isolate, or in one specific species). </a:t>
            </a:r>
          </a:p>
          <a:p>
            <a:pPr lvl="2"/>
            <a:r>
              <a:rPr lang="en-US" dirty="0"/>
              <a:t>Essentially; keep insertions which might be more important in determining feature clusters.</a:t>
            </a:r>
          </a:p>
          <a:p>
            <a:pPr lvl="2"/>
            <a:r>
              <a:rPr lang="en-US" dirty="0"/>
              <a:t>Return to review sequences with removed features later on? </a:t>
            </a:r>
          </a:p>
          <a:p>
            <a:r>
              <a:rPr lang="en-US" dirty="0"/>
              <a:t>Removed empty cols (gaps only) after these sequences removed</a:t>
            </a:r>
          </a:p>
          <a:p>
            <a:pPr lvl="1"/>
            <a:r>
              <a:rPr lang="en-US" dirty="0"/>
              <a:t>N=26,413 (removed 2171 sequences)</a:t>
            </a:r>
          </a:p>
          <a:p>
            <a:r>
              <a:rPr lang="en-US" dirty="0"/>
              <a:t>Repeated for gaps induced by &lt;1% of dataset</a:t>
            </a:r>
          </a:p>
          <a:p>
            <a:pPr lvl="1"/>
            <a:r>
              <a:rPr lang="en-US" dirty="0"/>
              <a:t>N=20,217 (removed 8367 sequences)</a:t>
            </a:r>
          </a:p>
          <a:p>
            <a:r>
              <a:rPr lang="en-US" dirty="0"/>
              <a:t>Insertion region analysis then repeated.</a:t>
            </a:r>
          </a:p>
          <a:p>
            <a:endParaRPr lang="en-GB" dirty="0"/>
          </a:p>
        </p:txBody>
      </p:sp>
    </p:spTree>
    <p:extLst>
      <p:ext uri="{BB962C8B-B14F-4D97-AF65-F5344CB8AC3E}">
        <p14:creationId xmlns:p14="http://schemas.microsoft.com/office/powerpoint/2010/main" val="79555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2E21-99A3-84D3-39E4-3FFEADF8413D}"/>
              </a:ext>
            </a:extLst>
          </p:cNvPr>
          <p:cNvPicPr>
            <a:picLocks noChangeAspect="1"/>
          </p:cNvPicPr>
          <p:nvPr/>
        </p:nvPicPr>
        <p:blipFill>
          <a:blip r:embed="rId3"/>
          <a:stretch>
            <a:fillRect/>
          </a:stretch>
        </p:blipFill>
        <p:spPr>
          <a:xfrm>
            <a:off x="0" y="276130"/>
            <a:ext cx="12192000" cy="6305740"/>
          </a:xfrm>
          <a:prstGeom prst="rect">
            <a:avLst/>
          </a:prstGeom>
        </p:spPr>
      </p:pic>
      <p:sp>
        <p:nvSpPr>
          <p:cNvPr id="2" name="Rectangle 1">
            <a:extLst>
              <a:ext uri="{FF2B5EF4-FFF2-40B4-BE49-F238E27FC236}">
                <a16:creationId xmlns:a16="http://schemas.microsoft.com/office/drawing/2014/main" id="{76D01096-1611-2390-42C5-B52FDF0C1A88}"/>
              </a:ext>
            </a:extLst>
          </p:cNvPr>
          <p:cNvSpPr/>
          <p:nvPr/>
        </p:nvSpPr>
        <p:spPr>
          <a:xfrm>
            <a:off x="8145194" y="276130"/>
            <a:ext cx="3722956" cy="51399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7A8C723-4CDD-40BD-9F9C-C041556B0731}"/>
              </a:ext>
            </a:extLst>
          </p:cNvPr>
          <p:cNvPicPr>
            <a:picLocks noChangeAspect="1"/>
          </p:cNvPicPr>
          <p:nvPr/>
        </p:nvPicPr>
        <p:blipFill>
          <a:blip r:embed="rId4"/>
          <a:stretch>
            <a:fillRect/>
          </a:stretch>
        </p:blipFill>
        <p:spPr>
          <a:xfrm>
            <a:off x="-10976338" y="1029586"/>
            <a:ext cx="11868150" cy="5029200"/>
          </a:xfrm>
          <a:prstGeom prst="rect">
            <a:avLst/>
          </a:prstGeom>
          <a:ln w="28575">
            <a:solidFill>
              <a:srgbClr val="0070C0"/>
            </a:solidFill>
          </a:ln>
        </p:spPr>
      </p:pic>
    </p:spTree>
    <p:extLst>
      <p:ext uri="{BB962C8B-B14F-4D97-AF65-F5344CB8AC3E}">
        <p14:creationId xmlns:p14="http://schemas.microsoft.com/office/powerpoint/2010/main" val="75951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AA844-C770-6267-E2D5-9D29ADE2FA44}"/>
              </a:ext>
            </a:extLst>
          </p:cNvPr>
          <p:cNvPicPr>
            <a:picLocks noChangeAspect="1"/>
          </p:cNvPicPr>
          <p:nvPr/>
        </p:nvPicPr>
        <p:blipFill>
          <a:blip r:embed="rId3"/>
          <a:stretch>
            <a:fillRect/>
          </a:stretch>
        </p:blipFill>
        <p:spPr>
          <a:xfrm>
            <a:off x="0" y="307795"/>
            <a:ext cx="12192000" cy="6242410"/>
          </a:xfrm>
          <a:prstGeom prst="rect">
            <a:avLst/>
          </a:prstGeom>
        </p:spPr>
      </p:pic>
      <p:sp>
        <p:nvSpPr>
          <p:cNvPr id="6" name="Rectangle 5">
            <a:extLst>
              <a:ext uri="{FF2B5EF4-FFF2-40B4-BE49-F238E27FC236}">
                <a16:creationId xmlns:a16="http://schemas.microsoft.com/office/drawing/2014/main" id="{F9E1106E-9103-AFFF-1132-097C9375098C}"/>
              </a:ext>
            </a:extLst>
          </p:cNvPr>
          <p:cNvSpPr/>
          <p:nvPr/>
        </p:nvSpPr>
        <p:spPr>
          <a:xfrm>
            <a:off x="2150772" y="307795"/>
            <a:ext cx="3541690" cy="4779360"/>
          </a:xfrm>
          <a:prstGeom prst="rect">
            <a:avLst/>
          </a:prstGeom>
          <a:solidFill>
            <a:srgbClr val="FFFF00">
              <a:alpha val="2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2619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B1A98E7-909E-0743-4EA2-FDF5B9D9CA05}"/>
              </a:ext>
            </a:extLst>
          </p:cNvPr>
          <p:cNvGraphicFramePr>
            <a:graphicFrameLocks/>
          </p:cNvGraphicFramePr>
          <p:nvPr>
            <p:extLst>
              <p:ext uri="{D42A27DB-BD31-4B8C-83A1-F6EECF244321}">
                <p14:modId xmlns:p14="http://schemas.microsoft.com/office/powerpoint/2010/main" val="3216615602"/>
              </p:ext>
            </p:extLst>
          </p:nvPr>
        </p:nvGraphicFramePr>
        <p:xfrm>
          <a:off x="4415035" y="1229081"/>
          <a:ext cx="7711328" cy="289560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7EDF2C2-9479-7258-5829-F0E2C3021DDB}"/>
              </a:ext>
            </a:extLst>
          </p:cNvPr>
          <p:cNvSpPr txBox="1"/>
          <p:nvPr/>
        </p:nvSpPr>
        <p:spPr>
          <a:xfrm>
            <a:off x="373487" y="252914"/>
            <a:ext cx="11594521" cy="1200329"/>
          </a:xfrm>
          <a:prstGeom prst="rect">
            <a:avLst/>
          </a:prstGeom>
          <a:noFill/>
        </p:spPr>
        <p:txBody>
          <a:bodyPr wrap="none" rtlCol="0">
            <a:spAutoFit/>
          </a:bodyPr>
          <a:lstStyle/>
          <a:p>
            <a:r>
              <a:rPr lang="en-US" dirty="0"/>
              <a:t>Predicted insertion region (based on secondary structure helix prediction of 4BIN and 3NE8 and occupancy of MSA in this </a:t>
            </a:r>
          </a:p>
          <a:p>
            <a:r>
              <a:rPr lang="en-US" dirty="0"/>
              <a:t>Region). Have used an expanded region based on reduced occupancy in/around that region, to prevent result becoming </a:t>
            </a:r>
          </a:p>
          <a:p>
            <a:r>
              <a:rPr lang="en-US" dirty="0"/>
              <a:t>biased on the two structures first examined. </a:t>
            </a:r>
            <a:r>
              <a:rPr lang="en-GB" dirty="0"/>
              <a:t>Looked in pos. 140-215 (75 positions). </a:t>
            </a:r>
          </a:p>
          <a:p>
            <a:endParaRPr lang="en-US" dirty="0"/>
          </a:p>
        </p:txBody>
      </p:sp>
      <p:pic>
        <p:nvPicPr>
          <p:cNvPr id="6" name="Picture 5">
            <a:extLst>
              <a:ext uri="{FF2B5EF4-FFF2-40B4-BE49-F238E27FC236}">
                <a16:creationId xmlns:a16="http://schemas.microsoft.com/office/drawing/2014/main" id="{F9D436CA-1FB6-CADF-E597-03A335E26C1A}"/>
              </a:ext>
            </a:extLst>
          </p:cNvPr>
          <p:cNvPicPr>
            <a:picLocks noChangeAspect="1"/>
          </p:cNvPicPr>
          <p:nvPr/>
        </p:nvPicPr>
        <p:blipFill>
          <a:blip r:embed="rId4"/>
          <a:stretch>
            <a:fillRect/>
          </a:stretch>
        </p:blipFill>
        <p:spPr>
          <a:xfrm>
            <a:off x="187728" y="3951449"/>
            <a:ext cx="2336042" cy="2356993"/>
          </a:xfrm>
          <a:prstGeom prst="rect">
            <a:avLst/>
          </a:prstGeom>
        </p:spPr>
      </p:pic>
      <p:pic>
        <p:nvPicPr>
          <p:cNvPr id="7" name="Picture 6">
            <a:extLst>
              <a:ext uri="{FF2B5EF4-FFF2-40B4-BE49-F238E27FC236}">
                <a16:creationId xmlns:a16="http://schemas.microsoft.com/office/drawing/2014/main" id="{DE2EF7EB-3C04-1970-3D45-C078CB19146E}"/>
              </a:ext>
            </a:extLst>
          </p:cNvPr>
          <p:cNvPicPr>
            <a:picLocks noChangeAspect="1"/>
          </p:cNvPicPr>
          <p:nvPr/>
        </p:nvPicPr>
        <p:blipFill>
          <a:blip r:embed="rId5"/>
          <a:stretch>
            <a:fillRect/>
          </a:stretch>
        </p:blipFill>
        <p:spPr>
          <a:xfrm>
            <a:off x="2103960" y="3951449"/>
            <a:ext cx="2152720" cy="2356993"/>
          </a:xfrm>
          <a:prstGeom prst="rect">
            <a:avLst/>
          </a:prstGeom>
        </p:spPr>
      </p:pic>
      <p:pic>
        <p:nvPicPr>
          <p:cNvPr id="8" name="Picture 7">
            <a:extLst>
              <a:ext uri="{FF2B5EF4-FFF2-40B4-BE49-F238E27FC236}">
                <a16:creationId xmlns:a16="http://schemas.microsoft.com/office/drawing/2014/main" id="{5760D2D3-5767-D437-F7FB-9DD0EE03DF22}"/>
              </a:ext>
            </a:extLst>
          </p:cNvPr>
          <p:cNvPicPr>
            <a:picLocks noChangeAspect="1"/>
          </p:cNvPicPr>
          <p:nvPr/>
        </p:nvPicPr>
        <p:blipFill>
          <a:blip r:embed="rId6"/>
          <a:stretch>
            <a:fillRect/>
          </a:stretch>
        </p:blipFill>
        <p:spPr>
          <a:xfrm>
            <a:off x="1342553" y="1416346"/>
            <a:ext cx="2100343" cy="2356993"/>
          </a:xfrm>
          <a:prstGeom prst="rect">
            <a:avLst/>
          </a:prstGeom>
        </p:spPr>
      </p:pic>
      <p:graphicFrame>
        <p:nvGraphicFramePr>
          <p:cNvPr id="10" name="Chart 9">
            <a:extLst>
              <a:ext uri="{FF2B5EF4-FFF2-40B4-BE49-F238E27FC236}">
                <a16:creationId xmlns:a16="http://schemas.microsoft.com/office/drawing/2014/main" id="{B7A2F8B7-11BF-F364-781D-7EBE5F279241}"/>
              </a:ext>
            </a:extLst>
          </p:cNvPr>
          <p:cNvGraphicFramePr>
            <a:graphicFrameLocks/>
          </p:cNvGraphicFramePr>
          <p:nvPr>
            <p:extLst>
              <p:ext uri="{D42A27DB-BD31-4B8C-83A1-F6EECF244321}">
                <p14:modId xmlns:p14="http://schemas.microsoft.com/office/powerpoint/2010/main" val="3157440738"/>
              </p:ext>
            </p:extLst>
          </p:nvPr>
        </p:nvGraphicFramePr>
        <p:xfrm>
          <a:off x="4429614" y="3951449"/>
          <a:ext cx="7682170" cy="289560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5638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E1DE4DD-F4C4-68D2-350E-89F3253EA190}"/>
              </a:ext>
            </a:extLst>
          </p:cNvPr>
          <p:cNvGrpSpPr/>
          <p:nvPr/>
        </p:nvGrpSpPr>
        <p:grpSpPr>
          <a:xfrm>
            <a:off x="100918" y="174172"/>
            <a:ext cx="11990163" cy="1048656"/>
            <a:chOff x="205694" y="282576"/>
            <a:chExt cx="11990163" cy="1048656"/>
          </a:xfrm>
        </p:grpSpPr>
        <p:pic>
          <p:nvPicPr>
            <p:cNvPr id="7" name="Picture 6">
              <a:extLst>
                <a:ext uri="{FF2B5EF4-FFF2-40B4-BE49-F238E27FC236}">
                  <a16:creationId xmlns:a16="http://schemas.microsoft.com/office/drawing/2014/main" id="{6DB8D267-5BF1-0523-7D11-B6D2FC45E0FE}"/>
                </a:ext>
              </a:extLst>
            </p:cNvPr>
            <p:cNvPicPr>
              <a:picLocks noChangeAspect="1"/>
            </p:cNvPicPr>
            <p:nvPr/>
          </p:nvPicPr>
          <p:blipFill>
            <a:blip r:embed="rId3"/>
            <a:stretch>
              <a:fillRect/>
            </a:stretch>
          </p:blipFill>
          <p:spPr>
            <a:xfrm>
              <a:off x="205694" y="359682"/>
              <a:ext cx="3362325" cy="971550"/>
            </a:xfrm>
            <a:prstGeom prst="rect">
              <a:avLst/>
            </a:prstGeom>
          </p:spPr>
        </p:pic>
        <p:pic>
          <p:nvPicPr>
            <p:cNvPr id="9" name="Picture 8">
              <a:extLst>
                <a:ext uri="{FF2B5EF4-FFF2-40B4-BE49-F238E27FC236}">
                  <a16:creationId xmlns:a16="http://schemas.microsoft.com/office/drawing/2014/main" id="{96CF4D34-014F-13C2-24CE-2AE51B2C962D}"/>
                </a:ext>
              </a:extLst>
            </p:cNvPr>
            <p:cNvPicPr>
              <a:picLocks noChangeAspect="1"/>
            </p:cNvPicPr>
            <p:nvPr/>
          </p:nvPicPr>
          <p:blipFill>
            <a:blip r:embed="rId4"/>
            <a:stretch>
              <a:fillRect/>
            </a:stretch>
          </p:blipFill>
          <p:spPr>
            <a:xfrm>
              <a:off x="3509963" y="311604"/>
              <a:ext cx="6362700" cy="990600"/>
            </a:xfrm>
            <a:prstGeom prst="rect">
              <a:avLst/>
            </a:prstGeom>
          </p:spPr>
        </p:pic>
        <p:pic>
          <p:nvPicPr>
            <p:cNvPr id="11" name="Picture 10">
              <a:extLst>
                <a:ext uri="{FF2B5EF4-FFF2-40B4-BE49-F238E27FC236}">
                  <a16:creationId xmlns:a16="http://schemas.microsoft.com/office/drawing/2014/main" id="{B7244422-9CF8-433F-0034-4253B173CCAC}"/>
                </a:ext>
              </a:extLst>
            </p:cNvPr>
            <p:cNvPicPr>
              <a:picLocks noChangeAspect="1"/>
            </p:cNvPicPr>
            <p:nvPr/>
          </p:nvPicPr>
          <p:blipFill>
            <a:blip r:embed="rId5"/>
            <a:stretch>
              <a:fillRect/>
            </a:stretch>
          </p:blipFill>
          <p:spPr>
            <a:xfrm>
              <a:off x="9814607" y="282576"/>
              <a:ext cx="2381250" cy="971550"/>
            </a:xfrm>
            <a:prstGeom prst="rect">
              <a:avLst/>
            </a:prstGeom>
          </p:spPr>
        </p:pic>
      </p:grpSp>
      <p:sp>
        <p:nvSpPr>
          <p:cNvPr id="13" name="TextBox 12">
            <a:extLst>
              <a:ext uri="{FF2B5EF4-FFF2-40B4-BE49-F238E27FC236}">
                <a16:creationId xmlns:a16="http://schemas.microsoft.com/office/drawing/2014/main" id="{73EFF333-663B-CC41-F0D3-D0226A36E76A}"/>
              </a:ext>
            </a:extLst>
          </p:cNvPr>
          <p:cNvSpPr txBox="1"/>
          <p:nvPr/>
        </p:nvSpPr>
        <p:spPr>
          <a:xfrm>
            <a:off x="681056" y="1270906"/>
            <a:ext cx="10829888" cy="338554"/>
          </a:xfrm>
          <a:prstGeom prst="rect">
            <a:avLst/>
          </a:prstGeom>
          <a:noFill/>
        </p:spPr>
        <p:txBody>
          <a:bodyPr wrap="none" rtlCol="0">
            <a:spAutoFit/>
          </a:bodyPr>
          <a:lstStyle/>
          <a:p>
            <a:r>
              <a:rPr lang="en-US" sz="1600" dirty="0"/>
              <a:t>Logo for possible insertion region (140-215); two main areas identified. Hydrophobic = black, hydrophilic = blue, neutral = green </a:t>
            </a:r>
            <a:endParaRPr lang="en-GB" sz="1600" dirty="0"/>
          </a:p>
        </p:txBody>
      </p:sp>
      <p:pic>
        <p:nvPicPr>
          <p:cNvPr id="15" name="Picture 14">
            <a:extLst>
              <a:ext uri="{FF2B5EF4-FFF2-40B4-BE49-F238E27FC236}">
                <a16:creationId xmlns:a16="http://schemas.microsoft.com/office/drawing/2014/main" id="{3377A738-65BF-21D4-2A17-5F674AFB9C26}"/>
              </a:ext>
            </a:extLst>
          </p:cNvPr>
          <p:cNvPicPr>
            <a:picLocks noChangeAspect="1"/>
          </p:cNvPicPr>
          <p:nvPr/>
        </p:nvPicPr>
        <p:blipFill>
          <a:blip r:embed="rId6"/>
          <a:stretch>
            <a:fillRect/>
          </a:stretch>
        </p:blipFill>
        <p:spPr>
          <a:xfrm>
            <a:off x="2293257" y="1903639"/>
            <a:ext cx="3905250" cy="1047750"/>
          </a:xfrm>
          <a:prstGeom prst="rect">
            <a:avLst/>
          </a:prstGeom>
        </p:spPr>
      </p:pic>
      <p:pic>
        <p:nvPicPr>
          <p:cNvPr id="17" name="Picture 16">
            <a:extLst>
              <a:ext uri="{FF2B5EF4-FFF2-40B4-BE49-F238E27FC236}">
                <a16:creationId xmlns:a16="http://schemas.microsoft.com/office/drawing/2014/main" id="{7FD26970-A23F-12B7-35A8-784DFA64BDA1}"/>
              </a:ext>
            </a:extLst>
          </p:cNvPr>
          <p:cNvPicPr>
            <a:picLocks noChangeAspect="1"/>
          </p:cNvPicPr>
          <p:nvPr/>
        </p:nvPicPr>
        <p:blipFill>
          <a:blip r:embed="rId7"/>
          <a:stretch>
            <a:fillRect/>
          </a:stretch>
        </p:blipFill>
        <p:spPr>
          <a:xfrm>
            <a:off x="6722155" y="1868260"/>
            <a:ext cx="2695575" cy="1028700"/>
          </a:xfrm>
          <a:prstGeom prst="rect">
            <a:avLst/>
          </a:prstGeom>
        </p:spPr>
      </p:pic>
      <p:sp>
        <p:nvSpPr>
          <p:cNvPr id="2" name="TextBox 1">
            <a:extLst>
              <a:ext uri="{FF2B5EF4-FFF2-40B4-BE49-F238E27FC236}">
                <a16:creationId xmlns:a16="http://schemas.microsoft.com/office/drawing/2014/main" id="{331BF3B6-82AD-94C6-10F4-3FBACAD131BF}"/>
              </a:ext>
            </a:extLst>
          </p:cNvPr>
          <p:cNvSpPr txBox="1"/>
          <p:nvPr/>
        </p:nvSpPr>
        <p:spPr>
          <a:xfrm>
            <a:off x="815926" y="3559126"/>
            <a:ext cx="10185009" cy="2862322"/>
          </a:xfrm>
          <a:prstGeom prst="rect">
            <a:avLst/>
          </a:prstGeom>
          <a:noFill/>
        </p:spPr>
        <p:txBody>
          <a:bodyPr wrap="square" rtlCol="0">
            <a:spAutoFit/>
          </a:bodyPr>
          <a:lstStyle/>
          <a:p>
            <a:r>
              <a:rPr lang="en-US" dirty="0"/>
              <a:t>Next step: Annotate each sequence with additional features:</a:t>
            </a:r>
          </a:p>
          <a:p>
            <a:pPr marL="285750" indent="-285750">
              <a:buFont typeface="Arial" panose="020B0604020202020204" pitchFamily="34" charset="0"/>
              <a:buChar char="•"/>
            </a:pPr>
            <a:r>
              <a:rPr lang="en-GB" dirty="0"/>
              <a:t>Secondary Structure Predictions (</a:t>
            </a:r>
            <a:r>
              <a:rPr lang="en-GB" dirty="0">
                <a:solidFill>
                  <a:srgbClr val="FF0000"/>
                </a:solidFill>
              </a:rPr>
              <a:t>from an external tool)</a:t>
            </a:r>
          </a:p>
          <a:p>
            <a:pPr marL="285750" indent="-285750">
              <a:buFont typeface="Arial" panose="020B0604020202020204" pitchFamily="34" charset="0"/>
              <a:buChar char="•"/>
            </a:pPr>
            <a:r>
              <a:rPr lang="en-GB" i="1" dirty="0"/>
              <a:t>Hydrophobic/Hydrophilic regions (external tool or code myself based on amino acids at each position)</a:t>
            </a:r>
          </a:p>
          <a:p>
            <a:pPr marL="285750" indent="-285750">
              <a:buFont typeface="Arial" panose="020B0604020202020204" pitchFamily="34" charset="0"/>
              <a:buChar char="•"/>
            </a:pPr>
            <a:r>
              <a:rPr lang="en-GB" i="1" dirty="0"/>
              <a:t>Charged regions (external tool or code myself based on amino acids at each position)</a:t>
            </a:r>
          </a:p>
          <a:p>
            <a:pPr marL="285750" indent="-285750">
              <a:buFont typeface="Arial" panose="020B0604020202020204" pitchFamily="34" charset="0"/>
              <a:buChar char="•"/>
            </a:pPr>
            <a:r>
              <a:rPr lang="en-GB" dirty="0"/>
              <a:t>Insertion regions (need to define boundaries for these)</a:t>
            </a:r>
          </a:p>
          <a:p>
            <a:pPr marL="742950" lvl="1" indent="-285750">
              <a:buFont typeface="Arial" panose="020B0604020202020204" pitchFamily="34" charset="0"/>
              <a:buChar char="•"/>
            </a:pPr>
            <a:r>
              <a:rPr lang="en-GB" dirty="0"/>
              <a:t>Option A: Manual self-define boundaries – look at alignment, define insertion region by &lt;X% occupancy (&lt;20%?)</a:t>
            </a:r>
          </a:p>
          <a:p>
            <a:pPr marL="742950" lvl="1" indent="-285750">
              <a:buFont typeface="Arial" panose="020B0604020202020204" pitchFamily="34" charset="0"/>
              <a:buChar char="•"/>
            </a:pPr>
            <a:r>
              <a:rPr lang="en-GB" dirty="0"/>
              <a:t>Option B: Use model (nearest neighbours? K-means?) to define insertion features and cluster sequences by region (need to split sequence set into test/training/validation sets, convert data into numeric – could be simple binary with 0 for a gap and 1 for a residue?)</a:t>
            </a:r>
          </a:p>
        </p:txBody>
      </p:sp>
    </p:spTree>
    <p:extLst>
      <p:ext uri="{BB962C8B-B14F-4D97-AF65-F5344CB8AC3E}">
        <p14:creationId xmlns:p14="http://schemas.microsoft.com/office/powerpoint/2010/main" val="1001942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p:txBody>
          <a:bodyPr>
            <a:normAutofit fontScale="70000" lnSpcReduction="20000"/>
          </a:bodyPr>
          <a:lstStyle/>
          <a:p>
            <a:r>
              <a:rPr lang="en-GB" dirty="0"/>
              <a:t>DSSP3 (used DSSP3 instead of DSSP8 for broader clustering later on – higher accuracy in models, and also didn’t want to assign two </a:t>
            </a:r>
            <a:r>
              <a:rPr lang="en-GB" dirty="0" err="1"/>
              <a:t>seqs</a:t>
            </a:r>
            <a:r>
              <a:rPr lang="en-GB" dirty="0"/>
              <a:t> to different clusters if the only difference was one had a 3-Helix and one had an alpha-Helix)</a:t>
            </a:r>
          </a:p>
          <a:p>
            <a:r>
              <a:rPr lang="en-GB" dirty="0"/>
              <a:t>Have an MSA, could use a model which uses the MSA as evolutionary basis for prediction?</a:t>
            </a:r>
          </a:p>
          <a:p>
            <a:r>
              <a:rPr lang="en-GB" dirty="0">
                <a:hlinkClick r:id="rId3"/>
              </a:rPr>
              <a:t>AttSec</a:t>
            </a:r>
            <a:r>
              <a:rPr lang="en-GB" dirty="0"/>
              <a:t> – 2023, Attention model, uses NLP instead of evolutionary modelling to predict structures for each amino acid (basically pairwise looking at each pair of residues together, decides if there would be a hydrogen bond between amino acid and the local region). Designed to be better for sequences with low/no homology (therefore difficult to map SS predictions onto a the sequence).</a:t>
            </a:r>
            <a:r>
              <a:rPr lang="en-GB" dirty="0">
                <a:solidFill>
                  <a:srgbClr val="FF0000"/>
                </a:solidFill>
              </a:rPr>
              <a:t> Good for this as very few protein structures available? </a:t>
            </a:r>
            <a:r>
              <a:rPr lang="en-GB" dirty="0"/>
              <a:t>Trained on 38,000 structures from PDB. </a:t>
            </a:r>
            <a:r>
              <a:rPr lang="en-GB" dirty="0">
                <a:solidFill>
                  <a:srgbClr val="FF0000"/>
                </a:solidFill>
              </a:rPr>
              <a:t>Unclear how to use (model requires training)</a:t>
            </a:r>
          </a:p>
          <a:p>
            <a:r>
              <a:rPr lang="en-GB" dirty="0">
                <a:hlinkClick r:id="rId4"/>
              </a:rPr>
              <a:t>MUFOLD-SS</a:t>
            </a:r>
            <a:r>
              <a:rPr lang="en-GB" dirty="0"/>
              <a:t> – 2018. Uses PSI-BLAST to generate a position scoring matrix, annotated features of the residue (physio-chemical properties </a:t>
            </a:r>
            <a:r>
              <a:rPr lang="en-GB" dirty="0" err="1"/>
              <a:t>eg</a:t>
            </a:r>
            <a:r>
              <a:rPr lang="en-GB" dirty="0"/>
              <a:t> hydrophobicity, charge) and protein profiles from </a:t>
            </a:r>
            <a:r>
              <a:rPr lang="en-GB" dirty="0" err="1"/>
              <a:t>HHBlits</a:t>
            </a:r>
            <a:r>
              <a:rPr lang="en-GB" dirty="0"/>
              <a:t> (Hidden Markov Models produced from database homology searching – addition of features to the query sequence). Uses these features in deep neural network to predict secondary structure. </a:t>
            </a:r>
            <a:r>
              <a:rPr lang="en-GB" dirty="0">
                <a:solidFill>
                  <a:srgbClr val="FF0000"/>
                </a:solidFill>
              </a:rPr>
              <a:t>Original code does not exist, another group attempted to replicate in Python however this is incomplete.</a:t>
            </a:r>
          </a:p>
          <a:p>
            <a:endParaRPr lang="en-GB" dirty="0"/>
          </a:p>
        </p:txBody>
      </p:sp>
      <p:pic>
        <p:nvPicPr>
          <p:cNvPr id="5" name="Picture 4">
            <a:extLst>
              <a:ext uri="{FF2B5EF4-FFF2-40B4-BE49-F238E27FC236}">
                <a16:creationId xmlns:a16="http://schemas.microsoft.com/office/drawing/2014/main" id="{30A43468-58BC-40E0-6852-55770B63C7BC}"/>
              </a:ext>
            </a:extLst>
          </p:cNvPr>
          <p:cNvPicPr>
            <a:picLocks noChangeAspect="1"/>
          </p:cNvPicPr>
          <p:nvPr/>
        </p:nvPicPr>
        <p:blipFill>
          <a:blip r:embed="rId5"/>
          <a:stretch>
            <a:fillRect/>
          </a:stretch>
        </p:blipFill>
        <p:spPr>
          <a:xfrm>
            <a:off x="-8126510" y="211895"/>
            <a:ext cx="7934325" cy="4914900"/>
          </a:xfrm>
          <a:prstGeom prst="rect">
            <a:avLst/>
          </a:prstGeom>
        </p:spPr>
      </p:pic>
      <p:pic>
        <p:nvPicPr>
          <p:cNvPr id="7" name="Picture 6">
            <a:extLst>
              <a:ext uri="{FF2B5EF4-FFF2-40B4-BE49-F238E27FC236}">
                <a16:creationId xmlns:a16="http://schemas.microsoft.com/office/drawing/2014/main" id="{17F47DE6-89B5-398F-F8E9-E83F018BB268}"/>
              </a:ext>
            </a:extLst>
          </p:cNvPr>
          <p:cNvPicPr>
            <a:picLocks noChangeAspect="1"/>
          </p:cNvPicPr>
          <p:nvPr/>
        </p:nvPicPr>
        <p:blipFill>
          <a:blip r:embed="rId6"/>
          <a:stretch>
            <a:fillRect/>
          </a:stretch>
        </p:blipFill>
        <p:spPr>
          <a:xfrm>
            <a:off x="-8952593" y="535668"/>
            <a:ext cx="8267700" cy="5467350"/>
          </a:xfrm>
          <a:prstGeom prst="rect">
            <a:avLst/>
          </a:prstGeom>
        </p:spPr>
      </p:pic>
    </p:spTree>
    <p:extLst>
      <p:ext uri="{BB962C8B-B14F-4D97-AF65-F5344CB8AC3E}">
        <p14:creationId xmlns:p14="http://schemas.microsoft.com/office/powerpoint/2010/main" val="3458785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fontScale="77500" lnSpcReduction="20000"/>
          </a:bodyPr>
          <a:lstStyle/>
          <a:p>
            <a:r>
              <a:rPr lang="en-GB" dirty="0">
                <a:hlinkClick r:id="rId3"/>
              </a:rPr>
              <a:t>SPOT-1D</a:t>
            </a:r>
            <a:r>
              <a:rPr lang="en-GB" dirty="0"/>
              <a:t> – 2018, Another model for short sequences which also uses evolutionary information – amidase sequences around 220 residues long. Predicts a contact map from the sequence and then uses DSSP algorithm to assign torsion angles, SS3 and SS8. Trained on 10,029 protein structures. Uses one-hot encoding rather than evolutionary information. </a:t>
            </a:r>
            <a:r>
              <a:rPr lang="en-GB" dirty="0">
                <a:solidFill>
                  <a:srgbClr val="FF0000"/>
                </a:solidFill>
              </a:rPr>
              <a:t>Takes a very long time (~30mins per structure), therefore not feasible for 20,217 sequences. </a:t>
            </a:r>
          </a:p>
          <a:p>
            <a:r>
              <a:rPr lang="en-GB"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r>
              <a:rPr lang="en-GB" dirty="0"/>
              <a:t>S-Pred (2022) – uses existing MSA to predict long- and short-range interactions and secondary structure predictions. Compared to AlphaFold2 predictions and CASP database. Looks at SS8 and not SS3 (</a:t>
            </a:r>
            <a:r>
              <a:rPr lang="en-GB" dirty="0">
                <a:solidFill>
                  <a:srgbClr val="FF0000"/>
                </a:solidFill>
              </a:rPr>
              <a:t>could combine myself to get SS3 per method in AttSec paper?)</a:t>
            </a:r>
            <a:r>
              <a:rPr lang="en-GB" dirty="0"/>
              <a:t> Drawback in not using contact maps as misses beta bridge structures that SPOT-1D can recognise.</a:t>
            </a:r>
          </a:p>
          <a:p>
            <a:pPr lvl="1"/>
            <a:r>
              <a:rPr lang="en-GB" dirty="0">
                <a:solidFill>
                  <a:srgbClr val="FF0000"/>
                </a:solidFill>
              </a:rPr>
              <a:t>SS8 prediction average in validation dataset: 0.780 (SPOT-1D: 0.776, SAINT: 0.782) – very similar despite having only MSA data from </a:t>
            </a:r>
            <a:r>
              <a:rPr lang="en-GB" dirty="0" err="1">
                <a:solidFill>
                  <a:srgbClr val="FF0000"/>
                </a:solidFill>
              </a:rPr>
              <a:t>HHblits</a:t>
            </a:r>
            <a:r>
              <a:rPr lang="en-GB" dirty="0">
                <a:solidFill>
                  <a:srgbClr val="FF0000"/>
                </a:solidFill>
              </a:rPr>
              <a:t> and a single model, and not PSI-BLAST and a contact map as well. </a:t>
            </a:r>
          </a:p>
          <a:p>
            <a:pPr lvl="1"/>
            <a:r>
              <a:rPr lang="en-GB" dirty="0">
                <a:solidFill>
                  <a:srgbClr val="FF0000"/>
                </a:solidFill>
              </a:rPr>
              <a:t>However, takes ~2mins per sequence to run. Would still take over a month to complete all 20,217 sequences</a:t>
            </a:r>
          </a:p>
        </p:txBody>
      </p:sp>
    </p:spTree>
    <p:extLst>
      <p:ext uri="{BB962C8B-B14F-4D97-AF65-F5344CB8AC3E}">
        <p14:creationId xmlns:p14="http://schemas.microsoft.com/office/powerpoint/2010/main" val="1690212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B237-ABBF-59E1-3555-57E07BBB19A5}"/>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5DD00744-72E2-EF99-62B2-3854F7F9002A}"/>
              </a:ext>
            </a:extLst>
          </p:cNvPr>
          <p:cNvSpPr>
            <a:spLocks noGrp="1"/>
          </p:cNvSpPr>
          <p:nvPr>
            <p:ph idx="1"/>
          </p:nvPr>
        </p:nvSpPr>
        <p:spPr/>
        <p:txBody>
          <a:bodyPr/>
          <a:lstStyle/>
          <a:p>
            <a:pPr marL="0" indent="0">
              <a:buNone/>
            </a:pPr>
            <a:r>
              <a:rPr lang="en-GB" dirty="0"/>
              <a:t>ML models take too long to feasibly run. </a:t>
            </a:r>
          </a:p>
          <a:p>
            <a:pPr marL="0" indent="0">
              <a:buNone/>
            </a:pPr>
            <a:endParaRPr lang="en-GB" dirty="0"/>
          </a:p>
          <a:p>
            <a:pPr marL="0" indent="0">
              <a:buNone/>
            </a:pPr>
            <a:r>
              <a:rPr lang="en-GB" dirty="0"/>
              <a:t>Cannot find previous standards (</a:t>
            </a:r>
            <a:r>
              <a:rPr lang="en-GB" dirty="0" err="1"/>
              <a:t>eg</a:t>
            </a:r>
            <a:r>
              <a:rPr lang="en-GB" dirty="0"/>
              <a:t> DSSP, </a:t>
            </a:r>
            <a:r>
              <a:rPr lang="en-GB" dirty="0" err="1"/>
              <a:t>ProMotif</a:t>
            </a:r>
            <a:r>
              <a:rPr lang="en-GB" dirty="0"/>
              <a:t>), as these servers no longer exist and the source code is unavailable (these seem to only exist within other tools and require PDB coordinates?)</a:t>
            </a:r>
          </a:p>
          <a:p>
            <a:pPr marL="0" indent="0">
              <a:buNone/>
            </a:pPr>
            <a:endParaRPr lang="en-GB" dirty="0"/>
          </a:p>
          <a:p>
            <a:pPr marL="0" indent="0">
              <a:buNone/>
            </a:pPr>
            <a:r>
              <a:rPr lang="en-GB" dirty="0"/>
              <a:t>Another source for prediction algorithms?</a:t>
            </a:r>
          </a:p>
        </p:txBody>
      </p:sp>
    </p:spTree>
    <p:extLst>
      <p:ext uri="{BB962C8B-B14F-4D97-AF65-F5344CB8AC3E}">
        <p14:creationId xmlns:p14="http://schemas.microsoft.com/office/powerpoint/2010/main" val="3657526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ketch, drawing, art, illustration&#10;&#10;Description automatically generated">
            <a:extLst>
              <a:ext uri="{FF2B5EF4-FFF2-40B4-BE49-F238E27FC236}">
                <a16:creationId xmlns:a16="http://schemas.microsoft.com/office/drawing/2014/main" id="{B359C66F-7FC5-FFD5-9AAA-FB0D0513F58F}"/>
              </a:ext>
            </a:extLst>
          </p:cNvPr>
          <p:cNvPicPr>
            <a:picLocks noChangeAspect="1"/>
          </p:cNvPicPr>
          <p:nvPr/>
        </p:nvPicPr>
        <p:blipFill rotWithShape="1">
          <a:blip r:embed="rId2">
            <a:extLst>
              <a:ext uri="{28A0092B-C50C-407E-A947-70E740481C1C}">
                <a14:useLocalDpi xmlns:a14="http://schemas.microsoft.com/office/drawing/2010/main" val="0"/>
              </a:ext>
            </a:extLst>
          </a:blip>
          <a:srcRect l="4845" t="9091" r="27358"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E036E1D-0090-0817-1445-3BF8933BD1A0}"/>
              </a:ext>
            </a:extLst>
          </p:cNvPr>
          <p:cNvSpPr>
            <a:spLocks noGrp="1"/>
          </p:cNvSpPr>
          <p:nvPr>
            <p:ph type="ctrTitle"/>
          </p:nvPr>
        </p:nvSpPr>
        <p:spPr>
          <a:xfrm>
            <a:off x="477981" y="1122363"/>
            <a:ext cx="4023360" cy="3204134"/>
          </a:xfrm>
        </p:spPr>
        <p:txBody>
          <a:bodyPr anchor="b">
            <a:normAutofit/>
          </a:bodyPr>
          <a:lstStyle/>
          <a:p>
            <a:pPr algn="l"/>
            <a:r>
              <a:rPr lang="en-US" sz="4800"/>
              <a:t>Update</a:t>
            </a:r>
            <a:endParaRPr lang="en-GB" sz="4800"/>
          </a:p>
        </p:txBody>
      </p:sp>
      <p:sp>
        <p:nvSpPr>
          <p:cNvPr id="3" name="Subtitle 2">
            <a:extLst>
              <a:ext uri="{FF2B5EF4-FFF2-40B4-BE49-F238E27FC236}">
                <a16:creationId xmlns:a16="http://schemas.microsoft.com/office/drawing/2014/main" id="{6398CF3E-27F9-CF9B-EDAD-E91600F6CAFD}"/>
              </a:ext>
            </a:extLst>
          </p:cNvPr>
          <p:cNvSpPr>
            <a:spLocks noGrp="1"/>
          </p:cNvSpPr>
          <p:nvPr>
            <p:ph type="subTitle" idx="1"/>
          </p:nvPr>
        </p:nvSpPr>
        <p:spPr>
          <a:xfrm>
            <a:off x="477980" y="4872922"/>
            <a:ext cx="4023359" cy="1208141"/>
          </a:xfrm>
        </p:spPr>
        <p:txBody>
          <a:bodyPr>
            <a:normAutofit/>
          </a:bodyPr>
          <a:lstStyle/>
          <a:p>
            <a:pPr algn="l"/>
            <a:r>
              <a:rPr lang="en-US" sz="2000" dirty="0"/>
              <a:t>15/09/2023</a:t>
            </a:r>
            <a:endParaRPr lang="en-GB" sz="2000" dirty="0"/>
          </a:p>
        </p:txBody>
      </p:sp>
    </p:spTree>
    <p:extLst>
      <p:ext uri="{BB962C8B-B14F-4D97-AF65-F5344CB8AC3E}">
        <p14:creationId xmlns:p14="http://schemas.microsoft.com/office/powerpoint/2010/main" val="402893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C7B882-D53B-809F-2F83-221FE65DBD45}"/>
              </a:ext>
            </a:extLst>
          </p:cNvPr>
          <p:cNvSpPr/>
          <p:nvPr/>
        </p:nvSpPr>
        <p:spPr>
          <a:xfrm>
            <a:off x="2114203" y="1795549"/>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Aligned likely </a:t>
            </a:r>
            <a:r>
              <a:rPr lang="en-US" dirty="0" err="1">
                <a:solidFill>
                  <a:schemeClr val="tx1"/>
                </a:solidFill>
              </a:rPr>
              <a:t>AmiC</a:t>
            </a:r>
            <a:r>
              <a:rPr lang="en-US" dirty="0">
                <a:solidFill>
                  <a:schemeClr val="tx1"/>
                </a:solidFill>
              </a:rPr>
              <a:t> bacterial sequences through protein sequence database similarity searches</a:t>
            </a:r>
            <a:endParaRPr lang="en-GB" dirty="0">
              <a:solidFill>
                <a:schemeClr val="tx1"/>
              </a:solidFill>
            </a:endParaRPr>
          </a:p>
        </p:txBody>
      </p:sp>
      <p:sp>
        <p:nvSpPr>
          <p:cNvPr id="5" name="Rectangle 4">
            <a:extLst>
              <a:ext uri="{FF2B5EF4-FFF2-40B4-BE49-F238E27FC236}">
                <a16:creationId xmlns:a16="http://schemas.microsoft.com/office/drawing/2014/main" id="{FEFCA000-9E70-13A4-C85A-57E160159598}"/>
              </a:ext>
            </a:extLst>
          </p:cNvPr>
          <p:cNvSpPr/>
          <p:nvPr/>
        </p:nvSpPr>
        <p:spPr>
          <a:xfrm>
            <a:off x="188422" y="1795550"/>
            <a:ext cx="1795549" cy="264344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Identified possible insertion region by aligning existing protein structures defined as bacterial </a:t>
            </a:r>
            <a:r>
              <a:rPr lang="en-US" dirty="0" err="1">
                <a:solidFill>
                  <a:schemeClr val="tx1"/>
                </a:solidFill>
              </a:rPr>
              <a:t>AmiC</a:t>
            </a:r>
            <a:endParaRPr lang="en-GB" dirty="0">
              <a:solidFill>
                <a:schemeClr val="tx1"/>
              </a:solidFill>
            </a:endParaRPr>
          </a:p>
        </p:txBody>
      </p:sp>
      <p:sp>
        <p:nvSpPr>
          <p:cNvPr id="6" name="Rectangle 5">
            <a:extLst>
              <a:ext uri="{FF2B5EF4-FFF2-40B4-BE49-F238E27FC236}">
                <a16:creationId xmlns:a16="http://schemas.microsoft.com/office/drawing/2014/main" id="{97F14A8F-5EB1-8F68-6643-0BFA1E4FB748}"/>
              </a:ext>
            </a:extLst>
          </p:cNvPr>
          <p:cNvSpPr/>
          <p:nvPr/>
        </p:nvSpPr>
        <p:spPr>
          <a:xfrm>
            <a:off x="4039985" y="1795549"/>
            <a:ext cx="1795549" cy="264344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Illustrated insertion region appears more evolutionarily linked to ‘gram negative’ bacteria</a:t>
            </a:r>
            <a:endParaRPr lang="en-GB" dirty="0">
              <a:solidFill>
                <a:schemeClr val="tx1"/>
              </a:solidFill>
            </a:endParaRPr>
          </a:p>
        </p:txBody>
      </p:sp>
      <p:sp>
        <p:nvSpPr>
          <p:cNvPr id="7" name="Rectangle 6">
            <a:extLst>
              <a:ext uri="{FF2B5EF4-FFF2-40B4-BE49-F238E27FC236}">
                <a16:creationId xmlns:a16="http://schemas.microsoft.com/office/drawing/2014/main" id="{EBEEFF05-D4D8-EFB7-7500-780531A67F12}"/>
              </a:ext>
            </a:extLst>
          </p:cNvPr>
          <p:cNvSpPr/>
          <p:nvPr/>
        </p:nvSpPr>
        <p:spPr>
          <a:xfrm>
            <a:off x="5104011" y="698269"/>
            <a:ext cx="1795549" cy="1030778"/>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+MSA alignment outlier detection and removal step</a:t>
            </a:r>
            <a:endParaRPr lang="en-GB" dirty="0">
              <a:solidFill>
                <a:schemeClr val="tx1"/>
              </a:solidFill>
            </a:endParaRPr>
          </a:p>
        </p:txBody>
      </p:sp>
      <p:sp>
        <p:nvSpPr>
          <p:cNvPr id="8" name="Rectangle 7">
            <a:extLst>
              <a:ext uri="{FF2B5EF4-FFF2-40B4-BE49-F238E27FC236}">
                <a16:creationId xmlns:a16="http://schemas.microsoft.com/office/drawing/2014/main" id="{A69EF0FF-74E8-3538-10C0-C3CA49180938}"/>
              </a:ext>
            </a:extLst>
          </p:cNvPr>
          <p:cNvSpPr/>
          <p:nvPr/>
        </p:nvSpPr>
        <p:spPr>
          <a:xfrm>
            <a:off x="5965767" y="1795549"/>
            <a:ext cx="1795549" cy="264344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MSA cleaning: illustrated insertion region appears more evolutionarily linked to ‘gram negative’ bacteria</a:t>
            </a:r>
            <a:endParaRPr lang="en-GB" dirty="0">
              <a:solidFill>
                <a:schemeClr val="tx1"/>
              </a:solidFill>
            </a:endParaRPr>
          </a:p>
        </p:txBody>
      </p:sp>
      <p:sp>
        <p:nvSpPr>
          <p:cNvPr id="9" name="TextBox 8">
            <a:extLst>
              <a:ext uri="{FF2B5EF4-FFF2-40B4-BE49-F238E27FC236}">
                <a16:creationId xmlns:a16="http://schemas.microsoft.com/office/drawing/2014/main" id="{63E0852E-549F-D2C8-7367-19DA397F0387}"/>
              </a:ext>
            </a:extLst>
          </p:cNvPr>
          <p:cNvSpPr txBox="1"/>
          <p:nvPr/>
        </p:nvSpPr>
        <p:spPr>
          <a:xfrm>
            <a:off x="188422" y="37098"/>
            <a:ext cx="7361695" cy="461665"/>
          </a:xfrm>
          <a:prstGeom prst="rect">
            <a:avLst/>
          </a:prstGeom>
          <a:noFill/>
        </p:spPr>
        <p:txBody>
          <a:bodyPr wrap="none" rtlCol="0">
            <a:spAutoFit/>
          </a:bodyPr>
          <a:lstStyle/>
          <a:p>
            <a:r>
              <a:rPr lang="en-US" sz="2400" dirty="0"/>
              <a:t>Phase 1: </a:t>
            </a:r>
            <a:r>
              <a:rPr lang="en-US" sz="2400" dirty="0" err="1"/>
              <a:t>AmiC</a:t>
            </a:r>
            <a:r>
              <a:rPr lang="en-US" sz="2400" dirty="0"/>
              <a:t> family identification and sequence analysis</a:t>
            </a:r>
            <a:endParaRPr lang="en-GB" sz="2400" dirty="0"/>
          </a:p>
        </p:txBody>
      </p:sp>
      <p:sp>
        <p:nvSpPr>
          <p:cNvPr id="10" name="Rectangle 9">
            <a:extLst>
              <a:ext uri="{FF2B5EF4-FFF2-40B4-BE49-F238E27FC236}">
                <a16:creationId xmlns:a16="http://schemas.microsoft.com/office/drawing/2014/main" id="{49E338CA-BB52-92BA-B331-F2B171D8E0D2}"/>
              </a:ext>
            </a:extLst>
          </p:cNvPr>
          <p:cNvSpPr/>
          <p:nvPr/>
        </p:nvSpPr>
        <p:spPr>
          <a:xfrm>
            <a:off x="7877085" y="1795547"/>
            <a:ext cx="1579149"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Clustering based on features from external tools (secondary structure clustering, residue hydrophobicity)</a:t>
            </a:r>
            <a:endParaRPr lang="en-GB" dirty="0">
              <a:solidFill>
                <a:schemeClr val="tx1"/>
              </a:solidFill>
            </a:endParaRPr>
          </a:p>
        </p:txBody>
      </p:sp>
      <p:sp>
        <p:nvSpPr>
          <p:cNvPr id="11" name="Rectangle 10">
            <a:extLst>
              <a:ext uri="{FF2B5EF4-FFF2-40B4-BE49-F238E27FC236}">
                <a16:creationId xmlns:a16="http://schemas.microsoft.com/office/drawing/2014/main" id="{B03D79FD-4EC9-766B-806A-E00560ACD6B1}"/>
              </a:ext>
            </a:extLst>
          </p:cNvPr>
          <p:cNvSpPr/>
          <p:nvPr/>
        </p:nvSpPr>
        <p:spPr>
          <a:xfrm>
            <a:off x="9522364" y="1795547"/>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Investigate boundaries of insertion or non-conserved regions</a:t>
            </a:r>
            <a:endParaRPr lang="en-GB" dirty="0">
              <a:solidFill>
                <a:schemeClr val="tx1"/>
              </a:solidFill>
            </a:endParaRPr>
          </a:p>
        </p:txBody>
      </p:sp>
      <p:sp>
        <p:nvSpPr>
          <p:cNvPr id="13" name="TextBox 12">
            <a:extLst>
              <a:ext uri="{FF2B5EF4-FFF2-40B4-BE49-F238E27FC236}">
                <a16:creationId xmlns:a16="http://schemas.microsoft.com/office/drawing/2014/main" id="{341E6801-E4CD-A5D6-C966-EAE0D839B6A3}"/>
              </a:ext>
            </a:extLst>
          </p:cNvPr>
          <p:cNvSpPr txBox="1"/>
          <p:nvPr/>
        </p:nvSpPr>
        <p:spPr>
          <a:xfrm>
            <a:off x="8152017" y="4652928"/>
            <a:ext cx="2776451" cy="1754326"/>
          </a:xfrm>
          <a:prstGeom prst="rect">
            <a:avLst/>
          </a:prstGeom>
          <a:noFill/>
        </p:spPr>
        <p:txBody>
          <a:bodyPr wrap="square" rtlCol="0">
            <a:spAutoFit/>
          </a:bodyPr>
          <a:lstStyle/>
          <a:p>
            <a:r>
              <a:rPr lang="en-US" dirty="0"/>
              <a:t>After clustering: What features co-occur with the insertion region? What categories of sequence are there? Can we identify </a:t>
            </a:r>
            <a:r>
              <a:rPr lang="en-US" dirty="0" err="1"/>
              <a:t>AmiC</a:t>
            </a:r>
            <a:r>
              <a:rPr lang="en-US" dirty="0"/>
              <a:t> features?</a:t>
            </a:r>
            <a:endParaRPr lang="en-GB" dirty="0"/>
          </a:p>
        </p:txBody>
      </p:sp>
      <p:sp>
        <p:nvSpPr>
          <p:cNvPr id="15" name="TextBox 14">
            <a:extLst>
              <a:ext uri="{FF2B5EF4-FFF2-40B4-BE49-F238E27FC236}">
                <a16:creationId xmlns:a16="http://schemas.microsoft.com/office/drawing/2014/main" id="{E380D381-F464-142B-3A16-C95AF97E7DA1}"/>
              </a:ext>
            </a:extLst>
          </p:cNvPr>
          <p:cNvSpPr txBox="1"/>
          <p:nvPr/>
        </p:nvSpPr>
        <p:spPr>
          <a:xfrm>
            <a:off x="188422" y="492994"/>
            <a:ext cx="3932528" cy="1169551"/>
          </a:xfrm>
          <a:prstGeom prst="rect">
            <a:avLst/>
          </a:prstGeom>
          <a:noFill/>
        </p:spPr>
        <p:txBody>
          <a:bodyPr wrap="square" rtlCol="0">
            <a:spAutoFit/>
          </a:bodyPr>
          <a:lstStyle/>
          <a:p>
            <a:r>
              <a:rPr lang="en-US" sz="1400" dirty="0"/>
              <a:t>Needed because: </a:t>
            </a:r>
            <a:r>
              <a:rPr lang="en-US" sz="1400" dirty="0" err="1"/>
              <a:t>AmiC</a:t>
            </a:r>
            <a:r>
              <a:rPr lang="en-US" sz="1400" dirty="0"/>
              <a:t> domain encompasses proteins with varying function (endolytic, sporulating, cell cycle) and isn’t on its own a distinctive classifier for differing function of amidase C in bacteria.</a:t>
            </a:r>
            <a:endParaRPr lang="en-GB" sz="1400" dirty="0"/>
          </a:p>
        </p:txBody>
      </p:sp>
      <p:sp>
        <p:nvSpPr>
          <p:cNvPr id="16" name="TextBox 15">
            <a:extLst>
              <a:ext uri="{FF2B5EF4-FFF2-40B4-BE49-F238E27FC236}">
                <a16:creationId xmlns:a16="http://schemas.microsoft.com/office/drawing/2014/main" id="{AFB01167-770E-CDE7-05F4-329A8477DBAD}"/>
              </a:ext>
            </a:extLst>
          </p:cNvPr>
          <p:cNvSpPr txBox="1"/>
          <p:nvPr/>
        </p:nvSpPr>
        <p:spPr>
          <a:xfrm>
            <a:off x="107457" y="4652928"/>
            <a:ext cx="3932528" cy="2031325"/>
          </a:xfrm>
          <a:prstGeom prst="rect">
            <a:avLst/>
          </a:prstGeom>
          <a:noFill/>
        </p:spPr>
        <p:txBody>
          <a:bodyPr wrap="square" rtlCol="0">
            <a:spAutoFit/>
          </a:bodyPr>
          <a:lstStyle/>
          <a:p>
            <a:r>
              <a:rPr lang="en-US" sz="1400" dirty="0"/>
              <a:t>Therefore need to generate a ‘</a:t>
            </a:r>
            <a:r>
              <a:rPr lang="en-US" sz="1400" dirty="0" err="1"/>
              <a:t>truthset</a:t>
            </a:r>
            <a:r>
              <a:rPr lang="en-US" sz="1400" dirty="0"/>
              <a:t>’ of </a:t>
            </a:r>
            <a:r>
              <a:rPr lang="en-US" sz="1400" dirty="0" err="1"/>
              <a:t>AmiC</a:t>
            </a:r>
            <a:r>
              <a:rPr lang="en-US" sz="1400" dirty="0"/>
              <a:t> sequences and structures which can be used to further interrogate the differing functions of </a:t>
            </a:r>
            <a:r>
              <a:rPr lang="en-US" sz="1400" dirty="0" err="1"/>
              <a:t>AmiC</a:t>
            </a:r>
            <a:r>
              <a:rPr lang="en-US" sz="1400" dirty="0"/>
              <a:t> in bacteria, demonstrate the diversity of the </a:t>
            </a:r>
            <a:r>
              <a:rPr lang="en-US" sz="1400" dirty="0" err="1"/>
              <a:t>AmiC</a:t>
            </a:r>
            <a:r>
              <a:rPr lang="en-US" sz="1400" dirty="0"/>
              <a:t> protein, and generate new categories/clusters which are more functionally useful in distinguishing the protein between bacterial species. </a:t>
            </a:r>
          </a:p>
          <a:p>
            <a:r>
              <a:rPr lang="en-US" sz="1400" dirty="0"/>
              <a:t>Clinical utility; possible identification of targets for </a:t>
            </a:r>
            <a:r>
              <a:rPr lang="en-US" sz="1400" dirty="0" err="1"/>
              <a:t>AmiC</a:t>
            </a:r>
            <a:r>
              <a:rPr lang="en-US" sz="1400" dirty="0"/>
              <a:t> of differing function? Transient helix region? </a:t>
            </a:r>
            <a:endParaRPr lang="en-GB" sz="1400" dirty="0"/>
          </a:p>
        </p:txBody>
      </p:sp>
      <p:sp>
        <p:nvSpPr>
          <p:cNvPr id="2" name="Rectangle 1">
            <a:extLst>
              <a:ext uri="{FF2B5EF4-FFF2-40B4-BE49-F238E27FC236}">
                <a16:creationId xmlns:a16="http://schemas.microsoft.com/office/drawing/2014/main" id="{0F86D79D-943F-D57F-EF21-93F628F93447}"/>
              </a:ext>
            </a:extLst>
          </p:cNvPr>
          <p:cNvSpPr/>
          <p:nvPr/>
        </p:nvSpPr>
        <p:spPr>
          <a:xfrm>
            <a:off x="10853448" y="1795546"/>
            <a:ext cx="1110865" cy="264344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Identify a set of features which can define </a:t>
            </a:r>
            <a:r>
              <a:rPr lang="en-US" b="1" dirty="0" err="1">
                <a:solidFill>
                  <a:schemeClr val="tx1"/>
                </a:solidFill>
              </a:rPr>
              <a:t>AmiC</a:t>
            </a:r>
            <a:r>
              <a:rPr lang="en-US" b="1" dirty="0">
                <a:solidFill>
                  <a:schemeClr val="tx1"/>
                </a:solidFill>
              </a:rPr>
              <a:t> protein functions</a:t>
            </a:r>
            <a:endParaRPr lang="en-GB" b="1" dirty="0">
              <a:solidFill>
                <a:schemeClr val="tx1"/>
              </a:solidFill>
            </a:endParaRPr>
          </a:p>
        </p:txBody>
      </p:sp>
    </p:spTree>
    <p:extLst>
      <p:ext uri="{BB962C8B-B14F-4D97-AF65-F5344CB8AC3E}">
        <p14:creationId xmlns:p14="http://schemas.microsoft.com/office/powerpoint/2010/main" val="350560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438913" y="859536"/>
            <a:ext cx="4832802" cy="1170432"/>
          </a:xfrm>
        </p:spPr>
        <p:txBody>
          <a:bodyPr anchor="b">
            <a:normAutofit/>
          </a:bodyPr>
          <a:lstStyle/>
          <a:p>
            <a:r>
              <a:rPr lang="en-US" sz="3400"/>
              <a:t>PDBeFOLD Multiple Alignments</a:t>
            </a:r>
            <a:endParaRPr lang="en-GB" sz="3400"/>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38912" y="2512611"/>
            <a:ext cx="4832803" cy="3664351"/>
          </a:xfrm>
        </p:spPr>
        <p:txBody>
          <a:bodyPr>
            <a:normAutofit/>
          </a:bodyPr>
          <a:lstStyle/>
          <a:p>
            <a:r>
              <a:rPr lang="en-US" sz="1800" dirty="0"/>
              <a:t>Repeated alignment in </a:t>
            </a:r>
            <a:r>
              <a:rPr lang="en-US" sz="1800" b="1" dirty="0"/>
              <a:t>gram positive</a:t>
            </a:r>
          </a:p>
          <a:p>
            <a:endParaRPr lang="en-US" sz="1800" dirty="0"/>
          </a:p>
          <a:p>
            <a:pPr marL="0" indent="0">
              <a:buNone/>
            </a:pPr>
            <a:endParaRPr lang="en-US" sz="1800" dirty="0"/>
          </a:p>
          <a:p>
            <a:pPr marL="0" indent="0">
              <a:buNone/>
            </a:pPr>
            <a:endParaRPr lang="en-GB" sz="1800" dirty="0"/>
          </a:p>
        </p:txBody>
      </p:sp>
      <p:pic>
        <p:nvPicPr>
          <p:cNvPr id="5" name="Picture 4">
            <a:extLst>
              <a:ext uri="{FF2B5EF4-FFF2-40B4-BE49-F238E27FC236}">
                <a16:creationId xmlns:a16="http://schemas.microsoft.com/office/drawing/2014/main" id="{508C0B64-BB24-E5B9-F3D8-760CECC25574}"/>
              </a:ext>
            </a:extLst>
          </p:cNvPr>
          <p:cNvPicPr>
            <a:picLocks noChangeAspect="1"/>
          </p:cNvPicPr>
          <p:nvPr/>
        </p:nvPicPr>
        <p:blipFill>
          <a:blip r:embed="rId3"/>
          <a:stretch>
            <a:fillRect/>
          </a:stretch>
        </p:blipFill>
        <p:spPr>
          <a:xfrm>
            <a:off x="5563518" y="596998"/>
            <a:ext cx="6195666" cy="3115843"/>
          </a:xfrm>
          <a:prstGeom prst="rect">
            <a:avLst/>
          </a:prstGeom>
        </p:spPr>
      </p:pic>
      <p:pic>
        <p:nvPicPr>
          <p:cNvPr id="9" name="Picture 8">
            <a:extLst>
              <a:ext uri="{FF2B5EF4-FFF2-40B4-BE49-F238E27FC236}">
                <a16:creationId xmlns:a16="http://schemas.microsoft.com/office/drawing/2014/main" id="{CA580719-71C2-25C7-8EDE-750516480DD6}"/>
              </a:ext>
            </a:extLst>
          </p:cNvPr>
          <p:cNvPicPr>
            <a:picLocks noChangeAspect="1"/>
          </p:cNvPicPr>
          <p:nvPr/>
        </p:nvPicPr>
        <p:blipFill>
          <a:blip r:embed="rId4"/>
          <a:stretch>
            <a:fillRect/>
          </a:stretch>
        </p:blipFill>
        <p:spPr>
          <a:xfrm>
            <a:off x="5352168" y="4105370"/>
            <a:ext cx="6407016" cy="1733569"/>
          </a:xfrm>
          <a:prstGeom prst="rect">
            <a:avLst/>
          </a:prstGeom>
        </p:spPr>
      </p:pic>
    </p:spTree>
    <p:extLst>
      <p:ext uri="{BB962C8B-B14F-4D97-AF65-F5344CB8AC3E}">
        <p14:creationId xmlns:p14="http://schemas.microsoft.com/office/powerpoint/2010/main" val="1374698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21023-0443-82F3-59F3-F9B0004B39FC}"/>
              </a:ext>
            </a:extLst>
          </p:cNvPr>
          <p:cNvSpPr txBox="1"/>
          <p:nvPr/>
        </p:nvSpPr>
        <p:spPr>
          <a:xfrm>
            <a:off x="399010" y="315884"/>
            <a:ext cx="4395947" cy="369332"/>
          </a:xfrm>
          <a:prstGeom prst="rect">
            <a:avLst/>
          </a:prstGeom>
          <a:noFill/>
        </p:spPr>
        <p:txBody>
          <a:bodyPr wrap="none" rtlCol="0">
            <a:spAutoFit/>
          </a:bodyPr>
          <a:lstStyle/>
          <a:p>
            <a:r>
              <a:rPr lang="en-US" dirty="0"/>
              <a:t>Phase 2 – structural and functional analyses?</a:t>
            </a:r>
            <a:endParaRPr lang="en-GB" dirty="0"/>
          </a:p>
        </p:txBody>
      </p:sp>
      <p:sp>
        <p:nvSpPr>
          <p:cNvPr id="3" name="Rectangle 2">
            <a:extLst>
              <a:ext uri="{FF2B5EF4-FFF2-40B4-BE49-F238E27FC236}">
                <a16:creationId xmlns:a16="http://schemas.microsoft.com/office/drawing/2014/main" id="{CB38D2F8-0A36-7354-E8BA-9D5603DD5D24}"/>
              </a:ext>
            </a:extLst>
          </p:cNvPr>
          <p:cNvSpPr/>
          <p:nvPr/>
        </p:nvSpPr>
        <p:spPr>
          <a:xfrm>
            <a:off x="4165612"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Cofactor docking and binding for different clusters</a:t>
            </a:r>
            <a:endParaRPr lang="en-GB" dirty="0"/>
          </a:p>
        </p:txBody>
      </p:sp>
      <p:sp>
        <p:nvSpPr>
          <p:cNvPr id="14" name="Rectangle 13">
            <a:extLst>
              <a:ext uri="{FF2B5EF4-FFF2-40B4-BE49-F238E27FC236}">
                <a16:creationId xmlns:a16="http://schemas.microsoft.com/office/drawing/2014/main" id="{AFA94229-EFDD-7F26-0310-319FED191B6E}"/>
              </a:ext>
            </a:extLst>
          </p:cNvPr>
          <p:cNvSpPr/>
          <p:nvPr/>
        </p:nvSpPr>
        <p:spPr>
          <a:xfrm>
            <a:off x="707516"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prediction (</a:t>
            </a:r>
            <a:r>
              <a:rPr lang="en-US" dirty="0" err="1"/>
              <a:t>AlphaFold</a:t>
            </a:r>
            <a:r>
              <a:rPr lang="en-US" dirty="0"/>
              <a:t>?) for different clusters</a:t>
            </a:r>
            <a:endParaRPr lang="en-GB" dirty="0"/>
          </a:p>
        </p:txBody>
      </p:sp>
      <p:sp>
        <p:nvSpPr>
          <p:cNvPr id="15" name="Rectangle 14">
            <a:extLst>
              <a:ext uri="{FF2B5EF4-FFF2-40B4-BE49-F238E27FC236}">
                <a16:creationId xmlns:a16="http://schemas.microsoft.com/office/drawing/2014/main" id="{398BC14A-EEE9-9B99-8DF8-99A8F4DF32C3}"/>
              </a:ext>
            </a:extLst>
          </p:cNvPr>
          <p:cNvSpPr/>
          <p:nvPr/>
        </p:nvSpPr>
        <p:spPr>
          <a:xfrm>
            <a:off x="757848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3: Where is cofactor likely to bind?</a:t>
            </a:r>
            <a:endParaRPr lang="en-GB" dirty="0"/>
          </a:p>
        </p:txBody>
      </p:sp>
      <p:sp>
        <p:nvSpPr>
          <p:cNvPr id="16" name="Rectangle 15">
            <a:extLst>
              <a:ext uri="{FF2B5EF4-FFF2-40B4-BE49-F238E27FC236}">
                <a16:creationId xmlns:a16="http://schemas.microsoft.com/office/drawing/2014/main" id="{3FBC2F25-A400-7170-E6A9-98EFCA9707D4}"/>
              </a:ext>
            </a:extLst>
          </p:cNvPr>
          <p:cNvSpPr/>
          <p:nvPr/>
        </p:nvSpPr>
        <p:spPr>
          <a:xfrm>
            <a:off x="5920047"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2: Which cofactors are likely to bind?</a:t>
            </a:r>
            <a:endParaRPr lang="en-GB" dirty="0"/>
          </a:p>
        </p:txBody>
      </p:sp>
      <p:sp>
        <p:nvSpPr>
          <p:cNvPr id="17" name="Rectangle 16">
            <a:extLst>
              <a:ext uri="{FF2B5EF4-FFF2-40B4-BE49-F238E27FC236}">
                <a16:creationId xmlns:a16="http://schemas.microsoft.com/office/drawing/2014/main" id="{C7E887FA-D409-376F-5259-1413079D80A7}"/>
              </a:ext>
            </a:extLst>
          </p:cNvPr>
          <p:cNvSpPr/>
          <p:nvPr/>
        </p:nvSpPr>
        <p:spPr>
          <a:xfrm>
            <a:off x="9236927" y="1745673"/>
            <a:ext cx="1682144"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4: Possible functional effect of binding? Transient region effect w/helix for insertion region?</a:t>
            </a:r>
            <a:endParaRPr lang="en-GB" dirty="0"/>
          </a:p>
        </p:txBody>
      </p:sp>
      <p:sp>
        <p:nvSpPr>
          <p:cNvPr id="18" name="Rectangle 17">
            <a:extLst>
              <a:ext uri="{FF2B5EF4-FFF2-40B4-BE49-F238E27FC236}">
                <a16:creationId xmlns:a16="http://schemas.microsoft.com/office/drawing/2014/main" id="{DDC4C1F5-31E1-BABC-ECDD-6BEC1BF8B9F5}"/>
              </a:ext>
            </a:extLst>
          </p:cNvPr>
          <p:cNvSpPr/>
          <p:nvPr/>
        </p:nvSpPr>
        <p:spPr>
          <a:xfrm>
            <a:off x="2436564" y="1745673"/>
            <a:ext cx="1419442" cy="26268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Question 1: Examine structural differences for each cluster? </a:t>
            </a:r>
            <a:endParaRPr lang="en-GB" dirty="0"/>
          </a:p>
        </p:txBody>
      </p:sp>
    </p:spTree>
    <p:extLst>
      <p:ext uri="{BB962C8B-B14F-4D97-AF65-F5344CB8AC3E}">
        <p14:creationId xmlns:p14="http://schemas.microsoft.com/office/powerpoint/2010/main" val="1071273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4EDC-0E92-3E73-3958-F15C4F288DF1}"/>
              </a:ext>
            </a:extLst>
          </p:cNvPr>
          <p:cNvSpPr>
            <a:spLocks noGrp="1"/>
          </p:cNvSpPr>
          <p:nvPr>
            <p:ph type="title"/>
          </p:nvPr>
        </p:nvSpPr>
        <p:spPr/>
        <p:txBody>
          <a:bodyPr/>
          <a:lstStyle/>
          <a:p>
            <a:r>
              <a:rPr lang="en-GB" dirty="0"/>
              <a:t>To-Do</a:t>
            </a:r>
          </a:p>
        </p:txBody>
      </p:sp>
      <p:sp>
        <p:nvSpPr>
          <p:cNvPr id="3" name="Content Placeholder 2">
            <a:extLst>
              <a:ext uri="{FF2B5EF4-FFF2-40B4-BE49-F238E27FC236}">
                <a16:creationId xmlns:a16="http://schemas.microsoft.com/office/drawing/2014/main" id="{B6CB0FF9-4E14-090E-76AB-FC60FA2767FE}"/>
              </a:ext>
            </a:extLst>
          </p:cNvPr>
          <p:cNvSpPr>
            <a:spLocks noGrp="1"/>
          </p:cNvSpPr>
          <p:nvPr>
            <p:ph idx="1"/>
          </p:nvPr>
        </p:nvSpPr>
        <p:spPr/>
        <p:txBody>
          <a:bodyPr>
            <a:normAutofit fontScale="92500" lnSpcReduction="20000"/>
          </a:bodyPr>
          <a:lstStyle/>
          <a:p>
            <a:r>
              <a:rPr lang="en-GB" dirty="0"/>
              <a:t>Re-order MSA to put most similar sequences together</a:t>
            </a:r>
          </a:p>
          <a:p>
            <a:r>
              <a:rPr lang="en-GB" dirty="0"/>
              <a:t>Sub-sampling – get representative sequences from those most similar to each other (90%+ similarity between sequence, select 1 representative for secondary structure analysis), focus on insertion region</a:t>
            </a:r>
          </a:p>
          <a:p>
            <a:r>
              <a:rPr lang="en-GB" dirty="0">
                <a:solidFill>
                  <a:srgbClr val="00B050"/>
                </a:solidFill>
              </a:rPr>
              <a:t>Map conservation to structure (highly conserved regions by colour onto 3NE8 and 4BIN) – use BLOSUM62 if this is what </a:t>
            </a:r>
            <a:r>
              <a:rPr lang="en-GB" dirty="0" err="1">
                <a:solidFill>
                  <a:srgbClr val="00B050"/>
                </a:solidFill>
              </a:rPr>
              <a:t>JalView</a:t>
            </a:r>
            <a:r>
              <a:rPr lang="en-GB" dirty="0">
                <a:solidFill>
                  <a:srgbClr val="00B050"/>
                </a:solidFill>
              </a:rPr>
              <a:t> uses – as figure for final paper</a:t>
            </a:r>
          </a:p>
          <a:p>
            <a:r>
              <a:rPr lang="en-GB" dirty="0"/>
              <a:t>1%: Identify bounds for other insertion regions</a:t>
            </a:r>
          </a:p>
          <a:p>
            <a:r>
              <a:rPr lang="en-GB" dirty="0"/>
              <a:t>0.1%: Identify bounds for other insertion regions</a:t>
            </a:r>
          </a:p>
          <a:p>
            <a:r>
              <a:rPr lang="en-GB" dirty="0"/>
              <a:t>Any clusters around sequence length? (min length: 142, max length: 228)</a:t>
            </a:r>
          </a:p>
          <a:p>
            <a:endParaRPr lang="en-GB" dirty="0"/>
          </a:p>
          <a:p>
            <a:r>
              <a:rPr lang="en-GB" dirty="0"/>
              <a:t>*Can I get a LLR for this protein using EVE or ESM1b?</a:t>
            </a:r>
          </a:p>
        </p:txBody>
      </p:sp>
    </p:spTree>
    <p:extLst>
      <p:ext uri="{BB962C8B-B14F-4D97-AF65-F5344CB8AC3E}">
        <p14:creationId xmlns:p14="http://schemas.microsoft.com/office/powerpoint/2010/main" val="4190270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507F-FFEA-33DC-A664-2D6DEEBD80D6}"/>
              </a:ext>
            </a:extLst>
          </p:cNvPr>
          <p:cNvSpPr>
            <a:spLocks noGrp="1"/>
          </p:cNvSpPr>
          <p:nvPr>
            <p:ph type="title"/>
          </p:nvPr>
        </p:nvSpPr>
        <p:spPr/>
        <p:txBody>
          <a:bodyPr/>
          <a:lstStyle/>
          <a:p>
            <a:r>
              <a:rPr lang="en-GB" dirty="0"/>
              <a:t>Kalign3 – how is it so fast?</a:t>
            </a:r>
          </a:p>
        </p:txBody>
      </p:sp>
      <p:sp>
        <p:nvSpPr>
          <p:cNvPr id="3" name="Content Placeholder 2">
            <a:extLst>
              <a:ext uri="{FF2B5EF4-FFF2-40B4-BE49-F238E27FC236}">
                <a16:creationId xmlns:a16="http://schemas.microsoft.com/office/drawing/2014/main" id="{7AE2E48C-3225-D56E-2FBB-95D53DAB9EF5}"/>
              </a:ext>
            </a:extLst>
          </p:cNvPr>
          <p:cNvSpPr>
            <a:spLocks noGrp="1"/>
          </p:cNvSpPr>
          <p:nvPr>
            <p:ph idx="1"/>
          </p:nvPr>
        </p:nvSpPr>
        <p:spPr/>
        <p:txBody>
          <a:bodyPr>
            <a:normAutofit fontScale="85000" lnSpcReduction="20000"/>
          </a:bodyPr>
          <a:lstStyle/>
          <a:p>
            <a:r>
              <a:rPr lang="en-GB" dirty="0"/>
              <a:t>Instead of using UPGMA (unweighted pair group method) to make a guide tree, estimates pairwise distance and uses a sequence embedding strategy to speed up guide tree construction</a:t>
            </a:r>
          </a:p>
          <a:p>
            <a:r>
              <a:rPr lang="en-GB" dirty="0"/>
              <a:t>Looks at the first 256 characters of shorter sequences across longer sequences and measures distance (no. single edits needed to turn the 256 into an aligned portion of the longer sequence)</a:t>
            </a:r>
          </a:p>
          <a:p>
            <a:r>
              <a:rPr lang="en-GB" dirty="0"/>
              <a:t>Not all sequences compared against each other – seems to be clustering by groups sharing this 256 k-</a:t>
            </a:r>
            <a:r>
              <a:rPr lang="en-GB" dirty="0" err="1"/>
              <a:t>mer</a:t>
            </a:r>
            <a:r>
              <a:rPr lang="en-GB" dirty="0"/>
              <a:t>, and comparing these sequences with the longest sequence in the group. Closest similarity to these groups are aligned into the same cluster.</a:t>
            </a:r>
          </a:p>
          <a:p>
            <a:pPr lvl="1"/>
            <a:r>
              <a:rPr lang="en-GB" dirty="0"/>
              <a:t>This being the case can I extract this back-end info from running </a:t>
            </a:r>
            <a:r>
              <a:rPr lang="en-GB" dirty="0" err="1"/>
              <a:t>kalign</a:t>
            </a:r>
            <a:r>
              <a:rPr lang="en-GB" dirty="0"/>
              <a:t>? If it’s already clustering behind the scenes?</a:t>
            </a:r>
          </a:p>
          <a:p>
            <a:r>
              <a:rPr lang="en-GB" dirty="0"/>
              <a:t>Uses a reduced alphabet – treats some residues the same when calculating distance (based on residues which are conserved similarly and aligned often using BLOSUM62 – included groups like E,Q)</a:t>
            </a:r>
          </a:p>
        </p:txBody>
      </p:sp>
    </p:spTree>
    <p:extLst>
      <p:ext uri="{BB962C8B-B14F-4D97-AF65-F5344CB8AC3E}">
        <p14:creationId xmlns:p14="http://schemas.microsoft.com/office/powerpoint/2010/main" val="2440925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5E95-6FEC-9D2C-84B1-66D07B205F58}"/>
              </a:ext>
            </a:extLst>
          </p:cNvPr>
          <p:cNvSpPr>
            <a:spLocks noGrp="1"/>
          </p:cNvSpPr>
          <p:nvPr>
            <p:ph type="title"/>
          </p:nvPr>
        </p:nvSpPr>
        <p:spPr/>
        <p:txBody>
          <a:bodyPr/>
          <a:lstStyle/>
          <a:p>
            <a:r>
              <a:rPr lang="en-GB" dirty="0"/>
              <a:t>Conservation mapped to structure</a:t>
            </a:r>
          </a:p>
        </p:txBody>
      </p:sp>
      <p:sp>
        <p:nvSpPr>
          <p:cNvPr id="3" name="Content Placeholder 2">
            <a:extLst>
              <a:ext uri="{FF2B5EF4-FFF2-40B4-BE49-F238E27FC236}">
                <a16:creationId xmlns:a16="http://schemas.microsoft.com/office/drawing/2014/main" id="{6E4880CF-C3C6-1312-93EF-33569DEF6C5C}"/>
              </a:ext>
            </a:extLst>
          </p:cNvPr>
          <p:cNvSpPr>
            <a:spLocks noGrp="1"/>
          </p:cNvSpPr>
          <p:nvPr>
            <p:ph idx="1"/>
          </p:nvPr>
        </p:nvSpPr>
        <p:spPr/>
        <p:txBody>
          <a:bodyPr/>
          <a:lstStyle/>
          <a:p>
            <a:r>
              <a:rPr lang="en-GB" dirty="0"/>
              <a:t>4BIN sequence: Annotate by conservation (BLOSUM62 scoring from MSA)</a:t>
            </a:r>
          </a:p>
          <a:p>
            <a:r>
              <a:rPr lang="en-GB" dirty="0"/>
              <a:t>Do the same for 3NE8</a:t>
            </a:r>
          </a:p>
          <a:p>
            <a:r>
              <a:rPr lang="en-GB" dirty="0"/>
              <a:t>Use Chimera to map the colouration onto the structure</a:t>
            </a:r>
          </a:p>
          <a:p>
            <a:pPr lvl="1"/>
            <a:r>
              <a:rPr lang="en-GB" dirty="0"/>
              <a:t>Is possible to open both directly in Chimera however alignment far too big </a:t>
            </a:r>
          </a:p>
          <a:p>
            <a:pPr lvl="1"/>
            <a:r>
              <a:rPr lang="en-GB" dirty="0"/>
              <a:t>Followed Case 4 in chimera tutorials (see </a:t>
            </a:r>
            <a:r>
              <a:rPr lang="en-GB" dirty="0">
                <a:hlinkClick r:id="rId3"/>
              </a:rPr>
              <a:t>link</a:t>
            </a:r>
            <a:r>
              <a:rPr lang="en-GB" dirty="0"/>
              <a:t>)</a:t>
            </a:r>
          </a:p>
          <a:p>
            <a:pPr lvl="1"/>
            <a:r>
              <a:rPr lang="en-GB" dirty="0"/>
              <a:t>Created attribute assignment files for residues in each structure</a:t>
            </a:r>
          </a:p>
          <a:p>
            <a:pPr lvl="1"/>
            <a:r>
              <a:rPr lang="en-GB" dirty="0"/>
              <a:t>Loaded these into Chimera and mapped onto structure (Render by attribute)</a:t>
            </a:r>
          </a:p>
          <a:p>
            <a:pPr lvl="2"/>
            <a:r>
              <a:rPr lang="en-GB" dirty="0"/>
              <a:t>Tools -&gt; Structure Analysis -&gt; Define Attribute (load file)</a:t>
            </a:r>
          </a:p>
        </p:txBody>
      </p:sp>
    </p:spTree>
    <p:extLst>
      <p:ext uri="{BB962C8B-B14F-4D97-AF65-F5344CB8AC3E}">
        <p14:creationId xmlns:p14="http://schemas.microsoft.com/office/powerpoint/2010/main" val="1215829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F68F-1B27-A954-2C4F-5FBA5E53F853}"/>
              </a:ext>
            </a:extLst>
          </p:cNvPr>
          <p:cNvSpPr>
            <a:spLocks noGrp="1"/>
          </p:cNvSpPr>
          <p:nvPr>
            <p:ph type="title"/>
          </p:nvPr>
        </p:nvSpPr>
        <p:spPr/>
        <p:txBody>
          <a:bodyPr/>
          <a:lstStyle/>
          <a:p>
            <a:r>
              <a:rPr lang="en-GB" dirty="0"/>
              <a:t>Conservation mapped to structure</a:t>
            </a:r>
          </a:p>
        </p:txBody>
      </p:sp>
      <p:pic>
        <p:nvPicPr>
          <p:cNvPr id="5" name="Picture 4" descr="A close-up of a protein&#10;&#10;Description automatically generated">
            <a:extLst>
              <a:ext uri="{FF2B5EF4-FFF2-40B4-BE49-F238E27FC236}">
                <a16:creationId xmlns:a16="http://schemas.microsoft.com/office/drawing/2014/main" id="{2702B9F7-7FEB-CDB9-B368-CCA224C11CE0}"/>
              </a:ext>
            </a:extLst>
          </p:cNvPr>
          <p:cNvPicPr>
            <a:picLocks noChangeAspect="1"/>
          </p:cNvPicPr>
          <p:nvPr/>
        </p:nvPicPr>
        <p:blipFill rotWithShape="1">
          <a:blip r:embed="rId3">
            <a:extLst>
              <a:ext uri="{28A0092B-C50C-407E-A947-70E740481C1C}">
                <a14:useLocalDpi xmlns:a14="http://schemas.microsoft.com/office/drawing/2010/main" val="0"/>
              </a:ext>
            </a:extLst>
          </a:blip>
          <a:srcRect l="20576" t="4613" r="20724" b="8929"/>
          <a:stretch/>
        </p:blipFill>
        <p:spPr>
          <a:xfrm>
            <a:off x="289930" y="1427357"/>
            <a:ext cx="5977055" cy="5188182"/>
          </a:xfrm>
          <a:prstGeom prst="rect">
            <a:avLst/>
          </a:prstGeom>
        </p:spPr>
      </p:pic>
      <p:pic>
        <p:nvPicPr>
          <p:cNvPr id="7" name="Picture 6" descr="A close-up of a protein&#10;&#10;Description automatically generated">
            <a:extLst>
              <a:ext uri="{FF2B5EF4-FFF2-40B4-BE49-F238E27FC236}">
                <a16:creationId xmlns:a16="http://schemas.microsoft.com/office/drawing/2014/main" id="{4A5BD8E1-4C6A-75D0-4079-33B2C3256E60}"/>
              </a:ext>
            </a:extLst>
          </p:cNvPr>
          <p:cNvPicPr>
            <a:picLocks noChangeAspect="1"/>
          </p:cNvPicPr>
          <p:nvPr/>
        </p:nvPicPr>
        <p:blipFill rotWithShape="1">
          <a:blip r:embed="rId4">
            <a:extLst>
              <a:ext uri="{28A0092B-C50C-407E-A947-70E740481C1C}">
                <a14:useLocalDpi xmlns:a14="http://schemas.microsoft.com/office/drawing/2010/main" val="0"/>
              </a:ext>
            </a:extLst>
          </a:blip>
          <a:srcRect l="20357" r="22804"/>
          <a:stretch/>
        </p:blipFill>
        <p:spPr>
          <a:xfrm>
            <a:off x="6266985" y="1269536"/>
            <a:ext cx="5308218" cy="5503824"/>
          </a:xfrm>
          <a:prstGeom prst="rect">
            <a:avLst/>
          </a:prstGeom>
        </p:spPr>
      </p:pic>
    </p:spTree>
    <p:extLst>
      <p:ext uri="{BB962C8B-B14F-4D97-AF65-F5344CB8AC3E}">
        <p14:creationId xmlns:p14="http://schemas.microsoft.com/office/powerpoint/2010/main" val="16093714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941A-9DA1-2FCE-AB47-A3E8DD0AD49D}"/>
              </a:ext>
            </a:extLst>
          </p:cNvPr>
          <p:cNvSpPr>
            <a:spLocks noGrp="1"/>
          </p:cNvSpPr>
          <p:nvPr>
            <p:ph type="title"/>
          </p:nvPr>
        </p:nvSpPr>
        <p:spPr/>
        <p:txBody>
          <a:bodyPr>
            <a:normAutofit/>
          </a:bodyPr>
          <a:lstStyle/>
          <a:p>
            <a:r>
              <a:rPr lang="en-GB" dirty="0"/>
              <a:t>Re-order MSA and sub-sample</a:t>
            </a:r>
          </a:p>
        </p:txBody>
      </p:sp>
      <p:sp>
        <p:nvSpPr>
          <p:cNvPr id="3" name="Content Placeholder 2">
            <a:extLst>
              <a:ext uri="{FF2B5EF4-FFF2-40B4-BE49-F238E27FC236}">
                <a16:creationId xmlns:a16="http://schemas.microsoft.com/office/drawing/2014/main" id="{E91CAEDA-831E-084E-C8BF-7DE56E783761}"/>
              </a:ext>
            </a:extLst>
          </p:cNvPr>
          <p:cNvSpPr>
            <a:spLocks noGrp="1"/>
          </p:cNvSpPr>
          <p:nvPr>
            <p:ph idx="1"/>
          </p:nvPr>
        </p:nvSpPr>
        <p:spPr/>
        <p:txBody>
          <a:bodyPr>
            <a:normAutofit fontScale="92500" lnSpcReduction="20000"/>
          </a:bodyPr>
          <a:lstStyle/>
          <a:p>
            <a:pPr marL="0" indent="0">
              <a:buNone/>
            </a:pPr>
            <a:r>
              <a:rPr lang="en-GB" dirty="0" err="1"/>
              <a:t>JalView</a:t>
            </a:r>
            <a:r>
              <a:rPr lang="en-GB" dirty="0"/>
              <a:t> has in-built PCA and tree construction ability, started running (but runs out of memory before it completes). </a:t>
            </a:r>
          </a:p>
          <a:p>
            <a:pPr marL="0" indent="0">
              <a:buNone/>
            </a:pPr>
            <a:r>
              <a:rPr lang="en-GB" b="1" dirty="0"/>
              <a:t>Found in 2024: </a:t>
            </a:r>
            <a:r>
              <a:rPr lang="en-GB" b="1" dirty="0" err="1"/>
              <a:t>AncestralClust</a:t>
            </a:r>
            <a:r>
              <a:rPr lang="en-GB" b="1" dirty="0"/>
              <a:t> (2022, Bioinformatics)</a:t>
            </a:r>
          </a:p>
          <a:p>
            <a:pPr marL="0" indent="0">
              <a:buNone/>
            </a:pPr>
            <a:r>
              <a:rPr lang="en-GB" dirty="0"/>
              <a:t>- Integrates kalign3 as part of guide tree construction</a:t>
            </a:r>
          </a:p>
          <a:p>
            <a:pPr marL="0" indent="0">
              <a:buNone/>
            </a:pPr>
            <a:r>
              <a:rPr lang="en-GB" dirty="0"/>
              <a:t>- Uses neighbour-joining method</a:t>
            </a:r>
          </a:p>
          <a:p>
            <a:pPr marL="0" indent="0">
              <a:buNone/>
            </a:pPr>
            <a:r>
              <a:rPr lang="en-GB" dirty="0"/>
              <a:t>- Designed to produces phylogenetic trees for cases where you have very many divergent sequences</a:t>
            </a:r>
          </a:p>
          <a:p>
            <a:pPr marL="0" indent="0">
              <a:buNone/>
            </a:pPr>
            <a:r>
              <a:rPr lang="en-GB" b="1" dirty="0"/>
              <a:t>However</a:t>
            </a:r>
            <a:r>
              <a:rPr lang="en-GB" dirty="0"/>
              <a:t>…uses nucleotide sequences, not protein sequences.</a:t>
            </a:r>
          </a:p>
          <a:p>
            <a:pPr marL="0" indent="0">
              <a:buNone/>
            </a:pPr>
            <a:endParaRPr lang="en-GB" dirty="0"/>
          </a:p>
          <a:p>
            <a:pPr marL="0" indent="0">
              <a:buNone/>
            </a:pPr>
            <a:r>
              <a:rPr lang="en-GB" dirty="0">
                <a:hlinkClick r:id="rId3"/>
              </a:rPr>
              <a:t>https://bmcbioinformatics.biomedcentral.com/articles/10.1186/s12859-016-1112-8</a:t>
            </a:r>
            <a:r>
              <a:rPr lang="en-GB" dirty="0"/>
              <a:t> - possible methodology for clustering bacterial sequences for further analysis? </a:t>
            </a:r>
          </a:p>
        </p:txBody>
      </p:sp>
    </p:spTree>
    <p:extLst>
      <p:ext uri="{BB962C8B-B14F-4D97-AF65-F5344CB8AC3E}">
        <p14:creationId xmlns:p14="http://schemas.microsoft.com/office/powerpoint/2010/main" val="2229336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70000" lnSpcReduction="20000"/>
          </a:bodyPr>
          <a:lstStyle/>
          <a:p>
            <a:pPr marL="0" indent="0">
              <a:buNone/>
            </a:pPr>
            <a:r>
              <a:rPr lang="en-GB" b="1" dirty="0"/>
              <a:t>1% </a:t>
            </a:r>
            <a:r>
              <a:rPr lang="en-GB" dirty="0"/>
              <a:t>(eyeballing: all low-occupancy regions of &gt;5 amino acids in continuous length)</a:t>
            </a:r>
          </a:p>
          <a:p>
            <a:r>
              <a:rPr lang="en-GB" dirty="0">
                <a:solidFill>
                  <a:srgbClr val="FF5050"/>
                </a:solidFill>
              </a:rPr>
              <a:t>1-5</a:t>
            </a:r>
          </a:p>
          <a:p>
            <a:r>
              <a:rPr lang="en-GB" dirty="0">
                <a:solidFill>
                  <a:schemeClr val="accent2"/>
                </a:solidFill>
              </a:rPr>
              <a:t>73-92 </a:t>
            </a:r>
            <a:r>
              <a:rPr lang="en-GB" dirty="0"/>
              <a:t>(second, also quite large, present in a few sequences)</a:t>
            </a:r>
          </a:p>
          <a:p>
            <a:r>
              <a:rPr lang="en-GB" dirty="0">
                <a:solidFill>
                  <a:schemeClr val="accent4"/>
                </a:solidFill>
              </a:rPr>
              <a:t>140-201 </a:t>
            </a:r>
            <a:r>
              <a:rPr lang="en-GB" dirty="0"/>
              <a:t>(main, first one identified)</a:t>
            </a:r>
          </a:p>
          <a:p>
            <a:r>
              <a:rPr lang="en-GB" dirty="0">
                <a:solidFill>
                  <a:schemeClr val="accent6"/>
                </a:solidFill>
              </a:rPr>
              <a:t>239-250</a:t>
            </a:r>
          </a:p>
          <a:p>
            <a:r>
              <a:rPr lang="en-GB" dirty="0">
                <a:solidFill>
                  <a:schemeClr val="accent5"/>
                </a:solidFill>
              </a:rPr>
              <a:t>299-306</a:t>
            </a:r>
          </a:p>
          <a:p>
            <a:pPr marL="0" indent="0">
              <a:buNone/>
            </a:pPr>
            <a:endParaRPr lang="en-GB" dirty="0"/>
          </a:p>
          <a:p>
            <a:pPr marL="0" indent="0">
              <a:buNone/>
            </a:pPr>
            <a:r>
              <a:rPr lang="en-GB" dirty="0"/>
              <a:t>Need to: Generate binary vector for each sequence:</a:t>
            </a:r>
          </a:p>
          <a:p>
            <a:pPr marL="0" indent="0">
              <a:buNone/>
            </a:pPr>
            <a:r>
              <a:rPr lang="en-GB" dirty="0"/>
              <a:t>[0,0,0,0,0]; n=0 = insertion 1-5, n=1 = insertion 73-92, etc.</a:t>
            </a:r>
          </a:p>
          <a:p>
            <a:pPr marL="0" indent="0">
              <a:buNone/>
            </a:pPr>
            <a:r>
              <a:rPr lang="en-GB" dirty="0"/>
              <a:t>Define ‘insertion present’ as non-gaps in &gt;70% of residues within defined boundaries (due to ‘high match’ for 140-201 region correlating with prev. research into gram negative insertion at this region). </a:t>
            </a:r>
          </a:p>
          <a:p>
            <a:pPr marL="0" indent="0">
              <a:buNone/>
            </a:pPr>
            <a:r>
              <a:rPr lang="en-GB" dirty="0"/>
              <a:t>Cluster by combinations of these 5 regions (5^2 = 25 possible clusters?)</a:t>
            </a:r>
          </a:p>
        </p:txBody>
      </p:sp>
    </p:spTree>
    <p:extLst>
      <p:ext uri="{BB962C8B-B14F-4D97-AF65-F5344CB8AC3E}">
        <p14:creationId xmlns:p14="http://schemas.microsoft.com/office/powerpoint/2010/main" val="1327492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EC04-FC73-494B-D3E7-7812F3AA9A11}"/>
              </a:ext>
            </a:extLst>
          </p:cNvPr>
          <p:cNvSpPr>
            <a:spLocks noGrp="1"/>
          </p:cNvSpPr>
          <p:nvPr>
            <p:ph type="title"/>
          </p:nvPr>
        </p:nvSpPr>
        <p:spPr/>
        <p:txBody>
          <a:bodyPr/>
          <a:lstStyle/>
          <a:p>
            <a:r>
              <a:rPr lang="en-GB" dirty="0"/>
              <a:t>Bounds for possible insertion regions</a:t>
            </a:r>
          </a:p>
        </p:txBody>
      </p:sp>
      <p:sp>
        <p:nvSpPr>
          <p:cNvPr id="3" name="Content Placeholder 2">
            <a:extLst>
              <a:ext uri="{FF2B5EF4-FFF2-40B4-BE49-F238E27FC236}">
                <a16:creationId xmlns:a16="http://schemas.microsoft.com/office/drawing/2014/main" id="{1302B4EC-B4CC-0AFB-6162-85D87760A821}"/>
              </a:ext>
            </a:extLst>
          </p:cNvPr>
          <p:cNvSpPr>
            <a:spLocks noGrp="1"/>
          </p:cNvSpPr>
          <p:nvPr>
            <p:ph idx="1"/>
          </p:nvPr>
        </p:nvSpPr>
        <p:spPr/>
        <p:txBody>
          <a:bodyPr>
            <a:normAutofit fontScale="92500" lnSpcReduction="20000"/>
          </a:bodyPr>
          <a:lstStyle/>
          <a:p>
            <a:pPr marL="0" indent="0">
              <a:buNone/>
            </a:pPr>
            <a:r>
              <a:rPr lang="en-GB" b="1" dirty="0"/>
              <a:t>0.1% </a:t>
            </a:r>
            <a:r>
              <a:rPr lang="en-GB" dirty="0"/>
              <a:t>(colour code to roughly map 1% boundaries onto 0.1%)</a:t>
            </a:r>
          </a:p>
          <a:p>
            <a:r>
              <a:rPr lang="en-GB" dirty="0">
                <a:solidFill>
                  <a:srgbClr val="FF5050"/>
                </a:solidFill>
              </a:rPr>
              <a:t>1-5</a:t>
            </a:r>
          </a:p>
          <a:p>
            <a:r>
              <a:rPr lang="en-GB" dirty="0"/>
              <a:t>23-28</a:t>
            </a:r>
          </a:p>
          <a:p>
            <a:r>
              <a:rPr lang="en-GB" dirty="0"/>
              <a:t>41-46</a:t>
            </a:r>
          </a:p>
          <a:p>
            <a:r>
              <a:rPr lang="en-GB" dirty="0"/>
              <a:t>71-79</a:t>
            </a:r>
          </a:p>
          <a:p>
            <a:r>
              <a:rPr lang="en-GB" dirty="0">
                <a:solidFill>
                  <a:schemeClr val="accent2"/>
                </a:solidFill>
              </a:rPr>
              <a:t>95-105, 111-134</a:t>
            </a:r>
          </a:p>
          <a:p>
            <a:r>
              <a:rPr lang="en-GB" dirty="0">
                <a:solidFill>
                  <a:schemeClr val="accent4"/>
                </a:solidFill>
              </a:rPr>
              <a:t>200-275</a:t>
            </a:r>
          </a:p>
          <a:p>
            <a:r>
              <a:rPr lang="en-GB" dirty="0">
                <a:solidFill>
                  <a:schemeClr val="accent6"/>
                </a:solidFill>
              </a:rPr>
              <a:t>332-336, 341-346</a:t>
            </a:r>
          </a:p>
          <a:p>
            <a:r>
              <a:rPr lang="en-GB" dirty="0">
                <a:solidFill>
                  <a:schemeClr val="accent5"/>
                </a:solidFill>
              </a:rPr>
              <a:t>408-416</a:t>
            </a:r>
          </a:p>
          <a:p>
            <a:pPr marL="0" indent="0">
              <a:buNone/>
            </a:pPr>
            <a:r>
              <a:rPr lang="en-GB" dirty="0"/>
              <a:t>[0,0,0,0,0,0,0,0]; 8 defined regions (clustering different y/n?)</a:t>
            </a:r>
          </a:p>
          <a:p>
            <a:pPr marL="0" indent="0">
              <a:buNone/>
            </a:pPr>
            <a:endParaRPr lang="en-GB" dirty="0"/>
          </a:p>
          <a:p>
            <a:endParaRPr lang="en-GB" dirty="0"/>
          </a:p>
        </p:txBody>
      </p:sp>
    </p:spTree>
    <p:extLst>
      <p:ext uri="{BB962C8B-B14F-4D97-AF65-F5344CB8AC3E}">
        <p14:creationId xmlns:p14="http://schemas.microsoft.com/office/powerpoint/2010/main" val="21421389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C01A-3B57-99A1-96BF-7619B2AD1A38}"/>
              </a:ext>
            </a:extLst>
          </p:cNvPr>
          <p:cNvSpPr>
            <a:spLocks noGrp="1"/>
          </p:cNvSpPr>
          <p:nvPr>
            <p:ph type="title"/>
          </p:nvPr>
        </p:nvSpPr>
        <p:spPr/>
        <p:txBody>
          <a:bodyPr/>
          <a:lstStyle/>
          <a:p>
            <a:r>
              <a:rPr lang="en-GB" dirty="0"/>
              <a:t>Clusters by sequence length </a:t>
            </a:r>
          </a:p>
        </p:txBody>
      </p:sp>
      <p:sp>
        <p:nvSpPr>
          <p:cNvPr id="3" name="Content Placeholder 2">
            <a:extLst>
              <a:ext uri="{FF2B5EF4-FFF2-40B4-BE49-F238E27FC236}">
                <a16:creationId xmlns:a16="http://schemas.microsoft.com/office/drawing/2014/main" id="{2979E1F5-E90B-54EF-25F3-F01ECB101329}"/>
              </a:ext>
            </a:extLst>
          </p:cNvPr>
          <p:cNvSpPr>
            <a:spLocks noGrp="1"/>
          </p:cNvSpPr>
          <p:nvPr>
            <p:ph idx="1"/>
          </p:nvPr>
        </p:nvSpPr>
        <p:spPr/>
        <p:txBody>
          <a:bodyPr/>
          <a:lstStyle/>
          <a:p>
            <a:pPr marL="0" indent="0">
              <a:buNone/>
            </a:pPr>
            <a:r>
              <a:rPr lang="en-GB" dirty="0"/>
              <a:t>(min length: 142, max length: 228)</a:t>
            </a:r>
          </a:p>
          <a:p>
            <a:endParaRPr lang="en-GB" dirty="0"/>
          </a:p>
        </p:txBody>
      </p:sp>
    </p:spTree>
    <p:extLst>
      <p:ext uri="{BB962C8B-B14F-4D97-AF65-F5344CB8AC3E}">
        <p14:creationId xmlns:p14="http://schemas.microsoft.com/office/powerpoint/2010/main" val="4012407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6FFAE-39F7-A4E8-567F-9A19190E1048}"/>
              </a:ext>
            </a:extLst>
          </p:cNvPr>
          <p:cNvSpPr>
            <a:spLocks noGrp="1"/>
          </p:cNvSpPr>
          <p:nvPr>
            <p:ph type="title"/>
          </p:nvPr>
        </p:nvSpPr>
        <p:spPr/>
        <p:txBody>
          <a:bodyPr/>
          <a:lstStyle/>
          <a:p>
            <a:r>
              <a:rPr lang="en-GB" dirty="0"/>
              <a:t>Sequence annotations</a:t>
            </a:r>
          </a:p>
        </p:txBody>
      </p:sp>
      <p:sp>
        <p:nvSpPr>
          <p:cNvPr id="3" name="Content Placeholder 2">
            <a:extLst>
              <a:ext uri="{FF2B5EF4-FFF2-40B4-BE49-F238E27FC236}">
                <a16:creationId xmlns:a16="http://schemas.microsoft.com/office/drawing/2014/main" id="{6231F402-2AB2-E3D4-AC5C-CA8739EDC7D3}"/>
              </a:ext>
            </a:extLst>
          </p:cNvPr>
          <p:cNvSpPr>
            <a:spLocks noGrp="1"/>
          </p:cNvSpPr>
          <p:nvPr>
            <p:ph idx="1"/>
          </p:nvPr>
        </p:nvSpPr>
        <p:spPr/>
        <p:txBody>
          <a:bodyPr/>
          <a:lstStyle/>
          <a:p>
            <a:pPr marL="0" indent="0">
              <a:buNone/>
            </a:pPr>
            <a:r>
              <a:rPr lang="en-GB" dirty="0"/>
              <a:t>Sub-sample, then annotate with:</a:t>
            </a:r>
          </a:p>
          <a:p>
            <a:r>
              <a:rPr lang="en-GB" dirty="0"/>
              <a:t>Secondary structure predictions</a:t>
            </a:r>
          </a:p>
          <a:p>
            <a:r>
              <a:rPr lang="en-GB" dirty="0"/>
              <a:t>Physiochemical properties</a:t>
            </a:r>
          </a:p>
          <a:p>
            <a:r>
              <a:rPr lang="en-GB" dirty="0"/>
              <a:t>Highly conserved features (conservation &gt;80%?)</a:t>
            </a:r>
          </a:p>
          <a:p>
            <a:r>
              <a:rPr lang="en-GB" dirty="0"/>
              <a:t>Poorly conserved features (conservation &lt;20%?) - likely insertion regions from evolutionary divergence</a:t>
            </a:r>
          </a:p>
        </p:txBody>
      </p:sp>
    </p:spTree>
    <p:extLst>
      <p:ext uri="{BB962C8B-B14F-4D97-AF65-F5344CB8AC3E}">
        <p14:creationId xmlns:p14="http://schemas.microsoft.com/office/powerpoint/2010/main" val="38189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285F2-6BC1-6427-35BE-DAC4C4281037}"/>
              </a:ext>
            </a:extLst>
          </p:cNvPr>
          <p:cNvSpPr>
            <a:spLocks noGrp="1"/>
          </p:cNvSpPr>
          <p:nvPr>
            <p:ph type="title"/>
          </p:nvPr>
        </p:nvSpPr>
        <p:spPr>
          <a:xfrm>
            <a:off x="630936" y="502920"/>
            <a:ext cx="3419856" cy="1463040"/>
          </a:xfrm>
        </p:spPr>
        <p:txBody>
          <a:bodyPr anchor="ctr">
            <a:normAutofit/>
          </a:bodyPr>
          <a:lstStyle/>
          <a:p>
            <a:r>
              <a:rPr lang="en-US" sz="3000"/>
              <a:t>PDBeFOLD Multiple Alignments</a:t>
            </a:r>
            <a:endParaRPr lang="en-GB" sz="3000"/>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B6C600-EBD6-4651-91BD-367BB6374DC0}"/>
              </a:ext>
            </a:extLst>
          </p:cNvPr>
          <p:cNvSpPr>
            <a:spLocks noGrp="1"/>
          </p:cNvSpPr>
          <p:nvPr>
            <p:ph idx="1"/>
          </p:nvPr>
        </p:nvSpPr>
        <p:spPr>
          <a:xfrm>
            <a:off x="4654295" y="502920"/>
            <a:ext cx="6894576" cy="1463040"/>
          </a:xfrm>
        </p:spPr>
        <p:txBody>
          <a:bodyPr anchor="ctr">
            <a:normAutofit/>
          </a:bodyPr>
          <a:lstStyle/>
          <a:p>
            <a:r>
              <a:rPr lang="en-US" sz="2200"/>
              <a:t>Repeated in Mycobacteria genus</a:t>
            </a:r>
          </a:p>
          <a:p>
            <a:endParaRPr lang="en-US" sz="2200"/>
          </a:p>
          <a:p>
            <a:pPr marL="0" indent="0">
              <a:buNone/>
            </a:pPr>
            <a:endParaRPr lang="en-US" sz="2200"/>
          </a:p>
          <a:p>
            <a:pPr marL="0" indent="0">
              <a:buNone/>
            </a:pPr>
            <a:endParaRPr lang="en-GB" sz="2200"/>
          </a:p>
        </p:txBody>
      </p:sp>
      <p:pic>
        <p:nvPicPr>
          <p:cNvPr id="6" name="Picture 5">
            <a:extLst>
              <a:ext uri="{FF2B5EF4-FFF2-40B4-BE49-F238E27FC236}">
                <a16:creationId xmlns:a16="http://schemas.microsoft.com/office/drawing/2014/main" id="{86988B80-D807-8096-9702-BE22813DA911}"/>
              </a:ext>
            </a:extLst>
          </p:cNvPr>
          <p:cNvPicPr>
            <a:picLocks noChangeAspect="1"/>
          </p:cNvPicPr>
          <p:nvPr/>
        </p:nvPicPr>
        <p:blipFill>
          <a:blip r:embed="rId3"/>
          <a:stretch>
            <a:fillRect/>
          </a:stretch>
        </p:blipFill>
        <p:spPr>
          <a:xfrm>
            <a:off x="2440731" y="2290936"/>
            <a:ext cx="7298346" cy="3959352"/>
          </a:xfrm>
          <a:prstGeom prst="rect">
            <a:avLst/>
          </a:prstGeom>
        </p:spPr>
      </p:pic>
    </p:spTree>
    <p:extLst>
      <p:ext uri="{BB962C8B-B14F-4D97-AF65-F5344CB8AC3E}">
        <p14:creationId xmlns:p14="http://schemas.microsoft.com/office/powerpoint/2010/main" val="739804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231E-C666-CE3F-AC03-1CFAE675E444}"/>
              </a:ext>
            </a:extLst>
          </p:cNvPr>
          <p:cNvSpPr>
            <a:spLocks noGrp="1"/>
          </p:cNvSpPr>
          <p:nvPr>
            <p:ph type="title"/>
          </p:nvPr>
        </p:nvSpPr>
        <p:spPr/>
        <p:txBody>
          <a:bodyPr/>
          <a:lstStyle/>
          <a:p>
            <a:r>
              <a:rPr lang="en-GB" dirty="0"/>
              <a:t>Conservation mapped to likelihood</a:t>
            </a:r>
          </a:p>
        </p:txBody>
      </p:sp>
      <p:sp>
        <p:nvSpPr>
          <p:cNvPr id="3" name="Content Placeholder 2">
            <a:extLst>
              <a:ext uri="{FF2B5EF4-FFF2-40B4-BE49-F238E27FC236}">
                <a16:creationId xmlns:a16="http://schemas.microsoft.com/office/drawing/2014/main" id="{9E67B7F8-72FD-869D-8065-DE89D08ECC63}"/>
              </a:ext>
            </a:extLst>
          </p:cNvPr>
          <p:cNvSpPr>
            <a:spLocks noGrp="1"/>
          </p:cNvSpPr>
          <p:nvPr>
            <p:ph idx="1"/>
          </p:nvPr>
        </p:nvSpPr>
        <p:spPr/>
        <p:txBody>
          <a:bodyPr/>
          <a:lstStyle/>
          <a:p>
            <a:pPr marL="0" indent="0">
              <a:buNone/>
            </a:pPr>
            <a:r>
              <a:rPr lang="en-GB" dirty="0"/>
              <a:t>ESM1b – tool for human variant effect prediction HOWEVER the output demonstrates possible visualisation of residue conservation at each position in sequence using a heatmap.</a:t>
            </a:r>
          </a:p>
          <a:p>
            <a:pPr marL="0" indent="0">
              <a:buNone/>
            </a:pPr>
            <a:r>
              <a:rPr lang="en-GB" dirty="0"/>
              <a:t>Could be feasible to produce for a consensus sequence of ‘amidase 3’ structures? </a:t>
            </a:r>
          </a:p>
          <a:p>
            <a:pPr marL="0" indent="0">
              <a:buNone/>
            </a:pPr>
            <a:r>
              <a:rPr lang="en-GB" dirty="0"/>
              <a:t>Get different clusters of features, align these separately, get some consensus sequences, and map conservation onto a heatmap?</a:t>
            </a:r>
          </a:p>
        </p:txBody>
      </p:sp>
    </p:spTree>
    <p:extLst>
      <p:ext uri="{BB962C8B-B14F-4D97-AF65-F5344CB8AC3E}">
        <p14:creationId xmlns:p14="http://schemas.microsoft.com/office/powerpoint/2010/main" val="3492979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C40-755F-07E1-E61B-DBA903CD1F54}"/>
              </a:ext>
            </a:extLst>
          </p:cNvPr>
          <p:cNvSpPr>
            <a:spLocks noGrp="1"/>
          </p:cNvSpPr>
          <p:nvPr>
            <p:ph type="title"/>
          </p:nvPr>
        </p:nvSpPr>
        <p:spPr/>
        <p:txBody>
          <a:bodyPr/>
          <a:lstStyle/>
          <a:p>
            <a:r>
              <a:rPr lang="en-GB" dirty="0"/>
              <a:t>Secondary Structure Predictions</a:t>
            </a:r>
          </a:p>
        </p:txBody>
      </p:sp>
      <p:sp>
        <p:nvSpPr>
          <p:cNvPr id="3" name="Content Placeholder 2">
            <a:extLst>
              <a:ext uri="{FF2B5EF4-FFF2-40B4-BE49-F238E27FC236}">
                <a16:creationId xmlns:a16="http://schemas.microsoft.com/office/drawing/2014/main" id="{DD02667A-A345-01E3-395F-6A5BC84D7428}"/>
              </a:ext>
            </a:extLst>
          </p:cNvPr>
          <p:cNvSpPr>
            <a:spLocks noGrp="1"/>
          </p:cNvSpPr>
          <p:nvPr>
            <p:ph idx="1"/>
          </p:nvPr>
        </p:nvSpPr>
        <p:spPr>
          <a:xfrm>
            <a:off x="838200" y="1378634"/>
            <a:ext cx="10515600" cy="5219113"/>
          </a:xfrm>
        </p:spPr>
        <p:txBody>
          <a:bodyPr>
            <a:normAutofit/>
          </a:bodyPr>
          <a:lstStyle/>
          <a:p>
            <a:pPr marL="0" indent="0">
              <a:buNone/>
            </a:pPr>
            <a:r>
              <a:rPr lang="en-GB" sz="2000" dirty="0">
                <a:solidFill>
                  <a:srgbClr val="FF0000"/>
                </a:solidFill>
              </a:rPr>
              <a:t>“However, model SPOT-1D-LM (2022) is combined with NLM and is supposedly faster – also uses one-hot encoding. But could not get to work as model checkpoints file server is down (and so cannot run the code to completion), and would take far too long (&gt;10mins per sequence)”</a:t>
            </a:r>
          </a:p>
          <a:p>
            <a:pPr marL="0" indent="0">
              <a:buNone/>
            </a:pPr>
            <a:endParaRPr lang="en-GB" sz="2000" dirty="0">
              <a:solidFill>
                <a:srgbClr val="FF0000"/>
              </a:solidFill>
            </a:endParaRPr>
          </a:p>
          <a:p>
            <a:pPr marL="0" indent="0">
              <a:buNone/>
            </a:pPr>
            <a:r>
              <a:rPr lang="en-GB" b="1" dirty="0">
                <a:solidFill>
                  <a:srgbClr val="FF0000"/>
                </a:solidFill>
              </a:rPr>
              <a:t>NEW: Guide trees back online! So next step: Run this on a set of representative sequences from each cluster (clusters as defined by some sort of tree?)</a:t>
            </a:r>
          </a:p>
        </p:txBody>
      </p:sp>
    </p:spTree>
    <p:extLst>
      <p:ext uri="{BB962C8B-B14F-4D97-AF65-F5344CB8AC3E}">
        <p14:creationId xmlns:p14="http://schemas.microsoft.com/office/powerpoint/2010/main" val="195761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p:txBody>
          <a:bodyPr>
            <a:normAutofit/>
          </a:bodyPr>
          <a:lstStyle/>
          <a:p>
            <a:r>
              <a:rPr lang="en-US"/>
              <a:t>Initial BLASTp search was just on E.coli AmiC (4BIN)</a:t>
            </a:r>
          </a:p>
          <a:p>
            <a:r>
              <a:rPr lang="en-US"/>
              <a:t>Repeated search (restricted to PDB) for the other structures – no new amidase structures identified with significant similarity to those identified already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5J72: Clostridium difficile amidase, similarity to 4 cell-wall/S-layer proteins</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1XOV Listeria monocytogenes bacteriophage, had 7 additional structures found with similarity</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No other new structures identified in PDB sequence similarity search</a:t>
            </a:r>
          </a:p>
          <a:p>
            <a:pPr marL="742950" lvl="1" indent="-285750">
              <a:buFont typeface="Courier New" panose="02070309020205020404" pitchFamily="49" charset="0"/>
              <a:buChar char="o"/>
            </a:pPr>
            <a:r>
              <a:rPr lang="en-GB" sz="2000" kern="100">
                <a:effectLst/>
                <a:latin typeface="Calibri" panose="020F0502020204030204" pitchFamily="34" charset="0"/>
                <a:ea typeface="Calibri" panose="020F0502020204030204" pitchFamily="34" charset="0"/>
                <a:cs typeface="Times New Roman" panose="02020603050405020304" pitchFamily="18" charset="0"/>
              </a:rPr>
              <a:t>Simple search for AmiA, AmiB, and AmiC in the PDB found 4 additional structures all from late 1990s in Pseudomonas aeruginosa, identified AmiC as having periplasmic binding domain and regulating the Amidase operon, as well as a few more potential NAMLAA in gam negative species by searching AmiA. Additional 4 structures found.</a:t>
            </a:r>
          </a:p>
          <a:p>
            <a:endParaRPr lang="en-US"/>
          </a:p>
          <a:p>
            <a:endParaRPr lang="en-GB" dirty="0"/>
          </a:p>
        </p:txBody>
      </p:sp>
    </p:spTree>
    <p:extLst>
      <p:ext uri="{BB962C8B-B14F-4D97-AF65-F5344CB8AC3E}">
        <p14:creationId xmlns:p14="http://schemas.microsoft.com/office/powerpoint/2010/main" val="78929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0C23-0C48-3390-4A5D-8048914FD838}"/>
              </a:ext>
            </a:extLst>
          </p:cNvPr>
          <p:cNvSpPr>
            <a:spLocks noGrp="1"/>
          </p:cNvSpPr>
          <p:nvPr>
            <p:ph type="title"/>
          </p:nvPr>
        </p:nvSpPr>
        <p:spPr/>
        <p:txBody>
          <a:bodyPr/>
          <a:lstStyle/>
          <a:p>
            <a:r>
              <a:rPr lang="en-US" dirty="0"/>
              <a:t>Identification of other structures</a:t>
            </a:r>
            <a:endParaRPr lang="en-GB" dirty="0"/>
          </a:p>
        </p:txBody>
      </p:sp>
      <p:sp>
        <p:nvSpPr>
          <p:cNvPr id="3" name="Content Placeholder 2">
            <a:extLst>
              <a:ext uri="{FF2B5EF4-FFF2-40B4-BE49-F238E27FC236}">
                <a16:creationId xmlns:a16="http://schemas.microsoft.com/office/drawing/2014/main" id="{D40DC4DF-C38A-92BC-49EC-3744DF41D576}"/>
              </a:ext>
            </a:extLst>
          </p:cNvPr>
          <p:cNvSpPr>
            <a:spLocks noGrp="1"/>
          </p:cNvSpPr>
          <p:nvPr>
            <p:ph idx="1"/>
          </p:nvPr>
        </p:nvSpPr>
        <p:spPr>
          <a:xfrm>
            <a:off x="838200" y="1466850"/>
            <a:ext cx="10515600" cy="5026025"/>
          </a:xfrm>
        </p:spPr>
        <p:txBody>
          <a:bodyPr>
            <a:normAutofit fontScale="92500"/>
          </a:bodyPr>
          <a:lstStyle/>
          <a:p>
            <a:r>
              <a:rPr lang="en-US"/>
              <a:t>PDBeFOLD pairwise alignments</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Search parameters: Against Whole PDB archive, lowest acceptable match of secondary structure alignment of 50%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Q-score threshold for ‘adequate similarity’: Above 0.3 </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P-score threshold: above 3, matches below this statistically insignificant</a:t>
            </a:r>
          </a:p>
          <a:p>
            <a:pPr marL="0" lvl="0" indent="0">
              <a:buNone/>
            </a:pPr>
            <a:endParaRPr lang="en-GB" sz="1800" kern="10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GB" sz="2400" kern="100">
                <a:effectLst/>
                <a:latin typeface="Calibri" panose="020F0502020204030204" pitchFamily="34" charset="0"/>
                <a:ea typeface="Calibri" panose="020F0502020204030204" pitchFamily="34" charset="0"/>
                <a:cs typeface="Times New Roman" panose="02020603050405020304" pitchFamily="18" charset="0"/>
              </a:rPr>
              <a:t>Results (Summary):</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Most structures had thousands of matches with structures, however only around 20-30 significant matches each.</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4BIN only had one other match with these parameters (3NE8)</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5J72 had no matches at 50% SSE, therefore repeated at 40%. No matches that weren’t the same model with a P value above 3.</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1XOV only had one other match (another Listeria bacteriophage endolysin) above threshold.</a:t>
            </a:r>
          </a:p>
          <a:p>
            <a:pPr marL="342900" lvl="0" indent="-342900">
              <a:buFont typeface="Symbol" panose="05050102010706020507" pitchFamily="18" charset="2"/>
              <a:buChar char=""/>
            </a:pPr>
            <a:r>
              <a:rPr lang="en-GB" sz="1800" kern="100">
                <a:effectLst/>
                <a:latin typeface="Calibri" panose="020F0502020204030204" pitchFamily="34" charset="0"/>
                <a:ea typeface="Calibri" panose="020F0502020204030204" pitchFamily="34" charset="0"/>
                <a:cs typeface="Times New Roman" panose="02020603050405020304" pitchFamily="18" charset="0"/>
              </a:rPr>
              <a:t>The four ‘AmiA’ structures only had significant alignment with each other, identified one other ‘AmiA’ structure.</a:t>
            </a:r>
          </a:p>
          <a:p>
            <a:pPr marL="0" lvl="0" indent="0">
              <a:buNone/>
            </a:pPr>
            <a:r>
              <a:rPr lang="en-GB" sz="2000" kern="100">
                <a:effectLst/>
                <a:latin typeface="Calibri" panose="020F0502020204030204" pitchFamily="34" charset="0"/>
                <a:ea typeface="Calibri" panose="020F0502020204030204" pitchFamily="34" charset="0"/>
                <a:cs typeface="Times New Roman" panose="02020603050405020304" pitchFamily="18" charset="0"/>
              </a:rPr>
              <a:t>Total structure list after searching: 24 (the original 19 plus 5 additional un-annotated family structures)</a:t>
            </a:r>
            <a:endParaRPr lang="en-US" sz="3200"/>
          </a:p>
          <a:p>
            <a:endParaRPr lang="en-GB" dirty="0"/>
          </a:p>
        </p:txBody>
      </p:sp>
    </p:spTree>
    <p:extLst>
      <p:ext uri="{BB962C8B-B14F-4D97-AF65-F5344CB8AC3E}">
        <p14:creationId xmlns:p14="http://schemas.microsoft.com/office/powerpoint/2010/main" val="3618209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4942</TotalTime>
  <Words>10741</Words>
  <Application>Microsoft Office PowerPoint</Application>
  <PresentationFormat>Widescreen</PresentationFormat>
  <Paragraphs>1048</Paragraphs>
  <Slides>71</Slides>
  <Notes>52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Consolas</vt:lpstr>
      <vt:lpstr>Courier New</vt:lpstr>
      <vt:lpstr>Symbol</vt:lpstr>
      <vt:lpstr>Times New Roman</vt:lpstr>
      <vt:lpstr>Wingdings</vt:lpstr>
      <vt:lpstr>Office Theme</vt:lpstr>
      <vt:lpstr>Update</vt:lpstr>
      <vt:lpstr>Amidase_3 Structures</vt:lpstr>
      <vt:lpstr>PDBeFOLD Multiple Alignments</vt:lpstr>
      <vt:lpstr>PDBeFOLD Multiple Alignments</vt:lpstr>
      <vt:lpstr>PDBeFOLD Multiple Alignments</vt:lpstr>
      <vt:lpstr>PDBeFOLD Multiple Alignments</vt:lpstr>
      <vt:lpstr>PDBeFOLD Multiple Alignments</vt:lpstr>
      <vt:lpstr>Identification of other structures</vt:lpstr>
      <vt:lpstr>Identification of other structures</vt:lpstr>
      <vt:lpstr>Identification of other structures</vt:lpstr>
      <vt:lpstr>Cropped Structures</vt:lpstr>
      <vt:lpstr>PowerPoint Presentation</vt:lpstr>
      <vt:lpstr>Findings from structure alignments</vt:lpstr>
      <vt:lpstr>Literature for these structures</vt:lpstr>
      <vt:lpstr>Existing domain classification tools</vt:lpstr>
      <vt:lpstr>Next Steps?</vt:lpstr>
      <vt:lpstr>Update</vt:lpstr>
      <vt:lpstr>Plan for past week</vt:lpstr>
      <vt:lpstr>Sequence Search</vt:lpstr>
      <vt:lpstr>3NE8 Protein Sequence</vt:lpstr>
      <vt:lpstr>4BIN Protein Sequence</vt:lpstr>
      <vt:lpstr>Amidase_3 sequence alignments</vt:lpstr>
      <vt:lpstr>Amidase_3 sequence alignments</vt:lpstr>
      <vt:lpstr>Gram positive sequences</vt:lpstr>
      <vt:lpstr>PowerPoint Presentation</vt:lpstr>
      <vt:lpstr>PowerPoint Presentation</vt:lpstr>
      <vt:lpstr>PowerPoint Presentation</vt:lpstr>
      <vt:lpstr>Update</vt:lpstr>
      <vt:lpstr>Identifying Taxa</vt:lpstr>
      <vt:lpstr>Generating Tax ID</vt:lpstr>
      <vt:lpstr>Dataset cleaning (step 1)</vt:lpstr>
      <vt:lpstr>PowerPoint Presentation</vt:lpstr>
      <vt:lpstr>Tag sequences with identity in the helix 5 region</vt:lpstr>
      <vt:lpstr>PowerPoint Presentation</vt:lpstr>
      <vt:lpstr>PowerPoint Presentation</vt:lpstr>
      <vt:lpstr>70%+</vt:lpstr>
      <vt:lpstr>Low matches to region</vt:lpstr>
      <vt:lpstr>PowerPoint Presentation</vt:lpstr>
      <vt:lpstr>PowerPoint Presentation</vt:lpstr>
      <vt:lpstr>PowerPoint Presentation</vt:lpstr>
      <vt:lpstr>Next steps?</vt:lpstr>
      <vt:lpstr>Update</vt:lpstr>
      <vt:lpstr>PowerPoint Presentation</vt:lpstr>
      <vt:lpstr>PowerPoint Presentation</vt:lpstr>
      <vt:lpstr>Cleaning MSA</vt:lpstr>
      <vt:lpstr>OD-seq – distance matrices options</vt:lpstr>
      <vt:lpstr>Cleaned alignmens</vt:lpstr>
      <vt:lpstr>PowerPoint Presentation</vt:lpstr>
      <vt:lpstr>PowerPoint Presentation</vt:lpstr>
      <vt:lpstr>Cleaned Alignment – method 2</vt:lpstr>
      <vt:lpstr>PowerPoint Presentation</vt:lpstr>
      <vt:lpstr>PowerPoint Presentation</vt:lpstr>
      <vt:lpstr>PowerPoint Presentation</vt:lpstr>
      <vt:lpstr>PowerPoint Presentation</vt:lpstr>
      <vt:lpstr>Secondary Structure Predictions</vt:lpstr>
      <vt:lpstr>Secondary Structure Predictions</vt:lpstr>
      <vt:lpstr>Secondary Structure Predictions</vt:lpstr>
      <vt:lpstr>Update</vt:lpstr>
      <vt:lpstr>PowerPoint Presentation</vt:lpstr>
      <vt:lpstr>PowerPoint Presentation</vt:lpstr>
      <vt:lpstr>To-Do</vt:lpstr>
      <vt:lpstr>Kalign3 – how is it so fast?</vt:lpstr>
      <vt:lpstr>Conservation mapped to structure</vt:lpstr>
      <vt:lpstr>Conservation mapped to structure</vt:lpstr>
      <vt:lpstr>Re-order MSA and sub-sample</vt:lpstr>
      <vt:lpstr>Bounds for possible insertion regions</vt:lpstr>
      <vt:lpstr>Bounds for possible insertion regions</vt:lpstr>
      <vt:lpstr>Clusters by sequence length </vt:lpstr>
      <vt:lpstr>Sequence annotations</vt:lpstr>
      <vt:lpstr>Conservation mapped to likelihood</vt:lpstr>
      <vt:lpstr>Secondary Structure Predictions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c:title>
  <dc:creator>Sophie ALLEN (Student)</dc:creator>
  <cp:lastModifiedBy>Sophie ALLEN (Student)</cp:lastModifiedBy>
  <cp:revision>229</cp:revision>
  <dcterms:created xsi:type="dcterms:W3CDTF">2023-06-08T19:32:16Z</dcterms:created>
  <dcterms:modified xsi:type="dcterms:W3CDTF">2024-05-10T18:51:10Z</dcterms:modified>
</cp:coreProperties>
</file>