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4" r:id="rId38"/>
    <p:sldId id="296" r:id="rId39"/>
    <p:sldId id="297" r:id="rId40"/>
    <p:sldId id="298" r:id="rId41"/>
    <p:sldId id="292" r:id="rId42"/>
    <p:sldId id="299" r:id="rId43"/>
    <p:sldId id="302" r:id="rId44"/>
    <p:sldId id="305" r:id="rId45"/>
    <p:sldId id="301" r:id="rId46"/>
    <p:sldId id="303" r:id="rId47"/>
    <p:sldId id="304" r:id="rId48"/>
    <p:sldId id="313" r:id="rId49"/>
    <p:sldId id="312" r:id="rId50"/>
    <p:sldId id="306" r:id="rId51"/>
    <p:sldId id="307" r:id="rId52"/>
    <p:sldId id="308" r:id="rId53"/>
    <p:sldId id="309" r:id="rId54"/>
    <p:sldId id="311" r:id="rId55"/>
    <p:sldId id="314" r:id="rId56"/>
    <p:sldId id="315" r:id="rId57"/>
    <p:sldId id="316" r:id="rId58"/>
    <p:sldId id="317" r:id="rId59"/>
    <p:sldId id="319" r:id="rId60"/>
    <p:sldId id="320" r:id="rId61"/>
    <p:sldId id="318" r:id="rId62"/>
    <p:sldId id="327" r:id="rId63"/>
    <p:sldId id="321" r:id="rId64"/>
    <p:sldId id="328" r:id="rId65"/>
    <p:sldId id="322" r:id="rId66"/>
    <p:sldId id="323" r:id="rId67"/>
    <p:sldId id="329" r:id="rId68"/>
    <p:sldId id="324" r:id="rId69"/>
    <p:sldId id="326" r:id="rId70"/>
    <p:sldId id="325"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4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1" autoAdjust="0"/>
    <p:restoredTop sz="72247" autoAdjust="0"/>
  </p:normalViewPr>
  <p:slideViewPr>
    <p:cSldViewPr snapToGrid="0">
      <p:cViewPr>
        <p:scale>
          <a:sx n="66" d="100"/>
          <a:sy n="66" d="100"/>
        </p:scale>
        <p:origin x="1110"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Species_Detail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44084564004856"/>
          <c:y val="0.13205368531195363"/>
          <c:w val="0.80569496739809687"/>
          <c:h val="0.72265503832271027"/>
        </c:manualLayout>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F292-43CB-8A3B-78085138C646}"/>
              </c:ext>
            </c:extLst>
          </c:dPt>
          <c:dPt>
            <c:idx val="1"/>
            <c:bubble3D val="0"/>
            <c:spPr>
              <a:solidFill>
                <a:srgbClr val="FF5050"/>
              </a:solidFill>
              <a:ln w="19050">
                <a:noFill/>
              </a:ln>
              <a:effectLst/>
            </c:spPr>
            <c:extLst>
              <c:ext xmlns:c16="http://schemas.microsoft.com/office/drawing/2014/chart" uri="{C3380CC4-5D6E-409C-BE32-E72D297353CC}">
                <c16:uniqueId val="{00000003-F292-43CB-8A3B-78085138C646}"/>
              </c:ext>
            </c:extLst>
          </c:dPt>
          <c:dPt>
            <c:idx val="2"/>
            <c:bubble3D val="0"/>
            <c:spPr>
              <a:solidFill>
                <a:srgbClr val="00B050"/>
              </a:solidFill>
              <a:ln w="19050">
                <a:noFill/>
              </a:ln>
              <a:effectLst/>
            </c:spPr>
            <c:extLst>
              <c:ext xmlns:c16="http://schemas.microsoft.com/office/drawing/2014/chart" uri="{C3380CC4-5D6E-409C-BE32-E72D297353CC}">
                <c16:uniqueId val="{00000005-F292-43CB-8A3B-78085138C64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F292-43CB-8A3B-78085138C646}"/>
              </c:ext>
            </c:extLst>
          </c:dPt>
          <c:dLbls>
            <c:dLbl>
              <c:idx val="0"/>
              <c:layout>
                <c:manualLayout>
                  <c:x val="0.23173885918209239"/>
                  <c:y val="-6.88916786421287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92-43CB-8A3B-78085138C646}"/>
                </c:ext>
              </c:extLst>
            </c:dLbl>
            <c:dLbl>
              <c:idx val="1"/>
              <c:layout>
                <c:manualLayout>
                  <c:x val="-5.277777777777782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92-43CB-8A3B-78085138C646}"/>
                </c:ext>
              </c:extLst>
            </c:dLbl>
            <c:dLbl>
              <c:idx val="2"/>
              <c:layout>
                <c:manualLayout>
                  <c:x val="2.2222222222222171E-2"/>
                  <c:y val="-1.388888888888889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92-43CB-8A3B-78085138C646}"/>
                </c:ext>
              </c:extLst>
            </c:dLbl>
            <c:dLbl>
              <c:idx val="3"/>
              <c:layout>
                <c:manualLayout>
                  <c:x val="7.7777777777777682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92-43CB-8A3B-78085138C646}"/>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'90_percent_info'!$L$2:$L$5</c:f>
              <c:strCache>
                <c:ptCount val="4"/>
                <c:pt idx="0">
                  <c:v>Gram-negative</c:v>
                </c:pt>
                <c:pt idx="1">
                  <c:v>Gram-positive</c:v>
                </c:pt>
                <c:pt idx="2">
                  <c:v>Phage</c:v>
                </c:pt>
                <c:pt idx="3">
                  <c:v>Unknown</c:v>
                </c:pt>
              </c:strCache>
            </c:strRef>
          </c:cat>
          <c:val>
            <c:numRef>
              <c:f>'90_percent_info'!$M$2:$M$5</c:f>
              <c:numCache>
                <c:formatCode>General</c:formatCode>
                <c:ptCount val="4"/>
                <c:pt idx="0">
                  <c:v>10094</c:v>
                </c:pt>
                <c:pt idx="1">
                  <c:v>15</c:v>
                </c:pt>
                <c:pt idx="2">
                  <c:v>15</c:v>
                </c:pt>
                <c:pt idx="3">
                  <c:v>140</c:v>
                </c:pt>
              </c:numCache>
            </c:numRef>
          </c:val>
          <c:extLst>
            <c:ext xmlns:c16="http://schemas.microsoft.com/office/drawing/2014/chart" uri="{C3380CC4-5D6E-409C-BE32-E72D297353CC}">
              <c16:uniqueId val="{00000008-F292-43CB-8A3B-78085138C6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764530807596709"/>
          <c:y val="0.8745396673721596"/>
          <c:w val="0.77432505219344994"/>
          <c:h val="0.1138510834994481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9087</c:v>
                </c:pt>
                <c:pt idx="1">
                  <c:v>775</c:v>
                </c:pt>
                <c:pt idx="2">
                  <c:v>170</c:v>
                </c:pt>
                <c:pt idx="3">
                  <c:v>63</c:v>
                </c:pt>
                <c:pt idx="4">
                  <c:v>90</c:v>
                </c:pt>
                <c:pt idx="5">
                  <c:v>228</c:v>
                </c:pt>
                <c:pt idx="6">
                  <c:v>279</c:v>
                </c:pt>
                <c:pt idx="7">
                  <c:v>60</c:v>
                </c:pt>
                <c:pt idx="8">
                  <c:v>37</c:v>
                </c:pt>
                <c:pt idx="9">
                  <c:v>41</c:v>
                </c:pt>
                <c:pt idx="10">
                  <c:v>7</c:v>
                </c:pt>
                <c:pt idx="11">
                  <c:v>43</c:v>
                </c:pt>
                <c:pt idx="12">
                  <c:v>2</c:v>
                </c:pt>
                <c:pt idx="13">
                  <c:v>0</c:v>
                </c:pt>
                <c:pt idx="14">
                  <c:v>9</c:v>
                </c:pt>
                <c:pt idx="15">
                  <c:v>11</c:v>
                </c:pt>
                <c:pt idx="16">
                  <c:v>0</c:v>
                </c:pt>
                <c:pt idx="17">
                  <c:v>24</c:v>
                </c:pt>
                <c:pt idx="18">
                  <c:v>26</c:v>
                </c:pt>
                <c:pt idx="19">
                  <c:v>6</c:v>
                </c:pt>
                <c:pt idx="20">
                  <c:v>13</c:v>
                </c:pt>
                <c:pt idx="21">
                  <c:v>20</c:v>
                </c:pt>
                <c:pt idx="22">
                  <c:v>26</c:v>
                </c:pt>
                <c:pt idx="23">
                  <c:v>55</c:v>
                </c:pt>
                <c:pt idx="24">
                  <c:v>81</c:v>
                </c:pt>
                <c:pt idx="25">
                  <c:v>97</c:v>
                </c:pt>
                <c:pt idx="26">
                  <c:v>212</c:v>
                </c:pt>
                <c:pt idx="27">
                  <c:v>484</c:v>
                </c:pt>
                <c:pt idx="28">
                  <c:v>403</c:v>
                </c:pt>
                <c:pt idx="29">
                  <c:v>442</c:v>
                </c:pt>
                <c:pt idx="30">
                  <c:v>833</c:v>
                </c:pt>
              </c:numCache>
            </c:numRef>
          </c:val>
          <c:extLst>
            <c:ext xmlns:c16="http://schemas.microsoft.com/office/drawing/2014/chart" uri="{C3380CC4-5D6E-409C-BE32-E72D297353CC}">
              <c16:uniqueId val="{00000000-5770-4F91-9522-0EB2955B0765}"/>
            </c:ext>
          </c:extLst>
        </c:ser>
        <c:ser>
          <c:idx val="1"/>
          <c:order val="1"/>
          <c:tx>
            <c:strRef>
              <c:f>Sheet1!$C$1</c:f>
              <c:strCache>
                <c:ptCount val="1"/>
                <c:pt idx="0">
                  <c:v>Gram Positive aligned sequences</c:v>
                </c:pt>
              </c:strCache>
            </c:strRef>
          </c:tx>
          <c:spPr>
            <a:solidFill>
              <a:srgbClr val="FF5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15</c:v>
                </c:pt>
                <c:pt idx="1">
                  <c:v>0</c:v>
                </c:pt>
                <c:pt idx="2">
                  <c:v>0</c:v>
                </c:pt>
                <c:pt idx="3">
                  <c:v>0</c:v>
                </c:pt>
                <c:pt idx="4">
                  <c:v>2</c:v>
                </c:pt>
                <c:pt idx="5">
                  <c:v>5</c:v>
                </c:pt>
                <c:pt idx="6">
                  <c:v>13</c:v>
                </c:pt>
                <c:pt idx="7">
                  <c:v>2</c:v>
                </c:pt>
                <c:pt idx="8">
                  <c:v>3</c:v>
                </c:pt>
                <c:pt idx="9">
                  <c:v>1</c:v>
                </c:pt>
                <c:pt idx="10">
                  <c:v>3</c:v>
                </c:pt>
                <c:pt idx="11">
                  <c:v>0</c:v>
                </c:pt>
                <c:pt idx="12">
                  <c:v>7</c:v>
                </c:pt>
                <c:pt idx="13">
                  <c:v>1</c:v>
                </c:pt>
                <c:pt idx="14">
                  <c:v>3</c:v>
                </c:pt>
                <c:pt idx="15">
                  <c:v>12</c:v>
                </c:pt>
                <c:pt idx="16">
                  <c:v>0</c:v>
                </c:pt>
                <c:pt idx="17">
                  <c:v>4</c:v>
                </c:pt>
                <c:pt idx="18">
                  <c:v>41</c:v>
                </c:pt>
                <c:pt idx="19">
                  <c:v>24</c:v>
                </c:pt>
                <c:pt idx="20">
                  <c:v>133</c:v>
                </c:pt>
                <c:pt idx="21">
                  <c:v>55</c:v>
                </c:pt>
                <c:pt idx="22">
                  <c:v>449</c:v>
                </c:pt>
                <c:pt idx="23">
                  <c:v>1499</c:v>
                </c:pt>
                <c:pt idx="24">
                  <c:v>651</c:v>
                </c:pt>
                <c:pt idx="25">
                  <c:v>584</c:v>
                </c:pt>
                <c:pt idx="26">
                  <c:v>2678</c:v>
                </c:pt>
                <c:pt idx="27">
                  <c:v>3393</c:v>
                </c:pt>
                <c:pt idx="28">
                  <c:v>3293</c:v>
                </c:pt>
                <c:pt idx="29">
                  <c:v>4323</c:v>
                </c:pt>
                <c:pt idx="30">
                  <c:v>2694</c:v>
                </c:pt>
              </c:numCache>
            </c:numRef>
          </c:val>
          <c:extLst>
            <c:ext xmlns:c16="http://schemas.microsoft.com/office/drawing/2014/chart" uri="{C3380CC4-5D6E-409C-BE32-E72D297353CC}">
              <c16:uniqueId val="{00000003-5770-4F91-9522-0EB2955B076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15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4-5770-4F91-9522-0EB2955B0765}"/>
            </c:ext>
          </c:extLst>
        </c:ser>
        <c:ser>
          <c:idx val="3"/>
          <c:order val="3"/>
          <c:tx>
            <c:strRef>
              <c:f>Sheet1!$E$1</c:f>
              <c:strCache>
                <c:ptCount val="1"/>
                <c:pt idx="0">
                  <c:v>Unknown</c:v>
                </c:pt>
              </c:strCache>
            </c:strRef>
          </c:tx>
          <c:spPr>
            <a:solidFill>
              <a:schemeClr val="bg1">
                <a:lumMod val="50000"/>
              </a:schemeClr>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111</c:v>
                </c:pt>
                <c:pt idx="1">
                  <c:v>22</c:v>
                </c:pt>
                <c:pt idx="2">
                  <c:v>7</c:v>
                </c:pt>
                <c:pt idx="3">
                  <c:v>0</c:v>
                </c:pt>
                <c:pt idx="4">
                  <c:v>2</c:v>
                </c:pt>
                <c:pt idx="5">
                  <c:v>8</c:v>
                </c:pt>
                <c:pt idx="6">
                  <c:v>10</c:v>
                </c:pt>
                <c:pt idx="7">
                  <c:v>2</c:v>
                </c:pt>
                <c:pt idx="8">
                  <c:v>5</c:v>
                </c:pt>
                <c:pt idx="9">
                  <c:v>0</c:v>
                </c:pt>
                <c:pt idx="10">
                  <c:v>0</c:v>
                </c:pt>
                <c:pt idx="11">
                  <c:v>1</c:v>
                </c:pt>
                <c:pt idx="12">
                  <c:v>0</c:v>
                </c:pt>
                <c:pt idx="13">
                  <c:v>0</c:v>
                </c:pt>
                <c:pt idx="14">
                  <c:v>0</c:v>
                </c:pt>
                <c:pt idx="15">
                  <c:v>0</c:v>
                </c:pt>
                <c:pt idx="16">
                  <c:v>0</c:v>
                </c:pt>
                <c:pt idx="17">
                  <c:v>0</c:v>
                </c:pt>
                <c:pt idx="18">
                  <c:v>1</c:v>
                </c:pt>
                <c:pt idx="19">
                  <c:v>0</c:v>
                </c:pt>
                <c:pt idx="20">
                  <c:v>2</c:v>
                </c:pt>
                <c:pt idx="21">
                  <c:v>2</c:v>
                </c:pt>
                <c:pt idx="22">
                  <c:v>7</c:v>
                </c:pt>
                <c:pt idx="23">
                  <c:v>9</c:v>
                </c:pt>
                <c:pt idx="24">
                  <c:v>28</c:v>
                </c:pt>
                <c:pt idx="25">
                  <c:v>11</c:v>
                </c:pt>
                <c:pt idx="26">
                  <c:v>39</c:v>
                </c:pt>
                <c:pt idx="27">
                  <c:v>53</c:v>
                </c:pt>
                <c:pt idx="28">
                  <c:v>24</c:v>
                </c:pt>
                <c:pt idx="29">
                  <c:v>35</c:v>
                </c:pt>
                <c:pt idx="30">
                  <c:v>98</c:v>
                </c:pt>
              </c:numCache>
            </c:numRef>
          </c:val>
          <c:extLst>
            <c:ext xmlns:c16="http://schemas.microsoft.com/office/drawing/2014/chart" uri="{C3380CC4-5D6E-409C-BE32-E72D297353CC}">
              <c16:uniqueId val="{00000005-5770-4F91-9522-0EB2955B076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(raw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00"/>
        <c:min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AEB5-428D-8DA7-EF953FFED8E5}"/>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E-AEB5-428D-8DA7-EF953FFED8E5}"/>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0-AEB5-428D-8DA7-EF953FFED8E5}"/>
              </c:ext>
            </c:extLst>
          </c:dPt>
          <c:dPt>
            <c:idx val="15"/>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1-AEB5-428D-8DA7-EF953FFED8E5}"/>
              </c:ext>
            </c:extLst>
          </c:dPt>
          <c:dPt>
            <c:idx val="1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2-AEB5-428D-8DA7-EF953FFED8E5}"/>
              </c:ext>
            </c:extLst>
          </c:dPt>
          <c:dPt>
            <c:idx val="1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5-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98.472040000000007</c:v>
                </c:pt>
                <c:pt idx="1">
                  <c:v>97.239649999999997</c:v>
                </c:pt>
                <c:pt idx="2">
                  <c:v>96.045199999999994</c:v>
                </c:pt>
                <c:pt idx="3">
                  <c:v>100</c:v>
                </c:pt>
                <c:pt idx="4">
                  <c:v>95.744680000000002</c:v>
                </c:pt>
                <c:pt idx="5">
                  <c:v>94.605810000000005</c:v>
                </c:pt>
                <c:pt idx="6">
                  <c:v>92.384110000000007</c:v>
                </c:pt>
                <c:pt idx="7">
                  <c:v>93.75</c:v>
                </c:pt>
                <c:pt idx="8">
                  <c:v>82.222219999999993</c:v>
                </c:pt>
                <c:pt idx="9">
                  <c:v>97.619050000000001</c:v>
                </c:pt>
                <c:pt idx="10">
                  <c:v>70</c:v>
                </c:pt>
                <c:pt idx="11">
                  <c:v>97.727270000000004</c:v>
                </c:pt>
                <c:pt idx="12">
                  <c:v>22.22222</c:v>
                </c:pt>
                <c:pt idx="13">
                  <c:v>0</c:v>
                </c:pt>
                <c:pt idx="14">
                  <c:v>75</c:v>
                </c:pt>
                <c:pt idx="15">
                  <c:v>47.826090000000001</c:v>
                </c:pt>
                <c:pt idx="16">
                  <c:v>0</c:v>
                </c:pt>
                <c:pt idx="17">
                  <c:v>85.714290000000005</c:v>
                </c:pt>
                <c:pt idx="18">
                  <c:v>38.235289999999999</c:v>
                </c:pt>
                <c:pt idx="19">
                  <c:v>20</c:v>
                </c:pt>
                <c:pt idx="20">
                  <c:v>8.7837840000000007</c:v>
                </c:pt>
                <c:pt idx="21">
                  <c:v>25.974029999999999</c:v>
                </c:pt>
                <c:pt idx="22">
                  <c:v>5.3941910000000002</c:v>
                </c:pt>
                <c:pt idx="23">
                  <c:v>3.5188739999999998</c:v>
                </c:pt>
                <c:pt idx="24">
                  <c:v>10.65789</c:v>
                </c:pt>
                <c:pt idx="25">
                  <c:v>14.017340000000001</c:v>
                </c:pt>
                <c:pt idx="26">
                  <c:v>7.237965</c:v>
                </c:pt>
                <c:pt idx="27">
                  <c:v>12.315519999999999</c:v>
                </c:pt>
                <c:pt idx="28">
                  <c:v>10.83333</c:v>
                </c:pt>
                <c:pt idx="29">
                  <c:v>9.2083329999999997</c:v>
                </c:pt>
                <c:pt idx="30">
                  <c:v>22.979310000000002</c:v>
                </c:pt>
              </c:numCache>
            </c:numRef>
          </c:val>
          <c:extLst>
            <c:ext xmlns:c16="http://schemas.microsoft.com/office/drawing/2014/chart" uri="{C3380CC4-5D6E-409C-BE32-E72D297353CC}">
              <c16:uniqueId val="{00000000-AEB5-428D-8DA7-EF953FFED8E5}"/>
            </c:ext>
          </c:extLst>
        </c:ser>
        <c:ser>
          <c:idx val="1"/>
          <c:order val="1"/>
          <c:tx>
            <c:strRef>
              <c:f>Sheet1!$C$1</c:f>
              <c:strCache>
                <c:ptCount val="1"/>
                <c:pt idx="0">
                  <c:v>Gram Positive aligned sequences</c:v>
                </c:pt>
              </c:strCache>
            </c:strRef>
          </c:tx>
          <c:spPr>
            <a:solidFill>
              <a:srgbClr val="FF5050"/>
            </a:solidFill>
            <a:ln>
              <a:noFill/>
            </a:ln>
            <a:effectLst/>
          </c:spPr>
          <c:invertIfNegative val="0"/>
          <c:dPt>
            <c:idx val="10"/>
            <c:invertIfNegative val="0"/>
            <c:bubble3D val="0"/>
            <c:spPr>
              <a:solidFill>
                <a:srgbClr val="F4BABA"/>
              </a:solidFill>
              <a:ln>
                <a:noFill/>
              </a:ln>
              <a:effectLst/>
            </c:spPr>
            <c:extLst>
              <c:ext xmlns:c16="http://schemas.microsoft.com/office/drawing/2014/chart" uri="{C3380CC4-5D6E-409C-BE32-E72D297353CC}">
                <c16:uniqueId val="{0000000B-AEB5-428D-8DA7-EF953FFED8E5}"/>
              </c:ext>
            </c:extLst>
          </c:dPt>
          <c:dPt>
            <c:idx val="12"/>
            <c:invertIfNegative val="0"/>
            <c:bubble3D val="0"/>
            <c:spPr>
              <a:solidFill>
                <a:srgbClr val="F4BABA"/>
              </a:solidFill>
              <a:ln>
                <a:noFill/>
              </a:ln>
              <a:effectLst/>
            </c:spPr>
            <c:extLst>
              <c:ext xmlns:c16="http://schemas.microsoft.com/office/drawing/2014/chart" uri="{C3380CC4-5D6E-409C-BE32-E72D297353CC}">
                <c16:uniqueId val="{0000000C-AEB5-428D-8DA7-EF953FFED8E5}"/>
              </c:ext>
            </c:extLst>
          </c:dPt>
          <c:dPt>
            <c:idx val="13"/>
            <c:invertIfNegative val="0"/>
            <c:bubble3D val="0"/>
            <c:spPr>
              <a:solidFill>
                <a:srgbClr val="F4BABA"/>
              </a:solidFill>
              <a:ln>
                <a:noFill/>
              </a:ln>
              <a:effectLst/>
            </c:spPr>
            <c:extLst>
              <c:ext xmlns:c16="http://schemas.microsoft.com/office/drawing/2014/chart" uri="{C3380CC4-5D6E-409C-BE32-E72D297353CC}">
                <c16:uniqueId val="{00000004-AEB5-428D-8DA7-EF953FFED8E5}"/>
              </c:ext>
            </c:extLst>
          </c:dPt>
          <c:dPt>
            <c:idx val="14"/>
            <c:invertIfNegative val="0"/>
            <c:bubble3D val="0"/>
            <c:spPr>
              <a:solidFill>
                <a:srgbClr val="F4BABA"/>
              </a:solidFill>
              <a:ln>
                <a:noFill/>
              </a:ln>
              <a:effectLst/>
            </c:spPr>
            <c:extLst>
              <c:ext xmlns:c16="http://schemas.microsoft.com/office/drawing/2014/chart" uri="{C3380CC4-5D6E-409C-BE32-E72D297353CC}">
                <c16:uniqueId val="{00000006-AEB5-428D-8DA7-EF953FFED8E5}"/>
              </c:ext>
            </c:extLst>
          </c:dPt>
          <c:dPt>
            <c:idx val="15"/>
            <c:invertIfNegative val="0"/>
            <c:bubble3D val="0"/>
            <c:spPr>
              <a:solidFill>
                <a:srgbClr val="F4BABA"/>
              </a:solidFill>
              <a:ln>
                <a:noFill/>
              </a:ln>
              <a:effectLst/>
            </c:spPr>
            <c:extLst>
              <c:ext xmlns:c16="http://schemas.microsoft.com/office/drawing/2014/chart" uri="{C3380CC4-5D6E-409C-BE32-E72D297353CC}">
                <c16:uniqueId val="{00000007-AEB5-428D-8DA7-EF953FFED8E5}"/>
              </c:ext>
            </c:extLst>
          </c:dPt>
          <c:dPt>
            <c:idx val="17"/>
            <c:invertIfNegative val="0"/>
            <c:bubble3D val="0"/>
            <c:spPr>
              <a:solidFill>
                <a:srgbClr val="F4BABA"/>
              </a:solidFill>
              <a:ln>
                <a:noFill/>
              </a:ln>
              <a:effectLst/>
            </c:spPr>
            <c:extLst>
              <c:ext xmlns:c16="http://schemas.microsoft.com/office/drawing/2014/chart" uri="{C3380CC4-5D6E-409C-BE32-E72D297353CC}">
                <c16:uniqueId val="{00000009-AEB5-428D-8DA7-EF953FFED8E5}"/>
              </c:ext>
            </c:extLst>
          </c:dPt>
          <c:dPt>
            <c:idx val="19"/>
            <c:invertIfNegative val="0"/>
            <c:bubble3D val="0"/>
            <c:spPr>
              <a:solidFill>
                <a:srgbClr val="F4BABA"/>
              </a:solidFill>
              <a:ln>
                <a:noFill/>
              </a:ln>
              <a:effectLst/>
            </c:spPr>
            <c:extLst>
              <c:ext xmlns:c16="http://schemas.microsoft.com/office/drawing/2014/chart" uri="{C3380CC4-5D6E-409C-BE32-E72D297353CC}">
                <c16:uniqueId val="{00000016-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0.162549</c:v>
                </c:pt>
                <c:pt idx="1">
                  <c:v>0</c:v>
                </c:pt>
                <c:pt idx="2">
                  <c:v>0</c:v>
                </c:pt>
                <c:pt idx="3">
                  <c:v>0</c:v>
                </c:pt>
                <c:pt idx="4">
                  <c:v>2.1276600000000001</c:v>
                </c:pt>
                <c:pt idx="5">
                  <c:v>2.0746889999999998</c:v>
                </c:pt>
                <c:pt idx="6">
                  <c:v>4.3046360000000004</c:v>
                </c:pt>
                <c:pt idx="7">
                  <c:v>3.125</c:v>
                </c:pt>
                <c:pt idx="8">
                  <c:v>6.6666670000000003</c:v>
                </c:pt>
                <c:pt idx="9">
                  <c:v>2.3809520000000002</c:v>
                </c:pt>
                <c:pt idx="10">
                  <c:v>30</c:v>
                </c:pt>
                <c:pt idx="11">
                  <c:v>0</c:v>
                </c:pt>
                <c:pt idx="12">
                  <c:v>77.777780000000007</c:v>
                </c:pt>
                <c:pt idx="13">
                  <c:v>100</c:v>
                </c:pt>
                <c:pt idx="14">
                  <c:v>25</c:v>
                </c:pt>
                <c:pt idx="15">
                  <c:v>52.173909999999999</c:v>
                </c:pt>
                <c:pt idx="16">
                  <c:v>0</c:v>
                </c:pt>
                <c:pt idx="17">
                  <c:v>14.28571</c:v>
                </c:pt>
                <c:pt idx="18">
                  <c:v>60.294119999999999</c:v>
                </c:pt>
                <c:pt idx="19">
                  <c:v>80</c:v>
                </c:pt>
                <c:pt idx="20">
                  <c:v>89.864859999999993</c:v>
                </c:pt>
                <c:pt idx="21">
                  <c:v>71.428569999999993</c:v>
                </c:pt>
                <c:pt idx="22">
                  <c:v>93.153530000000003</c:v>
                </c:pt>
                <c:pt idx="23">
                  <c:v>95.90531</c:v>
                </c:pt>
                <c:pt idx="24">
                  <c:v>85.657889999999995</c:v>
                </c:pt>
                <c:pt idx="25">
                  <c:v>84.393060000000006</c:v>
                </c:pt>
                <c:pt idx="26">
                  <c:v>91.430520000000001</c:v>
                </c:pt>
                <c:pt idx="27">
                  <c:v>86.335880000000003</c:v>
                </c:pt>
                <c:pt idx="28">
                  <c:v>88.521510000000006</c:v>
                </c:pt>
                <c:pt idx="29">
                  <c:v>90.0625</c:v>
                </c:pt>
                <c:pt idx="30">
                  <c:v>74.317239999999998</c:v>
                </c:pt>
              </c:numCache>
            </c:numRef>
          </c:val>
          <c:extLst>
            <c:ext xmlns:c16="http://schemas.microsoft.com/office/drawing/2014/chart" uri="{C3380CC4-5D6E-409C-BE32-E72D297353CC}">
              <c16:uniqueId val="{00000001-AEB5-428D-8DA7-EF953FFED8E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0.162549</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2-AEB5-428D-8DA7-EF953FFED8E5}"/>
            </c:ext>
          </c:extLst>
        </c:ser>
        <c:ser>
          <c:idx val="3"/>
          <c:order val="3"/>
          <c:tx>
            <c:strRef>
              <c:f>Sheet1!$E$1</c:f>
              <c:strCache>
                <c:ptCount val="1"/>
                <c:pt idx="0">
                  <c:v>Unknown</c:v>
                </c:pt>
              </c:strCache>
            </c:strRef>
          </c:tx>
          <c:spPr>
            <a:solidFill>
              <a:schemeClr val="bg1">
                <a:lumMod val="50000"/>
              </a:schemeClr>
            </a:solidFill>
            <a:ln>
              <a:noFill/>
            </a:ln>
            <a:effectLst/>
          </c:spPr>
          <c:invertIfNegative val="0"/>
          <c:dPt>
            <c:idx val="15"/>
            <c:invertIfNegative val="0"/>
            <c:bubble3D val="0"/>
            <c:spPr>
              <a:solidFill>
                <a:schemeClr val="bg1">
                  <a:lumMod val="85000"/>
                </a:schemeClr>
              </a:solidFill>
              <a:ln>
                <a:noFill/>
              </a:ln>
              <a:effectLst/>
            </c:spPr>
            <c:extLst>
              <c:ext xmlns:c16="http://schemas.microsoft.com/office/drawing/2014/chart" uri="{C3380CC4-5D6E-409C-BE32-E72D297353CC}">
                <c16:uniqueId val="{00000014-AEB5-428D-8DA7-EF953FFED8E5}"/>
              </c:ext>
            </c:extLst>
          </c:dPt>
          <c:dPt>
            <c:idx val="19"/>
            <c:invertIfNegative val="0"/>
            <c:bubble3D val="0"/>
            <c:spPr>
              <a:solidFill>
                <a:schemeClr val="bg1">
                  <a:lumMod val="85000"/>
                </a:schemeClr>
              </a:solidFill>
              <a:ln>
                <a:noFill/>
              </a:ln>
              <a:effectLst/>
            </c:spPr>
            <c:extLst>
              <c:ext xmlns:c16="http://schemas.microsoft.com/office/drawing/2014/chart" uri="{C3380CC4-5D6E-409C-BE32-E72D297353CC}">
                <c16:uniqueId val="{00000017-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1.202861</c:v>
                </c:pt>
                <c:pt idx="1">
                  <c:v>2.760351</c:v>
                </c:pt>
                <c:pt idx="2">
                  <c:v>3.9548019999999999</c:v>
                </c:pt>
                <c:pt idx="3">
                  <c:v>0</c:v>
                </c:pt>
                <c:pt idx="4">
                  <c:v>2.1276600000000001</c:v>
                </c:pt>
                <c:pt idx="5">
                  <c:v>3.319502</c:v>
                </c:pt>
                <c:pt idx="6">
                  <c:v>3.311258</c:v>
                </c:pt>
                <c:pt idx="7">
                  <c:v>3.125</c:v>
                </c:pt>
                <c:pt idx="8">
                  <c:v>11.11111</c:v>
                </c:pt>
                <c:pt idx="9">
                  <c:v>0</c:v>
                </c:pt>
                <c:pt idx="10">
                  <c:v>0</c:v>
                </c:pt>
                <c:pt idx="11">
                  <c:v>2.2727270000000002</c:v>
                </c:pt>
                <c:pt idx="12">
                  <c:v>0</c:v>
                </c:pt>
                <c:pt idx="13">
                  <c:v>0</c:v>
                </c:pt>
                <c:pt idx="14">
                  <c:v>0</c:v>
                </c:pt>
                <c:pt idx="15">
                  <c:v>0</c:v>
                </c:pt>
                <c:pt idx="16">
                  <c:v>0</c:v>
                </c:pt>
                <c:pt idx="17">
                  <c:v>0</c:v>
                </c:pt>
                <c:pt idx="18">
                  <c:v>1.470588</c:v>
                </c:pt>
                <c:pt idx="19">
                  <c:v>0</c:v>
                </c:pt>
                <c:pt idx="20">
                  <c:v>1.351351</c:v>
                </c:pt>
                <c:pt idx="21">
                  <c:v>2.5974029999999999</c:v>
                </c:pt>
                <c:pt idx="22">
                  <c:v>1.4522820000000001</c:v>
                </c:pt>
                <c:pt idx="23">
                  <c:v>0.57581599999999999</c:v>
                </c:pt>
                <c:pt idx="24">
                  <c:v>3.6842109999999999</c:v>
                </c:pt>
                <c:pt idx="25">
                  <c:v>1.5895950000000001</c:v>
                </c:pt>
                <c:pt idx="26">
                  <c:v>1.331512</c:v>
                </c:pt>
                <c:pt idx="27">
                  <c:v>1.3486009999999999</c:v>
                </c:pt>
                <c:pt idx="28">
                  <c:v>0.64516099999999998</c:v>
                </c:pt>
                <c:pt idx="29">
                  <c:v>0.72916700000000001</c:v>
                </c:pt>
                <c:pt idx="30">
                  <c:v>2.7034479999999999</c:v>
                </c:pt>
              </c:numCache>
            </c:numRef>
          </c:val>
          <c:extLst>
            <c:ext xmlns:c16="http://schemas.microsoft.com/office/drawing/2014/chart" uri="{C3380CC4-5D6E-409C-BE32-E72D297353CC}">
              <c16:uniqueId val="{00000003-AEB5-428D-8DA7-EF953FFED8E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Raw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6E3C-40C9-B947-3320763B764A}"/>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6E3C-40C9-B947-3320763B764A}"/>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6E3C-40C9-B947-3320763B764A}"/>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6E3C-40C9-B947-3320763B764A}"/>
            </c:ext>
          </c:extLst>
        </c:ser>
        <c:dLbls>
          <c:showLegendKey val="0"/>
          <c:showVal val="0"/>
          <c:showCatName val="0"/>
          <c:showSerName val="0"/>
          <c:showPercent val="0"/>
          <c:showBubbleSize val="0"/>
        </c:dLbls>
        <c:gapWidth val="10"/>
        <c:overlap val="100"/>
        <c:axId val="1880194752"/>
        <c:axId val="1880180352"/>
      </c:barChart>
      <c:catAx>
        <c:axId val="188019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180352"/>
        <c:crosses val="autoZero"/>
        <c:auto val="1"/>
        <c:lblAlgn val="ctr"/>
        <c:lblOffset val="100"/>
        <c:noMultiLvlLbl val="0"/>
      </c:catAx>
      <c:valAx>
        <c:axId val="188018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dirty="0">
                    <a:solidFill>
                      <a:prstClr val="black">
                        <a:lumMod val="65000"/>
                        <a:lumOff val="35000"/>
                      </a:prstClr>
                    </a:solidFill>
                  </a:rPr>
                  <a:t>Number of bacterial sequences (raw count)</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4752"/>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9347-4DF5-ADA0-C18622D02D44}"/>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9347-4DF5-ADA0-C18622D02D44}"/>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9347-4DF5-ADA0-C18622D02D44}"/>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9347-4DF5-ADA0-C18622D02D44}"/>
            </c:ext>
          </c:extLst>
        </c:ser>
        <c:dLbls>
          <c:showLegendKey val="0"/>
          <c:showVal val="0"/>
          <c:showCatName val="0"/>
          <c:showSerName val="0"/>
          <c:showPercent val="0"/>
          <c:showBubbleSize val="0"/>
        </c:dLbls>
        <c:gapWidth val="10"/>
        <c:overlap val="100"/>
        <c:axId val="1880198592"/>
        <c:axId val="1880210592"/>
      </c:barChart>
      <c:catAx>
        <c:axId val="1880198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210592"/>
        <c:crosses val="autoZero"/>
        <c:auto val="1"/>
        <c:lblAlgn val="ctr"/>
        <c:lblOffset val="100"/>
        <c:noMultiLvlLbl val="0"/>
      </c:catAx>
      <c:valAx>
        <c:axId val="188021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bacterial sequences (%)</a:t>
                </a:r>
              </a:p>
            </c:rich>
          </c:tx>
          <c:layout>
            <c:manualLayout>
              <c:xMode val="edge"/>
              <c:yMode val="edge"/>
              <c:x val="1.874686406027553E-2"/>
              <c:y val="0.12897878924111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17/04/2024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link.springer.com/protocol/10.1007/978-1-0716-1036-7_13#ref-CR16"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link.springer.com/protocol/10.1007/978-1-0716-1036-7_13#ref-CR15" TargetMode="External"/><Relationship Id="rId4" Type="http://schemas.openxmlformats.org/officeDocument/2006/relationships/hyperlink" Target="https://link.springer.com/protocol/10.1007/978-1-0716-1036-7_13#ref-CR1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p>
          <a:p>
            <a:endParaRPr lang="en-GB" b="0" dirty="0">
              <a:solidFill>
                <a:srgbClr val="6A9955"/>
              </a:solidFill>
              <a:effectLst/>
              <a:latin typeface="Consolas" panose="020B0609020204030204" pitchFamily="49" charset="0"/>
            </a:endParaRPr>
          </a:p>
          <a:p>
            <a:r>
              <a:rPr lang="en-GB" b="0" dirty="0">
                <a:solidFill>
                  <a:srgbClr val="6A9955"/>
                </a:solidFill>
                <a:effectLst/>
                <a:latin typeface="Consolas" panose="020B0609020204030204" pitchFamily="49" charset="0"/>
              </a:rPr>
              <a:t>Unknown = </a:t>
            </a:r>
            <a:r>
              <a:rPr lang="en-GB" b="0" dirty="0" err="1">
                <a:solidFill>
                  <a:srgbClr val="6A9955"/>
                </a:solidFill>
                <a:effectLst/>
                <a:latin typeface="Consolas" panose="020B0609020204030204" pitchFamily="49" charset="0"/>
              </a:rPr>
              <a:t>candidatus</a:t>
            </a:r>
            <a:r>
              <a:rPr lang="en-GB" b="0" dirty="0">
                <a:solidFill>
                  <a:srgbClr val="6A9955"/>
                </a:solidFill>
                <a:effectLst/>
                <a:latin typeface="Consolas" panose="020B0609020204030204" pitchFamily="49" charset="0"/>
              </a:rPr>
              <a:t> species (unclear of lineage, proposed organism)</a:t>
            </a:r>
          </a:p>
          <a:p>
            <a:r>
              <a:rPr lang="en-GB" b="0" dirty="0">
                <a:solidFill>
                  <a:srgbClr val="6A9955"/>
                </a:solidFill>
                <a:effectLst/>
                <a:latin typeface="Consolas" panose="020B0609020204030204" pitchFamily="49" charset="0"/>
              </a:rPr>
              <a:t>LPSN very helpful in finding information about wall structure/staining results</a:t>
            </a:r>
          </a:p>
          <a:p>
            <a:r>
              <a:rPr lang="en-GB" b="0" dirty="0">
                <a:solidFill>
                  <a:srgbClr val="6A9955"/>
                </a:solidFill>
                <a:effectLst/>
                <a:latin typeface="Consolas" panose="020B0609020204030204" pitchFamily="49" charset="0"/>
              </a:rPr>
              <a:t>Reviewed output of AMR and assigned gram-status where there was a publication backing it up (most were newly reported species, 2021-2023). AMR not good at classifying gram positives in this set, therefore based on phylogeny chart have swapped to gram negative where it mis-assigned the species in the search (</a:t>
            </a:r>
            <a:r>
              <a:rPr lang="en-GB" b="0" dirty="0" err="1">
                <a:solidFill>
                  <a:srgbClr val="6A9955"/>
                </a:solidFill>
                <a:effectLst/>
                <a:latin typeface="Consolas" panose="020B0609020204030204" pitchFamily="49" charset="0"/>
              </a:rPr>
              <a:t>ie</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mo_fullname</a:t>
            </a:r>
            <a:r>
              <a:rPr lang="en-GB" b="0" dirty="0">
                <a:solidFill>
                  <a:srgbClr val="6A9955"/>
                </a:solidFill>
                <a:effectLst/>
                <a:latin typeface="Consolas" panose="020B0609020204030204" pitchFamily="49" charset="0"/>
              </a:rPr>
              <a:t> and </a:t>
            </a:r>
            <a:r>
              <a:rPr lang="en-GB" b="0" dirty="0" err="1">
                <a:solidFill>
                  <a:srgbClr val="6A9955"/>
                </a:solidFill>
                <a:effectLst/>
                <a:latin typeface="Consolas" panose="020B0609020204030204" pitchFamily="49" charset="0"/>
              </a:rPr>
              <a:t>mo_family</a:t>
            </a:r>
            <a:r>
              <a:rPr lang="en-GB" b="0" dirty="0">
                <a:solidFill>
                  <a:srgbClr val="6A9955"/>
                </a:solidFill>
                <a:effectLst/>
                <a:latin typeface="Consolas" panose="020B0609020204030204" pitchFamily="49" charset="0"/>
              </a:rPr>
              <a:t> was not the same as the NCBI assignment).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 -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Pale lines in % graph: Less than 30 sequences (&lt;0.1% of total)</a:t>
            </a:r>
          </a:p>
          <a:p>
            <a:endParaRPr lang="en-US" dirty="0"/>
          </a:p>
          <a:p>
            <a:r>
              <a:rPr lang="en-US" dirty="0"/>
              <a:t>0 insertion: check alignment?</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40</a:t>
            </a:fld>
            <a:endParaRPr lang="en-GB"/>
          </a:p>
        </p:txBody>
      </p:sp>
    </p:spTree>
    <p:extLst>
      <p:ext uri="{BB962C8B-B14F-4D97-AF65-F5344CB8AC3E}">
        <p14:creationId xmlns:p14="http://schemas.microsoft.com/office/powerpoint/2010/main" val="360646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look into bacterial roles (</a:t>
            </a:r>
            <a:r>
              <a:rPr lang="en-US" dirty="0" err="1"/>
              <a:t>ie</a:t>
            </a:r>
            <a:r>
              <a:rPr lang="en-US" dirty="0"/>
              <a:t> sporulation, phage activity)?</a:t>
            </a:r>
          </a:p>
          <a:p>
            <a:endParaRPr lang="en-US" dirty="0"/>
          </a:p>
          <a:p>
            <a:r>
              <a:rPr lang="en-US" dirty="0"/>
              <a:t>Top left: Total dataset makeup of gram status</a:t>
            </a:r>
          </a:p>
          <a:p>
            <a:r>
              <a:rPr lang="en-US" dirty="0"/>
              <a:t>Logo (amino acids) for region to demonstrate conservation</a:t>
            </a:r>
          </a:p>
          <a:p>
            <a:endParaRPr lang="en-US" dirty="0"/>
          </a:p>
          <a:p>
            <a:r>
              <a:rPr lang="en-US" dirty="0"/>
              <a:t>MFA cleaning first</a:t>
            </a:r>
          </a:p>
          <a:p>
            <a:r>
              <a:rPr lang="en-US" dirty="0"/>
              <a:t>Count check for cols (distribution and see if any cut-offs I can find)</a:t>
            </a:r>
          </a:p>
          <a:p>
            <a:endParaRPr lang="en-US" dirty="0"/>
          </a:p>
          <a:p>
            <a:r>
              <a:rPr lang="en-US" dirty="0"/>
              <a:t>Co-occurrence of features? A way to identify combinations</a:t>
            </a:r>
          </a:p>
          <a:p>
            <a:endParaRPr lang="en-US" dirty="0"/>
          </a:p>
          <a:p>
            <a:r>
              <a:rPr lang="en-US" dirty="0"/>
              <a:t>Evolutionary first: - or +?</a:t>
            </a:r>
          </a:p>
          <a:p>
            <a:endParaRPr lang="en-US" dirty="0"/>
          </a:p>
          <a:p>
            <a:r>
              <a:rPr lang="en-US" dirty="0"/>
              <a:t>Pairwise alignments for multiple large sequence sets – sequence identity clustering? Hierarchical based clustering</a:t>
            </a:r>
          </a:p>
          <a:p>
            <a:endParaRPr lang="en-US" dirty="0"/>
          </a:p>
          <a:p>
            <a:r>
              <a:rPr lang="en-US" dirty="0"/>
              <a:t>Representative sequences for each phyla/family in a tree?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41</a:t>
            </a:fld>
            <a:endParaRPr lang="en-GB"/>
          </a:p>
        </p:txBody>
      </p:sp>
    </p:spTree>
    <p:extLst>
      <p:ext uri="{BB962C8B-B14F-4D97-AF65-F5344CB8AC3E}">
        <p14:creationId xmlns:p14="http://schemas.microsoft.com/office/powerpoint/2010/main" val="3770899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43</a:t>
            </a:fld>
            <a:endParaRPr lang="en-GB"/>
          </a:p>
        </p:txBody>
      </p:sp>
    </p:spTree>
    <p:extLst>
      <p:ext uri="{BB962C8B-B14F-4D97-AF65-F5344CB8AC3E}">
        <p14:creationId xmlns:p14="http://schemas.microsoft.com/office/powerpoint/2010/main" val="1117711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44</a:t>
            </a:fld>
            <a:endParaRPr lang="en-GB"/>
          </a:p>
        </p:txBody>
      </p:sp>
    </p:spTree>
    <p:extLst>
      <p:ext uri="{BB962C8B-B14F-4D97-AF65-F5344CB8AC3E}">
        <p14:creationId xmlns:p14="http://schemas.microsoft.com/office/powerpoint/2010/main" val="3291394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coding my own, but then didn’t want to re-invent the wheel, found a tool which already puts that theory into play. </a:t>
            </a:r>
          </a:p>
          <a:p>
            <a:endParaRPr lang="en-US" dirty="0"/>
          </a:p>
          <a:p>
            <a:r>
              <a:rPr lang="en-US" dirty="0"/>
              <a:t>Other tool: </a:t>
            </a:r>
            <a:r>
              <a:rPr lang="en-US" dirty="0" err="1"/>
              <a:t>EvalMSA</a:t>
            </a:r>
            <a:r>
              <a:rPr lang="en-US" dirty="0"/>
              <a:t> (didn’t work on my PC, source code did not compile and windows installer version was broken)</a:t>
            </a:r>
          </a:p>
          <a:p>
            <a:r>
              <a:rPr lang="en-US" dirty="0" err="1"/>
              <a:t>CIAlign</a:t>
            </a:r>
            <a:r>
              <a:rPr lang="en-US" dirty="0"/>
              <a:t>: Not suitable, removes regions of low coverage such as insertions (would remove the key region in its processing pipeline!)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45</a:t>
            </a:fld>
            <a:endParaRPr lang="en-GB"/>
          </a:p>
        </p:txBody>
      </p:sp>
    </p:spTree>
    <p:extLst>
      <p:ext uri="{BB962C8B-B14F-4D97-AF65-F5344CB8AC3E}">
        <p14:creationId xmlns:p14="http://schemas.microsoft.com/office/powerpoint/2010/main" val="1873387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IQR vs Bootstrapping: </a:t>
            </a:r>
          </a:p>
          <a:p>
            <a:r>
              <a:rPr lang="en-US" dirty="0"/>
              <a:t>	IQR: Looks at distance vector for all sequences, distance vector values for Q1 and Q3 determined to generate an IQR, any sequence with distance measure &gt;Q1 and &lt;Q3 gets an outlier score of 0. Outliers are those outside the IQR and beyond a threshold value (Q1-distance / IQR). Works less well for alignments with many identical sequences (risk of generating an IQR of 0). </a:t>
            </a:r>
          </a:p>
          <a:p>
            <a:r>
              <a:rPr lang="en-US" dirty="0"/>
              <a:t>	Bootstrapping: random selection (pseudo-replicates) of N sequences to compute mean/standard deviation of distance measures between the inspected sequence and the alignment at large. Outliers are those above a threshold for the distance measure – mean / </a:t>
            </a:r>
            <a:r>
              <a:rPr lang="en-US" dirty="0" err="1"/>
              <a:t>st</a:t>
            </a:r>
            <a:r>
              <a:rPr lang="en-US" dirty="0"/>
              <a:t>, dev. </a:t>
            </a:r>
          </a:p>
          <a:p>
            <a:endParaRPr lang="en-US" dirty="0"/>
          </a:p>
          <a:p>
            <a:r>
              <a:rPr lang="en-US" dirty="0"/>
              <a:t>Bootstrapping chosen due to risk of outlier inflation (alignment has several very similar sequences which don’t align well with the insertion region sequences, don’t want the algorithm to class all those as outliers because they are beyond and IQR based on sequences without the insertion region). </a:t>
            </a:r>
          </a:p>
          <a:p>
            <a:endParaRPr lang="en-US" dirty="0"/>
          </a:p>
          <a:p>
            <a:r>
              <a:rPr lang="en-US" dirty="0" err="1"/>
              <a:t>mBed</a:t>
            </a:r>
            <a:r>
              <a:rPr lang="en-US" dirty="0"/>
              <a:t> mode: Uses a simpler model for matrix calculation that used random selection of pairwise comparison and not all sequence vs all sequences to reduce computational time. </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46</a:t>
            </a:fld>
            <a:endParaRPr lang="en-GB"/>
          </a:p>
        </p:txBody>
      </p:sp>
    </p:spTree>
    <p:extLst>
      <p:ext uri="{BB962C8B-B14F-4D97-AF65-F5344CB8AC3E}">
        <p14:creationId xmlns:p14="http://schemas.microsoft.com/office/powerpoint/2010/main" val="4119694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on output_cleaned_v3.fa</a:t>
            </a:r>
          </a:p>
          <a:p>
            <a:r>
              <a:rPr lang="en-US" dirty="0"/>
              <a:t>Command line prompt: od-seq –</a:t>
            </a:r>
            <a:r>
              <a:rPr lang="en-US" dirty="0" err="1"/>
              <a:t>i</a:t>
            </a:r>
            <a:r>
              <a:rPr lang="en-US" dirty="0"/>
              <a:t> [input] –r [file name for full results] –o [file name for outlier list] –c [file name for remaining sequences] –m [</a:t>
            </a:r>
            <a:r>
              <a:rPr lang="en-US" dirty="0" err="1"/>
              <a:t>linear,affine</a:t>
            </a:r>
            <a:r>
              <a:rPr lang="en-US" dirty="0"/>
              <a:t>, or cumulative]</a:t>
            </a:r>
          </a:p>
          <a:p>
            <a:r>
              <a:rPr lang="en-GB" dirty="0"/>
              <a:t>od-</a:t>
            </a:r>
            <a:r>
              <a:rPr lang="en-GB" dirty="0" err="1"/>
              <a:t>seq</a:t>
            </a:r>
            <a:r>
              <a:rPr lang="en-GB" dirty="0"/>
              <a:t> -</a:t>
            </a:r>
            <a:r>
              <a:rPr lang="en-GB" dirty="0" err="1"/>
              <a:t>i</a:t>
            </a:r>
            <a:r>
              <a:rPr lang="en-GB" dirty="0"/>
              <a:t> output_cleaned_v3.fa -r cumulative_fullresults.txt -o </a:t>
            </a:r>
            <a:r>
              <a:rPr lang="en-GB" dirty="0" err="1"/>
              <a:t>cumulative_outliers</a:t>
            </a:r>
            <a:r>
              <a:rPr lang="en-GB" dirty="0"/>
              <a:t> -c </a:t>
            </a:r>
            <a:r>
              <a:rPr lang="en-GB" dirty="0" err="1"/>
              <a:t>cumulative_core</a:t>
            </a:r>
            <a:r>
              <a:rPr lang="en-GB" dirty="0"/>
              <a:t> -m cumulative</a:t>
            </a:r>
          </a:p>
          <a:p>
            <a:endParaRPr lang="en-GB" dirty="0"/>
          </a:p>
          <a:p>
            <a:r>
              <a:rPr lang="en-GB" dirty="0"/>
              <a:t>If still bad alignment, reduce </a:t>
            </a:r>
            <a:r>
              <a:rPr lang="en-GB" dirty="0" err="1"/>
              <a:t>st</a:t>
            </a:r>
            <a:r>
              <a:rPr lang="en-GB" dirty="0"/>
              <a:t> dev to 1 (add ‘-s 1’ to prompt) – did this for affine.</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47</a:t>
            </a:fld>
            <a:endParaRPr lang="en-GB"/>
          </a:p>
        </p:txBody>
      </p:sp>
    </p:spTree>
    <p:extLst>
      <p:ext uri="{BB962C8B-B14F-4D97-AF65-F5344CB8AC3E}">
        <p14:creationId xmlns:p14="http://schemas.microsoft.com/office/powerpoint/2010/main" val="240859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48</a:t>
            </a:fld>
            <a:endParaRPr lang="en-GB"/>
          </a:p>
        </p:txBody>
      </p:sp>
    </p:spTree>
    <p:extLst>
      <p:ext uri="{BB962C8B-B14F-4D97-AF65-F5344CB8AC3E}">
        <p14:creationId xmlns:p14="http://schemas.microsoft.com/office/powerpoint/2010/main" val="28864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49</a:t>
            </a:fld>
            <a:endParaRPr lang="en-GB"/>
          </a:p>
        </p:txBody>
      </p:sp>
    </p:spTree>
    <p:extLst>
      <p:ext uri="{BB962C8B-B14F-4D97-AF65-F5344CB8AC3E}">
        <p14:creationId xmlns:p14="http://schemas.microsoft.com/office/powerpoint/2010/main" val="1338241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a:t>
            </a:r>
            <a:r>
              <a:rPr lang="en-GB" dirty="0" err="1"/>
              <a:t>many</a:t>
            </a:r>
            <a:r>
              <a:rPr lang="en-GB" dirty="0"/>
              <a:t> gaps still within alignment, however these might be indicative of evolutionary changes for each species (insertions for certain species as the bacteria evolve). Average distance matrices for 1 </a:t>
            </a:r>
            <a:r>
              <a:rPr lang="en-GB" dirty="0" err="1"/>
              <a:t>st</a:t>
            </a:r>
            <a:r>
              <a:rPr lang="en-GB" dirty="0"/>
              <a:t> dev alignment show these proteins are closely related and that the alignment hasn’t got ‘outliers’, but given the number of insertion regions it is unlikely this set will generate an improved alignment. </a:t>
            </a:r>
          </a:p>
          <a:p>
            <a:endParaRPr lang="en-GB" dirty="0"/>
          </a:p>
          <a:p>
            <a:r>
              <a:rPr lang="en-GB" dirty="0"/>
              <a:t>To retain insertions which are likely to be valuable in clustering of features, gaps which are induced by &lt;0.1% of sequences (28.6, or 29 sequences) are identified, and those sequences removed from the dataset.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50</a:t>
            </a:fld>
            <a:endParaRPr lang="en-GB"/>
          </a:p>
        </p:txBody>
      </p:sp>
    </p:spTree>
    <p:extLst>
      <p:ext uri="{BB962C8B-B14F-4D97-AF65-F5344CB8AC3E}">
        <p14:creationId xmlns:p14="http://schemas.microsoft.com/office/powerpoint/2010/main" val="3615235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 (looking better!)</a:t>
            </a:r>
          </a:p>
          <a:p>
            <a:endParaRPr lang="en-US" dirty="0"/>
          </a:p>
          <a:p>
            <a:r>
              <a:rPr lang="en-US" dirty="0"/>
              <a:t>In picture: A possible second insertion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51</a:t>
            </a:fld>
            <a:endParaRPr lang="en-GB"/>
          </a:p>
        </p:txBody>
      </p:sp>
    </p:spTree>
    <p:extLst>
      <p:ext uri="{BB962C8B-B14F-4D97-AF65-F5344CB8AC3E}">
        <p14:creationId xmlns:p14="http://schemas.microsoft.com/office/powerpoint/2010/main" val="405132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(much </a:t>
            </a:r>
            <a:r>
              <a:rPr lang="en-US" dirty="0" err="1"/>
              <a:t>much</a:t>
            </a:r>
            <a:r>
              <a:rPr lang="en-US" dirty="0"/>
              <a:t> cleaner, can very easily see which regions are conserved and which contain possible insertion regions). Insertion region of interest highlighted. Alignment = 306 residues long.</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52</a:t>
            </a:fld>
            <a:endParaRPr lang="en-GB"/>
          </a:p>
        </p:txBody>
      </p:sp>
    </p:spTree>
    <p:extLst>
      <p:ext uri="{BB962C8B-B14F-4D97-AF65-F5344CB8AC3E}">
        <p14:creationId xmlns:p14="http://schemas.microsoft.com/office/powerpoint/2010/main" val="2921877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region re-analysis</a:t>
            </a:r>
          </a:p>
          <a:p>
            <a:endParaRPr lang="en-GB" dirty="0"/>
          </a:p>
          <a:p>
            <a:pPr marL="171450" indent="-171450">
              <a:buFontTx/>
              <a:buChar char="-"/>
            </a:pPr>
            <a:r>
              <a:rPr lang="en-GB" dirty="0"/>
              <a:t>Get a consensus sequence if this one is good</a:t>
            </a:r>
          </a:p>
          <a:p>
            <a:pPr marL="171450" indent="-171450">
              <a:buFontTx/>
              <a:buChar char="-"/>
            </a:pPr>
            <a:r>
              <a:rPr lang="en-GB" dirty="0"/>
              <a:t>Also a logo</a:t>
            </a:r>
          </a:p>
          <a:p>
            <a:pPr marL="171450" indent="-171450">
              <a:buFontTx/>
              <a:buChar char="-"/>
            </a:pPr>
            <a:r>
              <a:rPr lang="en-GB" dirty="0"/>
              <a:t>Also rerun the insertion region analysis</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53</a:t>
            </a:fld>
            <a:endParaRPr lang="en-GB"/>
          </a:p>
        </p:txBody>
      </p:sp>
    </p:spTree>
    <p:extLst>
      <p:ext uri="{BB962C8B-B14F-4D97-AF65-F5344CB8AC3E}">
        <p14:creationId xmlns:p14="http://schemas.microsoft.com/office/powerpoint/2010/main" val="1940626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r>
              <a:rPr lang="en-US" dirty="0"/>
              <a:t>Tree based on protein sequences or whole bacterial sequences? Compare the two?</a:t>
            </a:r>
          </a:p>
          <a:p>
            <a:pPr marL="0" indent="0">
              <a:buFontTx/>
              <a:buNone/>
            </a:pPr>
            <a:endParaRPr lang="en-US" dirty="0"/>
          </a:p>
          <a:p>
            <a:pPr marL="0" indent="0">
              <a:buFontTx/>
              <a:buNone/>
            </a:pPr>
            <a:r>
              <a:rPr lang="en-US" dirty="0"/>
              <a:t>https://weblogo.threeplusone.com/create.cgi - </a:t>
            </a:r>
            <a:r>
              <a:rPr lang="en-US" dirty="0" err="1"/>
              <a:t>weblogo</a:t>
            </a:r>
            <a:endParaRPr lang="en-US" dirty="0"/>
          </a:p>
          <a:p>
            <a:pPr marL="0" indent="0">
              <a:buFontTx/>
              <a:buNone/>
            </a:pPr>
            <a:endParaRPr lang="en-US" dirty="0"/>
          </a:p>
          <a:p>
            <a:pPr marL="0" indent="0">
              <a:buFontTx/>
              <a:buNone/>
            </a:pPr>
            <a:r>
              <a:rPr lang="en-US" dirty="0"/>
              <a:t>https://www.ncbi.nlm.nih.gov/pmc/articles/PMC8976100/ (?)</a:t>
            </a:r>
          </a:p>
          <a:p>
            <a:pPr marL="0" indent="0">
              <a:buFontTx/>
              <a:buNone/>
            </a:pPr>
            <a:endParaRPr lang="en-US" dirty="0"/>
          </a:p>
          <a:p>
            <a:pPr marL="171450" indent="-171450">
              <a:buFontTx/>
              <a:buChar char="-"/>
            </a:pPr>
            <a:r>
              <a:rPr lang="en-GB" dirty="0"/>
              <a:t>Define boundaries for sequence features</a:t>
            </a:r>
          </a:p>
          <a:p>
            <a:pPr marL="628650" lvl="1" indent="-171450">
              <a:buFontTx/>
              <a:buChar char="-"/>
            </a:pPr>
            <a:r>
              <a:rPr lang="en-US" dirty="0"/>
              <a:t>Secondary structure predictions for each sequence, tag sequences with this data</a:t>
            </a:r>
          </a:p>
          <a:p>
            <a:pPr marL="628650" lvl="1" indent="-171450">
              <a:buFontTx/>
              <a:buChar char="-"/>
            </a:pPr>
            <a:r>
              <a:rPr lang="en-GB" dirty="0"/>
              <a:t>Hydrophobic regions</a:t>
            </a:r>
          </a:p>
          <a:p>
            <a:pPr marL="628650" lvl="1" indent="-171450">
              <a:buFontTx/>
              <a:buChar char="-"/>
            </a:pPr>
            <a:r>
              <a:rPr lang="en-GB" dirty="0"/>
              <a:t>OR Could use a clustering model to identify the features for me? Would need more research - https://scikit-learn.org/stable/tutorial/machine_learning_map/index.html</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a:p>
            <a:pPr marL="0" indent="0">
              <a:buFontTx/>
              <a:buNone/>
            </a:pPr>
            <a:endParaRPr lang="en-US"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54</a:t>
            </a:fld>
            <a:endParaRPr lang="en-GB"/>
          </a:p>
        </p:txBody>
      </p:sp>
    </p:spTree>
    <p:extLst>
      <p:ext uri="{BB962C8B-B14F-4D97-AF65-F5344CB8AC3E}">
        <p14:creationId xmlns:p14="http://schemas.microsoft.com/office/powerpoint/2010/main" val="4101322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p:txBody>
      </p:sp>
      <p:sp>
        <p:nvSpPr>
          <p:cNvPr id="4" name="Slide Number Placeholder 3"/>
          <p:cNvSpPr>
            <a:spLocks noGrp="1"/>
          </p:cNvSpPr>
          <p:nvPr>
            <p:ph type="sldNum" sz="quarter" idx="5"/>
          </p:nvPr>
        </p:nvSpPr>
        <p:spPr/>
        <p:txBody>
          <a:bodyPr/>
          <a:lstStyle/>
          <a:p>
            <a:fld id="{487B1ABC-4E42-4BF8-B2FB-FA576A4A5214}" type="slidenum">
              <a:rPr lang="en-GB" smtClean="0"/>
              <a:t>55</a:t>
            </a:fld>
            <a:endParaRPr lang="en-GB"/>
          </a:p>
        </p:txBody>
      </p:sp>
    </p:spTree>
    <p:extLst>
      <p:ext uri="{BB962C8B-B14F-4D97-AF65-F5344CB8AC3E}">
        <p14:creationId xmlns:p14="http://schemas.microsoft.com/office/powerpoint/2010/main" val="376055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56</a:t>
            </a:fld>
            <a:endParaRPr lang="en-GB"/>
          </a:p>
        </p:txBody>
      </p:sp>
    </p:spTree>
    <p:extLst>
      <p:ext uri="{BB962C8B-B14F-4D97-AF65-F5344CB8AC3E}">
        <p14:creationId xmlns:p14="http://schemas.microsoft.com/office/powerpoint/2010/main" val="1805637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a:t>
            </a:r>
          </a:p>
          <a:p>
            <a:pPr marL="171450" indent="-171450">
              <a:buFontTx/>
              <a:buChar char="-"/>
            </a:pPr>
            <a:r>
              <a:rPr lang="en-GB" dirty="0"/>
              <a:t>Which features should I be annotating with? </a:t>
            </a:r>
          </a:p>
          <a:p>
            <a:pPr marL="171450" indent="-171450">
              <a:buFontTx/>
              <a:buChar char="-"/>
            </a:pPr>
            <a:r>
              <a:rPr lang="en-GB" dirty="0"/>
              <a:t>Is there a way to get secondary structure predictions annotated as features? University tool/resource available for the quantity I would need?</a:t>
            </a:r>
          </a:p>
          <a:p>
            <a:pPr marL="171450" indent="-171450">
              <a:buFontTx/>
              <a:buChar char="-"/>
            </a:pPr>
            <a:r>
              <a:rPr lang="en-GB" dirty="0"/>
              <a:t>Would supervised/unsupervised models be a good idea to identifying boundaries for insertion regions and therefore using insertions as features for clustering (so not just me eyeballing the alignment and choosing where possible insertions are?)</a:t>
            </a:r>
          </a:p>
        </p:txBody>
      </p:sp>
      <p:sp>
        <p:nvSpPr>
          <p:cNvPr id="4" name="Slide Number Placeholder 3"/>
          <p:cNvSpPr>
            <a:spLocks noGrp="1"/>
          </p:cNvSpPr>
          <p:nvPr>
            <p:ph type="sldNum" sz="quarter" idx="5"/>
          </p:nvPr>
        </p:nvSpPr>
        <p:spPr/>
        <p:txBody>
          <a:bodyPr/>
          <a:lstStyle/>
          <a:p>
            <a:fld id="{487B1ABC-4E42-4BF8-B2FB-FA576A4A5214}" type="slidenum">
              <a:rPr lang="en-GB" smtClean="0"/>
              <a:t>57</a:t>
            </a:fld>
            <a:endParaRPr lang="en-GB"/>
          </a:p>
        </p:txBody>
      </p:sp>
    </p:spTree>
    <p:extLst>
      <p:ext uri="{BB962C8B-B14F-4D97-AF65-F5344CB8AC3E}">
        <p14:creationId xmlns:p14="http://schemas.microsoft.com/office/powerpoint/2010/main" val="2582184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59</a:t>
            </a:fld>
            <a:endParaRPr lang="en-GB"/>
          </a:p>
        </p:txBody>
      </p:sp>
    </p:spTree>
    <p:extLst>
      <p:ext uri="{BB962C8B-B14F-4D97-AF65-F5344CB8AC3E}">
        <p14:creationId xmlns:p14="http://schemas.microsoft.com/office/powerpoint/2010/main" val="754939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60</a:t>
            </a:fld>
            <a:endParaRPr lang="en-GB"/>
          </a:p>
        </p:txBody>
      </p:sp>
    </p:spTree>
    <p:extLst>
      <p:ext uri="{BB962C8B-B14F-4D97-AF65-F5344CB8AC3E}">
        <p14:creationId xmlns:p14="http://schemas.microsoft.com/office/powerpoint/2010/main" val="171749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Glutamine + Glutamic acid</a:t>
            </a:r>
          </a:p>
          <a:p>
            <a:r>
              <a:rPr lang="en-GB" dirty="0"/>
              <a:t>Couldn’t see a way to output identified longest sequences in sub-sampled clusters, code also written in C</a:t>
            </a:r>
          </a:p>
        </p:txBody>
      </p:sp>
      <p:sp>
        <p:nvSpPr>
          <p:cNvPr id="4" name="Slide Number Placeholder 3"/>
          <p:cNvSpPr>
            <a:spLocks noGrp="1"/>
          </p:cNvSpPr>
          <p:nvPr>
            <p:ph type="sldNum" sz="quarter" idx="5"/>
          </p:nvPr>
        </p:nvSpPr>
        <p:spPr/>
        <p:txBody>
          <a:bodyPr/>
          <a:lstStyle/>
          <a:p>
            <a:fld id="{487B1ABC-4E42-4BF8-B2FB-FA576A4A5214}" type="slidenum">
              <a:rPr lang="en-GB" smtClean="0"/>
              <a:t>62</a:t>
            </a:fld>
            <a:endParaRPr lang="en-GB"/>
          </a:p>
        </p:txBody>
      </p:sp>
    </p:spTree>
    <p:extLst>
      <p:ext uri="{BB962C8B-B14F-4D97-AF65-F5344CB8AC3E}">
        <p14:creationId xmlns:p14="http://schemas.microsoft.com/office/powerpoint/2010/main" val="2074480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https://www.cgl.ucsf.edu/chimera/data/tutorials/systems/outline.html</a:t>
            </a:r>
          </a:p>
          <a:p>
            <a:r>
              <a:rPr lang="en-GB" dirty="0"/>
              <a:t>https://www.rbvi.ucsf.edu/chimera/docs/ContributedSoftware/defineattrib/defineattrib.html#attribdef</a:t>
            </a:r>
          </a:p>
          <a:p>
            <a:endParaRPr lang="en-GB" dirty="0"/>
          </a:p>
          <a:p>
            <a:r>
              <a:rPr lang="en-GB" dirty="0"/>
              <a:t>4BIN amidase cropping: residues 190-405</a:t>
            </a:r>
          </a:p>
          <a:p>
            <a:r>
              <a:rPr lang="en-GB" dirty="0"/>
              <a:t>3NE8 cropping: residues </a:t>
            </a:r>
            <a:r>
              <a:rPr lang="en-GB" sz="1800" dirty="0">
                <a:effectLst/>
                <a:latin typeface="Calibri" panose="020F0502020204030204" pitchFamily="34" charset="0"/>
                <a:ea typeface="Calibri" panose="020F0502020204030204" pitchFamily="34" charset="0"/>
                <a:cs typeface="Times New Roman" panose="02020603050405020304" pitchFamily="18" charset="0"/>
              </a:rPr>
              <a:t>182-397 </a:t>
            </a:r>
          </a:p>
          <a:p>
            <a:endParaRPr lang="en-GB" sz="1800" dirty="0">
              <a:effectLst/>
              <a:latin typeface="Calibri" panose="020F0502020204030204" pitchFamily="34" charset="0"/>
              <a:cs typeface="Times New Roman" panose="02020603050405020304" pitchFamily="18" charset="0"/>
            </a:endParaRPr>
          </a:p>
          <a:p>
            <a:r>
              <a:rPr lang="en-GB" sz="1800" dirty="0" err="1">
                <a:effectLst/>
                <a:latin typeface="Calibri" panose="020F0502020204030204" pitchFamily="34" charset="0"/>
                <a:cs typeface="Times New Roman" panose="02020603050405020304" pitchFamily="18" charset="0"/>
              </a:rPr>
              <a:t>Jalview</a:t>
            </a:r>
            <a:r>
              <a:rPr lang="en-GB" sz="1800" dirty="0">
                <a:effectLst/>
                <a:latin typeface="Calibri" panose="020F0502020204030204" pitchFamily="34" charset="0"/>
                <a:cs typeface="Times New Roman" panose="02020603050405020304" pitchFamily="18" charset="0"/>
              </a:rPr>
              <a:t> conservation scores: “</a:t>
            </a:r>
            <a:r>
              <a:rPr lang="en-GB" dirty="0"/>
              <a:t>The Conservation score for a column is computed according to </a:t>
            </a:r>
            <a:r>
              <a:rPr lang="en-GB" dirty="0" err="1"/>
              <a:t>Zvelebil</a:t>
            </a:r>
            <a:r>
              <a:rPr lang="en-GB" dirty="0"/>
              <a:t> et al. [</a:t>
            </a:r>
            <a:r>
              <a:rPr lang="en-GB" dirty="0">
                <a:hlinkClick r:id="rId3" tooltip="Zvelebil MJ, Barton GJ, Taylor WR, Sternberg MJ (1987) Prediction of protein secondary structure and active sites using the alignment of homologous sequences. J Mol Biol 195(4):957–961. &#10;                  https://doi.org/10.1016/0022-2836(87)90501-8&#10;                  &#10;                "/>
              </a:rPr>
              <a:t>16</a:t>
            </a:r>
            <a:r>
              <a:rPr lang="en-GB" dirty="0"/>
              <a:t>] as implemented in the AMAS method [</a:t>
            </a:r>
            <a:r>
              <a:rPr lang="en-GB" dirty="0">
                <a:hlinkClick r:id="rId4" tooltip="Livingstone CD, Barton GJ (1993) Protein sequence alignments: a strategy for the hierarchical analysis of residue conservation. Comput Appl Biosci 9(6):745–756"/>
              </a:rPr>
              <a:t>17</a:t>
            </a:r>
            <a:r>
              <a:rPr lang="en-GB" dirty="0"/>
              <a:t>] and reflects the number of physicochemical properties shared by all amino acids in a column.” (online tutorial https://link.springer.com/protocol/10.1007/978-1-0716-1036-7_13#Sec25)</a:t>
            </a:r>
          </a:p>
          <a:p>
            <a:r>
              <a:rPr lang="en-GB" dirty="0" err="1"/>
              <a:t>Jalview</a:t>
            </a:r>
            <a:r>
              <a:rPr lang="en-GB" dirty="0"/>
              <a:t> alignment quality: “The Alignment Quality score reflects the total likelihood of observing mutations between amino acids aligned at the given column, based on the BLOSUM62 [</a:t>
            </a:r>
            <a:r>
              <a:rPr lang="en-GB" dirty="0">
                <a:hlinkClick r:id="rId5" tooltip="Henikoff S, Henikoff JG (1992) Amino acid substitution matrices from protein blocks. Proc Natl Acad Sci U S A 89(22):10915–10919. &#10;                  https://doi.org/10.1073/pnas.89.22.10915&#10;                  &#10;                "/>
              </a:rPr>
              <a:t>15</a:t>
            </a:r>
            <a:r>
              <a:rPr lang="en-GB" dirty="0"/>
              <a:t>] substitution matrix.” (same online tutorial)</a:t>
            </a:r>
          </a:p>
        </p:txBody>
      </p:sp>
      <p:sp>
        <p:nvSpPr>
          <p:cNvPr id="4" name="Slide Number Placeholder 3"/>
          <p:cNvSpPr>
            <a:spLocks noGrp="1"/>
          </p:cNvSpPr>
          <p:nvPr>
            <p:ph type="sldNum" sz="quarter" idx="5"/>
          </p:nvPr>
        </p:nvSpPr>
        <p:spPr/>
        <p:txBody>
          <a:bodyPr/>
          <a:lstStyle/>
          <a:p>
            <a:fld id="{487B1ABC-4E42-4BF8-B2FB-FA576A4A5214}" type="slidenum">
              <a:rPr lang="en-GB" smtClean="0"/>
              <a:t>63</a:t>
            </a:fld>
            <a:endParaRPr lang="en-GB"/>
          </a:p>
        </p:txBody>
      </p:sp>
    </p:spTree>
    <p:extLst>
      <p:ext uri="{BB962C8B-B14F-4D97-AF65-F5344CB8AC3E}">
        <p14:creationId xmlns:p14="http://schemas.microsoft.com/office/powerpoint/2010/main" val="196441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Blue: Poorly conserved per BLOSUM62 scores, maroon: highly conserved</a:t>
            </a:r>
          </a:p>
          <a:p>
            <a:r>
              <a:rPr lang="en-GB" dirty="0"/>
              <a:t>Left: 3NE8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2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GB" sz="1200" i="0" kern="100" dirty="0">
                <a:effectLst/>
                <a:latin typeface="Calibri" panose="020F0502020204030204" pitchFamily="34" charset="0"/>
                <a:cs typeface="Times New Roman" panose="02020603050405020304" pitchFamily="18" charset="0"/>
              </a:rPr>
              <a:t>Right: 4BIN (</a:t>
            </a:r>
            <a:r>
              <a:rPr lang="en-GB" sz="1200" i="1" kern="100" dirty="0">
                <a:effectLst/>
                <a:latin typeface="Calibri" panose="020F0502020204030204" pitchFamily="34" charset="0"/>
                <a:cs typeface="Times New Roman" panose="02020603050405020304" pitchFamily="18" charset="0"/>
              </a:rPr>
              <a:t>Escherichia coli)</a:t>
            </a:r>
            <a:endParaRPr lang="en-GB" i="0" dirty="0"/>
          </a:p>
        </p:txBody>
      </p:sp>
      <p:sp>
        <p:nvSpPr>
          <p:cNvPr id="4" name="Slide Number Placeholder 3"/>
          <p:cNvSpPr>
            <a:spLocks noGrp="1"/>
          </p:cNvSpPr>
          <p:nvPr>
            <p:ph type="sldNum" sz="quarter" idx="5"/>
          </p:nvPr>
        </p:nvSpPr>
        <p:spPr/>
        <p:txBody>
          <a:bodyPr/>
          <a:lstStyle/>
          <a:p>
            <a:fld id="{487B1ABC-4E42-4BF8-B2FB-FA576A4A5214}" type="slidenum">
              <a:rPr lang="en-GB" smtClean="0"/>
              <a:t>64</a:t>
            </a:fld>
            <a:endParaRPr lang="en-GB"/>
          </a:p>
        </p:txBody>
      </p:sp>
    </p:spTree>
    <p:extLst>
      <p:ext uri="{BB962C8B-B14F-4D97-AF65-F5344CB8AC3E}">
        <p14:creationId xmlns:p14="http://schemas.microsoft.com/office/powerpoint/2010/main" val="2394762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AncestralClust</a:t>
            </a:r>
            <a:r>
              <a:rPr lang="en-GB" dirty="0"/>
              <a:t>: </a:t>
            </a:r>
            <a:r>
              <a:rPr lang="en-GB" dirty="0" err="1">
                <a:effectLst/>
                <a:latin typeface="Arial" panose="020B0604020202020204" pitchFamily="34" charset="0"/>
              </a:rPr>
              <a:t>AncestralClust</a:t>
            </a:r>
            <a:r>
              <a:rPr lang="en-GB" dirty="0">
                <a:effectLst/>
                <a:latin typeface="Arial" panose="020B0604020202020204" pitchFamily="34" charset="0"/>
              </a:rPr>
              <a:t>: clustering of divergent nucleotide sequences by ancestral sequence reconstruction using phylogenetic trees, https://nielsen-lab.github.io/pdfs/papers/AncestralClust.pdf </a:t>
            </a:r>
          </a:p>
          <a:p>
            <a:r>
              <a:rPr lang="en-GB" dirty="0"/>
              <a:t>https://github.com/lpipes/ancestralclust</a:t>
            </a:r>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65</a:t>
            </a:fld>
            <a:endParaRPr lang="en-GB"/>
          </a:p>
        </p:txBody>
      </p:sp>
    </p:spTree>
    <p:extLst>
      <p:ext uri="{BB962C8B-B14F-4D97-AF65-F5344CB8AC3E}">
        <p14:creationId xmlns:p14="http://schemas.microsoft.com/office/powerpoint/2010/main" val="286322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AVENUE FOR 2024: Someone replied to my SPOT-1D-LM query about the model checkpoints! These are now up again! So I can try this at least for a sub-set (</a:t>
            </a:r>
            <a:r>
              <a:rPr lang="en-GB" dirty="0" err="1"/>
              <a:t>eg</a:t>
            </a:r>
            <a:r>
              <a:rPr lang="en-GB" dirty="0"/>
              <a:t> a representative sequence for each cluster from the guide tree in the MSA?)</a:t>
            </a:r>
          </a:p>
          <a:p>
            <a:endParaRPr lang="en-GB" dirty="0"/>
          </a:p>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71</a:t>
            </a:fld>
            <a:endParaRPr lang="en-GB"/>
          </a:p>
        </p:txBody>
      </p:sp>
    </p:spTree>
    <p:extLst>
      <p:ext uri="{BB962C8B-B14F-4D97-AF65-F5344CB8AC3E}">
        <p14:creationId xmlns:p14="http://schemas.microsoft.com/office/powerpoint/2010/main" val="140609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17/04/2024</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17/04/2024</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ature.com/articles/s41587-023-01773-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hyperlink" Target="https://www.ncbi.nlm.nih.gov/pmc/articles/PMC10161504/"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cbi.nlm.nih.gov/pmc/articles/PMC6120586/"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pubmed.ncbi.nlm.nih.gov/30535134/"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cgl.ucsf.edu/chimera/data/tutorials/systems/outline.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65.xml.rels><?xml version="1.0" encoding="UTF-8" standalone="yes"?>
<Relationships xmlns="http://schemas.openxmlformats.org/package/2006/relationships"><Relationship Id="rId3" Type="http://schemas.openxmlformats.org/officeDocument/2006/relationships/hyperlink" Target="https://bmcbioinformatics.biomedcentral.com/articles/10.1186/s12859-016-1112-8"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412916" y="583675"/>
            <a:ext cx="4258056" cy="4341276"/>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3"/>
          <a:stretch>
            <a:fillRect/>
          </a:stretch>
        </p:blipFill>
        <p:spPr>
          <a:xfrm>
            <a:off x="2333625" y="5067300"/>
            <a:ext cx="7524750" cy="1466850"/>
          </a:xfrm>
          <a:prstGeom prst="rect">
            <a:avLst/>
          </a:prstGeom>
        </p:spPr>
      </p:pic>
      <p:grpSp>
        <p:nvGrpSpPr>
          <p:cNvPr id="2" name="Group 1">
            <a:extLst>
              <a:ext uri="{FF2B5EF4-FFF2-40B4-BE49-F238E27FC236}">
                <a16:creationId xmlns:a16="http://schemas.microsoft.com/office/drawing/2014/main" id="{500F2DD8-D6CB-DC82-B5D4-FB97D89955BA}"/>
              </a:ext>
            </a:extLst>
          </p:cNvPr>
          <p:cNvGrpSpPr/>
          <p:nvPr/>
        </p:nvGrpSpPr>
        <p:grpSpPr>
          <a:xfrm>
            <a:off x="0" y="1352550"/>
            <a:ext cx="12192000" cy="3450637"/>
            <a:chOff x="0" y="1352550"/>
            <a:chExt cx="12192000" cy="3450637"/>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rotWithShape="1">
            <a:blip r:embed="rId4"/>
            <a:srcRect t="20948"/>
            <a:stretch/>
          </p:blipFill>
          <p:spPr>
            <a:xfrm>
              <a:off x="0" y="1352550"/>
              <a:ext cx="12192000" cy="3450637"/>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Catalytic domain of </a:t>
                      </a:r>
                      <a:r>
                        <a:rPr lang="en-GB" sz="700" u="none" strike="noStrike" dirty="0" err="1">
                          <a:effectLst/>
                        </a:rPr>
                        <a:t>CwlV</a:t>
                      </a:r>
                      <a:r>
                        <a:rPr lang="en-GB" sz="700" u="none" strike="noStrike" dirty="0">
                          <a:effectLst/>
                        </a:rPr>
                        <a:t>, N-</a:t>
                      </a:r>
                      <a:r>
                        <a:rPr lang="en-GB" sz="700" u="none" strike="noStrike" dirty="0" err="1">
                          <a:effectLst/>
                        </a:rPr>
                        <a:t>acetylmuramoyl</a:t>
                      </a:r>
                      <a:r>
                        <a:rPr lang="en-GB" sz="700" u="none" strike="noStrike" dirty="0">
                          <a:effectLst/>
                        </a:rPr>
                        <a:t>-L-alanine amidase from Bacillus(</a:t>
                      </a:r>
                      <a:r>
                        <a:rPr lang="en-GB" sz="700" u="none" strike="noStrike" dirty="0" err="1">
                          <a:effectLst/>
                        </a:rPr>
                        <a:t>Paenibacillus</a:t>
                      </a:r>
                      <a:r>
                        <a:rPr lang="en-GB" sz="700" u="none" strike="noStrike" dirty="0">
                          <a:effectLst/>
                        </a:rPr>
                        <a:t>) </a:t>
                      </a:r>
                      <a:r>
                        <a:rPr lang="en-GB" sz="700" u="none" strike="noStrike" dirty="0" err="1">
                          <a:effectLst/>
                        </a:rPr>
                        <a:t>polymyxa</a:t>
                      </a:r>
                      <a:r>
                        <a:rPr lang="en-GB" sz="700" u="none" strike="noStrike" dirty="0">
                          <a:effectLst/>
                        </a:rPr>
                        <a:t> </a:t>
                      </a:r>
                      <a:r>
                        <a:rPr lang="en-GB" sz="700" u="none" strike="noStrike" dirty="0" err="1">
                          <a:effectLst/>
                        </a:rPr>
                        <a:t>var.colistinus</a:t>
                      </a:r>
                      <a:r>
                        <a:rPr lang="en-GB" sz="700" u="none" strike="noStrike" dirty="0">
                          <a:effectLst/>
                        </a:rPr>
                        <a:t> - PHAGE</a:t>
                      </a:r>
                      <a:endParaRPr lang="en-GB" sz="7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PDB search of N-</a:t>
                      </a:r>
                      <a:r>
                        <a:rPr lang="en-GB" sz="700" u="none" strike="noStrike" dirty="0" err="1">
                          <a:effectLst/>
                        </a:rPr>
                        <a:t>acetylmuramoyl</a:t>
                      </a:r>
                      <a:r>
                        <a:rPr lang="en-GB" sz="700" u="none" strike="noStrike" dirty="0">
                          <a:effectLst/>
                        </a:rPr>
                        <a:t>-L-alanine activity (GO annotation)</a:t>
                      </a:r>
                      <a:endParaRPr lang="en-GB" sz="7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27190"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21/07/2023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a:t>
            </a:r>
            <a:endPar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pPr marL="457200" lvl="1" indent="0">
              <a:buNone/>
            </a:pPr>
            <a:endParaRPr lang="en-US" dirty="0"/>
          </a:p>
          <a:p>
            <a:r>
              <a:rPr lang="en-US" dirty="0" err="1"/>
              <a:t>Taxallnomy</a:t>
            </a:r>
            <a:r>
              <a:rPr lang="en-US" dirty="0"/>
              <a:t> (allows lookup of tax ID from NCBI to get higher order classification info)</a:t>
            </a:r>
          </a:p>
          <a:p>
            <a:pPr lvl="1"/>
            <a:r>
              <a:rPr lang="en-US" dirty="0"/>
              <a:t>Retrieved: Family for each species</a:t>
            </a:r>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fontScale="92500" lnSpcReduction="10000"/>
          </a:bodyPr>
          <a:lstStyle/>
          <a:p>
            <a:r>
              <a:rPr lang="en-US" dirty="0"/>
              <a:t>Starting: N = 34,740</a:t>
            </a:r>
          </a:p>
          <a:p>
            <a:r>
              <a:rPr lang="en-US" dirty="0"/>
              <a:t>383 sequences could not be suitably annotated with NCBI API, removed these (N = 34361)</a:t>
            </a:r>
          </a:p>
          <a:p>
            <a:pPr lvl="1"/>
            <a:r>
              <a:rPr lang="en-GB" dirty="0"/>
              <a:t>Sequence name often something like ‘multi-family’</a:t>
            </a:r>
          </a:p>
          <a:p>
            <a:r>
              <a:rPr lang="en-GB" dirty="0"/>
              <a:t>Non-bacterial sequences </a:t>
            </a:r>
          </a:p>
          <a:p>
            <a:pPr lvl="1"/>
            <a:r>
              <a:rPr lang="en-GB" dirty="0" err="1"/>
              <a:t>Pseudococcidae</a:t>
            </a:r>
            <a:r>
              <a:rPr lang="en-GB" dirty="0"/>
              <a:t> x4 (mealybug </a:t>
            </a:r>
            <a:r>
              <a:rPr lang="en-GB" dirty="0" err="1"/>
              <a:t>endosymbiotes</a:t>
            </a:r>
            <a:r>
              <a:rPr lang="en-GB" dirty="0"/>
              <a:t>? Unconfirmed)</a:t>
            </a:r>
          </a:p>
          <a:p>
            <a:pPr lvl="1"/>
            <a:r>
              <a:rPr lang="en-GB" dirty="0" err="1"/>
              <a:t>Corticovirus</a:t>
            </a:r>
            <a:r>
              <a:rPr lang="en-GB" dirty="0"/>
              <a:t> and </a:t>
            </a:r>
            <a:r>
              <a:rPr lang="en-GB" dirty="0" err="1"/>
              <a:t>Keylargovirus</a:t>
            </a:r>
            <a:r>
              <a:rPr lang="en-GB" dirty="0"/>
              <a:t> (x16, bacteriophages, left in as these are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(new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5A2B26D-E744-5F9D-9E4E-175686B617FE}"/>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fontScale="92500" lnSpcReduction="10000"/>
          </a:bodyPr>
          <a:lstStyle/>
          <a:p>
            <a:r>
              <a:rPr lang="en-GB" b="0" dirty="0">
                <a:effectLst/>
              </a:rPr>
              <a:t>Based on predicted helix region from 3NE8 and 4BIN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50%: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a:t>
            </a:r>
            <a:r>
              <a:rPr lang="en-US" b="1" dirty="0"/>
              <a:t>90% positional match</a:t>
            </a:r>
            <a:r>
              <a:rPr lang="en-US" dirty="0"/>
              <a:t>)</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4083041" cy="584775"/>
          </a:xfrm>
          <a:prstGeom prst="rect">
            <a:avLst/>
          </a:prstGeom>
          <a:noFill/>
        </p:spPr>
        <p:txBody>
          <a:bodyPr wrap="none" rtlCol="0">
            <a:spAutoFit/>
          </a:bodyPr>
          <a:lstStyle/>
          <a:p>
            <a:r>
              <a:rPr lang="en-US" sz="1600" dirty="0">
                <a:solidFill>
                  <a:srgbClr val="FF0000"/>
                </a:solidFill>
              </a:rPr>
              <a:t>Positive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2" name="Chart 1">
            <a:extLst>
              <a:ext uri="{FF2B5EF4-FFF2-40B4-BE49-F238E27FC236}">
                <a16:creationId xmlns:a16="http://schemas.microsoft.com/office/drawing/2014/main" id="{A62999B2-5D78-DD70-B464-ED86EEF49CBF}"/>
              </a:ext>
            </a:extLst>
          </p:cNvPr>
          <p:cNvGraphicFramePr>
            <a:graphicFrameLocks/>
          </p:cNvGraphicFramePr>
          <p:nvPr>
            <p:extLst>
              <p:ext uri="{D42A27DB-BD31-4B8C-83A1-F6EECF244321}">
                <p14:modId xmlns:p14="http://schemas.microsoft.com/office/powerpoint/2010/main" val="30405155"/>
              </p:ext>
            </p:extLst>
          </p:nvPr>
        </p:nvGraphicFramePr>
        <p:xfrm>
          <a:off x="5750723" y="111549"/>
          <a:ext cx="5887233" cy="6563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206423944"/>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1" u="none" strike="noStrike" dirty="0">
                          <a:solidFill>
                            <a:srgbClr val="000000"/>
                          </a:solidFill>
                          <a:effectLst/>
                        </a:rPr>
                        <a:t>family</a:t>
                      </a:r>
                      <a:endParaRPr lang="en-GB" sz="1600" b="1" i="0" u="none" strike="noStrike" dirty="0">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1" u="none" strike="noStrike" dirty="0">
                          <a:solidFill>
                            <a:srgbClr val="000000"/>
                          </a:solidFill>
                          <a:effectLst/>
                        </a:rPr>
                        <a:t>count</a:t>
                      </a:r>
                      <a:endParaRPr lang="en-GB" sz="1600" b="1"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pic>
        <p:nvPicPr>
          <p:cNvPr id="3" name="Picture 2">
            <a:extLst>
              <a:ext uri="{FF2B5EF4-FFF2-40B4-BE49-F238E27FC236}">
                <a16:creationId xmlns:a16="http://schemas.microsoft.com/office/drawing/2014/main" id="{47EDE945-F117-BF2C-0EDB-B12476A1DEAF}"/>
              </a:ext>
            </a:extLst>
          </p:cNvPr>
          <p:cNvPicPr>
            <a:picLocks noChangeAspect="1"/>
          </p:cNvPicPr>
          <p:nvPr/>
        </p:nvPicPr>
        <p:blipFill>
          <a:blip r:embed="rId4"/>
          <a:stretch>
            <a:fillRect/>
          </a:stretch>
        </p:blipFill>
        <p:spPr>
          <a:xfrm>
            <a:off x="8447073" y="59548"/>
            <a:ext cx="3596952" cy="2743438"/>
          </a:xfrm>
          <a:prstGeom prst="rect">
            <a:avLst/>
          </a:prstGeom>
        </p:spPr>
      </p:pic>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0FCF1-BD5E-F337-5C29-A40377531FBD}"/>
              </a:ext>
            </a:extLst>
          </p:cNvPr>
          <p:cNvSpPr txBox="1"/>
          <p:nvPr/>
        </p:nvSpPr>
        <p:spPr>
          <a:xfrm>
            <a:off x="1535630" y="911809"/>
            <a:ext cx="9586279" cy="523220"/>
          </a:xfrm>
          <a:prstGeom prst="rect">
            <a:avLst/>
          </a:prstGeom>
          <a:noFill/>
        </p:spPr>
        <p:txBody>
          <a:bodyPr wrap="none" rtlCol="0">
            <a:spAutoFit/>
          </a:bodyPr>
          <a:lstStyle/>
          <a:p>
            <a:r>
              <a:rPr lang="en-US" sz="2800" dirty="0"/>
              <a:t>&lt;15                               &lt;10                               &lt;5                                 0</a:t>
            </a:r>
            <a:endParaRPr lang="en-GB" sz="2800" dirty="0"/>
          </a:p>
        </p:txBody>
      </p:sp>
      <p:pic>
        <p:nvPicPr>
          <p:cNvPr id="3" name="Picture 2">
            <a:extLst>
              <a:ext uri="{FF2B5EF4-FFF2-40B4-BE49-F238E27FC236}">
                <a16:creationId xmlns:a16="http://schemas.microsoft.com/office/drawing/2014/main" id="{44BF92FE-74D0-19B8-BCB3-23FF4D1D364F}"/>
              </a:ext>
            </a:extLst>
          </p:cNvPr>
          <p:cNvPicPr>
            <a:picLocks noChangeAspect="1"/>
          </p:cNvPicPr>
          <p:nvPr/>
        </p:nvPicPr>
        <p:blipFill rotWithShape="1">
          <a:blip r:embed="rId2"/>
          <a:srcRect t="84348"/>
          <a:stretch/>
        </p:blipFill>
        <p:spPr>
          <a:xfrm>
            <a:off x="2611834" y="5647671"/>
            <a:ext cx="6968332" cy="530570"/>
          </a:xfrm>
          <a:prstGeom prst="rect">
            <a:avLst/>
          </a:prstGeom>
        </p:spPr>
      </p:pic>
      <p:pic>
        <p:nvPicPr>
          <p:cNvPr id="2" name="Picture 1">
            <a:extLst>
              <a:ext uri="{FF2B5EF4-FFF2-40B4-BE49-F238E27FC236}">
                <a16:creationId xmlns:a16="http://schemas.microsoft.com/office/drawing/2014/main" id="{F26ACD22-B80A-B22E-C77B-71F7F586AFC5}"/>
              </a:ext>
            </a:extLst>
          </p:cNvPr>
          <p:cNvPicPr>
            <a:picLocks noChangeAspect="1"/>
          </p:cNvPicPr>
          <p:nvPr/>
        </p:nvPicPr>
        <p:blipFill rotWithShape="1">
          <a:blip r:embed="rId3"/>
          <a:srcRect l="13662" t="-463" r="13725" b="11438"/>
          <a:stretch/>
        </p:blipFill>
        <p:spPr>
          <a:xfrm>
            <a:off x="-101600" y="1678709"/>
            <a:ext cx="3318336" cy="3103009"/>
          </a:xfrm>
          <a:prstGeom prst="rect">
            <a:avLst/>
          </a:prstGeom>
        </p:spPr>
      </p:pic>
      <p:pic>
        <p:nvPicPr>
          <p:cNvPr id="10" name="Picture 9">
            <a:extLst>
              <a:ext uri="{FF2B5EF4-FFF2-40B4-BE49-F238E27FC236}">
                <a16:creationId xmlns:a16="http://schemas.microsoft.com/office/drawing/2014/main" id="{46A0BBD0-363B-7255-74B5-163FF57BD7D3}"/>
              </a:ext>
            </a:extLst>
          </p:cNvPr>
          <p:cNvPicPr>
            <a:picLocks noChangeAspect="1"/>
          </p:cNvPicPr>
          <p:nvPr/>
        </p:nvPicPr>
        <p:blipFill>
          <a:blip r:embed="rId4"/>
          <a:stretch>
            <a:fillRect/>
          </a:stretch>
        </p:blipFill>
        <p:spPr>
          <a:xfrm>
            <a:off x="3076329" y="1710289"/>
            <a:ext cx="3019671" cy="3039847"/>
          </a:xfrm>
          <a:prstGeom prst="rect">
            <a:avLst/>
          </a:prstGeom>
        </p:spPr>
      </p:pic>
      <p:pic>
        <p:nvPicPr>
          <p:cNvPr id="11" name="Picture 10">
            <a:extLst>
              <a:ext uri="{FF2B5EF4-FFF2-40B4-BE49-F238E27FC236}">
                <a16:creationId xmlns:a16="http://schemas.microsoft.com/office/drawing/2014/main" id="{D938A6E1-91AC-6068-1311-260B1BDBD392}"/>
              </a:ext>
            </a:extLst>
          </p:cNvPr>
          <p:cNvPicPr>
            <a:picLocks noChangeAspect="1"/>
          </p:cNvPicPr>
          <p:nvPr/>
        </p:nvPicPr>
        <p:blipFill>
          <a:blip r:embed="rId5"/>
          <a:stretch>
            <a:fillRect/>
          </a:stretch>
        </p:blipFill>
        <p:spPr>
          <a:xfrm>
            <a:off x="6096000" y="1710289"/>
            <a:ext cx="3019671" cy="3039848"/>
          </a:xfrm>
          <a:prstGeom prst="rect">
            <a:avLst/>
          </a:prstGeom>
        </p:spPr>
      </p:pic>
      <p:pic>
        <p:nvPicPr>
          <p:cNvPr id="12" name="Picture 11">
            <a:extLst>
              <a:ext uri="{FF2B5EF4-FFF2-40B4-BE49-F238E27FC236}">
                <a16:creationId xmlns:a16="http://schemas.microsoft.com/office/drawing/2014/main" id="{B0E0A339-3C8C-0A99-1B48-09D1ECC4AA8C}"/>
              </a:ext>
            </a:extLst>
          </p:cNvPr>
          <p:cNvPicPr>
            <a:picLocks noChangeAspect="1"/>
          </p:cNvPicPr>
          <p:nvPr/>
        </p:nvPicPr>
        <p:blipFill>
          <a:blip r:embed="rId6"/>
          <a:stretch>
            <a:fillRect/>
          </a:stretch>
        </p:blipFill>
        <p:spPr>
          <a:xfrm>
            <a:off x="9115671" y="1710289"/>
            <a:ext cx="3082413" cy="3103009"/>
          </a:xfrm>
          <a:prstGeom prst="rect">
            <a:avLst/>
          </a:prstGeom>
        </p:spPr>
      </p:pic>
    </p:spTree>
    <p:extLst>
      <p:ext uri="{BB962C8B-B14F-4D97-AF65-F5344CB8AC3E}">
        <p14:creationId xmlns:p14="http://schemas.microsoft.com/office/powerpoint/2010/main" val="23609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2271503-FD12-2970-432E-F4D2AEF5EC9E}"/>
              </a:ext>
            </a:extLst>
          </p:cNvPr>
          <p:cNvGraphicFramePr/>
          <p:nvPr>
            <p:extLst>
              <p:ext uri="{D42A27DB-BD31-4B8C-83A1-F6EECF244321}">
                <p14:modId xmlns:p14="http://schemas.microsoft.com/office/powerpoint/2010/main" val="3030490735"/>
              </p:ext>
            </p:extLst>
          </p:nvPr>
        </p:nvGraphicFramePr>
        <p:xfrm>
          <a:off x="207010" y="401597"/>
          <a:ext cx="5555364" cy="5704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8ED0A48-8BF3-E5E1-5CFA-1A1E8F9D16CB}"/>
              </a:ext>
            </a:extLst>
          </p:cNvPr>
          <p:cNvGraphicFramePr/>
          <p:nvPr>
            <p:extLst>
              <p:ext uri="{D42A27DB-BD31-4B8C-83A1-F6EECF244321}">
                <p14:modId xmlns:p14="http://schemas.microsoft.com/office/powerpoint/2010/main" val="3843105519"/>
              </p:ext>
            </p:extLst>
          </p:nvPr>
        </p:nvGraphicFramePr>
        <p:xfrm>
          <a:off x="5838825" y="401597"/>
          <a:ext cx="6151004" cy="57048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149FDF3-0E39-41EE-2AB0-D58FC37E08A4}"/>
              </a:ext>
            </a:extLst>
          </p:cNvPr>
          <p:cNvSpPr txBox="1"/>
          <p:nvPr/>
        </p:nvSpPr>
        <p:spPr>
          <a:xfrm>
            <a:off x="2658139" y="74429"/>
            <a:ext cx="1200457" cy="369332"/>
          </a:xfrm>
          <a:prstGeom prst="rect">
            <a:avLst/>
          </a:prstGeom>
          <a:noFill/>
        </p:spPr>
        <p:txBody>
          <a:bodyPr wrap="none" rtlCol="0">
            <a:spAutoFit/>
          </a:bodyPr>
          <a:lstStyle/>
          <a:p>
            <a:r>
              <a:rPr lang="en-US" u="sng" dirty="0"/>
              <a:t>Raw Count</a:t>
            </a:r>
            <a:endParaRPr lang="en-GB" u="sng" dirty="0"/>
          </a:p>
        </p:txBody>
      </p:sp>
      <p:sp>
        <p:nvSpPr>
          <p:cNvPr id="9" name="TextBox 8">
            <a:extLst>
              <a:ext uri="{FF2B5EF4-FFF2-40B4-BE49-F238E27FC236}">
                <a16:creationId xmlns:a16="http://schemas.microsoft.com/office/drawing/2014/main" id="{928502C3-7192-3580-8599-8C0F8C8052F9}"/>
              </a:ext>
            </a:extLst>
          </p:cNvPr>
          <p:cNvSpPr txBox="1"/>
          <p:nvPr/>
        </p:nvSpPr>
        <p:spPr>
          <a:xfrm>
            <a:off x="8918372" y="74429"/>
            <a:ext cx="1230978" cy="369332"/>
          </a:xfrm>
          <a:prstGeom prst="rect">
            <a:avLst/>
          </a:prstGeom>
          <a:noFill/>
        </p:spPr>
        <p:txBody>
          <a:bodyPr wrap="none" rtlCol="0">
            <a:spAutoFit/>
          </a:bodyPr>
          <a:lstStyle/>
          <a:p>
            <a:r>
              <a:rPr lang="en-US" u="sng" dirty="0"/>
              <a:t>Percentage</a:t>
            </a:r>
            <a:endParaRPr lang="en-GB" u="sng" dirty="0"/>
          </a:p>
        </p:txBody>
      </p:sp>
      <p:pic>
        <p:nvPicPr>
          <p:cNvPr id="12" name="Picture 11">
            <a:extLst>
              <a:ext uri="{FF2B5EF4-FFF2-40B4-BE49-F238E27FC236}">
                <a16:creationId xmlns:a16="http://schemas.microsoft.com/office/drawing/2014/main" id="{48C6EC4B-3CAE-DC17-65DE-4C82C66979A0}"/>
              </a:ext>
            </a:extLst>
          </p:cNvPr>
          <p:cNvPicPr>
            <a:picLocks noChangeAspect="1"/>
          </p:cNvPicPr>
          <p:nvPr/>
        </p:nvPicPr>
        <p:blipFill>
          <a:blip r:embed="rId5"/>
          <a:stretch>
            <a:fillRect/>
          </a:stretch>
        </p:blipFill>
        <p:spPr>
          <a:xfrm>
            <a:off x="5014775" y="5996098"/>
            <a:ext cx="2477140" cy="709502"/>
          </a:xfrm>
          <a:prstGeom prst="rect">
            <a:avLst/>
          </a:prstGeom>
        </p:spPr>
      </p:pic>
    </p:spTree>
    <p:extLst>
      <p:ext uri="{BB962C8B-B14F-4D97-AF65-F5344CB8AC3E}">
        <p14:creationId xmlns:p14="http://schemas.microsoft.com/office/powerpoint/2010/main" val="3839310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fontScale="92500" lnSpcReduction="20000"/>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a:p>
            <a:endParaRPr lang="en-GB" dirty="0"/>
          </a:p>
          <a:p>
            <a:r>
              <a:rPr lang="en-GB" b="0" dirty="0">
                <a:effectLst/>
              </a:rPr>
              <a:t>Better presentation of sequence alignment (dendrogram?)</a:t>
            </a:r>
          </a:p>
          <a:p>
            <a:r>
              <a:rPr lang="en-GB" dirty="0"/>
              <a:t>PCA?</a:t>
            </a:r>
            <a:endParaRPr lang="en-GB" b="0" dirty="0">
              <a:effectLst/>
            </a:endParaRPr>
          </a:p>
        </p:txBody>
      </p:sp>
      <p:pic>
        <p:nvPicPr>
          <p:cNvPr id="5" name="Picture 4">
            <a:extLst>
              <a:ext uri="{FF2B5EF4-FFF2-40B4-BE49-F238E27FC236}">
                <a16:creationId xmlns:a16="http://schemas.microsoft.com/office/drawing/2014/main" id="{B79094EC-0F04-76B7-A231-F9BB19B3248A}"/>
              </a:ext>
            </a:extLst>
          </p:cNvPr>
          <p:cNvPicPr>
            <a:picLocks noChangeAspect="1"/>
          </p:cNvPicPr>
          <p:nvPr/>
        </p:nvPicPr>
        <p:blipFill>
          <a:blip r:embed="rId3"/>
          <a:stretch>
            <a:fillRect/>
          </a:stretch>
        </p:blipFill>
        <p:spPr>
          <a:xfrm>
            <a:off x="8051070" y="159150"/>
            <a:ext cx="3603048" cy="1737511"/>
          </a:xfrm>
          <a:prstGeom prst="rect">
            <a:avLst/>
          </a:prstGeom>
        </p:spPr>
      </p:pic>
    </p:spTree>
    <p:extLst>
      <p:ext uri="{BB962C8B-B14F-4D97-AF65-F5344CB8AC3E}">
        <p14:creationId xmlns:p14="http://schemas.microsoft.com/office/powerpoint/2010/main" val="13569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01/09/2023</a:t>
            </a:r>
            <a:endParaRPr lang="en-GB" sz="2000" dirty="0"/>
          </a:p>
        </p:txBody>
      </p:sp>
    </p:spTree>
    <p:extLst>
      <p:ext uri="{BB962C8B-B14F-4D97-AF65-F5344CB8AC3E}">
        <p14:creationId xmlns:p14="http://schemas.microsoft.com/office/powerpoint/2010/main" val="3756247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91549" y="1795548"/>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817330" y="1795547"/>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Modelling to identify boundaries of insertion or non-conserved regions? (</a:t>
            </a:r>
            <a:r>
              <a:rPr lang="en-US" dirty="0" err="1">
                <a:solidFill>
                  <a:schemeClr val="tx1"/>
                </a:solidFill>
              </a:rPr>
              <a:t>Kmeans</a:t>
            </a:r>
            <a:r>
              <a:rPr lang="en-US" dirty="0">
                <a:solidFill>
                  <a:schemeClr val="tx1"/>
                </a:solidFill>
              </a:rPr>
              <a:t> clustering?)</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9326878"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Tree>
    <p:extLst>
      <p:ext uri="{BB962C8B-B14F-4D97-AF65-F5344CB8AC3E}">
        <p14:creationId xmlns:p14="http://schemas.microsoft.com/office/powerpoint/2010/main" val="2643818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
        <p:nvSpPr>
          <p:cNvPr id="4" name="Rectangle 3">
            <a:extLst>
              <a:ext uri="{FF2B5EF4-FFF2-40B4-BE49-F238E27FC236}">
                <a16:creationId xmlns:a16="http://schemas.microsoft.com/office/drawing/2014/main" id="{665A6447-CD93-DFAE-EE0F-9781965A2FA8}"/>
              </a:ext>
            </a:extLst>
          </p:cNvPr>
          <p:cNvSpPr/>
          <p:nvPr/>
        </p:nvSpPr>
        <p:spPr>
          <a:xfrm>
            <a:off x="254209" y="4642162"/>
            <a:ext cx="2342774" cy="1789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rPr>
              <a:t>https://www.nature.com/articles/s41587-023-01773-0</a:t>
            </a:r>
            <a:r>
              <a:rPr lang="en-US" dirty="0"/>
              <a:t> </a:t>
            </a:r>
            <a:r>
              <a:rPr lang="en-US" dirty="0" err="1"/>
              <a:t>FoldSeek</a:t>
            </a:r>
            <a:r>
              <a:rPr lang="en-US" dirty="0"/>
              <a:t> - search for predicted structures of similarity?</a:t>
            </a:r>
            <a:endParaRPr lang="en-GB" dirty="0"/>
          </a:p>
        </p:txBody>
      </p:sp>
      <p:sp>
        <p:nvSpPr>
          <p:cNvPr id="5" name="Rectangle 4">
            <a:extLst>
              <a:ext uri="{FF2B5EF4-FFF2-40B4-BE49-F238E27FC236}">
                <a16:creationId xmlns:a16="http://schemas.microsoft.com/office/drawing/2014/main" id="{EE7BFDC1-552F-85F7-95EB-0E2B644424BF}"/>
              </a:ext>
            </a:extLst>
          </p:cNvPr>
          <p:cNvSpPr/>
          <p:nvPr/>
        </p:nvSpPr>
        <p:spPr>
          <a:xfrm>
            <a:off x="2532559" y="4939173"/>
            <a:ext cx="2342774" cy="1540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a:t>
            </a:r>
            <a:r>
              <a:rPr lang="en-US" dirty="0" err="1"/>
              <a:t>AlphaFold</a:t>
            </a:r>
            <a:r>
              <a:rPr lang="en-US" dirty="0"/>
              <a:t> predictions for the different sequence clusters?</a:t>
            </a:r>
            <a:endParaRPr lang="en-GB" dirty="0"/>
          </a:p>
        </p:txBody>
      </p:sp>
      <p:sp>
        <p:nvSpPr>
          <p:cNvPr id="6" name="Rectangle 5">
            <a:extLst>
              <a:ext uri="{FF2B5EF4-FFF2-40B4-BE49-F238E27FC236}">
                <a16:creationId xmlns:a16="http://schemas.microsoft.com/office/drawing/2014/main" id="{D8FF3019-382F-C8D5-C490-08FC1ADD4CE4}"/>
              </a:ext>
            </a:extLst>
          </p:cNvPr>
          <p:cNvSpPr/>
          <p:nvPr/>
        </p:nvSpPr>
        <p:spPr>
          <a:xfrm>
            <a:off x="5916692" y="4495858"/>
            <a:ext cx="2342774" cy="2362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Bacterial paralogues: typically to bind different cofactors, does this fit with the theory here? Do different clusters bind well to different things?</a:t>
            </a:r>
            <a:endParaRPr lang="en-GB" dirty="0"/>
          </a:p>
        </p:txBody>
      </p:sp>
    </p:spTree>
    <p:extLst>
      <p:ext uri="{BB962C8B-B14F-4D97-AF65-F5344CB8AC3E}">
        <p14:creationId xmlns:p14="http://schemas.microsoft.com/office/powerpoint/2010/main" val="3506768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34B9-DBED-BF53-4AA7-B205EA50E068}"/>
              </a:ext>
            </a:extLst>
          </p:cNvPr>
          <p:cNvSpPr>
            <a:spLocks noGrp="1"/>
          </p:cNvSpPr>
          <p:nvPr>
            <p:ph type="title"/>
          </p:nvPr>
        </p:nvSpPr>
        <p:spPr/>
        <p:txBody>
          <a:bodyPr/>
          <a:lstStyle/>
          <a:p>
            <a:r>
              <a:rPr lang="en-US" dirty="0"/>
              <a:t>Cleaning MSA</a:t>
            </a:r>
            <a:endParaRPr lang="en-GB" dirty="0"/>
          </a:p>
        </p:txBody>
      </p:sp>
      <p:sp>
        <p:nvSpPr>
          <p:cNvPr id="3" name="Content Placeholder 2">
            <a:extLst>
              <a:ext uri="{FF2B5EF4-FFF2-40B4-BE49-F238E27FC236}">
                <a16:creationId xmlns:a16="http://schemas.microsoft.com/office/drawing/2014/main" id="{BC5055F6-3BCB-C896-D1F1-19DD88326959}"/>
              </a:ext>
            </a:extLst>
          </p:cNvPr>
          <p:cNvSpPr>
            <a:spLocks noGrp="1"/>
          </p:cNvSpPr>
          <p:nvPr>
            <p:ph idx="1"/>
          </p:nvPr>
        </p:nvSpPr>
        <p:spPr>
          <a:xfrm>
            <a:off x="838200" y="1690688"/>
            <a:ext cx="10515600" cy="4660236"/>
          </a:xfrm>
        </p:spPr>
        <p:txBody>
          <a:bodyPr>
            <a:normAutofit fontScale="92500"/>
          </a:bodyPr>
          <a:lstStyle/>
          <a:p>
            <a:pPr marL="0" indent="0">
              <a:buNone/>
            </a:pPr>
            <a:r>
              <a:rPr lang="en-US" dirty="0" err="1"/>
              <a:t>EvalMSA</a:t>
            </a:r>
            <a:endParaRPr lang="en-US" dirty="0"/>
          </a:p>
          <a:p>
            <a:pPr marL="0" indent="0">
              <a:buNone/>
            </a:pPr>
            <a:r>
              <a:rPr lang="en-US" dirty="0" err="1"/>
              <a:t>CIAlign</a:t>
            </a:r>
            <a:endParaRPr lang="en-US" dirty="0"/>
          </a:p>
          <a:p>
            <a:pPr marL="0" indent="0">
              <a:buNone/>
            </a:pPr>
            <a:r>
              <a:rPr lang="en-US" dirty="0"/>
              <a:t>OD-seq (2015): Outlier detection based on gap-based metric (counts number of positions between two aligned sequences – pairwise examination – generates a distance matrix between the two sequences, and uses these to identify sequences with ‘unusually high’ average distances. </a:t>
            </a:r>
          </a:p>
          <a:p>
            <a:pPr lvl="1"/>
            <a:r>
              <a:rPr lang="en-GB" dirty="0"/>
              <a:t>Designed for identifying outliers in large MSA</a:t>
            </a:r>
          </a:p>
          <a:p>
            <a:pPr lvl="1"/>
            <a:r>
              <a:rPr lang="en-GB" dirty="0"/>
              <a:t>The higher the penalty for gaps, the fewer sequences will be accepted in the final alignment</a:t>
            </a:r>
          </a:p>
          <a:p>
            <a:pPr lvl="1"/>
            <a:r>
              <a:rPr lang="en-GB" dirty="0"/>
              <a:t>Can input an MSA (</a:t>
            </a:r>
            <a:r>
              <a:rPr lang="en-GB" dirty="0" err="1"/>
              <a:t>phylip</a:t>
            </a:r>
            <a:r>
              <a:rPr lang="en-GB" dirty="0"/>
              <a:t> or </a:t>
            </a:r>
            <a:r>
              <a:rPr lang="en-GB" dirty="0" err="1"/>
              <a:t>fasta</a:t>
            </a:r>
            <a:r>
              <a:rPr lang="en-GB" dirty="0"/>
              <a:t>), tool then calculates a distance matrix and outliers predicted using bootstrapping (estimate confidence intervals) or looking at interquartile ranges. </a:t>
            </a:r>
          </a:p>
        </p:txBody>
      </p:sp>
    </p:spTree>
    <p:extLst>
      <p:ext uri="{BB962C8B-B14F-4D97-AF65-F5344CB8AC3E}">
        <p14:creationId xmlns:p14="http://schemas.microsoft.com/office/powerpoint/2010/main" val="2711451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CC1-E3EA-73C1-59AA-AC26690A10EA}"/>
              </a:ext>
            </a:extLst>
          </p:cNvPr>
          <p:cNvSpPr>
            <a:spLocks noGrp="1"/>
          </p:cNvSpPr>
          <p:nvPr>
            <p:ph type="title"/>
          </p:nvPr>
        </p:nvSpPr>
        <p:spPr/>
        <p:txBody>
          <a:bodyPr/>
          <a:lstStyle/>
          <a:p>
            <a:r>
              <a:rPr lang="en-US" dirty="0"/>
              <a:t>OD-seq – distance matrices options</a:t>
            </a:r>
            <a:endParaRPr lang="en-GB" dirty="0"/>
          </a:p>
        </p:txBody>
      </p:sp>
      <p:sp>
        <p:nvSpPr>
          <p:cNvPr id="3" name="Content Placeholder 2">
            <a:extLst>
              <a:ext uri="{FF2B5EF4-FFF2-40B4-BE49-F238E27FC236}">
                <a16:creationId xmlns:a16="http://schemas.microsoft.com/office/drawing/2014/main" id="{B5458597-8F13-C67B-22C3-EB7C169329D2}"/>
              </a:ext>
            </a:extLst>
          </p:cNvPr>
          <p:cNvSpPr>
            <a:spLocks noGrp="1"/>
          </p:cNvSpPr>
          <p:nvPr>
            <p:ph idx="1"/>
          </p:nvPr>
        </p:nvSpPr>
        <p:spPr/>
        <p:txBody>
          <a:bodyPr>
            <a:normAutofit fontScale="92500"/>
          </a:bodyPr>
          <a:lstStyle/>
          <a:p>
            <a:pPr marL="0" indent="0">
              <a:buNone/>
            </a:pPr>
            <a:r>
              <a:rPr lang="en-GB" dirty="0"/>
              <a:t>To get distance matrix: Linear, Affine, Cumulative metrics (sequence binary: 0=residue, 1=gap)</a:t>
            </a:r>
          </a:p>
          <a:p>
            <a:pPr lvl="1"/>
            <a:r>
              <a:rPr lang="en-GB" dirty="0"/>
              <a:t>Linear: Adds 1 pt if residue/gap is not the same between two sequences for every pair of sequences. Does not distinguish number or length of each gap.</a:t>
            </a:r>
          </a:p>
          <a:p>
            <a:pPr lvl="1"/>
            <a:r>
              <a:rPr lang="en-GB" b="1" dirty="0">
                <a:solidFill>
                  <a:srgbClr val="00B050"/>
                </a:solidFill>
              </a:rPr>
              <a:t>Affine: Has a gap opening penalty (first gap after two aligned the same in the binary form scores 3pts, everything after that in the unaligned gap scores 1 pt). Shorter gaps score highly as a result (gap of 1 = 3pts, gap of 2 scores 4pts)</a:t>
            </a:r>
          </a:p>
          <a:p>
            <a:pPr lvl="1"/>
            <a:r>
              <a:rPr lang="en-GB" dirty="0"/>
              <a:t>Cumulative: Linear with additional stipulation for gap extension (longer gaps scoring more the longer the gap is). </a:t>
            </a:r>
            <a:r>
              <a:rPr lang="en-GB" i="1" dirty="0"/>
              <a:t>Also not available in R Bioconductor package.</a:t>
            </a:r>
            <a:endParaRPr lang="en-GB" dirty="0"/>
          </a:p>
          <a:p>
            <a:pPr marL="0" indent="0">
              <a:buNone/>
            </a:pPr>
            <a:r>
              <a:rPr lang="en-GB" dirty="0"/>
              <a:t>Affine would identify those regions which induce short gaps in otherwise conserved regions without penalising the long insertion region as Cumulative would. Went for Affine. </a:t>
            </a:r>
          </a:p>
          <a:p>
            <a:endParaRPr lang="en-GB" dirty="0"/>
          </a:p>
        </p:txBody>
      </p:sp>
    </p:spTree>
    <p:extLst>
      <p:ext uri="{BB962C8B-B14F-4D97-AF65-F5344CB8AC3E}">
        <p14:creationId xmlns:p14="http://schemas.microsoft.com/office/powerpoint/2010/main" val="88532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E67D-276B-4761-DF09-32388990504F}"/>
              </a:ext>
            </a:extLst>
          </p:cNvPr>
          <p:cNvSpPr>
            <a:spLocks noGrp="1"/>
          </p:cNvSpPr>
          <p:nvPr>
            <p:ph type="title"/>
          </p:nvPr>
        </p:nvSpPr>
        <p:spPr/>
        <p:txBody>
          <a:bodyPr/>
          <a:lstStyle/>
          <a:p>
            <a:r>
              <a:rPr lang="en-US" dirty="0"/>
              <a:t>Cleaned </a:t>
            </a:r>
            <a:r>
              <a:rPr lang="en-US" dirty="0" err="1"/>
              <a:t>alignmens</a:t>
            </a:r>
            <a:endParaRPr lang="en-GB" dirty="0"/>
          </a:p>
        </p:txBody>
      </p:sp>
      <p:sp>
        <p:nvSpPr>
          <p:cNvPr id="3" name="Content Placeholder 2">
            <a:extLst>
              <a:ext uri="{FF2B5EF4-FFF2-40B4-BE49-F238E27FC236}">
                <a16:creationId xmlns:a16="http://schemas.microsoft.com/office/drawing/2014/main" id="{C71C8D34-F6F9-497C-CB74-565AC1551004}"/>
              </a:ext>
            </a:extLst>
          </p:cNvPr>
          <p:cNvSpPr>
            <a:spLocks noGrp="1"/>
          </p:cNvSpPr>
          <p:nvPr>
            <p:ph idx="1"/>
          </p:nvPr>
        </p:nvSpPr>
        <p:spPr/>
        <p:txBody>
          <a:bodyPr/>
          <a:lstStyle/>
          <a:p>
            <a:pPr marL="0" indent="0">
              <a:buNone/>
            </a:pPr>
            <a:r>
              <a:rPr lang="en-US" dirty="0"/>
              <a:t>Parameters decided: Affine distance matrix calculation, Bootstrapping (n=1000), </a:t>
            </a:r>
            <a:r>
              <a:rPr lang="en-US" dirty="0" err="1"/>
              <a:t>mBed</a:t>
            </a:r>
            <a:r>
              <a:rPr lang="en-US" dirty="0"/>
              <a:t> logarithmic distance matrix calculation.</a:t>
            </a:r>
          </a:p>
          <a:p>
            <a:pPr marL="0" indent="0">
              <a:buNone/>
            </a:pPr>
            <a:endParaRPr lang="en-US" dirty="0"/>
          </a:p>
          <a:p>
            <a:pPr marL="0" indent="0">
              <a:buNone/>
            </a:pPr>
            <a:r>
              <a:rPr lang="en-US" b="1" dirty="0"/>
              <a:t>Starting n = </a:t>
            </a:r>
            <a:r>
              <a:rPr lang="en-GB" b="1" dirty="0"/>
              <a:t>34,008</a:t>
            </a:r>
          </a:p>
          <a:p>
            <a:pPr>
              <a:buFontTx/>
              <a:buChar char="-"/>
            </a:pPr>
            <a:r>
              <a:rPr lang="en-GB" dirty="0" err="1"/>
              <a:t>Kalign</a:t>
            </a:r>
            <a:r>
              <a:rPr lang="en-GB" dirty="0"/>
              <a:t> repeated, MFA still with many gaps</a:t>
            </a:r>
          </a:p>
          <a:p>
            <a:pPr lvl="1">
              <a:buFontTx/>
              <a:buChar char="-"/>
            </a:pPr>
            <a:r>
              <a:rPr lang="en-GB" dirty="0"/>
              <a:t>Affine, 2 standard deviations (N = 33,312 (696 outliers identified))</a:t>
            </a:r>
          </a:p>
          <a:p>
            <a:pPr lvl="1">
              <a:buFontTx/>
              <a:buChar char="-"/>
            </a:pPr>
            <a:r>
              <a:rPr lang="en-GB" dirty="0"/>
              <a:t>Cumulative, 2 standard deviations (N = 33,386 (622 outliers))</a:t>
            </a:r>
          </a:p>
          <a:p>
            <a:pPr lvl="1">
              <a:buFontTx/>
              <a:buChar char="-"/>
            </a:pPr>
            <a:r>
              <a:rPr lang="en-GB" b="1" dirty="0"/>
              <a:t>Affine, 1 standard deviation (N: 28,584 (5,424 outliers)). Alignment STILL contains many gaps. Retained for further examination.</a:t>
            </a:r>
          </a:p>
          <a:p>
            <a:pPr marL="0" indent="0">
              <a:buNone/>
            </a:pPr>
            <a:endParaRPr lang="en-GB" dirty="0"/>
          </a:p>
        </p:txBody>
      </p:sp>
    </p:spTree>
    <p:extLst>
      <p:ext uri="{BB962C8B-B14F-4D97-AF65-F5344CB8AC3E}">
        <p14:creationId xmlns:p14="http://schemas.microsoft.com/office/powerpoint/2010/main" val="400466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116-6826-3CC6-6C19-CEBCE52E47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7C9162A-7B8E-B60F-A698-2FE1FCC656E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961428A-82B9-A59A-D080-5AE23759CFBD}"/>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291613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7A87D-1F16-F0D7-8155-F7150B15B13A}"/>
              </a:ext>
            </a:extLst>
          </p:cNvPr>
          <p:cNvPicPr>
            <a:picLocks noChangeAspect="1"/>
          </p:cNvPicPr>
          <p:nvPr/>
        </p:nvPicPr>
        <p:blipFill>
          <a:blip r:embed="rId3"/>
          <a:stretch>
            <a:fillRect/>
          </a:stretch>
        </p:blipFill>
        <p:spPr>
          <a:xfrm>
            <a:off x="0" y="201307"/>
            <a:ext cx="12192000" cy="6455386"/>
          </a:xfrm>
          <a:prstGeom prst="rect">
            <a:avLst/>
          </a:prstGeom>
        </p:spPr>
      </p:pic>
      <p:sp>
        <p:nvSpPr>
          <p:cNvPr id="8" name="Rectangle 7">
            <a:extLst>
              <a:ext uri="{FF2B5EF4-FFF2-40B4-BE49-F238E27FC236}">
                <a16:creationId xmlns:a16="http://schemas.microsoft.com/office/drawing/2014/main" id="{4B2393B9-84A7-90D9-13B4-E6DCBE6E839C}"/>
              </a:ext>
            </a:extLst>
          </p:cNvPr>
          <p:cNvSpPr/>
          <p:nvPr/>
        </p:nvSpPr>
        <p:spPr>
          <a:xfrm>
            <a:off x="2771335" y="276130"/>
            <a:ext cx="8947053" cy="490078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98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9CD9-6206-42D5-DC9F-3BF41447112B}"/>
              </a:ext>
            </a:extLst>
          </p:cNvPr>
          <p:cNvSpPr>
            <a:spLocks noGrp="1"/>
          </p:cNvSpPr>
          <p:nvPr>
            <p:ph type="title"/>
          </p:nvPr>
        </p:nvSpPr>
        <p:spPr/>
        <p:txBody>
          <a:bodyPr/>
          <a:lstStyle/>
          <a:p>
            <a:r>
              <a:rPr lang="en-US" dirty="0"/>
              <a:t>Cleaned Alignment – method 2</a:t>
            </a:r>
            <a:endParaRPr lang="en-GB" dirty="0"/>
          </a:p>
        </p:txBody>
      </p:sp>
      <p:sp>
        <p:nvSpPr>
          <p:cNvPr id="3" name="Content Placeholder 2">
            <a:extLst>
              <a:ext uri="{FF2B5EF4-FFF2-40B4-BE49-F238E27FC236}">
                <a16:creationId xmlns:a16="http://schemas.microsoft.com/office/drawing/2014/main" id="{A7A4140D-89AD-5DA3-8648-28F6DF153B15}"/>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Using affine 1 </a:t>
            </a:r>
            <a:r>
              <a:rPr lang="en-US" dirty="0" err="1"/>
              <a:t>st</a:t>
            </a:r>
            <a:r>
              <a:rPr lang="en-US" dirty="0"/>
              <a:t> dev alignment from OD-seq output:</a:t>
            </a:r>
          </a:p>
          <a:p>
            <a:pPr lvl="1"/>
            <a:r>
              <a:rPr lang="en-US" dirty="0"/>
              <a:t>Own code to remove sequences inducing gaps that represent information from </a:t>
            </a:r>
            <a:r>
              <a:rPr lang="en-US" b="1" dirty="0"/>
              <a:t>&lt;0.1% of dataset</a:t>
            </a:r>
          </a:p>
          <a:p>
            <a:pPr lvl="1"/>
            <a:r>
              <a:rPr lang="en-US" dirty="0"/>
              <a:t>Goal: To hopefully retain an alignment which contains more valuable representation of conserved regions and possible insertions of importance (</a:t>
            </a:r>
            <a:r>
              <a:rPr lang="en-US" dirty="0" err="1"/>
              <a:t>ie</a:t>
            </a:r>
            <a:r>
              <a:rPr lang="en-US" dirty="0"/>
              <a:t> which are present in a larger proportion of the </a:t>
            </a:r>
            <a:r>
              <a:rPr lang="en-US" dirty="0" err="1"/>
              <a:t>AmiC</a:t>
            </a:r>
            <a:r>
              <a:rPr lang="en-US" dirty="0"/>
              <a:t> sequence dataset, and which removes insertions that might be induced either by error, by a specific isolate, or in one specific species). </a:t>
            </a:r>
          </a:p>
          <a:p>
            <a:pPr lvl="2"/>
            <a:r>
              <a:rPr lang="en-US" dirty="0"/>
              <a:t>Essentially; keep insertions which might be more important in determining feature clusters.</a:t>
            </a:r>
          </a:p>
          <a:p>
            <a:pPr lvl="2"/>
            <a:r>
              <a:rPr lang="en-US" dirty="0"/>
              <a:t>Return to review sequences with removed features later on? </a:t>
            </a:r>
          </a:p>
          <a:p>
            <a:r>
              <a:rPr lang="en-US" dirty="0"/>
              <a:t>Removed empty cols (gaps only) after these sequences removed</a:t>
            </a:r>
          </a:p>
          <a:p>
            <a:pPr lvl="1"/>
            <a:r>
              <a:rPr lang="en-US" dirty="0"/>
              <a:t>N=26,413 (removed 2171 sequences)</a:t>
            </a:r>
          </a:p>
          <a:p>
            <a:r>
              <a:rPr lang="en-US" dirty="0"/>
              <a:t>Repeated for gaps induced by &lt;1% of dataset</a:t>
            </a:r>
          </a:p>
          <a:p>
            <a:pPr lvl="1"/>
            <a:r>
              <a:rPr lang="en-US" dirty="0"/>
              <a:t>N=20,217 (removed 8367 sequences)</a:t>
            </a:r>
          </a:p>
          <a:p>
            <a:r>
              <a:rPr lang="en-US" dirty="0"/>
              <a:t>Insertion region analysis then repeated.</a:t>
            </a:r>
          </a:p>
          <a:p>
            <a:endParaRPr lang="en-GB" dirty="0"/>
          </a:p>
        </p:txBody>
      </p:sp>
    </p:spTree>
    <p:extLst>
      <p:ext uri="{BB962C8B-B14F-4D97-AF65-F5344CB8AC3E}">
        <p14:creationId xmlns:p14="http://schemas.microsoft.com/office/powerpoint/2010/main" val="79555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2E21-99A3-84D3-39E4-3FFEADF8413D}"/>
              </a:ext>
            </a:extLst>
          </p:cNvPr>
          <p:cNvPicPr>
            <a:picLocks noChangeAspect="1"/>
          </p:cNvPicPr>
          <p:nvPr/>
        </p:nvPicPr>
        <p:blipFill>
          <a:blip r:embed="rId3"/>
          <a:stretch>
            <a:fillRect/>
          </a:stretch>
        </p:blipFill>
        <p:spPr>
          <a:xfrm>
            <a:off x="0" y="276130"/>
            <a:ext cx="12192000" cy="6305740"/>
          </a:xfrm>
          <a:prstGeom prst="rect">
            <a:avLst/>
          </a:prstGeom>
        </p:spPr>
      </p:pic>
      <p:sp>
        <p:nvSpPr>
          <p:cNvPr id="2" name="Rectangle 1">
            <a:extLst>
              <a:ext uri="{FF2B5EF4-FFF2-40B4-BE49-F238E27FC236}">
                <a16:creationId xmlns:a16="http://schemas.microsoft.com/office/drawing/2014/main" id="{76D01096-1611-2390-42C5-B52FDF0C1A88}"/>
              </a:ext>
            </a:extLst>
          </p:cNvPr>
          <p:cNvSpPr/>
          <p:nvPr/>
        </p:nvSpPr>
        <p:spPr>
          <a:xfrm>
            <a:off x="8145194" y="276130"/>
            <a:ext cx="3722956" cy="51399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7A8C723-4CDD-40BD-9F9C-C041556B0731}"/>
              </a:ext>
            </a:extLst>
          </p:cNvPr>
          <p:cNvPicPr>
            <a:picLocks noChangeAspect="1"/>
          </p:cNvPicPr>
          <p:nvPr/>
        </p:nvPicPr>
        <p:blipFill>
          <a:blip r:embed="rId4"/>
          <a:stretch>
            <a:fillRect/>
          </a:stretch>
        </p:blipFill>
        <p:spPr>
          <a:xfrm>
            <a:off x="-10976338" y="1029586"/>
            <a:ext cx="11868150" cy="5029200"/>
          </a:xfrm>
          <a:prstGeom prst="rect">
            <a:avLst/>
          </a:prstGeom>
          <a:ln w="28575">
            <a:solidFill>
              <a:srgbClr val="0070C0"/>
            </a:solidFill>
          </a:ln>
        </p:spPr>
      </p:pic>
    </p:spTree>
    <p:extLst>
      <p:ext uri="{BB962C8B-B14F-4D97-AF65-F5344CB8AC3E}">
        <p14:creationId xmlns:p14="http://schemas.microsoft.com/office/powerpoint/2010/main" val="7595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AA844-C770-6267-E2D5-9D29ADE2FA44}"/>
              </a:ext>
            </a:extLst>
          </p:cNvPr>
          <p:cNvPicPr>
            <a:picLocks noChangeAspect="1"/>
          </p:cNvPicPr>
          <p:nvPr/>
        </p:nvPicPr>
        <p:blipFill>
          <a:blip r:embed="rId3"/>
          <a:stretch>
            <a:fillRect/>
          </a:stretch>
        </p:blipFill>
        <p:spPr>
          <a:xfrm>
            <a:off x="0" y="307795"/>
            <a:ext cx="12192000" cy="6242410"/>
          </a:xfrm>
          <a:prstGeom prst="rect">
            <a:avLst/>
          </a:prstGeom>
        </p:spPr>
      </p:pic>
      <p:sp>
        <p:nvSpPr>
          <p:cNvPr id="6" name="Rectangle 5">
            <a:extLst>
              <a:ext uri="{FF2B5EF4-FFF2-40B4-BE49-F238E27FC236}">
                <a16:creationId xmlns:a16="http://schemas.microsoft.com/office/drawing/2014/main" id="{F9E1106E-9103-AFFF-1132-097C9375098C}"/>
              </a:ext>
            </a:extLst>
          </p:cNvPr>
          <p:cNvSpPr/>
          <p:nvPr/>
        </p:nvSpPr>
        <p:spPr>
          <a:xfrm>
            <a:off x="2150772" y="307795"/>
            <a:ext cx="3541690" cy="4779360"/>
          </a:xfrm>
          <a:prstGeom prst="rect">
            <a:avLst/>
          </a:prstGeom>
          <a:solidFill>
            <a:srgbClr val="FFFF00">
              <a:alpha val="2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2619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B1A98E7-909E-0743-4EA2-FDF5B9D9CA05}"/>
              </a:ext>
            </a:extLst>
          </p:cNvPr>
          <p:cNvGraphicFramePr>
            <a:graphicFrameLocks/>
          </p:cNvGraphicFramePr>
          <p:nvPr>
            <p:extLst>
              <p:ext uri="{D42A27DB-BD31-4B8C-83A1-F6EECF244321}">
                <p14:modId xmlns:p14="http://schemas.microsoft.com/office/powerpoint/2010/main" val="3216615602"/>
              </p:ext>
            </p:extLst>
          </p:nvPr>
        </p:nvGraphicFramePr>
        <p:xfrm>
          <a:off x="4415035" y="1229081"/>
          <a:ext cx="7711328" cy="289560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7EDF2C2-9479-7258-5829-F0E2C3021DDB}"/>
              </a:ext>
            </a:extLst>
          </p:cNvPr>
          <p:cNvSpPr txBox="1"/>
          <p:nvPr/>
        </p:nvSpPr>
        <p:spPr>
          <a:xfrm>
            <a:off x="373487" y="252914"/>
            <a:ext cx="11594521" cy="1200329"/>
          </a:xfrm>
          <a:prstGeom prst="rect">
            <a:avLst/>
          </a:prstGeom>
          <a:noFill/>
        </p:spPr>
        <p:txBody>
          <a:bodyPr wrap="none" rtlCol="0">
            <a:spAutoFit/>
          </a:bodyPr>
          <a:lstStyle/>
          <a:p>
            <a:r>
              <a:rPr lang="en-US" dirty="0"/>
              <a:t>Predicted insertion region (based on secondary structure helix prediction of 4BIN and 3NE8 and occupancy of MSA in this </a:t>
            </a:r>
          </a:p>
          <a:p>
            <a:r>
              <a:rPr lang="en-US" dirty="0"/>
              <a:t>Region). Have used an expanded region based on reduced occupancy in/around that region, to prevent result becoming </a:t>
            </a:r>
          </a:p>
          <a:p>
            <a:r>
              <a:rPr lang="en-US" dirty="0"/>
              <a:t>biased on the two structures first examined. </a:t>
            </a:r>
            <a:r>
              <a:rPr lang="en-GB" dirty="0"/>
              <a:t>Looked in pos. 140-215 (75 positions). </a:t>
            </a:r>
          </a:p>
          <a:p>
            <a:endParaRPr lang="en-US" dirty="0"/>
          </a:p>
        </p:txBody>
      </p:sp>
      <p:pic>
        <p:nvPicPr>
          <p:cNvPr id="6" name="Picture 5">
            <a:extLst>
              <a:ext uri="{FF2B5EF4-FFF2-40B4-BE49-F238E27FC236}">
                <a16:creationId xmlns:a16="http://schemas.microsoft.com/office/drawing/2014/main" id="{F9D436CA-1FB6-CADF-E597-03A335E26C1A}"/>
              </a:ext>
            </a:extLst>
          </p:cNvPr>
          <p:cNvPicPr>
            <a:picLocks noChangeAspect="1"/>
          </p:cNvPicPr>
          <p:nvPr/>
        </p:nvPicPr>
        <p:blipFill>
          <a:blip r:embed="rId4"/>
          <a:stretch>
            <a:fillRect/>
          </a:stretch>
        </p:blipFill>
        <p:spPr>
          <a:xfrm>
            <a:off x="187728" y="3951449"/>
            <a:ext cx="2336042" cy="2356993"/>
          </a:xfrm>
          <a:prstGeom prst="rect">
            <a:avLst/>
          </a:prstGeom>
        </p:spPr>
      </p:pic>
      <p:pic>
        <p:nvPicPr>
          <p:cNvPr id="7" name="Picture 6">
            <a:extLst>
              <a:ext uri="{FF2B5EF4-FFF2-40B4-BE49-F238E27FC236}">
                <a16:creationId xmlns:a16="http://schemas.microsoft.com/office/drawing/2014/main" id="{DE2EF7EB-3C04-1970-3D45-C078CB19146E}"/>
              </a:ext>
            </a:extLst>
          </p:cNvPr>
          <p:cNvPicPr>
            <a:picLocks noChangeAspect="1"/>
          </p:cNvPicPr>
          <p:nvPr/>
        </p:nvPicPr>
        <p:blipFill>
          <a:blip r:embed="rId5"/>
          <a:stretch>
            <a:fillRect/>
          </a:stretch>
        </p:blipFill>
        <p:spPr>
          <a:xfrm>
            <a:off x="2103960" y="3951449"/>
            <a:ext cx="2152720" cy="2356993"/>
          </a:xfrm>
          <a:prstGeom prst="rect">
            <a:avLst/>
          </a:prstGeom>
        </p:spPr>
      </p:pic>
      <p:pic>
        <p:nvPicPr>
          <p:cNvPr id="8" name="Picture 7">
            <a:extLst>
              <a:ext uri="{FF2B5EF4-FFF2-40B4-BE49-F238E27FC236}">
                <a16:creationId xmlns:a16="http://schemas.microsoft.com/office/drawing/2014/main" id="{5760D2D3-5767-D437-F7FB-9DD0EE03DF22}"/>
              </a:ext>
            </a:extLst>
          </p:cNvPr>
          <p:cNvPicPr>
            <a:picLocks noChangeAspect="1"/>
          </p:cNvPicPr>
          <p:nvPr/>
        </p:nvPicPr>
        <p:blipFill>
          <a:blip r:embed="rId6"/>
          <a:stretch>
            <a:fillRect/>
          </a:stretch>
        </p:blipFill>
        <p:spPr>
          <a:xfrm>
            <a:off x="1342553" y="1416346"/>
            <a:ext cx="2100343" cy="2356993"/>
          </a:xfrm>
          <a:prstGeom prst="rect">
            <a:avLst/>
          </a:prstGeom>
        </p:spPr>
      </p:pic>
      <p:graphicFrame>
        <p:nvGraphicFramePr>
          <p:cNvPr id="10" name="Chart 9">
            <a:extLst>
              <a:ext uri="{FF2B5EF4-FFF2-40B4-BE49-F238E27FC236}">
                <a16:creationId xmlns:a16="http://schemas.microsoft.com/office/drawing/2014/main" id="{B7A2F8B7-11BF-F364-781D-7EBE5F279241}"/>
              </a:ext>
            </a:extLst>
          </p:cNvPr>
          <p:cNvGraphicFramePr>
            <a:graphicFrameLocks/>
          </p:cNvGraphicFramePr>
          <p:nvPr>
            <p:extLst>
              <p:ext uri="{D42A27DB-BD31-4B8C-83A1-F6EECF244321}">
                <p14:modId xmlns:p14="http://schemas.microsoft.com/office/powerpoint/2010/main" val="3157440738"/>
              </p:ext>
            </p:extLst>
          </p:nvPr>
        </p:nvGraphicFramePr>
        <p:xfrm>
          <a:off x="4429614" y="3951449"/>
          <a:ext cx="7682170" cy="289560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5638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E1DE4DD-F4C4-68D2-350E-89F3253EA190}"/>
              </a:ext>
            </a:extLst>
          </p:cNvPr>
          <p:cNvGrpSpPr/>
          <p:nvPr/>
        </p:nvGrpSpPr>
        <p:grpSpPr>
          <a:xfrm>
            <a:off x="100918" y="174172"/>
            <a:ext cx="11990163" cy="1048656"/>
            <a:chOff x="205694" y="282576"/>
            <a:chExt cx="11990163" cy="1048656"/>
          </a:xfrm>
        </p:grpSpPr>
        <p:pic>
          <p:nvPicPr>
            <p:cNvPr id="7" name="Picture 6">
              <a:extLst>
                <a:ext uri="{FF2B5EF4-FFF2-40B4-BE49-F238E27FC236}">
                  <a16:creationId xmlns:a16="http://schemas.microsoft.com/office/drawing/2014/main" id="{6DB8D267-5BF1-0523-7D11-B6D2FC45E0FE}"/>
                </a:ext>
              </a:extLst>
            </p:cNvPr>
            <p:cNvPicPr>
              <a:picLocks noChangeAspect="1"/>
            </p:cNvPicPr>
            <p:nvPr/>
          </p:nvPicPr>
          <p:blipFill>
            <a:blip r:embed="rId3"/>
            <a:stretch>
              <a:fillRect/>
            </a:stretch>
          </p:blipFill>
          <p:spPr>
            <a:xfrm>
              <a:off x="205694" y="359682"/>
              <a:ext cx="3362325" cy="971550"/>
            </a:xfrm>
            <a:prstGeom prst="rect">
              <a:avLst/>
            </a:prstGeom>
          </p:spPr>
        </p:pic>
        <p:pic>
          <p:nvPicPr>
            <p:cNvPr id="9" name="Picture 8">
              <a:extLst>
                <a:ext uri="{FF2B5EF4-FFF2-40B4-BE49-F238E27FC236}">
                  <a16:creationId xmlns:a16="http://schemas.microsoft.com/office/drawing/2014/main" id="{96CF4D34-014F-13C2-24CE-2AE51B2C962D}"/>
                </a:ext>
              </a:extLst>
            </p:cNvPr>
            <p:cNvPicPr>
              <a:picLocks noChangeAspect="1"/>
            </p:cNvPicPr>
            <p:nvPr/>
          </p:nvPicPr>
          <p:blipFill>
            <a:blip r:embed="rId4"/>
            <a:stretch>
              <a:fillRect/>
            </a:stretch>
          </p:blipFill>
          <p:spPr>
            <a:xfrm>
              <a:off x="3509963" y="311604"/>
              <a:ext cx="6362700" cy="990600"/>
            </a:xfrm>
            <a:prstGeom prst="rect">
              <a:avLst/>
            </a:prstGeom>
          </p:spPr>
        </p:pic>
        <p:pic>
          <p:nvPicPr>
            <p:cNvPr id="11" name="Picture 10">
              <a:extLst>
                <a:ext uri="{FF2B5EF4-FFF2-40B4-BE49-F238E27FC236}">
                  <a16:creationId xmlns:a16="http://schemas.microsoft.com/office/drawing/2014/main" id="{B7244422-9CF8-433F-0034-4253B173CCAC}"/>
                </a:ext>
              </a:extLst>
            </p:cNvPr>
            <p:cNvPicPr>
              <a:picLocks noChangeAspect="1"/>
            </p:cNvPicPr>
            <p:nvPr/>
          </p:nvPicPr>
          <p:blipFill>
            <a:blip r:embed="rId5"/>
            <a:stretch>
              <a:fillRect/>
            </a:stretch>
          </p:blipFill>
          <p:spPr>
            <a:xfrm>
              <a:off x="9814607" y="282576"/>
              <a:ext cx="2381250" cy="971550"/>
            </a:xfrm>
            <a:prstGeom prst="rect">
              <a:avLst/>
            </a:prstGeom>
          </p:spPr>
        </p:pic>
      </p:grpSp>
      <p:sp>
        <p:nvSpPr>
          <p:cNvPr id="13" name="TextBox 12">
            <a:extLst>
              <a:ext uri="{FF2B5EF4-FFF2-40B4-BE49-F238E27FC236}">
                <a16:creationId xmlns:a16="http://schemas.microsoft.com/office/drawing/2014/main" id="{73EFF333-663B-CC41-F0D3-D0226A36E76A}"/>
              </a:ext>
            </a:extLst>
          </p:cNvPr>
          <p:cNvSpPr txBox="1"/>
          <p:nvPr/>
        </p:nvSpPr>
        <p:spPr>
          <a:xfrm>
            <a:off x="681056" y="1270906"/>
            <a:ext cx="10829888" cy="338554"/>
          </a:xfrm>
          <a:prstGeom prst="rect">
            <a:avLst/>
          </a:prstGeom>
          <a:noFill/>
        </p:spPr>
        <p:txBody>
          <a:bodyPr wrap="none" rtlCol="0">
            <a:spAutoFit/>
          </a:bodyPr>
          <a:lstStyle/>
          <a:p>
            <a:r>
              <a:rPr lang="en-US" sz="1600" dirty="0"/>
              <a:t>Logo for possible insertion region (140-215); two main areas identified. Hydrophobic = black, hydrophilic = blue, neutral = green </a:t>
            </a:r>
            <a:endParaRPr lang="en-GB" sz="1600" dirty="0"/>
          </a:p>
        </p:txBody>
      </p:sp>
      <p:pic>
        <p:nvPicPr>
          <p:cNvPr id="15" name="Picture 14">
            <a:extLst>
              <a:ext uri="{FF2B5EF4-FFF2-40B4-BE49-F238E27FC236}">
                <a16:creationId xmlns:a16="http://schemas.microsoft.com/office/drawing/2014/main" id="{3377A738-65BF-21D4-2A17-5F674AFB9C26}"/>
              </a:ext>
            </a:extLst>
          </p:cNvPr>
          <p:cNvPicPr>
            <a:picLocks noChangeAspect="1"/>
          </p:cNvPicPr>
          <p:nvPr/>
        </p:nvPicPr>
        <p:blipFill>
          <a:blip r:embed="rId6"/>
          <a:stretch>
            <a:fillRect/>
          </a:stretch>
        </p:blipFill>
        <p:spPr>
          <a:xfrm>
            <a:off x="2293257" y="1903639"/>
            <a:ext cx="3905250" cy="1047750"/>
          </a:xfrm>
          <a:prstGeom prst="rect">
            <a:avLst/>
          </a:prstGeom>
        </p:spPr>
      </p:pic>
      <p:pic>
        <p:nvPicPr>
          <p:cNvPr id="17" name="Picture 16">
            <a:extLst>
              <a:ext uri="{FF2B5EF4-FFF2-40B4-BE49-F238E27FC236}">
                <a16:creationId xmlns:a16="http://schemas.microsoft.com/office/drawing/2014/main" id="{7FD26970-A23F-12B7-35A8-784DFA64BDA1}"/>
              </a:ext>
            </a:extLst>
          </p:cNvPr>
          <p:cNvPicPr>
            <a:picLocks noChangeAspect="1"/>
          </p:cNvPicPr>
          <p:nvPr/>
        </p:nvPicPr>
        <p:blipFill>
          <a:blip r:embed="rId7"/>
          <a:stretch>
            <a:fillRect/>
          </a:stretch>
        </p:blipFill>
        <p:spPr>
          <a:xfrm>
            <a:off x="6722155" y="1868260"/>
            <a:ext cx="2695575" cy="1028700"/>
          </a:xfrm>
          <a:prstGeom prst="rect">
            <a:avLst/>
          </a:prstGeom>
        </p:spPr>
      </p:pic>
      <p:sp>
        <p:nvSpPr>
          <p:cNvPr id="2" name="TextBox 1">
            <a:extLst>
              <a:ext uri="{FF2B5EF4-FFF2-40B4-BE49-F238E27FC236}">
                <a16:creationId xmlns:a16="http://schemas.microsoft.com/office/drawing/2014/main" id="{331BF3B6-82AD-94C6-10F4-3FBACAD131BF}"/>
              </a:ext>
            </a:extLst>
          </p:cNvPr>
          <p:cNvSpPr txBox="1"/>
          <p:nvPr/>
        </p:nvSpPr>
        <p:spPr>
          <a:xfrm>
            <a:off x="815926" y="3559126"/>
            <a:ext cx="10185009" cy="2862322"/>
          </a:xfrm>
          <a:prstGeom prst="rect">
            <a:avLst/>
          </a:prstGeom>
          <a:noFill/>
        </p:spPr>
        <p:txBody>
          <a:bodyPr wrap="square" rtlCol="0">
            <a:spAutoFit/>
          </a:bodyPr>
          <a:lstStyle/>
          <a:p>
            <a:r>
              <a:rPr lang="en-US" dirty="0"/>
              <a:t>Next step: Annotate each sequence with additional features:</a:t>
            </a:r>
          </a:p>
          <a:p>
            <a:pPr marL="285750" indent="-285750">
              <a:buFont typeface="Arial" panose="020B0604020202020204" pitchFamily="34" charset="0"/>
              <a:buChar char="•"/>
            </a:pPr>
            <a:r>
              <a:rPr lang="en-GB" dirty="0"/>
              <a:t>Secondary Structure Predictions (</a:t>
            </a:r>
            <a:r>
              <a:rPr lang="en-GB" dirty="0">
                <a:solidFill>
                  <a:srgbClr val="FF0000"/>
                </a:solidFill>
              </a:rPr>
              <a:t>from an external tool)</a:t>
            </a:r>
          </a:p>
          <a:p>
            <a:pPr marL="285750" indent="-285750">
              <a:buFont typeface="Arial" panose="020B0604020202020204" pitchFamily="34" charset="0"/>
              <a:buChar char="•"/>
            </a:pPr>
            <a:r>
              <a:rPr lang="en-GB" i="1" dirty="0"/>
              <a:t>Hydrophobic/Hydrophilic regions (external tool or code myself based on amino acids at each position)</a:t>
            </a:r>
          </a:p>
          <a:p>
            <a:pPr marL="285750" indent="-285750">
              <a:buFont typeface="Arial" panose="020B0604020202020204" pitchFamily="34" charset="0"/>
              <a:buChar char="•"/>
            </a:pPr>
            <a:r>
              <a:rPr lang="en-GB" i="1" dirty="0"/>
              <a:t>Charged regions (external tool or code myself based on amino acids at each position)</a:t>
            </a:r>
          </a:p>
          <a:p>
            <a:pPr marL="285750" indent="-285750">
              <a:buFont typeface="Arial" panose="020B0604020202020204" pitchFamily="34" charset="0"/>
              <a:buChar char="•"/>
            </a:pPr>
            <a:r>
              <a:rPr lang="en-GB" dirty="0"/>
              <a:t>Insertion regions (need to define boundaries for these)</a:t>
            </a:r>
          </a:p>
          <a:p>
            <a:pPr marL="742950" lvl="1" indent="-285750">
              <a:buFont typeface="Arial" panose="020B0604020202020204" pitchFamily="34" charset="0"/>
              <a:buChar char="•"/>
            </a:pPr>
            <a:r>
              <a:rPr lang="en-GB" dirty="0"/>
              <a:t>Option A: Manual self-define boundaries – look at alignment, define insertion region by &lt;X% occupancy (&lt;20%?)</a:t>
            </a:r>
          </a:p>
          <a:p>
            <a:pPr marL="742950" lvl="1" indent="-285750">
              <a:buFont typeface="Arial" panose="020B0604020202020204" pitchFamily="34" charset="0"/>
              <a:buChar char="•"/>
            </a:pPr>
            <a:r>
              <a:rPr lang="en-GB" dirty="0"/>
              <a:t>Option B: Use model (nearest neighbours? K-means?) to define insertion features and cluster sequences by region (need to split sequence set into test/training/validation sets, convert data into numeric – could be simple binary with 0 for a gap and 1 for a residue?)</a:t>
            </a:r>
          </a:p>
        </p:txBody>
      </p:sp>
    </p:spTree>
    <p:extLst>
      <p:ext uri="{BB962C8B-B14F-4D97-AF65-F5344CB8AC3E}">
        <p14:creationId xmlns:p14="http://schemas.microsoft.com/office/powerpoint/2010/main" val="1001942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p:txBody>
          <a:bodyPr>
            <a:normAutofit fontScale="70000" lnSpcReduction="20000"/>
          </a:bodyPr>
          <a:lstStyle/>
          <a:p>
            <a:r>
              <a:rPr lang="en-GB" dirty="0"/>
              <a:t>DSSP3 (used DSSP3 instead of DSSP8 for broader clustering later on – higher accuracy in models, and also didn’t want to assign two </a:t>
            </a:r>
            <a:r>
              <a:rPr lang="en-GB" dirty="0" err="1"/>
              <a:t>seqs</a:t>
            </a:r>
            <a:r>
              <a:rPr lang="en-GB" dirty="0"/>
              <a:t> to different clusters if the only difference was one had a 3-Helix and one had an alpha-Helix)</a:t>
            </a:r>
          </a:p>
          <a:p>
            <a:r>
              <a:rPr lang="en-GB" dirty="0"/>
              <a:t>Have an MSA, could use a model which uses the MSA as evolutionary basis for prediction?</a:t>
            </a:r>
          </a:p>
          <a:p>
            <a:r>
              <a:rPr lang="en-GB" dirty="0">
                <a:hlinkClick r:id="rId3"/>
              </a:rPr>
              <a:t>AttSec</a:t>
            </a:r>
            <a:r>
              <a:rPr lang="en-GB" dirty="0"/>
              <a:t> – 2023, Attention model, uses NLP instead of evolutionary modelling to predict structures for each amino acid (basically pairwise looking at each pair of residues together, decides if there would be a hydrogen bond between amino acid and the local region). Designed to be better for sequences with low/no homology (therefore difficult to map SS predictions onto a the sequence).</a:t>
            </a:r>
            <a:r>
              <a:rPr lang="en-GB" dirty="0">
                <a:solidFill>
                  <a:srgbClr val="FF0000"/>
                </a:solidFill>
              </a:rPr>
              <a:t> Good for this as very few protein structures available? </a:t>
            </a:r>
            <a:r>
              <a:rPr lang="en-GB" dirty="0"/>
              <a:t>Trained on 38,000 structures from PDB. </a:t>
            </a:r>
            <a:r>
              <a:rPr lang="en-GB" dirty="0">
                <a:solidFill>
                  <a:srgbClr val="FF0000"/>
                </a:solidFill>
              </a:rPr>
              <a:t>Unclear how to use (model requires training)</a:t>
            </a:r>
          </a:p>
          <a:p>
            <a:r>
              <a:rPr lang="en-GB" dirty="0">
                <a:hlinkClick r:id="rId4"/>
              </a:rPr>
              <a:t>MUFOLD-SS</a:t>
            </a:r>
            <a:r>
              <a:rPr lang="en-GB" dirty="0"/>
              <a:t> – 2018. Uses PSI-BLAST to generate a position scoring matrix, annotated features of the residue (physio-chemical properties </a:t>
            </a:r>
            <a:r>
              <a:rPr lang="en-GB" dirty="0" err="1"/>
              <a:t>eg</a:t>
            </a:r>
            <a:r>
              <a:rPr lang="en-GB" dirty="0"/>
              <a:t> hydrophobicity, charge) and protein profiles from </a:t>
            </a:r>
            <a:r>
              <a:rPr lang="en-GB" dirty="0" err="1"/>
              <a:t>HHBlits</a:t>
            </a:r>
            <a:r>
              <a:rPr lang="en-GB" dirty="0"/>
              <a:t> (Hidden Markov Models produced from database homology searching – addition of features to the query sequence). Uses these features in deep neural network to predict secondary structure. </a:t>
            </a:r>
            <a:r>
              <a:rPr lang="en-GB" dirty="0">
                <a:solidFill>
                  <a:srgbClr val="FF0000"/>
                </a:solidFill>
              </a:rPr>
              <a:t>Original code does not exist, another group attempted to replicate in Python however this is incomplete.</a:t>
            </a:r>
          </a:p>
          <a:p>
            <a:endParaRPr lang="en-GB" dirty="0"/>
          </a:p>
        </p:txBody>
      </p:sp>
      <p:pic>
        <p:nvPicPr>
          <p:cNvPr id="5" name="Picture 4">
            <a:extLst>
              <a:ext uri="{FF2B5EF4-FFF2-40B4-BE49-F238E27FC236}">
                <a16:creationId xmlns:a16="http://schemas.microsoft.com/office/drawing/2014/main" id="{30A43468-58BC-40E0-6852-55770B63C7BC}"/>
              </a:ext>
            </a:extLst>
          </p:cNvPr>
          <p:cNvPicPr>
            <a:picLocks noChangeAspect="1"/>
          </p:cNvPicPr>
          <p:nvPr/>
        </p:nvPicPr>
        <p:blipFill>
          <a:blip r:embed="rId5"/>
          <a:stretch>
            <a:fillRect/>
          </a:stretch>
        </p:blipFill>
        <p:spPr>
          <a:xfrm>
            <a:off x="-8126510" y="211895"/>
            <a:ext cx="7934325" cy="4914900"/>
          </a:xfrm>
          <a:prstGeom prst="rect">
            <a:avLst/>
          </a:prstGeom>
        </p:spPr>
      </p:pic>
      <p:pic>
        <p:nvPicPr>
          <p:cNvPr id="7" name="Picture 6">
            <a:extLst>
              <a:ext uri="{FF2B5EF4-FFF2-40B4-BE49-F238E27FC236}">
                <a16:creationId xmlns:a16="http://schemas.microsoft.com/office/drawing/2014/main" id="{17F47DE6-89B5-398F-F8E9-E83F018BB268}"/>
              </a:ext>
            </a:extLst>
          </p:cNvPr>
          <p:cNvPicPr>
            <a:picLocks noChangeAspect="1"/>
          </p:cNvPicPr>
          <p:nvPr/>
        </p:nvPicPr>
        <p:blipFill>
          <a:blip r:embed="rId6"/>
          <a:stretch>
            <a:fillRect/>
          </a:stretch>
        </p:blipFill>
        <p:spPr>
          <a:xfrm>
            <a:off x="-8952593" y="535668"/>
            <a:ext cx="8267700" cy="5467350"/>
          </a:xfrm>
          <a:prstGeom prst="rect">
            <a:avLst/>
          </a:prstGeom>
        </p:spPr>
      </p:pic>
    </p:spTree>
    <p:extLst>
      <p:ext uri="{BB962C8B-B14F-4D97-AF65-F5344CB8AC3E}">
        <p14:creationId xmlns:p14="http://schemas.microsoft.com/office/powerpoint/2010/main" val="3458785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fontScale="77500" lnSpcReduction="20000"/>
          </a:bodyPr>
          <a:lstStyle/>
          <a:p>
            <a:r>
              <a:rPr lang="en-GB" dirty="0">
                <a:hlinkClick r:id="rId3"/>
              </a:rPr>
              <a:t>SPOT-1D</a:t>
            </a:r>
            <a:r>
              <a:rPr lang="en-GB" dirty="0"/>
              <a:t> – 2018, Another model for short sequences which also uses evolutionary information – amidase sequences around 220 residues long. Predicts a contact map from the sequence and then uses DSSP algorithm to assign torsion angles, SS3 and SS8. Trained on 10,029 protein structures. Uses one-hot encoding rather than evolutionary information. </a:t>
            </a:r>
            <a:r>
              <a:rPr lang="en-GB" dirty="0">
                <a:solidFill>
                  <a:srgbClr val="FF0000"/>
                </a:solidFill>
              </a:rPr>
              <a:t>Takes a very long time (~30mins per structure), therefore not feasible for 20,217 sequences. </a:t>
            </a:r>
          </a:p>
          <a:p>
            <a:r>
              <a:rPr lang="en-GB"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r>
              <a:rPr lang="en-GB" dirty="0"/>
              <a:t>S-Pred (2022) – uses existing MSA to predict long- and short-range interactions and secondary structure predictions. Compared to AlphaFold2 predictions and CASP database. Looks at SS8 and not SS3 (</a:t>
            </a:r>
            <a:r>
              <a:rPr lang="en-GB" dirty="0">
                <a:solidFill>
                  <a:srgbClr val="FF0000"/>
                </a:solidFill>
              </a:rPr>
              <a:t>could combine myself to get SS3 per method in AttSec paper?)</a:t>
            </a:r>
            <a:r>
              <a:rPr lang="en-GB" dirty="0"/>
              <a:t> Drawback in not using contact maps as misses beta bridge structures that SPOT-1D can recognise.</a:t>
            </a:r>
          </a:p>
          <a:p>
            <a:pPr lvl="1"/>
            <a:r>
              <a:rPr lang="en-GB" dirty="0">
                <a:solidFill>
                  <a:srgbClr val="FF0000"/>
                </a:solidFill>
              </a:rPr>
              <a:t>SS8 prediction average in validation dataset: 0.780 (SPOT-1D: 0.776, SAINT: 0.782) – very similar despite having only MSA data from </a:t>
            </a:r>
            <a:r>
              <a:rPr lang="en-GB" dirty="0" err="1">
                <a:solidFill>
                  <a:srgbClr val="FF0000"/>
                </a:solidFill>
              </a:rPr>
              <a:t>HHblits</a:t>
            </a:r>
            <a:r>
              <a:rPr lang="en-GB" dirty="0">
                <a:solidFill>
                  <a:srgbClr val="FF0000"/>
                </a:solidFill>
              </a:rPr>
              <a:t> and a single model, and not PSI-BLAST and a contact map as well. </a:t>
            </a:r>
          </a:p>
          <a:p>
            <a:pPr lvl="1"/>
            <a:r>
              <a:rPr lang="en-GB" dirty="0">
                <a:solidFill>
                  <a:srgbClr val="FF0000"/>
                </a:solidFill>
              </a:rPr>
              <a:t>However, takes ~2mins per sequence to run. Would still take over a month to complete all 20,217 sequences</a:t>
            </a:r>
          </a:p>
        </p:txBody>
      </p:sp>
    </p:spTree>
    <p:extLst>
      <p:ext uri="{BB962C8B-B14F-4D97-AF65-F5344CB8AC3E}">
        <p14:creationId xmlns:p14="http://schemas.microsoft.com/office/powerpoint/2010/main" val="1690212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B237-ABBF-59E1-3555-57E07BBB19A5}"/>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5DD00744-72E2-EF99-62B2-3854F7F9002A}"/>
              </a:ext>
            </a:extLst>
          </p:cNvPr>
          <p:cNvSpPr>
            <a:spLocks noGrp="1"/>
          </p:cNvSpPr>
          <p:nvPr>
            <p:ph idx="1"/>
          </p:nvPr>
        </p:nvSpPr>
        <p:spPr/>
        <p:txBody>
          <a:bodyPr/>
          <a:lstStyle/>
          <a:p>
            <a:pPr marL="0" indent="0">
              <a:buNone/>
            </a:pPr>
            <a:r>
              <a:rPr lang="en-GB" dirty="0"/>
              <a:t>ML models take too long to feasibly run. </a:t>
            </a:r>
          </a:p>
          <a:p>
            <a:pPr marL="0" indent="0">
              <a:buNone/>
            </a:pPr>
            <a:endParaRPr lang="en-GB" dirty="0"/>
          </a:p>
          <a:p>
            <a:pPr marL="0" indent="0">
              <a:buNone/>
            </a:pPr>
            <a:r>
              <a:rPr lang="en-GB" dirty="0"/>
              <a:t>Cannot find previous standards (</a:t>
            </a:r>
            <a:r>
              <a:rPr lang="en-GB" dirty="0" err="1"/>
              <a:t>eg</a:t>
            </a:r>
            <a:r>
              <a:rPr lang="en-GB" dirty="0"/>
              <a:t> DSSP, </a:t>
            </a:r>
            <a:r>
              <a:rPr lang="en-GB" dirty="0" err="1"/>
              <a:t>ProMotif</a:t>
            </a:r>
            <a:r>
              <a:rPr lang="en-GB" dirty="0"/>
              <a:t>), as these servers no longer exist and the source code is unavailable (these seem to only exist within other tools and require PDB coordinates?)</a:t>
            </a:r>
          </a:p>
          <a:p>
            <a:pPr marL="0" indent="0">
              <a:buNone/>
            </a:pPr>
            <a:endParaRPr lang="en-GB" dirty="0"/>
          </a:p>
          <a:p>
            <a:pPr marL="0" indent="0">
              <a:buNone/>
            </a:pPr>
            <a:r>
              <a:rPr lang="en-GB" dirty="0"/>
              <a:t>Another source for prediction algorithms?</a:t>
            </a:r>
          </a:p>
        </p:txBody>
      </p:sp>
    </p:spTree>
    <p:extLst>
      <p:ext uri="{BB962C8B-B14F-4D97-AF65-F5344CB8AC3E}">
        <p14:creationId xmlns:p14="http://schemas.microsoft.com/office/powerpoint/2010/main" val="3657526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15/09/2023</a:t>
            </a:r>
            <a:endParaRPr lang="en-GB" sz="2000" dirty="0"/>
          </a:p>
        </p:txBody>
      </p:sp>
    </p:spTree>
    <p:extLst>
      <p:ext uri="{BB962C8B-B14F-4D97-AF65-F5344CB8AC3E}">
        <p14:creationId xmlns:p14="http://schemas.microsoft.com/office/powerpoint/2010/main" val="402893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77085" y="1795547"/>
            <a:ext cx="15791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522364" y="1795547"/>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Investigate boundaries of insertion or non-conserved regions</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8152017"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
        <p:nvSpPr>
          <p:cNvPr id="2" name="Rectangle 1">
            <a:extLst>
              <a:ext uri="{FF2B5EF4-FFF2-40B4-BE49-F238E27FC236}">
                <a16:creationId xmlns:a16="http://schemas.microsoft.com/office/drawing/2014/main" id="{0F86D79D-943F-D57F-EF21-93F628F93447}"/>
              </a:ext>
            </a:extLst>
          </p:cNvPr>
          <p:cNvSpPr/>
          <p:nvPr/>
        </p:nvSpPr>
        <p:spPr>
          <a:xfrm>
            <a:off x="10853448" y="1795546"/>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Identify a set of features which can define </a:t>
            </a:r>
            <a:r>
              <a:rPr lang="en-US" b="1" dirty="0" err="1">
                <a:solidFill>
                  <a:schemeClr val="tx1"/>
                </a:solidFill>
              </a:rPr>
              <a:t>AmiC</a:t>
            </a:r>
            <a:r>
              <a:rPr lang="en-US" b="1" dirty="0">
                <a:solidFill>
                  <a:schemeClr val="tx1"/>
                </a:solidFill>
              </a:rPr>
              <a:t> protein functions</a:t>
            </a:r>
            <a:endParaRPr lang="en-GB" b="1" dirty="0">
              <a:solidFill>
                <a:schemeClr val="tx1"/>
              </a:solidFill>
            </a:endParaRPr>
          </a:p>
        </p:txBody>
      </p:sp>
    </p:spTree>
    <p:extLst>
      <p:ext uri="{BB962C8B-B14F-4D97-AF65-F5344CB8AC3E}">
        <p14:creationId xmlns:p14="http://schemas.microsoft.com/office/powerpoint/2010/main" val="350560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Tree>
    <p:extLst>
      <p:ext uri="{BB962C8B-B14F-4D97-AF65-F5344CB8AC3E}">
        <p14:creationId xmlns:p14="http://schemas.microsoft.com/office/powerpoint/2010/main" val="1071273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4EDC-0E92-3E73-3958-F15C4F288DF1}"/>
              </a:ext>
            </a:extLst>
          </p:cNvPr>
          <p:cNvSpPr>
            <a:spLocks noGrp="1"/>
          </p:cNvSpPr>
          <p:nvPr>
            <p:ph type="title"/>
          </p:nvPr>
        </p:nvSpPr>
        <p:spPr/>
        <p:txBody>
          <a:bodyPr/>
          <a:lstStyle/>
          <a:p>
            <a:r>
              <a:rPr lang="en-GB" dirty="0"/>
              <a:t>To-Do</a:t>
            </a:r>
          </a:p>
        </p:txBody>
      </p:sp>
      <p:sp>
        <p:nvSpPr>
          <p:cNvPr id="3" name="Content Placeholder 2">
            <a:extLst>
              <a:ext uri="{FF2B5EF4-FFF2-40B4-BE49-F238E27FC236}">
                <a16:creationId xmlns:a16="http://schemas.microsoft.com/office/drawing/2014/main" id="{B6CB0FF9-4E14-090E-76AB-FC60FA2767FE}"/>
              </a:ext>
            </a:extLst>
          </p:cNvPr>
          <p:cNvSpPr>
            <a:spLocks noGrp="1"/>
          </p:cNvSpPr>
          <p:nvPr>
            <p:ph idx="1"/>
          </p:nvPr>
        </p:nvSpPr>
        <p:spPr/>
        <p:txBody>
          <a:bodyPr>
            <a:normAutofit fontScale="92500" lnSpcReduction="20000"/>
          </a:bodyPr>
          <a:lstStyle/>
          <a:p>
            <a:r>
              <a:rPr lang="en-GB" dirty="0"/>
              <a:t>Re-order MSA to put most similar sequences together</a:t>
            </a:r>
          </a:p>
          <a:p>
            <a:r>
              <a:rPr lang="en-GB" dirty="0"/>
              <a:t>Sub-sampling – get representative sequences from those most similar to each other (90%+ similarity between sequence, select 1 representative for secondary structure analysis), focus on insertion region</a:t>
            </a:r>
          </a:p>
          <a:p>
            <a:r>
              <a:rPr lang="en-GB" dirty="0">
                <a:solidFill>
                  <a:srgbClr val="00B050"/>
                </a:solidFill>
              </a:rPr>
              <a:t>Map conservation to structure (highly conserved regions by colour onto 3NE8 and 4BIN) – use BLOSUM62 if this is what </a:t>
            </a:r>
            <a:r>
              <a:rPr lang="en-GB" dirty="0" err="1">
                <a:solidFill>
                  <a:srgbClr val="00B050"/>
                </a:solidFill>
              </a:rPr>
              <a:t>JalView</a:t>
            </a:r>
            <a:r>
              <a:rPr lang="en-GB" dirty="0">
                <a:solidFill>
                  <a:srgbClr val="00B050"/>
                </a:solidFill>
              </a:rPr>
              <a:t> uses – as figure for final paper</a:t>
            </a:r>
          </a:p>
          <a:p>
            <a:r>
              <a:rPr lang="en-GB" dirty="0"/>
              <a:t>1%: Identify bounds for other insertion regions</a:t>
            </a:r>
          </a:p>
          <a:p>
            <a:r>
              <a:rPr lang="en-GB" dirty="0"/>
              <a:t>0.1%: Identify bounds for other insertion regions</a:t>
            </a:r>
          </a:p>
          <a:p>
            <a:r>
              <a:rPr lang="en-GB" dirty="0"/>
              <a:t>Any clusters around sequence length? (min length: 142, max length: 228)</a:t>
            </a:r>
          </a:p>
          <a:p>
            <a:endParaRPr lang="en-GB" dirty="0"/>
          </a:p>
          <a:p>
            <a:r>
              <a:rPr lang="en-GB" dirty="0"/>
              <a:t>*Can I get a LLR for this protein using EVE or ESM1b?</a:t>
            </a:r>
          </a:p>
        </p:txBody>
      </p:sp>
    </p:spTree>
    <p:extLst>
      <p:ext uri="{BB962C8B-B14F-4D97-AF65-F5344CB8AC3E}">
        <p14:creationId xmlns:p14="http://schemas.microsoft.com/office/powerpoint/2010/main" val="4190270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507F-FFEA-33DC-A664-2D6DEEBD80D6}"/>
              </a:ext>
            </a:extLst>
          </p:cNvPr>
          <p:cNvSpPr>
            <a:spLocks noGrp="1"/>
          </p:cNvSpPr>
          <p:nvPr>
            <p:ph type="title"/>
          </p:nvPr>
        </p:nvSpPr>
        <p:spPr/>
        <p:txBody>
          <a:bodyPr/>
          <a:lstStyle/>
          <a:p>
            <a:r>
              <a:rPr lang="en-GB" dirty="0"/>
              <a:t>Kalign3 – how is it so fast?</a:t>
            </a:r>
          </a:p>
        </p:txBody>
      </p:sp>
      <p:sp>
        <p:nvSpPr>
          <p:cNvPr id="3" name="Content Placeholder 2">
            <a:extLst>
              <a:ext uri="{FF2B5EF4-FFF2-40B4-BE49-F238E27FC236}">
                <a16:creationId xmlns:a16="http://schemas.microsoft.com/office/drawing/2014/main" id="{7AE2E48C-3225-D56E-2FBB-95D53DAB9EF5}"/>
              </a:ext>
            </a:extLst>
          </p:cNvPr>
          <p:cNvSpPr>
            <a:spLocks noGrp="1"/>
          </p:cNvSpPr>
          <p:nvPr>
            <p:ph idx="1"/>
          </p:nvPr>
        </p:nvSpPr>
        <p:spPr/>
        <p:txBody>
          <a:bodyPr>
            <a:normAutofit fontScale="85000" lnSpcReduction="20000"/>
          </a:bodyPr>
          <a:lstStyle/>
          <a:p>
            <a:r>
              <a:rPr lang="en-GB" dirty="0"/>
              <a:t>Instead of using UPGMA (unweighted pair group method) to make a guide tree, estimates pairwise distance and uses a sequence embedding strategy to speed up guide tree construction</a:t>
            </a:r>
          </a:p>
          <a:p>
            <a:r>
              <a:rPr lang="en-GB" dirty="0"/>
              <a:t>Looks at the first 256 characters of shorter sequences across longer sequences and measures distance (no. single edits needed to turn the 256 into an aligned portion of the longer sequence)</a:t>
            </a:r>
          </a:p>
          <a:p>
            <a:r>
              <a:rPr lang="en-GB" dirty="0"/>
              <a:t>Not all sequences compared against each other – seems to be clustering by groups sharing this 256 k-</a:t>
            </a:r>
            <a:r>
              <a:rPr lang="en-GB" dirty="0" err="1"/>
              <a:t>mer</a:t>
            </a:r>
            <a:r>
              <a:rPr lang="en-GB" dirty="0"/>
              <a:t>, and comparing these sequences with the longest sequence in the group. Closest similarity to these groups are aligned into the same cluster.</a:t>
            </a:r>
          </a:p>
          <a:p>
            <a:pPr lvl="1"/>
            <a:r>
              <a:rPr lang="en-GB" dirty="0"/>
              <a:t>This being the case can I extract this back-end info from running </a:t>
            </a:r>
            <a:r>
              <a:rPr lang="en-GB" dirty="0" err="1"/>
              <a:t>kalign</a:t>
            </a:r>
            <a:r>
              <a:rPr lang="en-GB" dirty="0"/>
              <a:t>? If it’s already clustering behind the scenes?</a:t>
            </a:r>
          </a:p>
          <a:p>
            <a:r>
              <a:rPr lang="en-GB" dirty="0"/>
              <a:t>Uses a reduced alphabet – treats some residues the same when calculating distance (based on residues which are conserved similarly and aligned often using BLOSUM62 – included groups like E,Q)</a:t>
            </a:r>
          </a:p>
        </p:txBody>
      </p:sp>
    </p:spTree>
    <p:extLst>
      <p:ext uri="{BB962C8B-B14F-4D97-AF65-F5344CB8AC3E}">
        <p14:creationId xmlns:p14="http://schemas.microsoft.com/office/powerpoint/2010/main" val="2440925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E95-6FEC-9D2C-84B1-66D07B205F58}"/>
              </a:ext>
            </a:extLst>
          </p:cNvPr>
          <p:cNvSpPr>
            <a:spLocks noGrp="1"/>
          </p:cNvSpPr>
          <p:nvPr>
            <p:ph type="title"/>
          </p:nvPr>
        </p:nvSpPr>
        <p:spPr/>
        <p:txBody>
          <a:bodyPr/>
          <a:lstStyle/>
          <a:p>
            <a:r>
              <a:rPr lang="en-GB" dirty="0"/>
              <a:t>Conservation mapped to structure</a:t>
            </a:r>
          </a:p>
        </p:txBody>
      </p:sp>
      <p:sp>
        <p:nvSpPr>
          <p:cNvPr id="3" name="Content Placeholder 2">
            <a:extLst>
              <a:ext uri="{FF2B5EF4-FFF2-40B4-BE49-F238E27FC236}">
                <a16:creationId xmlns:a16="http://schemas.microsoft.com/office/drawing/2014/main" id="{6E4880CF-C3C6-1312-93EF-33569DEF6C5C}"/>
              </a:ext>
            </a:extLst>
          </p:cNvPr>
          <p:cNvSpPr>
            <a:spLocks noGrp="1"/>
          </p:cNvSpPr>
          <p:nvPr>
            <p:ph idx="1"/>
          </p:nvPr>
        </p:nvSpPr>
        <p:spPr/>
        <p:txBody>
          <a:bodyPr/>
          <a:lstStyle/>
          <a:p>
            <a:r>
              <a:rPr lang="en-GB" dirty="0"/>
              <a:t>4BIN sequence: Annotate by conservation (BLOSUM62 scoring from MSA)</a:t>
            </a:r>
          </a:p>
          <a:p>
            <a:r>
              <a:rPr lang="en-GB" dirty="0"/>
              <a:t>Do the same for 3NE8</a:t>
            </a:r>
          </a:p>
          <a:p>
            <a:r>
              <a:rPr lang="en-GB" dirty="0"/>
              <a:t>Use Chimera to map the colouration onto the structure</a:t>
            </a:r>
          </a:p>
          <a:p>
            <a:pPr lvl="1"/>
            <a:r>
              <a:rPr lang="en-GB" dirty="0"/>
              <a:t>Is possible to open both directly in Chimera however alignment far too big </a:t>
            </a:r>
          </a:p>
          <a:p>
            <a:pPr lvl="1"/>
            <a:r>
              <a:rPr lang="en-GB" dirty="0"/>
              <a:t>Followed Case 4 in chimera tutorials (see </a:t>
            </a:r>
            <a:r>
              <a:rPr lang="en-GB" dirty="0">
                <a:hlinkClick r:id="rId3"/>
              </a:rPr>
              <a:t>link</a:t>
            </a:r>
            <a:r>
              <a:rPr lang="en-GB" dirty="0"/>
              <a:t>)</a:t>
            </a:r>
          </a:p>
          <a:p>
            <a:pPr lvl="1"/>
            <a:r>
              <a:rPr lang="en-GB" dirty="0"/>
              <a:t>Created attribute assignment files for residues in each structure</a:t>
            </a:r>
          </a:p>
          <a:p>
            <a:pPr lvl="1"/>
            <a:r>
              <a:rPr lang="en-GB" dirty="0"/>
              <a:t>Loaded these into Chimera and mapped onto structure (Render by attribute)</a:t>
            </a:r>
          </a:p>
          <a:p>
            <a:pPr lvl="2"/>
            <a:r>
              <a:rPr lang="en-GB" dirty="0"/>
              <a:t>Tools -&gt; Structure Analysis -&gt; Define Attribute (load file)</a:t>
            </a:r>
          </a:p>
        </p:txBody>
      </p:sp>
    </p:spTree>
    <p:extLst>
      <p:ext uri="{BB962C8B-B14F-4D97-AF65-F5344CB8AC3E}">
        <p14:creationId xmlns:p14="http://schemas.microsoft.com/office/powerpoint/2010/main" val="1215829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F68F-1B27-A954-2C4F-5FBA5E53F853}"/>
              </a:ext>
            </a:extLst>
          </p:cNvPr>
          <p:cNvSpPr>
            <a:spLocks noGrp="1"/>
          </p:cNvSpPr>
          <p:nvPr>
            <p:ph type="title"/>
          </p:nvPr>
        </p:nvSpPr>
        <p:spPr/>
        <p:txBody>
          <a:bodyPr/>
          <a:lstStyle/>
          <a:p>
            <a:r>
              <a:rPr lang="en-GB" dirty="0"/>
              <a:t>Conservation mapped to structure</a:t>
            </a:r>
          </a:p>
        </p:txBody>
      </p:sp>
      <p:pic>
        <p:nvPicPr>
          <p:cNvPr id="5" name="Picture 4" descr="A close-up of a protein&#10;&#10;Description automatically generated">
            <a:extLst>
              <a:ext uri="{FF2B5EF4-FFF2-40B4-BE49-F238E27FC236}">
                <a16:creationId xmlns:a16="http://schemas.microsoft.com/office/drawing/2014/main" id="{2702B9F7-7FEB-CDB9-B368-CCA224C11CE0}"/>
              </a:ext>
            </a:extLst>
          </p:cNvPr>
          <p:cNvPicPr>
            <a:picLocks noChangeAspect="1"/>
          </p:cNvPicPr>
          <p:nvPr/>
        </p:nvPicPr>
        <p:blipFill rotWithShape="1">
          <a:blip r:embed="rId3">
            <a:extLst>
              <a:ext uri="{28A0092B-C50C-407E-A947-70E740481C1C}">
                <a14:useLocalDpi xmlns:a14="http://schemas.microsoft.com/office/drawing/2010/main" val="0"/>
              </a:ext>
            </a:extLst>
          </a:blip>
          <a:srcRect l="20576" t="4613" r="20724" b="8929"/>
          <a:stretch/>
        </p:blipFill>
        <p:spPr>
          <a:xfrm>
            <a:off x="289930" y="1427357"/>
            <a:ext cx="5977055" cy="5188182"/>
          </a:xfrm>
          <a:prstGeom prst="rect">
            <a:avLst/>
          </a:prstGeom>
        </p:spPr>
      </p:pic>
      <p:pic>
        <p:nvPicPr>
          <p:cNvPr id="7" name="Picture 6" descr="A close-up of a protein&#10;&#10;Description automatically generated">
            <a:extLst>
              <a:ext uri="{FF2B5EF4-FFF2-40B4-BE49-F238E27FC236}">
                <a16:creationId xmlns:a16="http://schemas.microsoft.com/office/drawing/2014/main" id="{4A5BD8E1-4C6A-75D0-4079-33B2C3256E60}"/>
              </a:ext>
            </a:extLst>
          </p:cNvPr>
          <p:cNvPicPr>
            <a:picLocks noChangeAspect="1"/>
          </p:cNvPicPr>
          <p:nvPr/>
        </p:nvPicPr>
        <p:blipFill rotWithShape="1">
          <a:blip r:embed="rId4">
            <a:extLst>
              <a:ext uri="{28A0092B-C50C-407E-A947-70E740481C1C}">
                <a14:useLocalDpi xmlns:a14="http://schemas.microsoft.com/office/drawing/2010/main" val="0"/>
              </a:ext>
            </a:extLst>
          </a:blip>
          <a:srcRect l="20357" r="22804"/>
          <a:stretch/>
        </p:blipFill>
        <p:spPr>
          <a:xfrm>
            <a:off x="6266985" y="1269536"/>
            <a:ext cx="5308218" cy="5503824"/>
          </a:xfrm>
          <a:prstGeom prst="rect">
            <a:avLst/>
          </a:prstGeom>
        </p:spPr>
      </p:pic>
    </p:spTree>
    <p:extLst>
      <p:ext uri="{BB962C8B-B14F-4D97-AF65-F5344CB8AC3E}">
        <p14:creationId xmlns:p14="http://schemas.microsoft.com/office/powerpoint/2010/main" val="1609371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941A-9DA1-2FCE-AB47-A3E8DD0AD49D}"/>
              </a:ext>
            </a:extLst>
          </p:cNvPr>
          <p:cNvSpPr>
            <a:spLocks noGrp="1"/>
          </p:cNvSpPr>
          <p:nvPr>
            <p:ph type="title"/>
          </p:nvPr>
        </p:nvSpPr>
        <p:spPr/>
        <p:txBody>
          <a:bodyPr>
            <a:normAutofit/>
          </a:bodyPr>
          <a:lstStyle/>
          <a:p>
            <a:r>
              <a:rPr lang="en-GB" dirty="0"/>
              <a:t>Re-order MSA and sub-sample</a:t>
            </a:r>
          </a:p>
        </p:txBody>
      </p:sp>
      <p:sp>
        <p:nvSpPr>
          <p:cNvPr id="3" name="Content Placeholder 2">
            <a:extLst>
              <a:ext uri="{FF2B5EF4-FFF2-40B4-BE49-F238E27FC236}">
                <a16:creationId xmlns:a16="http://schemas.microsoft.com/office/drawing/2014/main" id="{E91CAEDA-831E-084E-C8BF-7DE56E783761}"/>
              </a:ext>
            </a:extLst>
          </p:cNvPr>
          <p:cNvSpPr>
            <a:spLocks noGrp="1"/>
          </p:cNvSpPr>
          <p:nvPr>
            <p:ph idx="1"/>
          </p:nvPr>
        </p:nvSpPr>
        <p:spPr/>
        <p:txBody>
          <a:bodyPr>
            <a:normAutofit fontScale="92500" lnSpcReduction="20000"/>
          </a:bodyPr>
          <a:lstStyle/>
          <a:p>
            <a:pPr marL="0" indent="0">
              <a:buNone/>
            </a:pPr>
            <a:r>
              <a:rPr lang="en-GB" dirty="0" err="1"/>
              <a:t>JalView</a:t>
            </a:r>
            <a:r>
              <a:rPr lang="en-GB" dirty="0"/>
              <a:t> has in-built PCA and tree construction ability, started running (but runs out of memory before it completes). </a:t>
            </a:r>
          </a:p>
          <a:p>
            <a:pPr marL="0" indent="0">
              <a:buNone/>
            </a:pPr>
            <a:r>
              <a:rPr lang="en-GB" b="1" dirty="0"/>
              <a:t>Found in 2024: </a:t>
            </a:r>
            <a:r>
              <a:rPr lang="en-GB" b="1" dirty="0" err="1"/>
              <a:t>AncestralClust</a:t>
            </a:r>
            <a:r>
              <a:rPr lang="en-GB" b="1" dirty="0"/>
              <a:t> (2022, Bioinformatics)</a:t>
            </a:r>
          </a:p>
          <a:p>
            <a:pPr marL="0" indent="0">
              <a:buNone/>
            </a:pPr>
            <a:r>
              <a:rPr lang="en-GB" dirty="0"/>
              <a:t>- Integrates kalign3 as part of guide tree construction</a:t>
            </a:r>
          </a:p>
          <a:p>
            <a:pPr marL="0" indent="0">
              <a:buNone/>
            </a:pPr>
            <a:r>
              <a:rPr lang="en-GB" dirty="0"/>
              <a:t>- Uses neighbour-joining method</a:t>
            </a:r>
          </a:p>
          <a:p>
            <a:pPr marL="0" indent="0">
              <a:buNone/>
            </a:pPr>
            <a:r>
              <a:rPr lang="en-GB" dirty="0"/>
              <a:t>- Designed to produces phylogenetic trees for cases where you have very many divergent sequences</a:t>
            </a:r>
          </a:p>
          <a:p>
            <a:pPr marL="0" indent="0">
              <a:buNone/>
            </a:pPr>
            <a:r>
              <a:rPr lang="en-GB" b="1" dirty="0"/>
              <a:t>However</a:t>
            </a:r>
            <a:r>
              <a:rPr lang="en-GB" dirty="0"/>
              <a:t>…uses nucleotide sequences, not protein sequences.</a:t>
            </a:r>
          </a:p>
          <a:p>
            <a:pPr marL="0" indent="0">
              <a:buNone/>
            </a:pPr>
            <a:endParaRPr lang="en-GB" dirty="0"/>
          </a:p>
          <a:p>
            <a:pPr marL="0" indent="0">
              <a:buNone/>
            </a:pPr>
            <a:r>
              <a:rPr lang="en-GB" dirty="0">
                <a:hlinkClick r:id="rId3"/>
              </a:rPr>
              <a:t>https://bmcbioinformatics.biomedcentral.com/articles/10.1186/s12859-016-1112-8</a:t>
            </a:r>
            <a:r>
              <a:rPr lang="en-GB" dirty="0"/>
              <a:t> - possible methodology for clustering bacterial sequences for further analysis? </a:t>
            </a:r>
          </a:p>
        </p:txBody>
      </p:sp>
    </p:spTree>
    <p:extLst>
      <p:ext uri="{BB962C8B-B14F-4D97-AF65-F5344CB8AC3E}">
        <p14:creationId xmlns:p14="http://schemas.microsoft.com/office/powerpoint/2010/main" val="2229336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70000" lnSpcReduction="20000"/>
          </a:bodyPr>
          <a:lstStyle/>
          <a:p>
            <a:pPr marL="0" indent="0">
              <a:buNone/>
            </a:pPr>
            <a:r>
              <a:rPr lang="en-GB" b="1" dirty="0"/>
              <a:t>1% </a:t>
            </a:r>
            <a:r>
              <a:rPr lang="en-GB" dirty="0"/>
              <a:t>(eyeballing: all low-occupancy regions of &gt;5 amino acids in continuous length)</a:t>
            </a:r>
          </a:p>
          <a:p>
            <a:r>
              <a:rPr lang="en-GB" dirty="0">
                <a:solidFill>
                  <a:srgbClr val="FF5050"/>
                </a:solidFill>
              </a:rPr>
              <a:t>1-5</a:t>
            </a:r>
          </a:p>
          <a:p>
            <a:r>
              <a:rPr lang="en-GB" dirty="0">
                <a:solidFill>
                  <a:schemeClr val="accent2"/>
                </a:solidFill>
              </a:rPr>
              <a:t>73-92 </a:t>
            </a:r>
            <a:r>
              <a:rPr lang="en-GB" dirty="0"/>
              <a:t>(second, also quite large, present in a few sequences)</a:t>
            </a:r>
          </a:p>
          <a:p>
            <a:r>
              <a:rPr lang="en-GB" dirty="0">
                <a:solidFill>
                  <a:schemeClr val="accent4"/>
                </a:solidFill>
              </a:rPr>
              <a:t>140-201 </a:t>
            </a:r>
            <a:r>
              <a:rPr lang="en-GB" dirty="0"/>
              <a:t>(main, first one identified)</a:t>
            </a:r>
          </a:p>
          <a:p>
            <a:r>
              <a:rPr lang="en-GB" dirty="0">
                <a:solidFill>
                  <a:schemeClr val="accent6"/>
                </a:solidFill>
              </a:rPr>
              <a:t>239-250</a:t>
            </a:r>
          </a:p>
          <a:p>
            <a:r>
              <a:rPr lang="en-GB" dirty="0">
                <a:solidFill>
                  <a:schemeClr val="accent5"/>
                </a:solidFill>
              </a:rPr>
              <a:t>299-306</a:t>
            </a:r>
          </a:p>
          <a:p>
            <a:pPr marL="0" indent="0">
              <a:buNone/>
            </a:pPr>
            <a:endParaRPr lang="en-GB" dirty="0"/>
          </a:p>
          <a:p>
            <a:pPr marL="0" indent="0">
              <a:buNone/>
            </a:pPr>
            <a:r>
              <a:rPr lang="en-GB" dirty="0"/>
              <a:t>Need to: Generate binary vector for each sequence:</a:t>
            </a:r>
          </a:p>
          <a:p>
            <a:pPr marL="0" indent="0">
              <a:buNone/>
            </a:pPr>
            <a:r>
              <a:rPr lang="en-GB" dirty="0"/>
              <a:t>[0,0,0,0,0]; n=0 = insertion 1-5, n=1 = insertion 73-92, etc.</a:t>
            </a:r>
          </a:p>
          <a:p>
            <a:pPr marL="0" indent="0">
              <a:buNone/>
            </a:pPr>
            <a:r>
              <a:rPr lang="en-GB" dirty="0"/>
              <a:t>Define ‘insertion present’ as non-gaps in &gt;70% of residues within defined boundaries (due to ‘high match’ for 140-201 region correlating with prev. research into gram negative insertion at this region). </a:t>
            </a:r>
          </a:p>
          <a:p>
            <a:pPr marL="0" indent="0">
              <a:buNone/>
            </a:pPr>
            <a:r>
              <a:rPr lang="en-GB" dirty="0"/>
              <a:t>Cluster by combinations of these 5 regions (5^2 = 25 possible clusters?)</a:t>
            </a:r>
          </a:p>
        </p:txBody>
      </p:sp>
    </p:spTree>
    <p:extLst>
      <p:ext uri="{BB962C8B-B14F-4D97-AF65-F5344CB8AC3E}">
        <p14:creationId xmlns:p14="http://schemas.microsoft.com/office/powerpoint/2010/main" val="1327492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92500" lnSpcReduction="20000"/>
          </a:bodyPr>
          <a:lstStyle/>
          <a:p>
            <a:pPr marL="0" indent="0">
              <a:buNone/>
            </a:pPr>
            <a:r>
              <a:rPr lang="en-GB" b="1" dirty="0"/>
              <a:t>0.1% </a:t>
            </a:r>
            <a:r>
              <a:rPr lang="en-GB" dirty="0"/>
              <a:t>(colour code to roughly map 1% boundaries onto 0.1%)</a:t>
            </a:r>
          </a:p>
          <a:p>
            <a:r>
              <a:rPr lang="en-GB" dirty="0">
                <a:solidFill>
                  <a:srgbClr val="FF5050"/>
                </a:solidFill>
              </a:rPr>
              <a:t>1-5</a:t>
            </a:r>
          </a:p>
          <a:p>
            <a:r>
              <a:rPr lang="en-GB" dirty="0"/>
              <a:t>23-28</a:t>
            </a:r>
          </a:p>
          <a:p>
            <a:r>
              <a:rPr lang="en-GB" dirty="0"/>
              <a:t>41-46</a:t>
            </a:r>
          </a:p>
          <a:p>
            <a:r>
              <a:rPr lang="en-GB" dirty="0"/>
              <a:t>71-79</a:t>
            </a:r>
          </a:p>
          <a:p>
            <a:r>
              <a:rPr lang="en-GB" dirty="0">
                <a:solidFill>
                  <a:schemeClr val="accent2"/>
                </a:solidFill>
              </a:rPr>
              <a:t>95-105, 111-134</a:t>
            </a:r>
          </a:p>
          <a:p>
            <a:r>
              <a:rPr lang="en-GB" dirty="0">
                <a:solidFill>
                  <a:schemeClr val="accent4"/>
                </a:solidFill>
              </a:rPr>
              <a:t>200-275</a:t>
            </a:r>
          </a:p>
          <a:p>
            <a:r>
              <a:rPr lang="en-GB" dirty="0">
                <a:solidFill>
                  <a:schemeClr val="accent6"/>
                </a:solidFill>
              </a:rPr>
              <a:t>332-336, 341-346</a:t>
            </a:r>
          </a:p>
          <a:p>
            <a:r>
              <a:rPr lang="en-GB" dirty="0">
                <a:solidFill>
                  <a:schemeClr val="accent5"/>
                </a:solidFill>
              </a:rPr>
              <a:t>408-416</a:t>
            </a:r>
          </a:p>
          <a:p>
            <a:pPr marL="0" indent="0">
              <a:buNone/>
            </a:pPr>
            <a:r>
              <a:rPr lang="en-GB" dirty="0"/>
              <a:t>[0,0,0,0,0,0,0,0]; 8 defined regions (clustering different y/n?)</a:t>
            </a:r>
          </a:p>
          <a:p>
            <a:pPr marL="0" indent="0">
              <a:buNone/>
            </a:pPr>
            <a:endParaRPr lang="en-GB" dirty="0"/>
          </a:p>
          <a:p>
            <a:endParaRPr lang="en-GB" dirty="0"/>
          </a:p>
        </p:txBody>
      </p:sp>
    </p:spTree>
    <p:extLst>
      <p:ext uri="{BB962C8B-B14F-4D97-AF65-F5344CB8AC3E}">
        <p14:creationId xmlns:p14="http://schemas.microsoft.com/office/powerpoint/2010/main" val="2142138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C01A-3B57-99A1-96BF-7619B2AD1A38}"/>
              </a:ext>
            </a:extLst>
          </p:cNvPr>
          <p:cNvSpPr>
            <a:spLocks noGrp="1"/>
          </p:cNvSpPr>
          <p:nvPr>
            <p:ph type="title"/>
          </p:nvPr>
        </p:nvSpPr>
        <p:spPr/>
        <p:txBody>
          <a:bodyPr/>
          <a:lstStyle/>
          <a:p>
            <a:r>
              <a:rPr lang="en-GB" dirty="0"/>
              <a:t>Clusters by sequence length </a:t>
            </a:r>
          </a:p>
        </p:txBody>
      </p:sp>
      <p:sp>
        <p:nvSpPr>
          <p:cNvPr id="3" name="Content Placeholder 2">
            <a:extLst>
              <a:ext uri="{FF2B5EF4-FFF2-40B4-BE49-F238E27FC236}">
                <a16:creationId xmlns:a16="http://schemas.microsoft.com/office/drawing/2014/main" id="{2979E1F5-E90B-54EF-25F3-F01ECB101329}"/>
              </a:ext>
            </a:extLst>
          </p:cNvPr>
          <p:cNvSpPr>
            <a:spLocks noGrp="1"/>
          </p:cNvSpPr>
          <p:nvPr>
            <p:ph idx="1"/>
          </p:nvPr>
        </p:nvSpPr>
        <p:spPr/>
        <p:txBody>
          <a:bodyPr/>
          <a:lstStyle/>
          <a:p>
            <a:pPr marL="0" indent="0">
              <a:buNone/>
            </a:pPr>
            <a:r>
              <a:rPr lang="en-GB" dirty="0"/>
              <a:t>(min length: 142, max length: 228)</a:t>
            </a:r>
          </a:p>
          <a:p>
            <a:endParaRPr lang="en-GB" dirty="0"/>
          </a:p>
        </p:txBody>
      </p:sp>
    </p:spTree>
    <p:extLst>
      <p:ext uri="{BB962C8B-B14F-4D97-AF65-F5344CB8AC3E}">
        <p14:creationId xmlns:p14="http://schemas.microsoft.com/office/powerpoint/2010/main" val="4012407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FAE-39F7-A4E8-567F-9A19190E1048}"/>
              </a:ext>
            </a:extLst>
          </p:cNvPr>
          <p:cNvSpPr>
            <a:spLocks noGrp="1"/>
          </p:cNvSpPr>
          <p:nvPr>
            <p:ph type="title"/>
          </p:nvPr>
        </p:nvSpPr>
        <p:spPr/>
        <p:txBody>
          <a:bodyPr/>
          <a:lstStyle/>
          <a:p>
            <a:r>
              <a:rPr lang="en-GB" dirty="0"/>
              <a:t>Sequence annotations</a:t>
            </a:r>
          </a:p>
        </p:txBody>
      </p:sp>
      <p:sp>
        <p:nvSpPr>
          <p:cNvPr id="3" name="Content Placeholder 2">
            <a:extLst>
              <a:ext uri="{FF2B5EF4-FFF2-40B4-BE49-F238E27FC236}">
                <a16:creationId xmlns:a16="http://schemas.microsoft.com/office/drawing/2014/main" id="{6231F402-2AB2-E3D4-AC5C-CA8739EDC7D3}"/>
              </a:ext>
            </a:extLst>
          </p:cNvPr>
          <p:cNvSpPr>
            <a:spLocks noGrp="1"/>
          </p:cNvSpPr>
          <p:nvPr>
            <p:ph idx="1"/>
          </p:nvPr>
        </p:nvSpPr>
        <p:spPr/>
        <p:txBody>
          <a:bodyPr/>
          <a:lstStyle/>
          <a:p>
            <a:pPr marL="0" indent="0">
              <a:buNone/>
            </a:pPr>
            <a:r>
              <a:rPr lang="en-GB" dirty="0"/>
              <a:t>Sub-sample, then annotate with:</a:t>
            </a:r>
          </a:p>
          <a:p>
            <a:r>
              <a:rPr lang="en-GB" dirty="0"/>
              <a:t>Secondary structure predictions</a:t>
            </a:r>
          </a:p>
          <a:p>
            <a:r>
              <a:rPr lang="en-GB" dirty="0"/>
              <a:t>Physiochemical properties</a:t>
            </a:r>
          </a:p>
          <a:p>
            <a:r>
              <a:rPr lang="en-GB" dirty="0"/>
              <a:t>Highly conserved features (conservation &gt;80%?)</a:t>
            </a:r>
          </a:p>
          <a:p>
            <a:r>
              <a:rPr lang="en-GB" dirty="0"/>
              <a:t>Poorly conserved features (conservation &lt;20%?) - likely insertion regions from evolutionary divergence</a:t>
            </a:r>
          </a:p>
        </p:txBody>
      </p:sp>
    </p:spTree>
    <p:extLst>
      <p:ext uri="{BB962C8B-B14F-4D97-AF65-F5344CB8AC3E}">
        <p14:creationId xmlns:p14="http://schemas.microsoft.com/office/powerpoint/2010/main" val="38189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31E-C666-CE3F-AC03-1CFAE675E444}"/>
              </a:ext>
            </a:extLst>
          </p:cNvPr>
          <p:cNvSpPr>
            <a:spLocks noGrp="1"/>
          </p:cNvSpPr>
          <p:nvPr>
            <p:ph type="title"/>
          </p:nvPr>
        </p:nvSpPr>
        <p:spPr/>
        <p:txBody>
          <a:bodyPr/>
          <a:lstStyle/>
          <a:p>
            <a:r>
              <a:rPr lang="en-GB" dirty="0"/>
              <a:t>Conservation mapped to likelihood</a:t>
            </a:r>
          </a:p>
        </p:txBody>
      </p:sp>
      <p:sp>
        <p:nvSpPr>
          <p:cNvPr id="3" name="Content Placeholder 2">
            <a:extLst>
              <a:ext uri="{FF2B5EF4-FFF2-40B4-BE49-F238E27FC236}">
                <a16:creationId xmlns:a16="http://schemas.microsoft.com/office/drawing/2014/main" id="{9E67B7F8-72FD-869D-8065-DE89D08ECC63}"/>
              </a:ext>
            </a:extLst>
          </p:cNvPr>
          <p:cNvSpPr>
            <a:spLocks noGrp="1"/>
          </p:cNvSpPr>
          <p:nvPr>
            <p:ph idx="1"/>
          </p:nvPr>
        </p:nvSpPr>
        <p:spPr/>
        <p:txBody>
          <a:bodyPr/>
          <a:lstStyle/>
          <a:p>
            <a:pPr marL="0" indent="0">
              <a:buNone/>
            </a:pPr>
            <a:r>
              <a:rPr lang="en-GB" dirty="0"/>
              <a:t>ESM1b – tool for human variant effect prediction HOWEVER the output demonstrates possible visualisation of residue conservation at each position in sequence using a heatmap.</a:t>
            </a:r>
          </a:p>
          <a:p>
            <a:pPr marL="0" indent="0">
              <a:buNone/>
            </a:pPr>
            <a:r>
              <a:rPr lang="en-GB" dirty="0"/>
              <a:t>Could be feasible to produce for a consensus sequence of ‘amidase 3’ structures? </a:t>
            </a:r>
          </a:p>
          <a:p>
            <a:pPr marL="0" indent="0">
              <a:buNone/>
            </a:pPr>
            <a:r>
              <a:rPr lang="en-GB" dirty="0"/>
              <a:t>Get different clusters of features, align these separately, get some consensus sequences, and map conservation onto a heatmap?</a:t>
            </a:r>
          </a:p>
        </p:txBody>
      </p:sp>
    </p:spTree>
    <p:extLst>
      <p:ext uri="{BB962C8B-B14F-4D97-AF65-F5344CB8AC3E}">
        <p14:creationId xmlns:p14="http://schemas.microsoft.com/office/powerpoint/2010/main" val="3492979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a:bodyPr>
          <a:lstStyle/>
          <a:p>
            <a:pPr marL="0" indent="0">
              <a:buNone/>
            </a:pPr>
            <a:r>
              <a:rPr lang="en-GB" sz="2000"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pPr marL="0" indent="0">
              <a:buNone/>
            </a:pPr>
            <a:endParaRPr lang="en-GB" sz="2000" dirty="0">
              <a:solidFill>
                <a:srgbClr val="FF0000"/>
              </a:solidFill>
            </a:endParaRPr>
          </a:p>
          <a:p>
            <a:pPr marL="0" indent="0">
              <a:buNone/>
            </a:pPr>
            <a:r>
              <a:rPr lang="en-GB" b="1" dirty="0">
                <a:solidFill>
                  <a:srgbClr val="FF0000"/>
                </a:solidFill>
              </a:rPr>
              <a:t>NEW: Guide trees back online! So next step: Run this on a set of representative sequences from each cluster (clusters as defined by some sort of tree?)</a:t>
            </a:r>
          </a:p>
        </p:txBody>
      </p:sp>
    </p:spTree>
    <p:extLst>
      <p:ext uri="{BB962C8B-B14F-4D97-AF65-F5344CB8AC3E}">
        <p14:creationId xmlns:p14="http://schemas.microsoft.com/office/powerpoint/2010/main" val="19576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4584</TotalTime>
  <Words>10737</Words>
  <Application>Microsoft Office PowerPoint</Application>
  <PresentationFormat>Widescreen</PresentationFormat>
  <Paragraphs>1044</Paragraphs>
  <Slides>71</Slides>
  <Notes>52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Low matches to region</vt:lpstr>
      <vt:lpstr>PowerPoint Presentation</vt:lpstr>
      <vt:lpstr>PowerPoint Presentation</vt:lpstr>
      <vt:lpstr>PowerPoint Presentation</vt:lpstr>
      <vt:lpstr>Next steps?</vt:lpstr>
      <vt:lpstr>Update</vt:lpstr>
      <vt:lpstr>PowerPoint Presentation</vt:lpstr>
      <vt:lpstr>PowerPoint Presentation</vt:lpstr>
      <vt:lpstr>Cleaning MSA</vt:lpstr>
      <vt:lpstr>OD-seq – distance matrices options</vt:lpstr>
      <vt:lpstr>Cleaned alignmens</vt:lpstr>
      <vt:lpstr>PowerPoint Presentation</vt:lpstr>
      <vt:lpstr>PowerPoint Presentation</vt:lpstr>
      <vt:lpstr>Cleaned Alignment – method 2</vt:lpstr>
      <vt:lpstr>PowerPoint Presentation</vt:lpstr>
      <vt:lpstr>PowerPoint Presentation</vt:lpstr>
      <vt:lpstr>PowerPoint Presentation</vt:lpstr>
      <vt:lpstr>PowerPoint Presentation</vt:lpstr>
      <vt:lpstr>Secondary Structure Predictions</vt:lpstr>
      <vt:lpstr>Secondary Structure Predictions</vt:lpstr>
      <vt:lpstr>Secondary Structure Predictions</vt:lpstr>
      <vt:lpstr>Update</vt:lpstr>
      <vt:lpstr>PowerPoint Presentation</vt:lpstr>
      <vt:lpstr>PowerPoint Presentation</vt:lpstr>
      <vt:lpstr>To-Do</vt:lpstr>
      <vt:lpstr>Kalign3 – how is it so fast?</vt:lpstr>
      <vt:lpstr>Conservation mapped to structure</vt:lpstr>
      <vt:lpstr>Conservation mapped to structure</vt:lpstr>
      <vt:lpstr>Re-order MSA and sub-sample</vt:lpstr>
      <vt:lpstr>Bounds for possible insertion regions</vt:lpstr>
      <vt:lpstr>Bounds for possible insertion regions</vt:lpstr>
      <vt:lpstr>Clusters by sequence length </vt:lpstr>
      <vt:lpstr>Sequence annotations</vt:lpstr>
      <vt:lpstr>Conservation mapped to likelihood</vt:lpstr>
      <vt:lpstr>Secondary Structure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229</cp:revision>
  <dcterms:created xsi:type="dcterms:W3CDTF">2023-06-08T19:32:16Z</dcterms:created>
  <dcterms:modified xsi:type="dcterms:W3CDTF">2024-04-17T14:35:08Z</dcterms:modified>
</cp:coreProperties>
</file>