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3" r:id="rId38"/>
    <p:sldId id="294" r:id="rId39"/>
    <p:sldId id="296" r:id="rId40"/>
    <p:sldId id="297"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5229" autoAdjust="0"/>
  </p:normalViewPr>
  <p:slideViewPr>
    <p:cSldViewPr snapToGrid="0">
      <p:cViewPr varScale="1">
        <p:scale>
          <a:sx n="90" d="100"/>
          <a:sy n="90"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90_percen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MSc_Project\MSc_Project\0_percent.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MSc_Project\MSc_Project\0_percent.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0_percent.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0_percent.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D:\Documents\MSc_Project\MSc_Project\0_percen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2354-40A8-9B78-F0FE79D8362E}"/>
              </c:ext>
            </c:extLst>
          </c:dPt>
          <c:dPt>
            <c:idx val="1"/>
            <c:bubble3D val="0"/>
            <c:spPr>
              <a:solidFill>
                <a:srgbClr val="FF0000"/>
              </a:solidFill>
              <a:ln w="19050">
                <a:noFill/>
              </a:ln>
              <a:effectLst/>
            </c:spPr>
            <c:extLst>
              <c:ext xmlns:c16="http://schemas.microsoft.com/office/drawing/2014/chart" uri="{C3380CC4-5D6E-409C-BE32-E72D297353CC}">
                <c16:uniqueId val="{00000003-2354-40A8-9B78-F0FE79D8362E}"/>
              </c:ext>
            </c:extLst>
          </c:dPt>
          <c:dPt>
            <c:idx val="2"/>
            <c:bubble3D val="0"/>
            <c:spPr>
              <a:solidFill>
                <a:srgbClr val="00B050"/>
              </a:solidFill>
              <a:ln w="19050">
                <a:noFill/>
              </a:ln>
              <a:effectLst/>
            </c:spPr>
            <c:extLst>
              <c:ext xmlns:c16="http://schemas.microsoft.com/office/drawing/2014/chart" uri="{C3380CC4-5D6E-409C-BE32-E72D297353CC}">
                <c16:uniqueId val="{00000005-2354-40A8-9B78-F0FE79D8362E}"/>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2354-40A8-9B78-F0FE79D8362E}"/>
              </c:ext>
            </c:extLst>
          </c:dPt>
          <c:dLbls>
            <c:dLbl>
              <c:idx val="0"/>
              <c:layout>
                <c:manualLayout>
                  <c:x val="-7.4703410548915663E-3"/>
                  <c:y val="-1.6666666666666802E-2"/>
                </c:manualLayout>
              </c:layout>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rgbClr val="0070C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354-40A8-9B78-F0FE79D8362E}"/>
                </c:ext>
              </c:extLst>
            </c:dLbl>
            <c:dLbl>
              <c:idx val="1"/>
              <c:layout>
                <c:manualLayout>
                  <c:x val="2.4154584777932829E-3"/>
                  <c:y val="-1.212121501341327E-2"/>
                </c:manualLayout>
              </c:layout>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rgbClr val="FF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354-40A8-9B78-F0FE79D8362E}"/>
                </c:ext>
              </c:extLst>
            </c:dLbl>
            <c:dLbl>
              <c:idx val="2"/>
              <c:layout>
                <c:manualLayout>
                  <c:x val="-7.0048295856005194E-2"/>
                  <c:y val="0"/>
                </c:manualLayout>
              </c:layout>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rgbClr val="00B05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354-40A8-9B78-F0FE79D8362E}"/>
                </c:ext>
              </c:extLst>
            </c:dLbl>
            <c:dLbl>
              <c:idx val="3"/>
              <c:layout>
                <c:manualLayout>
                  <c:x val="7.2463754333798397E-2"/>
                  <c:y val="0"/>
                </c:manualLayout>
              </c:layout>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2">
                          <a:lumMod val="50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354-40A8-9B78-F0FE79D8362E}"/>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'90_percent'!$G$2:$G$5</c:f>
              <c:strCache>
                <c:ptCount val="4"/>
                <c:pt idx="0">
                  <c:v>Negative</c:v>
                </c:pt>
                <c:pt idx="1">
                  <c:v>Positive</c:v>
                </c:pt>
                <c:pt idx="2">
                  <c:v>Phage</c:v>
                </c:pt>
                <c:pt idx="3">
                  <c:v>Unknown</c:v>
                </c:pt>
              </c:strCache>
            </c:strRef>
          </c:cat>
          <c:val>
            <c:numRef>
              <c:f>'90_percent'!$H$2:$H$5</c:f>
              <c:numCache>
                <c:formatCode>General</c:formatCode>
                <c:ptCount val="4"/>
                <c:pt idx="0">
                  <c:v>10239</c:v>
                </c:pt>
                <c:pt idx="1">
                  <c:v>4</c:v>
                </c:pt>
                <c:pt idx="2">
                  <c:v>15</c:v>
                </c:pt>
                <c:pt idx="3">
                  <c:v>7</c:v>
                </c:pt>
              </c:numCache>
            </c:numRef>
          </c:val>
          <c:extLst>
            <c:ext xmlns:c16="http://schemas.microsoft.com/office/drawing/2014/chart" uri="{C3380CC4-5D6E-409C-BE32-E72D297353CC}">
              <c16:uniqueId val="{00000008-2354-40A8-9B78-F0FE79D8362E}"/>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C0-475F-882B-A08CB24EF915}"/>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33C0-475F-882B-A08CB24EF915}"/>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33C0-475F-882B-A08CB24EF915}"/>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7-33C0-475F-882B-A08CB24EF915}"/>
              </c:ext>
            </c:extLst>
          </c:dPt>
          <c:dLbls>
            <c:dLbl>
              <c:idx val="0"/>
              <c:layout>
                <c:manualLayout>
                  <c:x val="-6.1939659313403797E-2"/>
                  <c:y val="9.4647371866874261E-2"/>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0070C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C0-475F-882B-A08CB24EF915}"/>
                </c:ext>
              </c:extLst>
            </c:dLbl>
            <c:dLbl>
              <c:idx val="1"/>
              <c:layout>
                <c:manualLayout>
                  <c:x val="3.2503514709006448E-2"/>
                  <c:y val="-0.11207984405071597"/>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3C0-475F-882B-A08CB24EF915}"/>
                </c:ext>
              </c:extLst>
            </c:dLbl>
            <c:dLbl>
              <c:idx val="2"/>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00B050"/>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5-33C0-475F-882B-A08CB24EF915}"/>
                </c:ext>
              </c:extLst>
            </c:dLbl>
            <c:dLbl>
              <c:idx val="3"/>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2">
                          <a:lumMod val="50000"/>
                        </a:schemeClr>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7-33C0-475F-882B-A08CB24EF915}"/>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'0_percent'!$G$2:$G$5</c:f>
              <c:strCache>
                <c:ptCount val="4"/>
                <c:pt idx="0">
                  <c:v>Negative</c:v>
                </c:pt>
                <c:pt idx="1">
                  <c:v>Positive</c:v>
                </c:pt>
                <c:pt idx="2">
                  <c:v>Phage</c:v>
                </c:pt>
                <c:pt idx="3">
                  <c:v>Unknown</c:v>
                </c:pt>
              </c:strCache>
            </c:strRef>
          </c:cat>
          <c:val>
            <c:numRef>
              <c:f>'0_percent'!$H$2:$H$5</c:f>
              <c:numCache>
                <c:formatCode>General</c:formatCode>
                <c:ptCount val="4"/>
                <c:pt idx="0">
                  <c:v>13473</c:v>
                </c:pt>
                <c:pt idx="1">
                  <c:v>9197</c:v>
                </c:pt>
                <c:pt idx="2">
                  <c:v>0</c:v>
                </c:pt>
                <c:pt idx="3">
                  <c:v>182</c:v>
                </c:pt>
              </c:numCache>
            </c:numRef>
          </c:val>
          <c:extLst>
            <c:ext xmlns:c16="http://schemas.microsoft.com/office/drawing/2014/chart" uri="{C3380CC4-5D6E-409C-BE32-E72D297353CC}">
              <c16:uniqueId val="{00000008-33C0-475F-882B-A08CB24EF91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explosion val="10"/>
          <c:dPt>
            <c:idx val="0"/>
            <c:bubble3D val="0"/>
            <c:spPr>
              <a:solidFill>
                <a:schemeClr val="accent1"/>
              </a:solidFill>
              <a:ln w="19050">
                <a:noFill/>
              </a:ln>
              <a:effectLst/>
            </c:spPr>
            <c:extLst>
              <c:ext xmlns:c16="http://schemas.microsoft.com/office/drawing/2014/chart" uri="{C3380CC4-5D6E-409C-BE32-E72D297353CC}">
                <c16:uniqueId val="{00000001-9B60-45A2-9350-52F0531A7381}"/>
              </c:ext>
            </c:extLst>
          </c:dPt>
          <c:dPt>
            <c:idx val="1"/>
            <c:bubble3D val="0"/>
            <c:spPr>
              <a:solidFill>
                <a:srgbClr val="FF0000"/>
              </a:solidFill>
              <a:ln w="19050">
                <a:noFill/>
              </a:ln>
              <a:effectLst/>
            </c:spPr>
            <c:extLst>
              <c:ext xmlns:c16="http://schemas.microsoft.com/office/drawing/2014/chart" uri="{C3380CC4-5D6E-409C-BE32-E72D297353CC}">
                <c16:uniqueId val="{00000003-9B60-45A2-9350-52F0531A7381}"/>
              </c:ext>
            </c:extLst>
          </c:dPt>
          <c:dPt>
            <c:idx val="2"/>
            <c:bubble3D val="0"/>
            <c:spPr>
              <a:solidFill>
                <a:srgbClr val="00B050"/>
              </a:solidFill>
              <a:ln w="19050">
                <a:noFill/>
              </a:ln>
              <a:effectLst/>
            </c:spPr>
            <c:extLst>
              <c:ext xmlns:c16="http://schemas.microsoft.com/office/drawing/2014/chart" uri="{C3380CC4-5D6E-409C-BE32-E72D297353CC}">
                <c16:uniqueId val="{00000005-9B60-45A2-9350-52F0531A7381}"/>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9B60-45A2-9350-52F0531A7381}"/>
              </c:ext>
            </c:extLst>
          </c:dPt>
          <c:dLbls>
            <c:dLbl>
              <c:idx val="0"/>
              <c:layout>
                <c:manualLayout>
                  <c:x val="-7.5794288325555778E-2"/>
                  <c:y val="0.1990738492858934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60-45A2-9350-52F0531A7381}"/>
                </c:ext>
              </c:extLst>
            </c:dLbl>
            <c:dLbl>
              <c:idx val="1"/>
              <c:layout>
                <c:manualLayout>
                  <c:x val="3.2503514709006448E-2"/>
                  <c:y val="-0.1120798440507159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B60-45A2-9350-52F0531A7381}"/>
                </c:ext>
              </c:extLst>
            </c:dLbl>
            <c:dLbl>
              <c:idx val="2"/>
              <c:layout>
                <c:manualLayout>
                  <c:x val="-6.0456677682516571E-2"/>
                  <c:y val="2.794376549542428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B60-45A2-9350-52F0531A7381}"/>
                </c:ext>
              </c:extLst>
            </c:dLbl>
            <c:dLbl>
              <c:idx val="3"/>
              <c:layout>
                <c:manualLayout>
                  <c:x val="0.12790591777508928"/>
                  <c:y val="4.0645477084253505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B60-45A2-9350-52F0531A7381}"/>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ln>
                      <a:noFill/>
                    </a:ln>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'0_percent'!$G$2:$G$5</c:f>
              <c:strCache>
                <c:ptCount val="4"/>
                <c:pt idx="0">
                  <c:v>Negative</c:v>
                </c:pt>
                <c:pt idx="1">
                  <c:v>Positive</c:v>
                </c:pt>
                <c:pt idx="2">
                  <c:v>Phage</c:v>
                </c:pt>
                <c:pt idx="3">
                  <c:v>Unknown</c:v>
                </c:pt>
              </c:strCache>
            </c:strRef>
          </c:cat>
          <c:val>
            <c:numRef>
              <c:f>'0_percent'!$H$2:$H$5</c:f>
              <c:numCache>
                <c:formatCode>General</c:formatCode>
                <c:ptCount val="4"/>
                <c:pt idx="0">
                  <c:v>13473</c:v>
                </c:pt>
                <c:pt idx="1">
                  <c:v>9197</c:v>
                </c:pt>
                <c:pt idx="2">
                  <c:v>0</c:v>
                </c:pt>
                <c:pt idx="3">
                  <c:v>182</c:v>
                </c:pt>
              </c:numCache>
            </c:numRef>
          </c:val>
          <c:extLst>
            <c:ext xmlns:c16="http://schemas.microsoft.com/office/drawing/2014/chart" uri="{C3380CC4-5D6E-409C-BE32-E72D297353CC}">
              <c16:uniqueId val="{00000008-9B60-45A2-9350-52F0531A7381}"/>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explosion val="4"/>
            <c:spPr>
              <a:solidFill>
                <a:schemeClr val="accent1"/>
              </a:solidFill>
              <a:ln w="19050">
                <a:noFill/>
              </a:ln>
              <a:effectLst/>
            </c:spPr>
            <c:extLst>
              <c:ext xmlns:c16="http://schemas.microsoft.com/office/drawing/2014/chart" uri="{C3380CC4-5D6E-409C-BE32-E72D297353CC}">
                <c16:uniqueId val="{00000001-DA2B-49E5-BCD1-37561B46FE37}"/>
              </c:ext>
            </c:extLst>
          </c:dPt>
          <c:dPt>
            <c:idx val="1"/>
            <c:bubble3D val="0"/>
            <c:explosion val="7"/>
            <c:spPr>
              <a:solidFill>
                <a:srgbClr val="FF0000"/>
              </a:solidFill>
              <a:ln w="19050">
                <a:noFill/>
              </a:ln>
              <a:effectLst/>
            </c:spPr>
            <c:extLst>
              <c:ext xmlns:c16="http://schemas.microsoft.com/office/drawing/2014/chart" uri="{C3380CC4-5D6E-409C-BE32-E72D297353CC}">
                <c16:uniqueId val="{00000003-DA2B-49E5-BCD1-37561B46FE37}"/>
              </c:ext>
            </c:extLst>
          </c:dPt>
          <c:dPt>
            <c:idx val="2"/>
            <c:bubble3D val="0"/>
            <c:spPr>
              <a:solidFill>
                <a:srgbClr val="00B050"/>
              </a:solidFill>
              <a:ln w="19050">
                <a:noFill/>
              </a:ln>
              <a:effectLst/>
            </c:spPr>
            <c:extLst>
              <c:ext xmlns:c16="http://schemas.microsoft.com/office/drawing/2014/chart" uri="{C3380CC4-5D6E-409C-BE32-E72D297353CC}">
                <c16:uniqueId val="{00000005-DA2B-49E5-BCD1-37561B46FE37}"/>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DA2B-49E5-BCD1-37561B46FE37}"/>
              </c:ext>
            </c:extLst>
          </c:dPt>
          <c:dLbls>
            <c:dLbl>
              <c:idx val="0"/>
              <c:layout>
                <c:manualLayout>
                  <c:x val="-7.2581295261791981E-2"/>
                  <c:y val="0.2277618939916759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A2B-49E5-BCD1-37561B46FE37}"/>
                </c:ext>
              </c:extLst>
            </c:dLbl>
            <c:dLbl>
              <c:idx val="1"/>
              <c:layout>
                <c:manualLayout>
                  <c:x val="6.1121090746772196E-2"/>
                  <c:y val="-0.1913996685531136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2B-49E5-BCD1-37561B46FE37}"/>
                </c:ext>
              </c:extLst>
            </c:dLbl>
            <c:dLbl>
              <c:idx val="2"/>
              <c:layout>
                <c:manualLayout>
                  <c:x val="-5.9218594327760152E-2"/>
                  <c:y val="-1.7173917289695119E-1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2B-49E5-BCD1-37561B46FE37}"/>
                </c:ext>
              </c:extLst>
            </c:dLbl>
            <c:dLbl>
              <c:idx val="3"/>
              <c:layout>
                <c:manualLayout>
                  <c:x val="0.11054137607848555"/>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2B-49E5-BCD1-37561B46FE3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'0_percent'!$G$7:$G$10</c:f>
              <c:strCache>
                <c:ptCount val="4"/>
                <c:pt idx="0">
                  <c:v>Negative</c:v>
                </c:pt>
                <c:pt idx="1">
                  <c:v>Positive</c:v>
                </c:pt>
                <c:pt idx="2">
                  <c:v>Phage</c:v>
                </c:pt>
                <c:pt idx="3">
                  <c:v>Unknown</c:v>
                </c:pt>
              </c:strCache>
            </c:strRef>
          </c:cat>
          <c:val>
            <c:numRef>
              <c:f>'0_percent'!$H$7:$H$10</c:f>
              <c:numCache>
                <c:formatCode>General</c:formatCode>
                <c:ptCount val="4"/>
                <c:pt idx="0">
                  <c:v>13321</c:v>
                </c:pt>
                <c:pt idx="1">
                  <c:v>9090</c:v>
                </c:pt>
                <c:pt idx="2">
                  <c:v>0</c:v>
                </c:pt>
                <c:pt idx="3">
                  <c:v>167</c:v>
                </c:pt>
              </c:numCache>
            </c:numRef>
          </c:val>
          <c:extLst>
            <c:ext xmlns:c16="http://schemas.microsoft.com/office/drawing/2014/chart" uri="{C3380CC4-5D6E-409C-BE32-E72D297353CC}">
              <c16:uniqueId val="{00000008-DA2B-49E5-BCD1-37561B46FE37}"/>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explosion val="7"/>
            <c:spPr>
              <a:solidFill>
                <a:schemeClr val="accent1"/>
              </a:solidFill>
              <a:ln w="19050">
                <a:noFill/>
              </a:ln>
              <a:effectLst/>
            </c:spPr>
            <c:extLst>
              <c:ext xmlns:c16="http://schemas.microsoft.com/office/drawing/2014/chart" uri="{C3380CC4-5D6E-409C-BE32-E72D297353CC}">
                <c16:uniqueId val="{00000001-AE58-4253-931A-616E74756D31}"/>
              </c:ext>
            </c:extLst>
          </c:dPt>
          <c:dPt>
            <c:idx val="1"/>
            <c:bubble3D val="0"/>
            <c:explosion val="8"/>
            <c:spPr>
              <a:solidFill>
                <a:srgbClr val="FF0000"/>
              </a:solidFill>
              <a:ln w="19050">
                <a:noFill/>
              </a:ln>
              <a:effectLst/>
            </c:spPr>
            <c:extLst>
              <c:ext xmlns:c16="http://schemas.microsoft.com/office/drawing/2014/chart" uri="{C3380CC4-5D6E-409C-BE32-E72D297353CC}">
                <c16:uniqueId val="{00000003-AE58-4253-931A-616E74756D31}"/>
              </c:ext>
            </c:extLst>
          </c:dPt>
          <c:dPt>
            <c:idx val="2"/>
            <c:bubble3D val="0"/>
            <c:spPr>
              <a:solidFill>
                <a:srgbClr val="00B050"/>
              </a:solidFill>
              <a:ln w="19050">
                <a:noFill/>
              </a:ln>
              <a:effectLst/>
            </c:spPr>
            <c:extLst>
              <c:ext xmlns:c16="http://schemas.microsoft.com/office/drawing/2014/chart" uri="{C3380CC4-5D6E-409C-BE32-E72D297353CC}">
                <c16:uniqueId val="{00000005-AE58-4253-931A-616E74756D31}"/>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AE58-4253-931A-616E74756D31}"/>
              </c:ext>
            </c:extLst>
          </c:dPt>
          <c:dLbls>
            <c:dLbl>
              <c:idx val="0"/>
              <c:layout>
                <c:manualLayout>
                  <c:x val="-3.881848937679689E-2"/>
                  <c:y val="0.29343986645053588"/>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25129864175505262"/>
                      <c:h val="0.17592539593651321"/>
                    </c:manualLayout>
                  </c15:layout>
                </c:ext>
                <c:ext xmlns:c16="http://schemas.microsoft.com/office/drawing/2014/chart" uri="{C3380CC4-5D6E-409C-BE32-E72D297353CC}">
                  <c16:uniqueId val="{00000001-AE58-4253-931A-616E74756D31}"/>
                </c:ext>
              </c:extLst>
            </c:dLbl>
            <c:dLbl>
              <c:idx val="1"/>
              <c:layout>
                <c:manualLayout>
                  <c:x val="2.4516940659029523E-2"/>
                  <c:y val="-0.2360660264962798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E58-4253-931A-616E74756D31}"/>
                </c:ext>
              </c:extLst>
            </c:dLbl>
            <c:dLbl>
              <c:idx val="2"/>
              <c:layout>
                <c:manualLayout>
                  <c:x val="-0.10352751671724841"/>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E58-4253-931A-616E74756D31}"/>
                </c:ext>
              </c:extLst>
            </c:dLbl>
            <c:dLbl>
              <c:idx val="3"/>
              <c:layout>
                <c:manualLayout>
                  <c:x val="0.10352751671724836"/>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E58-4253-931A-616E74756D3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'0_percent'!$G$12:$G$15</c:f>
              <c:strCache>
                <c:ptCount val="4"/>
                <c:pt idx="0">
                  <c:v>Negative</c:v>
                </c:pt>
                <c:pt idx="1">
                  <c:v>Positive</c:v>
                </c:pt>
                <c:pt idx="2">
                  <c:v>Phage</c:v>
                </c:pt>
                <c:pt idx="3">
                  <c:v>Unknown</c:v>
                </c:pt>
              </c:strCache>
            </c:strRef>
          </c:cat>
          <c:val>
            <c:numRef>
              <c:f>'0_percent'!$H$12:$H$15</c:f>
              <c:numCache>
                <c:formatCode>General</c:formatCode>
                <c:ptCount val="4"/>
                <c:pt idx="0">
                  <c:v>10228</c:v>
                </c:pt>
                <c:pt idx="1">
                  <c:v>8623</c:v>
                </c:pt>
                <c:pt idx="2">
                  <c:v>0</c:v>
                </c:pt>
                <c:pt idx="3">
                  <c:v>153</c:v>
                </c:pt>
              </c:numCache>
            </c:numRef>
          </c:val>
          <c:extLst>
            <c:ext xmlns:c16="http://schemas.microsoft.com/office/drawing/2014/chart" uri="{C3380CC4-5D6E-409C-BE32-E72D297353CC}">
              <c16:uniqueId val="{00000008-AE58-4253-931A-616E74756D3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explosion val="6"/>
            <c:spPr>
              <a:solidFill>
                <a:schemeClr val="accent1"/>
              </a:solidFill>
              <a:ln w="19050">
                <a:noFill/>
              </a:ln>
              <a:effectLst/>
            </c:spPr>
            <c:extLst>
              <c:ext xmlns:c16="http://schemas.microsoft.com/office/drawing/2014/chart" uri="{C3380CC4-5D6E-409C-BE32-E72D297353CC}">
                <c16:uniqueId val="{00000001-6E38-448E-A6ED-2D334530AC66}"/>
              </c:ext>
            </c:extLst>
          </c:dPt>
          <c:dPt>
            <c:idx val="1"/>
            <c:bubble3D val="0"/>
            <c:explosion val="5"/>
            <c:spPr>
              <a:solidFill>
                <a:srgbClr val="FF0000"/>
              </a:solidFill>
              <a:ln w="19050">
                <a:noFill/>
              </a:ln>
              <a:effectLst/>
            </c:spPr>
            <c:extLst>
              <c:ext xmlns:c16="http://schemas.microsoft.com/office/drawing/2014/chart" uri="{C3380CC4-5D6E-409C-BE32-E72D297353CC}">
                <c16:uniqueId val="{00000003-6E38-448E-A6ED-2D334530AC66}"/>
              </c:ext>
            </c:extLst>
          </c:dPt>
          <c:dPt>
            <c:idx val="2"/>
            <c:bubble3D val="0"/>
            <c:spPr>
              <a:solidFill>
                <a:srgbClr val="00B050"/>
              </a:solidFill>
              <a:ln w="19050">
                <a:noFill/>
              </a:ln>
              <a:effectLst/>
            </c:spPr>
            <c:extLst>
              <c:ext xmlns:c16="http://schemas.microsoft.com/office/drawing/2014/chart" uri="{C3380CC4-5D6E-409C-BE32-E72D297353CC}">
                <c16:uniqueId val="{00000005-6E38-448E-A6ED-2D334530AC6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6E38-448E-A6ED-2D334530AC66}"/>
              </c:ext>
            </c:extLst>
          </c:dPt>
          <c:dLbls>
            <c:dLbl>
              <c:idx val="0"/>
              <c:layout>
                <c:manualLayout>
                  <c:x val="-7.8207683666994252E-2"/>
                  <c:y val="0.4167667048032707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38-448E-A6ED-2D334530AC66}"/>
                </c:ext>
              </c:extLst>
            </c:dLbl>
            <c:dLbl>
              <c:idx val="1"/>
              <c:layout>
                <c:manualLayout>
                  <c:x val="0.10309194665194697"/>
                  <c:y val="-0.4338965527390410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E38-448E-A6ED-2D334530AC66}"/>
                </c:ext>
              </c:extLst>
            </c:dLbl>
            <c:dLbl>
              <c:idx val="2"/>
              <c:layout>
                <c:manualLayout>
                  <c:x val="-8.88723678034025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E38-448E-A6ED-2D334530AC66}"/>
                </c:ext>
              </c:extLst>
            </c:dLbl>
            <c:dLbl>
              <c:idx val="3"/>
              <c:layout>
                <c:manualLayout>
                  <c:x val="7.4652788954858093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E38-448E-A6ED-2D334530AC66}"/>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'0_percent'!$G$17:$G$20</c:f>
              <c:strCache>
                <c:ptCount val="4"/>
                <c:pt idx="0">
                  <c:v>Negative</c:v>
                </c:pt>
                <c:pt idx="1">
                  <c:v>Positive</c:v>
                </c:pt>
                <c:pt idx="2">
                  <c:v>Phage</c:v>
                </c:pt>
                <c:pt idx="3">
                  <c:v>Unknown</c:v>
                </c:pt>
              </c:strCache>
            </c:strRef>
          </c:cat>
          <c:val>
            <c:numRef>
              <c:f>'0_percent'!$H$17:$H$20</c:f>
              <c:numCache>
                <c:formatCode>General</c:formatCode>
                <c:ptCount val="4"/>
                <c:pt idx="0">
                  <c:v>1563</c:v>
                </c:pt>
                <c:pt idx="1">
                  <c:v>2049</c:v>
                </c:pt>
                <c:pt idx="2">
                  <c:v>0</c:v>
                </c:pt>
                <c:pt idx="3">
                  <c:v>13</c:v>
                </c:pt>
              </c:numCache>
            </c:numRef>
          </c:val>
          <c:extLst>
            <c:ext xmlns:c16="http://schemas.microsoft.com/office/drawing/2014/chart" uri="{C3380CC4-5D6E-409C-BE32-E72D297353CC}">
              <c16:uniqueId val="{00000008-6E38-448E-A6ED-2D334530AC6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06/07/2023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1020611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39</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06/07/2023</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06/07/2023</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748712" y="1924050"/>
            <a:ext cx="2605088" cy="2656002"/>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a:blip r:embed="rId3"/>
          <a:stretch>
            <a:fillRect/>
          </a:stretch>
        </p:blipFill>
        <p:spPr>
          <a:xfrm>
            <a:off x="0" y="438150"/>
            <a:ext cx="12192000" cy="4365037"/>
          </a:xfrm>
          <a:prstGeom prst="rect">
            <a:avLst/>
          </a:prstGeom>
        </p:spPr>
      </p:pic>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4"/>
          <a:stretch>
            <a:fillRect/>
          </a:stretch>
        </p:blipFill>
        <p:spPr>
          <a:xfrm>
            <a:off x="2333625" y="5067300"/>
            <a:ext cx="7524750" cy="1466850"/>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CwlV, N-acetylmuramoyl-L-alanine amidase from Bacillus(Paenibacillus) polymyxa var.colistinus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N-acetylmuramoyl-L-alanine activity (GO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67384"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07/07/2023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r>
              <a:rPr lang="en-US" dirty="0" err="1"/>
              <a:t>Taxallnomy</a:t>
            </a:r>
            <a:r>
              <a:rPr lang="en-US" dirty="0"/>
              <a:t> (allows lookup of tax ID from NCBI to get higher order classification info)</a:t>
            </a:r>
          </a:p>
          <a:p>
            <a:pPr lvl="1"/>
            <a:r>
              <a:rPr lang="en-US" dirty="0"/>
              <a:t>Retrieved: Family for each species</a:t>
            </a:r>
          </a:p>
          <a:p>
            <a:r>
              <a:rPr lang="en-US" dirty="0"/>
              <a:t>Minor issues with API call!</a:t>
            </a:r>
            <a:endParaRPr lang="en-GB" dirty="0"/>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lnSpcReduction="10000"/>
          </a:bodyPr>
          <a:lstStyle/>
          <a:p>
            <a:r>
              <a:rPr lang="en-US" dirty="0"/>
              <a:t>Starting: N = 34,740</a:t>
            </a:r>
          </a:p>
          <a:p>
            <a:r>
              <a:rPr lang="en-US" dirty="0"/>
              <a:t>383 sequences could not be called, removed (N = 34361)</a:t>
            </a:r>
          </a:p>
          <a:p>
            <a:pPr lvl="1"/>
            <a:r>
              <a:rPr lang="en-GB" dirty="0"/>
              <a:t>Sequence name often something like ‘multi-family’</a:t>
            </a:r>
          </a:p>
          <a:p>
            <a:r>
              <a:rPr lang="en-GB" dirty="0"/>
              <a:t>Non-bacterial sequences removed </a:t>
            </a:r>
          </a:p>
          <a:p>
            <a:pPr lvl="1"/>
            <a:r>
              <a:rPr lang="en-GB" dirty="0" err="1"/>
              <a:t>Pseudococcidae</a:t>
            </a:r>
            <a:r>
              <a:rPr lang="en-GB" dirty="0"/>
              <a:t> x4 (mealybug </a:t>
            </a:r>
            <a:r>
              <a:rPr lang="en-GB" dirty="0" err="1"/>
              <a:t>endosymbiotes</a:t>
            </a:r>
            <a:r>
              <a:rPr lang="en-GB" dirty="0"/>
              <a:t>?)</a:t>
            </a:r>
          </a:p>
          <a:p>
            <a:pPr lvl="1"/>
            <a:r>
              <a:rPr lang="en-GB" dirty="0" err="1"/>
              <a:t>Corticovirus</a:t>
            </a:r>
            <a:r>
              <a:rPr lang="en-GB" dirty="0"/>
              <a:t> and </a:t>
            </a:r>
            <a:r>
              <a:rPr lang="en-GB" dirty="0" err="1"/>
              <a:t>Keylargovirus</a:t>
            </a:r>
            <a:r>
              <a:rPr lang="en-GB" dirty="0"/>
              <a:t> (x16, bacteriophages, left in as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5D65800-3C7F-6439-618B-542B08199777}"/>
              </a:ext>
            </a:extLst>
          </p:cNvPr>
          <p:cNvPicPr>
            <a:picLocks noChangeAspect="1"/>
          </p:cNvPicPr>
          <p:nvPr/>
        </p:nvPicPr>
        <p:blipFill>
          <a:blip r:embed="rId3"/>
          <a:stretch>
            <a:fillRect/>
          </a:stretch>
        </p:blipFill>
        <p:spPr>
          <a:xfrm>
            <a:off x="87085" y="152400"/>
            <a:ext cx="12017829" cy="6705600"/>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lnSpcReduction="10000"/>
          </a:bodyPr>
          <a:lstStyle/>
          <a:p>
            <a:r>
              <a:rPr lang="en-GB" b="0" dirty="0">
                <a:effectLst/>
              </a:rPr>
              <a:t>Based on predicted helix region from 3NE8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mc:Choice xmlns:cx2="http://schemas.microsoft.com/office/drawing/2015/10/21/chartex"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(90% positional match)</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5951501" cy="584775"/>
          </a:xfrm>
          <a:prstGeom prst="rect">
            <a:avLst/>
          </a:prstGeom>
          <a:noFill/>
        </p:spPr>
        <p:txBody>
          <a:bodyPr wrap="none" rtlCol="0">
            <a:spAutoFit/>
          </a:bodyPr>
          <a:lstStyle/>
          <a:p>
            <a:r>
              <a:rPr lang="en-US" sz="1600" dirty="0">
                <a:solidFill>
                  <a:srgbClr val="FF0000"/>
                </a:solidFill>
              </a:rPr>
              <a:t>Positive (2 species: </a:t>
            </a:r>
            <a:r>
              <a:rPr lang="en-US" sz="1600" i="1" dirty="0" err="1">
                <a:solidFill>
                  <a:srgbClr val="FF0000"/>
                </a:solidFill>
              </a:rPr>
              <a:t>Jilunia</a:t>
            </a:r>
            <a:r>
              <a:rPr lang="en-US" sz="1600" i="1" dirty="0">
                <a:solidFill>
                  <a:srgbClr val="FF0000"/>
                </a:solidFill>
              </a:rPr>
              <a:t> </a:t>
            </a:r>
            <a:r>
              <a:rPr lang="en-US" sz="1600" i="1" dirty="0" err="1">
                <a:solidFill>
                  <a:srgbClr val="FF0000"/>
                </a:solidFill>
              </a:rPr>
              <a:t>laotingensis</a:t>
            </a:r>
            <a:r>
              <a:rPr lang="en-US" sz="1600" i="1" dirty="0">
                <a:solidFill>
                  <a:srgbClr val="FF0000"/>
                </a:solidFill>
              </a:rPr>
              <a:t> </a:t>
            </a:r>
            <a:r>
              <a:rPr lang="en-US" sz="1600" dirty="0">
                <a:solidFill>
                  <a:srgbClr val="FF0000"/>
                </a:solidFill>
              </a:rPr>
              <a:t>and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51" name="Chart 50">
            <a:extLst>
              <a:ext uri="{FF2B5EF4-FFF2-40B4-BE49-F238E27FC236}">
                <a16:creationId xmlns:a16="http://schemas.microsoft.com/office/drawing/2014/main" id="{166A29EA-BCC5-43A5-3585-349609BEBF83}"/>
              </a:ext>
            </a:extLst>
          </p:cNvPr>
          <p:cNvGraphicFramePr>
            <a:graphicFrameLocks/>
          </p:cNvGraphicFramePr>
          <p:nvPr>
            <p:extLst>
              <p:ext uri="{D42A27DB-BD31-4B8C-83A1-F6EECF244321}">
                <p14:modId xmlns:p14="http://schemas.microsoft.com/office/powerpoint/2010/main" val="1276252805"/>
              </p:ext>
            </p:extLst>
          </p:nvPr>
        </p:nvGraphicFramePr>
        <p:xfrm>
          <a:off x="5271182" y="-2234"/>
          <a:ext cx="6800225" cy="685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51"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3681016765"/>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0" u="none" strike="noStrike">
                          <a:solidFill>
                            <a:srgbClr val="000000"/>
                          </a:solidFill>
                          <a:effectLst/>
                        </a:rPr>
                        <a:t>family</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count</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1676400" y="0"/>
            <a:ext cx="10515600" cy="1325563"/>
          </a:xfrm>
        </p:spPr>
        <p:txBody>
          <a:bodyPr/>
          <a:lstStyle/>
          <a:p>
            <a:r>
              <a:rPr lang="en-US" dirty="0"/>
              <a:t>50%+</a:t>
            </a:r>
            <a:endParaRPr lang="en-GB" dirty="0"/>
          </a:p>
        </p:txBody>
      </p:sp>
    </p:spTree>
    <p:extLst>
      <p:ext uri="{BB962C8B-B14F-4D97-AF65-F5344CB8AC3E}">
        <p14:creationId xmlns:p14="http://schemas.microsoft.com/office/powerpoint/2010/main" val="1352575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mc:Choice xmlns:cx2="http://schemas.microsoft.com/office/drawing/2015/10/21/chartex"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graphicFrame>
        <p:nvGraphicFramePr>
          <p:cNvPr id="67" name="Chart 66">
            <a:extLst>
              <a:ext uri="{FF2B5EF4-FFF2-40B4-BE49-F238E27FC236}">
                <a16:creationId xmlns:a16="http://schemas.microsoft.com/office/drawing/2014/main" id="{A2D42CA1-23B0-A7F6-85DB-BC05E9EE3B84}"/>
              </a:ext>
            </a:extLst>
          </p:cNvPr>
          <p:cNvGraphicFramePr>
            <a:graphicFrameLocks/>
          </p:cNvGraphicFramePr>
          <p:nvPr>
            <p:extLst>
              <p:ext uri="{D42A27DB-BD31-4B8C-83A1-F6EECF244321}">
                <p14:modId xmlns:p14="http://schemas.microsoft.com/office/powerpoint/2010/main" val="1148295041"/>
              </p:ext>
            </p:extLst>
          </p:nvPr>
        </p:nvGraphicFramePr>
        <p:xfrm>
          <a:off x="8458586" y="24740"/>
          <a:ext cx="3695185" cy="33893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Graphic spid="6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7C66765-0F6A-1813-73AF-B9DCDE5D905D}"/>
              </a:ext>
            </a:extLst>
          </p:cNvPr>
          <p:cNvGraphicFramePr>
            <a:graphicFrameLocks/>
          </p:cNvGraphicFramePr>
          <p:nvPr>
            <p:extLst>
              <p:ext uri="{D42A27DB-BD31-4B8C-83A1-F6EECF244321}">
                <p14:modId xmlns:p14="http://schemas.microsoft.com/office/powerpoint/2010/main" val="1905656539"/>
              </p:ext>
            </p:extLst>
          </p:nvPr>
        </p:nvGraphicFramePr>
        <p:xfrm>
          <a:off x="0" y="1977497"/>
          <a:ext cx="3343748" cy="34806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6F2ED8C-92B0-B5F0-A841-BA80A8759C46}"/>
              </a:ext>
            </a:extLst>
          </p:cNvPr>
          <p:cNvGraphicFramePr>
            <a:graphicFrameLocks/>
          </p:cNvGraphicFramePr>
          <p:nvPr>
            <p:extLst>
              <p:ext uri="{D42A27DB-BD31-4B8C-83A1-F6EECF244321}">
                <p14:modId xmlns:p14="http://schemas.microsoft.com/office/powerpoint/2010/main" val="1521234580"/>
              </p:ext>
            </p:extLst>
          </p:nvPr>
        </p:nvGraphicFramePr>
        <p:xfrm>
          <a:off x="3090014" y="2023167"/>
          <a:ext cx="3324548" cy="3389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FCF1EC4-52E7-F0E5-2434-6BE3795AE1A7}"/>
              </a:ext>
            </a:extLst>
          </p:cNvPr>
          <p:cNvGraphicFramePr>
            <a:graphicFrameLocks/>
          </p:cNvGraphicFramePr>
          <p:nvPr>
            <p:extLst>
              <p:ext uri="{D42A27DB-BD31-4B8C-83A1-F6EECF244321}">
                <p14:modId xmlns:p14="http://schemas.microsoft.com/office/powerpoint/2010/main" val="2912462747"/>
              </p:ext>
            </p:extLst>
          </p:nvPr>
        </p:nvGraphicFramePr>
        <p:xfrm>
          <a:off x="6198781" y="2024486"/>
          <a:ext cx="3108055" cy="33893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2B4C8263-E107-CA2F-61F0-825481963593}"/>
              </a:ext>
            </a:extLst>
          </p:cNvPr>
          <p:cNvGraphicFramePr>
            <a:graphicFrameLocks/>
          </p:cNvGraphicFramePr>
          <p:nvPr>
            <p:extLst>
              <p:ext uri="{D42A27DB-BD31-4B8C-83A1-F6EECF244321}">
                <p14:modId xmlns:p14="http://schemas.microsoft.com/office/powerpoint/2010/main" val="7261144"/>
              </p:ext>
            </p:extLst>
          </p:nvPr>
        </p:nvGraphicFramePr>
        <p:xfrm>
          <a:off x="8906540" y="2120927"/>
          <a:ext cx="3572539" cy="3193782"/>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3100FCF1-BD5E-F337-5C29-A40377531FBD}"/>
              </a:ext>
            </a:extLst>
          </p:cNvPr>
          <p:cNvSpPr txBox="1"/>
          <p:nvPr/>
        </p:nvSpPr>
        <p:spPr>
          <a:xfrm>
            <a:off x="1307030" y="999460"/>
            <a:ext cx="9586279" cy="523220"/>
          </a:xfrm>
          <a:prstGeom prst="rect">
            <a:avLst/>
          </a:prstGeom>
          <a:noFill/>
        </p:spPr>
        <p:txBody>
          <a:bodyPr wrap="none" rtlCol="0">
            <a:spAutoFit/>
          </a:bodyPr>
          <a:lstStyle/>
          <a:p>
            <a:r>
              <a:rPr lang="en-US" sz="2800" dirty="0"/>
              <a:t>&lt;15                               &lt;10                               &lt;5                                 0</a:t>
            </a:r>
            <a:endParaRPr lang="en-GB" sz="2800" dirty="0"/>
          </a:p>
        </p:txBody>
      </p:sp>
    </p:spTree>
    <p:extLst>
      <p:ext uri="{BB962C8B-B14F-4D97-AF65-F5344CB8AC3E}">
        <p14:creationId xmlns:p14="http://schemas.microsoft.com/office/powerpoint/2010/main" val="2360998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p:txBody>
      </p:sp>
    </p:spTree>
    <p:extLst>
      <p:ext uri="{BB962C8B-B14F-4D97-AF65-F5344CB8AC3E}">
        <p14:creationId xmlns:p14="http://schemas.microsoft.com/office/powerpoint/2010/main" val="135699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5943</Words>
  <Application>Microsoft Office PowerPoint</Application>
  <PresentationFormat>Widescreen</PresentationFormat>
  <Paragraphs>710</Paragraphs>
  <Slides>41</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50%+</vt:lpstr>
      <vt:lpstr>Low matches to region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90</cp:revision>
  <dcterms:created xsi:type="dcterms:W3CDTF">2023-06-08T19:32:16Z</dcterms:created>
  <dcterms:modified xsi:type="dcterms:W3CDTF">2023-07-06T22:32:33Z</dcterms:modified>
</cp:coreProperties>
</file>