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8" r:id="rId3"/>
    <p:sldId id="259" r:id="rId4"/>
    <p:sldId id="260" r:id="rId5"/>
    <p:sldId id="261" r:id="rId6"/>
    <p:sldId id="264" r:id="rId7"/>
    <p:sldId id="262"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8" d="100"/>
          <a:sy n="108" d="100"/>
        </p:scale>
        <p:origin x="65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83D48E-1910-4F03-A493-36C9C3496335}" type="datetimeFigureOut">
              <a:rPr lang="en-US" smtClean="0"/>
              <a:t>3/30/2021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A98407-964C-4219-AB40-CC4FA3092418}" type="slidenum">
              <a:rPr lang="en-US" smtClean="0"/>
              <a:t>‹#›</a:t>
            </a:fld>
            <a:endParaRPr lang="en-US"/>
          </a:p>
        </p:txBody>
      </p:sp>
    </p:spTree>
    <p:extLst>
      <p:ext uri="{BB962C8B-B14F-4D97-AF65-F5344CB8AC3E}">
        <p14:creationId xmlns:p14="http://schemas.microsoft.com/office/powerpoint/2010/main" val="1162179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my name is Spencer and I’m going to speak about the architecture for the Git’r Dun Team’s Learning Management System.</a:t>
            </a:r>
          </a:p>
        </p:txBody>
      </p:sp>
      <p:sp>
        <p:nvSpPr>
          <p:cNvPr id="4" name="Slide Number Placeholder 3"/>
          <p:cNvSpPr>
            <a:spLocks noGrp="1"/>
          </p:cNvSpPr>
          <p:nvPr>
            <p:ph type="sldNum" sz="quarter" idx="5"/>
          </p:nvPr>
        </p:nvSpPr>
        <p:spPr/>
        <p:txBody>
          <a:bodyPr/>
          <a:lstStyle/>
          <a:p>
            <a:fld id="{E5A98407-964C-4219-AB40-CC4FA3092418}" type="slidenum">
              <a:rPr lang="en-US" smtClean="0"/>
              <a:t>1</a:t>
            </a:fld>
            <a:endParaRPr lang="en-US"/>
          </a:p>
        </p:txBody>
      </p:sp>
    </p:spTree>
    <p:extLst>
      <p:ext uri="{BB962C8B-B14F-4D97-AF65-F5344CB8AC3E}">
        <p14:creationId xmlns:p14="http://schemas.microsoft.com/office/powerpoint/2010/main" val="2907742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 learning management system we decided it would be easiest and the most secure to use web-based architecture for our LMS scenario. Most native to </a:t>
            </a:r>
            <a:r>
              <a:rPr lang="en-US" dirty="0" err="1"/>
              <a:t>.Net</a:t>
            </a:r>
            <a:r>
              <a:rPr lang="en-US" dirty="0"/>
              <a:t> is naturally Microsoft’s Azure. In the Azure suite, a variety of free products are available to students with a valid school email. With one email, one year of access to basic features all used in this project are free. Some of those basic features include: Azure SQL Server, Azure SQL Database, SSMS, Azure App Services, and Azure BLOB Storage. Azure SQL Server and Azure SQL Database are almost identical to the regular SQL Server and Database, there are just a few caveats to the Azure DB architecture and security. Normal SQL operations are all the same which was easy for us to leverage because of previous SLQ course requirements. Naturally, we used SQL Server Management Studio, or SSMS for short, to manage our database. In the right picture you can see the basic schema for our database. Azure App Service allows us to almost effortlessly deploy our code to a site name of our choosing, in this case: 3750-lms.azurewebsites.net directly from the Visual Studio Integrated Development Environment. Finally, we used Azure BLOB Storage to host and store any files that our app needs.</a:t>
            </a:r>
          </a:p>
        </p:txBody>
      </p:sp>
      <p:sp>
        <p:nvSpPr>
          <p:cNvPr id="4" name="Slide Number Placeholder 3"/>
          <p:cNvSpPr>
            <a:spLocks noGrp="1"/>
          </p:cNvSpPr>
          <p:nvPr>
            <p:ph type="sldNum" sz="quarter" idx="5"/>
          </p:nvPr>
        </p:nvSpPr>
        <p:spPr/>
        <p:txBody>
          <a:bodyPr/>
          <a:lstStyle/>
          <a:p>
            <a:fld id="{E5A98407-964C-4219-AB40-CC4FA3092418}" type="slidenum">
              <a:rPr lang="en-US" smtClean="0"/>
              <a:t>2</a:t>
            </a:fld>
            <a:endParaRPr lang="en-US"/>
          </a:p>
        </p:txBody>
      </p:sp>
    </p:spTree>
    <p:extLst>
      <p:ext uri="{BB962C8B-B14F-4D97-AF65-F5344CB8AC3E}">
        <p14:creationId xmlns:p14="http://schemas.microsoft.com/office/powerpoint/2010/main" val="14704622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thing to add to our tech stack was the framework. We decided to go with Blazor Server. It’s not only the latest and greatest, but it actually is supported for production by Microsoft unlike it’s Blazor </a:t>
            </a:r>
            <a:r>
              <a:rPr lang="en-US" dirty="0" err="1"/>
              <a:t>Webassembly</a:t>
            </a:r>
            <a:r>
              <a:rPr lang="en-US" dirty="0"/>
              <a:t> counterpart. Blazor Server is very powerful in that it is perfect for serving pages quickly and efficiently. It utilizes Razor pages, Controllers, and Routing along with </a:t>
            </a:r>
            <a:r>
              <a:rPr lang="en-US" dirty="0" err="1"/>
              <a:t>SignalR</a:t>
            </a:r>
            <a:r>
              <a:rPr lang="en-US" dirty="0"/>
              <a:t> to quickly </a:t>
            </a:r>
            <a:r>
              <a:rPr lang="en-US" dirty="0" err="1"/>
              <a:t>transpile</a:t>
            </a:r>
            <a:r>
              <a:rPr lang="en-US" dirty="0"/>
              <a:t> </a:t>
            </a:r>
            <a:r>
              <a:rPr lang="en-US" dirty="0" err="1"/>
              <a:t>c#</a:t>
            </a:r>
            <a:r>
              <a:rPr lang="en-US" dirty="0"/>
              <a:t> code into </a:t>
            </a:r>
            <a:r>
              <a:rPr lang="en-US" dirty="0" err="1"/>
              <a:t>webassembly</a:t>
            </a:r>
            <a:r>
              <a:rPr lang="en-US" dirty="0"/>
              <a:t> code, which is native to all browsers. Because Blazor Server utilizes </a:t>
            </a:r>
            <a:r>
              <a:rPr lang="en-US" dirty="0" err="1"/>
              <a:t>SignalR</a:t>
            </a:r>
            <a:r>
              <a:rPr lang="en-US" dirty="0"/>
              <a:t>, the client DOM can be redrawn whenever changes are detected on either Client Side or Server Side. This makes Blazor an excellent option for LMS to receive real-time data for all connected users.</a:t>
            </a:r>
          </a:p>
        </p:txBody>
      </p:sp>
      <p:sp>
        <p:nvSpPr>
          <p:cNvPr id="4" name="Slide Number Placeholder 3"/>
          <p:cNvSpPr>
            <a:spLocks noGrp="1"/>
          </p:cNvSpPr>
          <p:nvPr>
            <p:ph type="sldNum" sz="quarter" idx="5"/>
          </p:nvPr>
        </p:nvSpPr>
        <p:spPr/>
        <p:txBody>
          <a:bodyPr/>
          <a:lstStyle/>
          <a:p>
            <a:fld id="{E5A98407-964C-4219-AB40-CC4FA3092418}" type="slidenum">
              <a:rPr lang="en-US" smtClean="0"/>
              <a:t>3</a:t>
            </a:fld>
            <a:endParaRPr lang="en-US"/>
          </a:p>
        </p:txBody>
      </p:sp>
    </p:spTree>
    <p:extLst>
      <p:ext uri="{BB962C8B-B14F-4D97-AF65-F5344CB8AC3E}">
        <p14:creationId xmlns:p14="http://schemas.microsoft.com/office/powerpoint/2010/main" val="22377713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access our data in our databases we utilized the Entity Framework. Though notorious for being slower than competitors like Dapper, in our case of using relational databases and expecting large scale accessibility, Entity Framework was a good choice because of its reliability, support from Microsoft, and code manageability. In the pictures on the slide you can see it’s as simple as created a context for your Database that outlines all your tables then registering that context in the </a:t>
            </a:r>
            <a:r>
              <a:rPr lang="en-US" dirty="0" err="1"/>
              <a:t>startup.cs</a:t>
            </a:r>
            <a:r>
              <a:rPr lang="en-US" dirty="0"/>
              <a:t> file. We extended that usability by making a Database Service called </a:t>
            </a:r>
            <a:r>
              <a:rPr lang="en-US" dirty="0" err="1"/>
              <a:t>DBService</a:t>
            </a:r>
            <a:r>
              <a:rPr lang="en-US" dirty="0"/>
              <a:t> for our pages to access data across the app. </a:t>
            </a:r>
          </a:p>
        </p:txBody>
      </p:sp>
      <p:sp>
        <p:nvSpPr>
          <p:cNvPr id="4" name="Slide Number Placeholder 3"/>
          <p:cNvSpPr>
            <a:spLocks noGrp="1"/>
          </p:cNvSpPr>
          <p:nvPr>
            <p:ph type="sldNum" sz="quarter" idx="5"/>
          </p:nvPr>
        </p:nvSpPr>
        <p:spPr/>
        <p:txBody>
          <a:bodyPr/>
          <a:lstStyle/>
          <a:p>
            <a:fld id="{E5A98407-964C-4219-AB40-CC4FA3092418}" type="slidenum">
              <a:rPr lang="en-US" smtClean="0"/>
              <a:t>4</a:t>
            </a:fld>
            <a:endParaRPr lang="en-US"/>
          </a:p>
        </p:txBody>
      </p:sp>
    </p:spTree>
    <p:extLst>
      <p:ext uri="{BB962C8B-B14F-4D97-AF65-F5344CB8AC3E}">
        <p14:creationId xmlns:p14="http://schemas.microsoft.com/office/powerpoint/2010/main" val="3824827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few custom client-side libraries were used in the making of this project. Ones worth mentioning are above. Because such a rich UI is involved for LMS, it made sense to use the latest and greatest that we could find. Not only did doing so speed up the development process, but the libraries have been thoroughly tested. With the rich UI and the beauty of Blazor, a satisfying UX could be developed in a short time frame. </a:t>
            </a:r>
          </a:p>
        </p:txBody>
      </p:sp>
      <p:sp>
        <p:nvSpPr>
          <p:cNvPr id="4" name="Slide Number Placeholder 3"/>
          <p:cNvSpPr>
            <a:spLocks noGrp="1"/>
          </p:cNvSpPr>
          <p:nvPr>
            <p:ph type="sldNum" sz="quarter" idx="5"/>
          </p:nvPr>
        </p:nvSpPr>
        <p:spPr/>
        <p:txBody>
          <a:bodyPr/>
          <a:lstStyle/>
          <a:p>
            <a:fld id="{E5A98407-964C-4219-AB40-CC4FA3092418}" type="slidenum">
              <a:rPr lang="en-US" smtClean="0"/>
              <a:t>5</a:t>
            </a:fld>
            <a:endParaRPr lang="en-US"/>
          </a:p>
        </p:txBody>
      </p:sp>
    </p:spTree>
    <p:extLst>
      <p:ext uri="{BB962C8B-B14F-4D97-AF65-F5344CB8AC3E}">
        <p14:creationId xmlns:p14="http://schemas.microsoft.com/office/powerpoint/2010/main" val="3756237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API’s and Testing were core components to our web app. One notable API integration is the </a:t>
            </a:r>
            <a:r>
              <a:rPr lang="en-US" dirty="0" err="1"/>
              <a:t>StripeAPI</a:t>
            </a:r>
            <a:r>
              <a:rPr lang="en-US" dirty="0"/>
              <a:t> to process credit card transactions. We utilized </a:t>
            </a:r>
            <a:r>
              <a:rPr lang="en-US" dirty="0" err="1"/>
              <a:t>RestSharp</a:t>
            </a:r>
            <a:r>
              <a:rPr lang="en-US" dirty="0"/>
              <a:t> and </a:t>
            </a:r>
            <a:r>
              <a:rPr lang="en-US" dirty="0" err="1"/>
              <a:t>Netwtonsoft</a:t>
            </a:r>
            <a:r>
              <a:rPr lang="en-US" dirty="0"/>
              <a:t> to make any restful calls, as it’s the current industry standard. For any testing we followed the Arrange Act Assert industry testing standard for standardized unit tests. </a:t>
            </a:r>
            <a:r>
              <a:rPr lang="en-US" dirty="0" err="1"/>
              <a:t>Xunit</a:t>
            </a:r>
            <a:r>
              <a:rPr lang="en-US" dirty="0"/>
              <a:t> is the most common C# Unit Testing Library and along side it is the most common Unit Test Helper Library, </a:t>
            </a:r>
            <a:r>
              <a:rPr lang="en-US" dirty="0" err="1"/>
              <a:t>Shouldly</a:t>
            </a:r>
            <a:r>
              <a:rPr lang="en-US" dirty="0"/>
              <a:t>. </a:t>
            </a:r>
            <a:r>
              <a:rPr lang="en-US" dirty="0" err="1"/>
              <a:t>Shouldly</a:t>
            </a:r>
            <a:r>
              <a:rPr lang="en-US" dirty="0"/>
              <a:t> allows a user to create unit tests in such a way that allows natural speaking. See the Assert region of the </a:t>
            </a:r>
            <a:r>
              <a:rPr lang="en-US" dirty="0" err="1"/>
              <a:t>Stripe_Token_IsValid</a:t>
            </a:r>
            <a:r>
              <a:rPr lang="en-US" dirty="0"/>
              <a:t> function. </a:t>
            </a:r>
          </a:p>
        </p:txBody>
      </p:sp>
      <p:sp>
        <p:nvSpPr>
          <p:cNvPr id="4" name="Slide Number Placeholder 3"/>
          <p:cNvSpPr>
            <a:spLocks noGrp="1"/>
          </p:cNvSpPr>
          <p:nvPr>
            <p:ph type="sldNum" sz="quarter" idx="5"/>
          </p:nvPr>
        </p:nvSpPr>
        <p:spPr/>
        <p:txBody>
          <a:bodyPr/>
          <a:lstStyle/>
          <a:p>
            <a:fld id="{E5A98407-964C-4219-AB40-CC4FA3092418}" type="slidenum">
              <a:rPr lang="en-US" smtClean="0"/>
              <a:t>6</a:t>
            </a:fld>
            <a:endParaRPr lang="en-US"/>
          </a:p>
        </p:txBody>
      </p:sp>
    </p:spTree>
    <p:extLst>
      <p:ext uri="{BB962C8B-B14F-4D97-AF65-F5344CB8AC3E}">
        <p14:creationId xmlns:p14="http://schemas.microsoft.com/office/powerpoint/2010/main" val="31597428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Versioning for us was a little more complicated. We used git to host our </a:t>
            </a:r>
            <a:r>
              <a:rPr lang="en-US" dirty="0" err="1"/>
              <a:t>codechanges</a:t>
            </a:r>
            <a:r>
              <a:rPr lang="en-US" dirty="0"/>
              <a:t>, but because we had a separate test and production environment, we had separate branches to reflect this, namely: Master for production, and Master-Dev for test. The source control flow was as follows: 1. A feature branch was made. 2. Code changes were </a:t>
            </a:r>
            <a:r>
              <a:rPr lang="en-US" dirty="0" err="1"/>
              <a:t>commited</a:t>
            </a:r>
            <a:r>
              <a:rPr lang="en-US" dirty="0"/>
              <a:t> and pushed to the feature branch. 3. A pull request was made for the feature branch with a required reviewer to review the changes and approve them. Should the changes not be approved, changes were requested and the pull-request was in holding until further updated for re-review. 4. When a pull request is approved, it is merged into the Master-dev branch. 5. When the master-dev branch is updated, the test site is updated to reflect those changes. 6. Additional testing is done on the test site. 7. At the end of a sprint or completion of a core feature, and after testing in the test environment, if everything appears correct, the Master branch is updated from the Master-Dev branch and the production site is updated with those changes. This was our source control flow.</a:t>
            </a:r>
          </a:p>
        </p:txBody>
      </p:sp>
      <p:sp>
        <p:nvSpPr>
          <p:cNvPr id="4" name="Slide Number Placeholder 3"/>
          <p:cNvSpPr>
            <a:spLocks noGrp="1"/>
          </p:cNvSpPr>
          <p:nvPr>
            <p:ph type="sldNum" sz="quarter" idx="5"/>
          </p:nvPr>
        </p:nvSpPr>
        <p:spPr/>
        <p:txBody>
          <a:bodyPr/>
          <a:lstStyle/>
          <a:p>
            <a:fld id="{E5A98407-964C-4219-AB40-CC4FA3092418}" type="slidenum">
              <a:rPr lang="en-US" smtClean="0"/>
              <a:t>7</a:t>
            </a:fld>
            <a:endParaRPr lang="en-US"/>
          </a:p>
        </p:txBody>
      </p:sp>
    </p:spTree>
    <p:extLst>
      <p:ext uri="{BB962C8B-B14F-4D97-AF65-F5344CB8AC3E}">
        <p14:creationId xmlns:p14="http://schemas.microsoft.com/office/powerpoint/2010/main" val="28587855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concludes the Git’r Dun Team’s Learning Management System architecture overview.</a:t>
            </a:r>
          </a:p>
        </p:txBody>
      </p:sp>
      <p:sp>
        <p:nvSpPr>
          <p:cNvPr id="4" name="Slide Number Placeholder 3"/>
          <p:cNvSpPr>
            <a:spLocks noGrp="1"/>
          </p:cNvSpPr>
          <p:nvPr>
            <p:ph type="sldNum" sz="quarter" idx="5"/>
          </p:nvPr>
        </p:nvSpPr>
        <p:spPr/>
        <p:txBody>
          <a:bodyPr/>
          <a:lstStyle/>
          <a:p>
            <a:fld id="{E5A98407-964C-4219-AB40-CC4FA3092418}" type="slidenum">
              <a:rPr lang="en-US" smtClean="0"/>
              <a:t>8</a:t>
            </a:fld>
            <a:endParaRPr lang="en-US"/>
          </a:p>
        </p:txBody>
      </p:sp>
    </p:spTree>
    <p:extLst>
      <p:ext uri="{BB962C8B-B14F-4D97-AF65-F5344CB8AC3E}">
        <p14:creationId xmlns:p14="http://schemas.microsoft.com/office/powerpoint/2010/main" val="532420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6DBE4-3A24-41B7-81D4-E81DE0BAAB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78D251A-E937-4B24-86EE-C819E63BFE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1355AB-49F4-4453-8D85-09EA845C6B85}"/>
              </a:ext>
            </a:extLst>
          </p:cNvPr>
          <p:cNvSpPr>
            <a:spLocks noGrp="1"/>
          </p:cNvSpPr>
          <p:nvPr>
            <p:ph type="dt" sz="half" idx="10"/>
          </p:nvPr>
        </p:nvSpPr>
        <p:spPr/>
        <p:txBody>
          <a:bodyPr/>
          <a:lstStyle/>
          <a:p>
            <a:fld id="{1AFC61F1-0C18-4305-BBDD-AE4A4B9BE414}" type="datetimeFigureOut">
              <a:rPr lang="en-US" smtClean="0"/>
              <a:t>3/30/2021</a:t>
            </a:fld>
            <a:endParaRPr lang="en-US"/>
          </a:p>
        </p:txBody>
      </p:sp>
      <p:sp>
        <p:nvSpPr>
          <p:cNvPr id="5" name="Footer Placeholder 4">
            <a:extLst>
              <a:ext uri="{FF2B5EF4-FFF2-40B4-BE49-F238E27FC236}">
                <a16:creationId xmlns:a16="http://schemas.microsoft.com/office/drawing/2014/main" id="{DD909C17-8073-417D-A0F6-A2E3E91D34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ABE48-F910-4B72-AEA4-BB31E3629B01}"/>
              </a:ext>
            </a:extLst>
          </p:cNvPr>
          <p:cNvSpPr>
            <a:spLocks noGrp="1"/>
          </p:cNvSpPr>
          <p:nvPr>
            <p:ph type="sldNum" sz="quarter" idx="12"/>
          </p:nvPr>
        </p:nvSpPr>
        <p:spPr/>
        <p:txBody>
          <a:bodyPr/>
          <a:lstStyle/>
          <a:p>
            <a:fld id="{D7C8773C-43BE-4C5C-B02E-EA52E169AFAD}" type="slidenum">
              <a:rPr lang="en-US" smtClean="0"/>
              <a:t>‹#›</a:t>
            </a:fld>
            <a:endParaRPr lang="en-US"/>
          </a:p>
        </p:txBody>
      </p:sp>
    </p:spTree>
    <p:extLst>
      <p:ext uri="{BB962C8B-B14F-4D97-AF65-F5344CB8AC3E}">
        <p14:creationId xmlns:p14="http://schemas.microsoft.com/office/powerpoint/2010/main" val="2125523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0C293-7D84-49F4-835F-B5B93198C5E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3FC0FF6-56DD-42E5-9BBD-9DAAE9E937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1DBE6F-DA2A-43D6-B245-02C40FAEA400}"/>
              </a:ext>
            </a:extLst>
          </p:cNvPr>
          <p:cNvSpPr>
            <a:spLocks noGrp="1"/>
          </p:cNvSpPr>
          <p:nvPr>
            <p:ph type="dt" sz="half" idx="10"/>
          </p:nvPr>
        </p:nvSpPr>
        <p:spPr/>
        <p:txBody>
          <a:bodyPr/>
          <a:lstStyle/>
          <a:p>
            <a:fld id="{1AFC61F1-0C18-4305-BBDD-AE4A4B9BE414}" type="datetimeFigureOut">
              <a:rPr lang="en-US" smtClean="0"/>
              <a:t>3/30/2021</a:t>
            </a:fld>
            <a:endParaRPr lang="en-US"/>
          </a:p>
        </p:txBody>
      </p:sp>
      <p:sp>
        <p:nvSpPr>
          <p:cNvPr id="5" name="Footer Placeholder 4">
            <a:extLst>
              <a:ext uri="{FF2B5EF4-FFF2-40B4-BE49-F238E27FC236}">
                <a16:creationId xmlns:a16="http://schemas.microsoft.com/office/drawing/2014/main" id="{0309F78F-01C8-446D-BC90-48D72F367A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B276D1-AFEB-4C0B-B0AF-BCD3F2A2ACC9}"/>
              </a:ext>
            </a:extLst>
          </p:cNvPr>
          <p:cNvSpPr>
            <a:spLocks noGrp="1"/>
          </p:cNvSpPr>
          <p:nvPr>
            <p:ph type="sldNum" sz="quarter" idx="12"/>
          </p:nvPr>
        </p:nvSpPr>
        <p:spPr/>
        <p:txBody>
          <a:bodyPr/>
          <a:lstStyle/>
          <a:p>
            <a:fld id="{D7C8773C-43BE-4C5C-B02E-EA52E169AFAD}" type="slidenum">
              <a:rPr lang="en-US" smtClean="0"/>
              <a:t>‹#›</a:t>
            </a:fld>
            <a:endParaRPr lang="en-US"/>
          </a:p>
        </p:txBody>
      </p:sp>
    </p:spTree>
    <p:extLst>
      <p:ext uri="{BB962C8B-B14F-4D97-AF65-F5344CB8AC3E}">
        <p14:creationId xmlns:p14="http://schemas.microsoft.com/office/powerpoint/2010/main" val="3735475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2397C9-73C6-4D89-B5EB-DBCB6E03D67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D3E4039-675C-4F91-B5F5-6A56BD7F5E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3BBFEB-E597-4D3C-A4FF-09F45B509FFA}"/>
              </a:ext>
            </a:extLst>
          </p:cNvPr>
          <p:cNvSpPr>
            <a:spLocks noGrp="1"/>
          </p:cNvSpPr>
          <p:nvPr>
            <p:ph type="dt" sz="half" idx="10"/>
          </p:nvPr>
        </p:nvSpPr>
        <p:spPr/>
        <p:txBody>
          <a:bodyPr/>
          <a:lstStyle/>
          <a:p>
            <a:fld id="{1AFC61F1-0C18-4305-BBDD-AE4A4B9BE414}" type="datetimeFigureOut">
              <a:rPr lang="en-US" smtClean="0"/>
              <a:t>3/30/2021</a:t>
            </a:fld>
            <a:endParaRPr lang="en-US"/>
          </a:p>
        </p:txBody>
      </p:sp>
      <p:sp>
        <p:nvSpPr>
          <p:cNvPr id="5" name="Footer Placeholder 4">
            <a:extLst>
              <a:ext uri="{FF2B5EF4-FFF2-40B4-BE49-F238E27FC236}">
                <a16:creationId xmlns:a16="http://schemas.microsoft.com/office/drawing/2014/main" id="{FCC419F4-1C39-4E14-AECC-BA63F96B6D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A28778-240C-423A-B572-A8C9CEED02F9}"/>
              </a:ext>
            </a:extLst>
          </p:cNvPr>
          <p:cNvSpPr>
            <a:spLocks noGrp="1"/>
          </p:cNvSpPr>
          <p:nvPr>
            <p:ph type="sldNum" sz="quarter" idx="12"/>
          </p:nvPr>
        </p:nvSpPr>
        <p:spPr/>
        <p:txBody>
          <a:bodyPr/>
          <a:lstStyle/>
          <a:p>
            <a:fld id="{D7C8773C-43BE-4C5C-B02E-EA52E169AFAD}" type="slidenum">
              <a:rPr lang="en-US" smtClean="0"/>
              <a:t>‹#›</a:t>
            </a:fld>
            <a:endParaRPr lang="en-US"/>
          </a:p>
        </p:txBody>
      </p:sp>
    </p:spTree>
    <p:extLst>
      <p:ext uri="{BB962C8B-B14F-4D97-AF65-F5344CB8AC3E}">
        <p14:creationId xmlns:p14="http://schemas.microsoft.com/office/powerpoint/2010/main" val="2962847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13B06-F188-4E17-8374-5FA82EF21B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E3B58B-ED89-4F5E-9A7D-6C7E0D8AC0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5355B8-9B2A-44F5-9A80-2077006796DC}"/>
              </a:ext>
            </a:extLst>
          </p:cNvPr>
          <p:cNvSpPr>
            <a:spLocks noGrp="1"/>
          </p:cNvSpPr>
          <p:nvPr>
            <p:ph type="dt" sz="half" idx="10"/>
          </p:nvPr>
        </p:nvSpPr>
        <p:spPr/>
        <p:txBody>
          <a:bodyPr/>
          <a:lstStyle/>
          <a:p>
            <a:fld id="{1AFC61F1-0C18-4305-BBDD-AE4A4B9BE414}" type="datetimeFigureOut">
              <a:rPr lang="en-US" smtClean="0"/>
              <a:t>3/30/2021</a:t>
            </a:fld>
            <a:endParaRPr lang="en-US"/>
          </a:p>
        </p:txBody>
      </p:sp>
      <p:sp>
        <p:nvSpPr>
          <p:cNvPr id="5" name="Footer Placeholder 4">
            <a:extLst>
              <a:ext uri="{FF2B5EF4-FFF2-40B4-BE49-F238E27FC236}">
                <a16:creationId xmlns:a16="http://schemas.microsoft.com/office/drawing/2014/main" id="{AABAC1F6-990D-4B85-8E8F-274C41D6A8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EE60DD-91BF-4753-B776-52920507C11F}"/>
              </a:ext>
            </a:extLst>
          </p:cNvPr>
          <p:cNvSpPr>
            <a:spLocks noGrp="1"/>
          </p:cNvSpPr>
          <p:nvPr>
            <p:ph type="sldNum" sz="quarter" idx="12"/>
          </p:nvPr>
        </p:nvSpPr>
        <p:spPr/>
        <p:txBody>
          <a:bodyPr/>
          <a:lstStyle/>
          <a:p>
            <a:fld id="{D7C8773C-43BE-4C5C-B02E-EA52E169AFAD}" type="slidenum">
              <a:rPr lang="en-US" smtClean="0"/>
              <a:t>‹#›</a:t>
            </a:fld>
            <a:endParaRPr lang="en-US"/>
          </a:p>
        </p:txBody>
      </p:sp>
    </p:spTree>
    <p:extLst>
      <p:ext uri="{BB962C8B-B14F-4D97-AF65-F5344CB8AC3E}">
        <p14:creationId xmlns:p14="http://schemas.microsoft.com/office/powerpoint/2010/main" val="3624625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63075-732D-44E6-A3B2-7D36CFAF8A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55582-1C7E-49CA-866A-E0538ADABB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864F5B-FEB6-4591-8747-83D58F8BBB89}"/>
              </a:ext>
            </a:extLst>
          </p:cNvPr>
          <p:cNvSpPr>
            <a:spLocks noGrp="1"/>
          </p:cNvSpPr>
          <p:nvPr>
            <p:ph type="dt" sz="half" idx="10"/>
          </p:nvPr>
        </p:nvSpPr>
        <p:spPr/>
        <p:txBody>
          <a:bodyPr/>
          <a:lstStyle/>
          <a:p>
            <a:fld id="{1AFC61F1-0C18-4305-BBDD-AE4A4B9BE414}" type="datetimeFigureOut">
              <a:rPr lang="en-US" smtClean="0"/>
              <a:t>3/30/2021</a:t>
            </a:fld>
            <a:endParaRPr lang="en-US"/>
          </a:p>
        </p:txBody>
      </p:sp>
      <p:sp>
        <p:nvSpPr>
          <p:cNvPr id="5" name="Footer Placeholder 4">
            <a:extLst>
              <a:ext uri="{FF2B5EF4-FFF2-40B4-BE49-F238E27FC236}">
                <a16:creationId xmlns:a16="http://schemas.microsoft.com/office/drawing/2014/main" id="{E8BFD373-2331-45F1-9BD5-2618D7A6EA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1F67A8-80BE-41DD-8D77-5C359073ACB7}"/>
              </a:ext>
            </a:extLst>
          </p:cNvPr>
          <p:cNvSpPr>
            <a:spLocks noGrp="1"/>
          </p:cNvSpPr>
          <p:nvPr>
            <p:ph type="sldNum" sz="quarter" idx="12"/>
          </p:nvPr>
        </p:nvSpPr>
        <p:spPr/>
        <p:txBody>
          <a:bodyPr/>
          <a:lstStyle/>
          <a:p>
            <a:fld id="{D7C8773C-43BE-4C5C-B02E-EA52E169AFAD}" type="slidenum">
              <a:rPr lang="en-US" smtClean="0"/>
              <a:t>‹#›</a:t>
            </a:fld>
            <a:endParaRPr lang="en-US"/>
          </a:p>
        </p:txBody>
      </p:sp>
    </p:spTree>
    <p:extLst>
      <p:ext uri="{BB962C8B-B14F-4D97-AF65-F5344CB8AC3E}">
        <p14:creationId xmlns:p14="http://schemas.microsoft.com/office/powerpoint/2010/main" val="3654375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CFD66-1A13-4C3B-89AD-A563CBA836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903111-6DDC-4F88-AA6E-AE022C8518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DF55E4-DC3D-4AE9-BA38-DE073FD587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6C3CCCA-4417-4B07-A5D9-B52A99374DF9}"/>
              </a:ext>
            </a:extLst>
          </p:cNvPr>
          <p:cNvSpPr>
            <a:spLocks noGrp="1"/>
          </p:cNvSpPr>
          <p:nvPr>
            <p:ph type="dt" sz="half" idx="10"/>
          </p:nvPr>
        </p:nvSpPr>
        <p:spPr/>
        <p:txBody>
          <a:bodyPr/>
          <a:lstStyle/>
          <a:p>
            <a:fld id="{1AFC61F1-0C18-4305-BBDD-AE4A4B9BE414}" type="datetimeFigureOut">
              <a:rPr lang="en-US" smtClean="0"/>
              <a:t>3/30/2021</a:t>
            </a:fld>
            <a:endParaRPr lang="en-US"/>
          </a:p>
        </p:txBody>
      </p:sp>
      <p:sp>
        <p:nvSpPr>
          <p:cNvPr id="6" name="Footer Placeholder 5">
            <a:extLst>
              <a:ext uri="{FF2B5EF4-FFF2-40B4-BE49-F238E27FC236}">
                <a16:creationId xmlns:a16="http://schemas.microsoft.com/office/drawing/2014/main" id="{AEB73D54-88FA-4A5A-AAE9-2CB0A50696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516F05-7D9A-4BEF-9536-DAF013DD5127}"/>
              </a:ext>
            </a:extLst>
          </p:cNvPr>
          <p:cNvSpPr>
            <a:spLocks noGrp="1"/>
          </p:cNvSpPr>
          <p:nvPr>
            <p:ph type="sldNum" sz="quarter" idx="12"/>
          </p:nvPr>
        </p:nvSpPr>
        <p:spPr/>
        <p:txBody>
          <a:bodyPr/>
          <a:lstStyle/>
          <a:p>
            <a:fld id="{D7C8773C-43BE-4C5C-B02E-EA52E169AFAD}" type="slidenum">
              <a:rPr lang="en-US" smtClean="0"/>
              <a:t>‹#›</a:t>
            </a:fld>
            <a:endParaRPr lang="en-US"/>
          </a:p>
        </p:txBody>
      </p:sp>
    </p:spTree>
    <p:extLst>
      <p:ext uri="{BB962C8B-B14F-4D97-AF65-F5344CB8AC3E}">
        <p14:creationId xmlns:p14="http://schemas.microsoft.com/office/powerpoint/2010/main" val="465802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D3CB0-0AB0-437A-8C05-310398DA10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C2F4C95-11DF-4F0A-9639-635E4221F5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CE5781-071F-413E-8780-4D6A47CB40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803673-0F76-4F64-A05F-DC7AA3DA05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7811C6-01CF-4832-8F09-626A01FA31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49FD13-B851-4BEB-91C8-D4D0E6477E41}"/>
              </a:ext>
            </a:extLst>
          </p:cNvPr>
          <p:cNvSpPr>
            <a:spLocks noGrp="1"/>
          </p:cNvSpPr>
          <p:nvPr>
            <p:ph type="dt" sz="half" idx="10"/>
          </p:nvPr>
        </p:nvSpPr>
        <p:spPr/>
        <p:txBody>
          <a:bodyPr/>
          <a:lstStyle/>
          <a:p>
            <a:fld id="{1AFC61F1-0C18-4305-BBDD-AE4A4B9BE414}" type="datetimeFigureOut">
              <a:rPr lang="en-US" smtClean="0"/>
              <a:t>3/30/2021</a:t>
            </a:fld>
            <a:endParaRPr lang="en-US"/>
          </a:p>
        </p:txBody>
      </p:sp>
      <p:sp>
        <p:nvSpPr>
          <p:cNvPr id="8" name="Footer Placeholder 7">
            <a:extLst>
              <a:ext uri="{FF2B5EF4-FFF2-40B4-BE49-F238E27FC236}">
                <a16:creationId xmlns:a16="http://schemas.microsoft.com/office/drawing/2014/main" id="{9884FB58-FBFB-4026-83E9-0185649C2E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FBFEF39-8F97-40EC-8401-9C0F11009B1E}"/>
              </a:ext>
            </a:extLst>
          </p:cNvPr>
          <p:cNvSpPr>
            <a:spLocks noGrp="1"/>
          </p:cNvSpPr>
          <p:nvPr>
            <p:ph type="sldNum" sz="quarter" idx="12"/>
          </p:nvPr>
        </p:nvSpPr>
        <p:spPr/>
        <p:txBody>
          <a:bodyPr/>
          <a:lstStyle/>
          <a:p>
            <a:fld id="{D7C8773C-43BE-4C5C-B02E-EA52E169AFAD}" type="slidenum">
              <a:rPr lang="en-US" smtClean="0"/>
              <a:t>‹#›</a:t>
            </a:fld>
            <a:endParaRPr lang="en-US"/>
          </a:p>
        </p:txBody>
      </p:sp>
    </p:spTree>
    <p:extLst>
      <p:ext uri="{BB962C8B-B14F-4D97-AF65-F5344CB8AC3E}">
        <p14:creationId xmlns:p14="http://schemas.microsoft.com/office/powerpoint/2010/main" val="3394109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F11B9-48F7-4EE5-8BA6-F0AF227621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4D1E99-6B5B-4FE6-80FD-244EC0AB168B}"/>
              </a:ext>
            </a:extLst>
          </p:cNvPr>
          <p:cNvSpPr>
            <a:spLocks noGrp="1"/>
          </p:cNvSpPr>
          <p:nvPr>
            <p:ph type="dt" sz="half" idx="10"/>
          </p:nvPr>
        </p:nvSpPr>
        <p:spPr/>
        <p:txBody>
          <a:bodyPr/>
          <a:lstStyle/>
          <a:p>
            <a:fld id="{1AFC61F1-0C18-4305-BBDD-AE4A4B9BE414}" type="datetimeFigureOut">
              <a:rPr lang="en-US" smtClean="0"/>
              <a:t>3/30/2021</a:t>
            </a:fld>
            <a:endParaRPr lang="en-US"/>
          </a:p>
        </p:txBody>
      </p:sp>
      <p:sp>
        <p:nvSpPr>
          <p:cNvPr id="4" name="Footer Placeholder 3">
            <a:extLst>
              <a:ext uri="{FF2B5EF4-FFF2-40B4-BE49-F238E27FC236}">
                <a16:creationId xmlns:a16="http://schemas.microsoft.com/office/drawing/2014/main" id="{0B600395-3158-4A83-A26E-1DCBB92FB3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D37CBE6-2544-4F5A-96C5-32A0E34A29B9}"/>
              </a:ext>
            </a:extLst>
          </p:cNvPr>
          <p:cNvSpPr>
            <a:spLocks noGrp="1"/>
          </p:cNvSpPr>
          <p:nvPr>
            <p:ph type="sldNum" sz="quarter" idx="12"/>
          </p:nvPr>
        </p:nvSpPr>
        <p:spPr/>
        <p:txBody>
          <a:bodyPr/>
          <a:lstStyle/>
          <a:p>
            <a:fld id="{D7C8773C-43BE-4C5C-B02E-EA52E169AFAD}" type="slidenum">
              <a:rPr lang="en-US" smtClean="0"/>
              <a:t>‹#›</a:t>
            </a:fld>
            <a:endParaRPr lang="en-US"/>
          </a:p>
        </p:txBody>
      </p:sp>
    </p:spTree>
    <p:extLst>
      <p:ext uri="{BB962C8B-B14F-4D97-AF65-F5344CB8AC3E}">
        <p14:creationId xmlns:p14="http://schemas.microsoft.com/office/powerpoint/2010/main" val="3672434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3DB9DB-CDAD-4CC3-BE61-60841F6E2A5B}"/>
              </a:ext>
            </a:extLst>
          </p:cNvPr>
          <p:cNvSpPr>
            <a:spLocks noGrp="1"/>
          </p:cNvSpPr>
          <p:nvPr>
            <p:ph type="dt" sz="half" idx="10"/>
          </p:nvPr>
        </p:nvSpPr>
        <p:spPr/>
        <p:txBody>
          <a:bodyPr/>
          <a:lstStyle/>
          <a:p>
            <a:fld id="{1AFC61F1-0C18-4305-BBDD-AE4A4B9BE414}" type="datetimeFigureOut">
              <a:rPr lang="en-US" smtClean="0"/>
              <a:t>3/30/2021</a:t>
            </a:fld>
            <a:endParaRPr lang="en-US"/>
          </a:p>
        </p:txBody>
      </p:sp>
      <p:sp>
        <p:nvSpPr>
          <p:cNvPr id="3" name="Footer Placeholder 2">
            <a:extLst>
              <a:ext uri="{FF2B5EF4-FFF2-40B4-BE49-F238E27FC236}">
                <a16:creationId xmlns:a16="http://schemas.microsoft.com/office/drawing/2014/main" id="{662472E7-45FB-4BA5-A3F0-8C188B9E559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22ABBC9-0B96-4CDD-B8DA-0EA7C24717DB}"/>
              </a:ext>
            </a:extLst>
          </p:cNvPr>
          <p:cNvSpPr>
            <a:spLocks noGrp="1"/>
          </p:cNvSpPr>
          <p:nvPr>
            <p:ph type="sldNum" sz="quarter" idx="12"/>
          </p:nvPr>
        </p:nvSpPr>
        <p:spPr/>
        <p:txBody>
          <a:bodyPr/>
          <a:lstStyle/>
          <a:p>
            <a:fld id="{D7C8773C-43BE-4C5C-B02E-EA52E169AFAD}" type="slidenum">
              <a:rPr lang="en-US" smtClean="0"/>
              <a:t>‹#›</a:t>
            </a:fld>
            <a:endParaRPr lang="en-US"/>
          </a:p>
        </p:txBody>
      </p:sp>
    </p:spTree>
    <p:extLst>
      <p:ext uri="{BB962C8B-B14F-4D97-AF65-F5344CB8AC3E}">
        <p14:creationId xmlns:p14="http://schemas.microsoft.com/office/powerpoint/2010/main" val="3796253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68654-A221-4D62-9650-953C8DAB74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F18880B-C5B6-4D4B-B6FE-DC2CB1A4C6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FD2AB6-EAAB-4C4E-9B7C-472D193C19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4ED301-B9BC-4A6E-974B-09D8EA87D894}"/>
              </a:ext>
            </a:extLst>
          </p:cNvPr>
          <p:cNvSpPr>
            <a:spLocks noGrp="1"/>
          </p:cNvSpPr>
          <p:nvPr>
            <p:ph type="dt" sz="half" idx="10"/>
          </p:nvPr>
        </p:nvSpPr>
        <p:spPr/>
        <p:txBody>
          <a:bodyPr/>
          <a:lstStyle/>
          <a:p>
            <a:fld id="{1AFC61F1-0C18-4305-BBDD-AE4A4B9BE414}" type="datetimeFigureOut">
              <a:rPr lang="en-US" smtClean="0"/>
              <a:t>3/30/2021</a:t>
            </a:fld>
            <a:endParaRPr lang="en-US"/>
          </a:p>
        </p:txBody>
      </p:sp>
      <p:sp>
        <p:nvSpPr>
          <p:cNvPr id="6" name="Footer Placeholder 5">
            <a:extLst>
              <a:ext uri="{FF2B5EF4-FFF2-40B4-BE49-F238E27FC236}">
                <a16:creationId xmlns:a16="http://schemas.microsoft.com/office/drawing/2014/main" id="{84362175-3018-411D-9C3B-0C33051319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DC3DB8-FF54-46E4-8D0C-CB4D5D63D7A2}"/>
              </a:ext>
            </a:extLst>
          </p:cNvPr>
          <p:cNvSpPr>
            <a:spLocks noGrp="1"/>
          </p:cNvSpPr>
          <p:nvPr>
            <p:ph type="sldNum" sz="quarter" idx="12"/>
          </p:nvPr>
        </p:nvSpPr>
        <p:spPr/>
        <p:txBody>
          <a:bodyPr/>
          <a:lstStyle/>
          <a:p>
            <a:fld id="{D7C8773C-43BE-4C5C-B02E-EA52E169AFAD}" type="slidenum">
              <a:rPr lang="en-US" smtClean="0"/>
              <a:t>‹#›</a:t>
            </a:fld>
            <a:endParaRPr lang="en-US"/>
          </a:p>
        </p:txBody>
      </p:sp>
    </p:spTree>
    <p:extLst>
      <p:ext uri="{BB962C8B-B14F-4D97-AF65-F5344CB8AC3E}">
        <p14:creationId xmlns:p14="http://schemas.microsoft.com/office/powerpoint/2010/main" val="3758309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11E70-C13C-42DD-974D-650A96BFFA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0DA1D1A-BA66-4B6F-94CB-8D65B8F3C1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ADFA1B-7089-46AE-AD3B-83444491E3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DC651D-FFC1-4944-BA33-5756BFF62676}"/>
              </a:ext>
            </a:extLst>
          </p:cNvPr>
          <p:cNvSpPr>
            <a:spLocks noGrp="1"/>
          </p:cNvSpPr>
          <p:nvPr>
            <p:ph type="dt" sz="half" idx="10"/>
          </p:nvPr>
        </p:nvSpPr>
        <p:spPr/>
        <p:txBody>
          <a:bodyPr/>
          <a:lstStyle/>
          <a:p>
            <a:fld id="{1AFC61F1-0C18-4305-BBDD-AE4A4B9BE414}" type="datetimeFigureOut">
              <a:rPr lang="en-US" smtClean="0"/>
              <a:t>3/30/2021</a:t>
            </a:fld>
            <a:endParaRPr lang="en-US"/>
          </a:p>
        </p:txBody>
      </p:sp>
      <p:sp>
        <p:nvSpPr>
          <p:cNvPr id="6" name="Footer Placeholder 5">
            <a:extLst>
              <a:ext uri="{FF2B5EF4-FFF2-40B4-BE49-F238E27FC236}">
                <a16:creationId xmlns:a16="http://schemas.microsoft.com/office/drawing/2014/main" id="{AC9053C1-38DC-4256-B5A0-7373FEB036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97B66B-23AC-47AB-A35D-58EC1066D10E}"/>
              </a:ext>
            </a:extLst>
          </p:cNvPr>
          <p:cNvSpPr>
            <a:spLocks noGrp="1"/>
          </p:cNvSpPr>
          <p:nvPr>
            <p:ph type="sldNum" sz="quarter" idx="12"/>
          </p:nvPr>
        </p:nvSpPr>
        <p:spPr/>
        <p:txBody>
          <a:bodyPr/>
          <a:lstStyle/>
          <a:p>
            <a:fld id="{D7C8773C-43BE-4C5C-B02E-EA52E169AFAD}" type="slidenum">
              <a:rPr lang="en-US" smtClean="0"/>
              <a:t>‹#›</a:t>
            </a:fld>
            <a:endParaRPr lang="en-US"/>
          </a:p>
        </p:txBody>
      </p:sp>
    </p:spTree>
    <p:extLst>
      <p:ext uri="{BB962C8B-B14F-4D97-AF65-F5344CB8AC3E}">
        <p14:creationId xmlns:p14="http://schemas.microsoft.com/office/powerpoint/2010/main" val="1687102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9000">
              <a:srgbClr val="7030A0"/>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6F4126-0E15-4497-81C0-E95F00FB62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B4E1F36-04DE-4750-88B9-9181B67C21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50182E-E879-4637-87BE-9C8617BA55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FC61F1-0C18-4305-BBDD-AE4A4B9BE414}" type="datetimeFigureOut">
              <a:rPr lang="en-US" smtClean="0"/>
              <a:t>3/30/2021</a:t>
            </a:fld>
            <a:endParaRPr lang="en-US"/>
          </a:p>
        </p:txBody>
      </p:sp>
      <p:sp>
        <p:nvSpPr>
          <p:cNvPr id="5" name="Footer Placeholder 4">
            <a:extLst>
              <a:ext uri="{FF2B5EF4-FFF2-40B4-BE49-F238E27FC236}">
                <a16:creationId xmlns:a16="http://schemas.microsoft.com/office/drawing/2014/main" id="{7168F1CA-B766-47B8-9AFA-DD3E06730D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79E1845-D35F-48CB-AD1B-7BDAE29E6A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C8773C-43BE-4C5C-B02E-EA52E169AFAD}" type="slidenum">
              <a:rPr lang="en-US" smtClean="0"/>
              <a:t>‹#›</a:t>
            </a:fld>
            <a:endParaRPr lang="en-US"/>
          </a:p>
        </p:txBody>
      </p:sp>
    </p:spTree>
    <p:extLst>
      <p:ext uri="{BB962C8B-B14F-4D97-AF65-F5344CB8AC3E}">
        <p14:creationId xmlns:p14="http://schemas.microsoft.com/office/powerpoint/2010/main" val="2851206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hyperlink" Target="https://3750-lms.azurewebsites.net/"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2000"/>
            <a:lum/>
          </a:blip>
          <a:srcRect/>
          <a:stretch>
            <a:fillRect l="-8000" r="-8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88185-FBDE-4F41-81B1-C0D36BD2B2DA}"/>
              </a:ext>
            </a:extLst>
          </p:cNvPr>
          <p:cNvSpPr>
            <a:spLocks noGrp="1"/>
          </p:cNvSpPr>
          <p:nvPr>
            <p:ph type="ctrTitle"/>
          </p:nvPr>
        </p:nvSpPr>
        <p:spPr>
          <a:xfrm>
            <a:off x="1524000" y="5410898"/>
            <a:ext cx="9144000" cy="833875"/>
          </a:xfrm>
        </p:spPr>
        <p:txBody>
          <a:bodyPr>
            <a:normAutofit fontScale="90000"/>
          </a:bodyPr>
          <a:lstStyle/>
          <a:p>
            <a:r>
              <a:rPr lang="en-US" b="1" dirty="0">
                <a:solidFill>
                  <a:schemeClr val="bg1"/>
                </a:solidFill>
              </a:rPr>
              <a:t>LMS - Architecture</a:t>
            </a:r>
          </a:p>
        </p:txBody>
      </p:sp>
      <p:sp>
        <p:nvSpPr>
          <p:cNvPr id="3" name="Subtitle 2">
            <a:extLst>
              <a:ext uri="{FF2B5EF4-FFF2-40B4-BE49-F238E27FC236}">
                <a16:creationId xmlns:a16="http://schemas.microsoft.com/office/drawing/2014/main" id="{3A486DFF-3CB7-4E51-B817-926AC3E4D693}"/>
              </a:ext>
            </a:extLst>
          </p:cNvPr>
          <p:cNvSpPr>
            <a:spLocks noGrp="1"/>
          </p:cNvSpPr>
          <p:nvPr>
            <p:ph type="subTitle" idx="1"/>
          </p:nvPr>
        </p:nvSpPr>
        <p:spPr>
          <a:xfrm>
            <a:off x="4513277" y="6118735"/>
            <a:ext cx="3165446" cy="433067"/>
          </a:xfrm>
        </p:spPr>
        <p:txBody>
          <a:bodyPr/>
          <a:lstStyle/>
          <a:p>
            <a:r>
              <a:rPr lang="en-US" dirty="0">
                <a:solidFill>
                  <a:schemeClr val="bg1"/>
                </a:solidFill>
              </a:rPr>
              <a:t>The Git’r Dun Team </a:t>
            </a:r>
          </a:p>
        </p:txBody>
      </p:sp>
    </p:spTree>
    <p:extLst>
      <p:ext uri="{BB962C8B-B14F-4D97-AF65-F5344CB8AC3E}">
        <p14:creationId xmlns:p14="http://schemas.microsoft.com/office/powerpoint/2010/main" val="2579994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7AA17-A8F1-4637-A84F-DE3CBB7FD22E}"/>
              </a:ext>
            </a:extLst>
          </p:cNvPr>
          <p:cNvSpPr>
            <a:spLocks noGrp="1"/>
          </p:cNvSpPr>
          <p:nvPr>
            <p:ph type="title"/>
          </p:nvPr>
        </p:nvSpPr>
        <p:spPr/>
        <p:txBody>
          <a:bodyPr/>
          <a:lstStyle/>
          <a:p>
            <a:r>
              <a:rPr lang="en-US" b="1" dirty="0">
                <a:solidFill>
                  <a:schemeClr val="bg1"/>
                </a:solidFill>
              </a:rPr>
              <a:t>Microsoft Azure DevOps</a:t>
            </a:r>
          </a:p>
        </p:txBody>
      </p:sp>
      <p:sp>
        <p:nvSpPr>
          <p:cNvPr id="3" name="Content Placeholder 2">
            <a:extLst>
              <a:ext uri="{FF2B5EF4-FFF2-40B4-BE49-F238E27FC236}">
                <a16:creationId xmlns:a16="http://schemas.microsoft.com/office/drawing/2014/main" id="{0FEA2636-2CF5-4725-A2E3-EDF7351672F7}"/>
              </a:ext>
            </a:extLst>
          </p:cNvPr>
          <p:cNvSpPr>
            <a:spLocks noGrp="1"/>
          </p:cNvSpPr>
          <p:nvPr>
            <p:ph idx="1"/>
          </p:nvPr>
        </p:nvSpPr>
        <p:spPr/>
        <p:txBody>
          <a:bodyPr/>
          <a:lstStyle/>
          <a:p>
            <a:r>
              <a:rPr lang="en-US" dirty="0">
                <a:solidFill>
                  <a:schemeClr val="bg1"/>
                </a:solidFill>
              </a:rPr>
              <a:t>Free for Students (https://azure.microsoft.com/en-us/free/students/)</a:t>
            </a:r>
          </a:p>
          <a:p>
            <a:r>
              <a:rPr lang="en-US" dirty="0">
                <a:solidFill>
                  <a:schemeClr val="bg1"/>
                </a:solidFill>
              </a:rPr>
              <a:t>Azure SQL Server</a:t>
            </a:r>
          </a:p>
          <a:p>
            <a:r>
              <a:rPr lang="en-US" dirty="0">
                <a:solidFill>
                  <a:schemeClr val="bg1"/>
                </a:solidFill>
              </a:rPr>
              <a:t>Azure SQL Database</a:t>
            </a:r>
          </a:p>
          <a:p>
            <a:r>
              <a:rPr lang="en-US" dirty="0">
                <a:solidFill>
                  <a:schemeClr val="bg1"/>
                </a:solidFill>
              </a:rPr>
              <a:t>SSMS</a:t>
            </a:r>
          </a:p>
          <a:p>
            <a:r>
              <a:rPr lang="en-US" dirty="0">
                <a:solidFill>
                  <a:schemeClr val="bg1"/>
                </a:solidFill>
              </a:rPr>
              <a:t>Azure App Service</a:t>
            </a:r>
          </a:p>
          <a:p>
            <a:r>
              <a:rPr lang="en-US" dirty="0">
                <a:solidFill>
                  <a:schemeClr val="bg1"/>
                </a:solidFill>
              </a:rPr>
              <a:t>Azure BLOB Storage</a:t>
            </a:r>
          </a:p>
          <a:p>
            <a:r>
              <a:rPr lang="en-US" dirty="0">
                <a:solidFill>
                  <a:schemeClr val="bg1"/>
                </a:solidFill>
              </a:rPr>
              <a:t>Visual Studio IDE</a:t>
            </a:r>
          </a:p>
        </p:txBody>
      </p:sp>
      <p:pic>
        <p:nvPicPr>
          <p:cNvPr id="5" name="Picture 4">
            <a:extLst>
              <a:ext uri="{FF2B5EF4-FFF2-40B4-BE49-F238E27FC236}">
                <a16:creationId xmlns:a16="http://schemas.microsoft.com/office/drawing/2014/main" id="{1C6FF98C-C351-4C77-93D5-C3FB7FDE5E41}"/>
              </a:ext>
            </a:extLst>
          </p:cNvPr>
          <p:cNvPicPr>
            <a:picLocks noChangeAspect="1"/>
          </p:cNvPicPr>
          <p:nvPr/>
        </p:nvPicPr>
        <p:blipFill>
          <a:blip r:embed="rId3"/>
          <a:stretch>
            <a:fillRect/>
          </a:stretch>
        </p:blipFill>
        <p:spPr>
          <a:xfrm>
            <a:off x="4790416" y="2506911"/>
            <a:ext cx="3542171" cy="1844178"/>
          </a:xfrm>
          <a:prstGeom prst="rect">
            <a:avLst/>
          </a:prstGeom>
        </p:spPr>
      </p:pic>
      <p:pic>
        <p:nvPicPr>
          <p:cNvPr id="7" name="Picture 6">
            <a:extLst>
              <a:ext uri="{FF2B5EF4-FFF2-40B4-BE49-F238E27FC236}">
                <a16:creationId xmlns:a16="http://schemas.microsoft.com/office/drawing/2014/main" id="{51088327-D0B6-4AA3-ACAD-215696D9E182}"/>
              </a:ext>
            </a:extLst>
          </p:cNvPr>
          <p:cNvPicPr>
            <a:picLocks noChangeAspect="1"/>
          </p:cNvPicPr>
          <p:nvPr/>
        </p:nvPicPr>
        <p:blipFill>
          <a:blip r:embed="rId4"/>
          <a:stretch>
            <a:fillRect/>
          </a:stretch>
        </p:blipFill>
        <p:spPr>
          <a:xfrm>
            <a:off x="4790416" y="4485747"/>
            <a:ext cx="3542171" cy="1909886"/>
          </a:xfrm>
          <a:prstGeom prst="rect">
            <a:avLst/>
          </a:prstGeom>
        </p:spPr>
      </p:pic>
      <p:pic>
        <p:nvPicPr>
          <p:cNvPr id="9" name="Picture 8">
            <a:extLst>
              <a:ext uri="{FF2B5EF4-FFF2-40B4-BE49-F238E27FC236}">
                <a16:creationId xmlns:a16="http://schemas.microsoft.com/office/drawing/2014/main" id="{2F3A7897-EFCA-482E-BD77-021CF70DBEE7}"/>
              </a:ext>
            </a:extLst>
          </p:cNvPr>
          <p:cNvPicPr>
            <a:picLocks noChangeAspect="1"/>
          </p:cNvPicPr>
          <p:nvPr/>
        </p:nvPicPr>
        <p:blipFill>
          <a:blip r:embed="rId5"/>
          <a:stretch>
            <a:fillRect/>
          </a:stretch>
        </p:blipFill>
        <p:spPr>
          <a:xfrm>
            <a:off x="8834581" y="2483107"/>
            <a:ext cx="2686550" cy="3912526"/>
          </a:xfrm>
          <a:prstGeom prst="rect">
            <a:avLst/>
          </a:prstGeom>
        </p:spPr>
      </p:pic>
    </p:spTree>
    <p:extLst>
      <p:ext uri="{BB962C8B-B14F-4D97-AF65-F5344CB8AC3E}">
        <p14:creationId xmlns:p14="http://schemas.microsoft.com/office/powerpoint/2010/main" val="2051676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823F0-A8AF-46B6-B6E5-199AB2BF4D16}"/>
              </a:ext>
            </a:extLst>
          </p:cNvPr>
          <p:cNvSpPr>
            <a:spLocks noGrp="1"/>
          </p:cNvSpPr>
          <p:nvPr>
            <p:ph type="title"/>
          </p:nvPr>
        </p:nvSpPr>
        <p:spPr/>
        <p:txBody>
          <a:bodyPr/>
          <a:lstStyle/>
          <a:p>
            <a:r>
              <a:rPr lang="en-US" b="1" dirty="0">
                <a:solidFill>
                  <a:schemeClr val="bg1"/>
                </a:solidFill>
              </a:rPr>
              <a:t>Blazor Server</a:t>
            </a:r>
          </a:p>
        </p:txBody>
      </p:sp>
      <p:sp>
        <p:nvSpPr>
          <p:cNvPr id="3" name="Content Placeholder 2">
            <a:extLst>
              <a:ext uri="{FF2B5EF4-FFF2-40B4-BE49-F238E27FC236}">
                <a16:creationId xmlns:a16="http://schemas.microsoft.com/office/drawing/2014/main" id="{DC3A02E9-43FE-4F1B-B5EE-63A7F43EB45B}"/>
              </a:ext>
            </a:extLst>
          </p:cNvPr>
          <p:cNvSpPr>
            <a:spLocks noGrp="1"/>
          </p:cNvSpPr>
          <p:nvPr>
            <p:ph idx="1"/>
          </p:nvPr>
        </p:nvSpPr>
        <p:spPr/>
        <p:txBody>
          <a:bodyPr/>
          <a:lstStyle/>
          <a:p>
            <a:r>
              <a:rPr lang="en-US" dirty="0" err="1">
                <a:solidFill>
                  <a:schemeClr val="bg1"/>
                </a:solidFill>
              </a:rPr>
              <a:t>Transpiled</a:t>
            </a:r>
            <a:r>
              <a:rPr lang="en-US" dirty="0">
                <a:solidFill>
                  <a:schemeClr val="bg1"/>
                </a:solidFill>
              </a:rPr>
              <a:t> into </a:t>
            </a:r>
            <a:r>
              <a:rPr lang="en-US" dirty="0" err="1">
                <a:solidFill>
                  <a:schemeClr val="bg1"/>
                </a:solidFill>
              </a:rPr>
              <a:t>Webassembly</a:t>
            </a:r>
            <a:endParaRPr lang="en-US" dirty="0">
              <a:solidFill>
                <a:schemeClr val="bg1"/>
              </a:solidFill>
            </a:endParaRPr>
          </a:p>
          <a:p>
            <a:r>
              <a:rPr lang="en-US" dirty="0">
                <a:solidFill>
                  <a:schemeClr val="bg1"/>
                </a:solidFill>
              </a:rPr>
              <a:t>Blazor can do anything HTML &amp; CSS </a:t>
            </a:r>
          </a:p>
          <a:p>
            <a:pPr marL="0" indent="0">
              <a:buNone/>
            </a:pPr>
            <a:r>
              <a:rPr lang="en-US" dirty="0">
                <a:solidFill>
                  <a:schemeClr val="bg1"/>
                </a:solidFill>
              </a:rPr>
              <a:t>can do</a:t>
            </a:r>
          </a:p>
          <a:p>
            <a:r>
              <a:rPr lang="en-US" dirty="0">
                <a:solidFill>
                  <a:schemeClr val="bg1"/>
                </a:solidFill>
              </a:rPr>
              <a:t>Blazor can do anything JS can do</a:t>
            </a:r>
          </a:p>
          <a:p>
            <a:r>
              <a:rPr lang="en-US" dirty="0" err="1">
                <a:solidFill>
                  <a:schemeClr val="bg1"/>
                </a:solidFill>
              </a:rPr>
              <a:t>SignalR</a:t>
            </a:r>
            <a:r>
              <a:rPr lang="en-US" dirty="0">
                <a:solidFill>
                  <a:schemeClr val="bg1"/>
                </a:solidFill>
              </a:rPr>
              <a:t> without JS</a:t>
            </a:r>
          </a:p>
          <a:p>
            <a:r>
              <a:rPr lang="en-US" dirty="0" err="1">
                <a:solidFill>
                  <a:schemeClr val="bg1"/>
                </a:solidFill>
              </a:rPr>
              <a:t>LazyLoading</a:t>
            </a:r>
            <a:endParaRPr lang="en-US" dirty="0">
              <a:solidFill>
                <a:schemeClr val="bg1"/>
              </a:solidFill>
            </a:endParaRPr>
          </a:p>
          <a:p>
            <a:r>
              <a:rPr lang="en-US" dirty="0">
                <a:solidFill>
                  <a:schemeClr val="bg1"/>
                </a:solidFill>
              </a:rPr>
              <a:t>Service Oriented</a:t>
            </a:r>
          </a:p>
        </p:txBody>
      </p:sp>
      <p:pic>
        <p:nvPicPr>
          <p:cNvPr id="5" name="Picture 4">
            <a:extLst>
              <a:ext uri="{FF2B5EF4-FFF2-40B4-BE49-F238E27FC236}">
                <a16:creationId xmlns:a16="http://schemas.microsoft.com/office/drawing/2014/main" id="{66D3AC0D-93E8-45D0-A218-4E38177A72FA}"/>
              </a:ext>
            </a:extLst>
          </p:cNvPr>
          <p:cNvPicPr>
            <a:picLocks noChangeAspect="1"/>
          </p:cNvPicPr>
          <p:nvPr/>
        </p:nvPicPr>
        <p:blipFill>
          <a:blip r:embed="rId3"/>
          <a:stretch>
            <a:fillRect/>
          </a:stretch>
        </p:blipFill>
        <p:spPr>
          <a:xfrm>
            <a:off x="6492294" y="104572"/>
            <a:ext cx="5699706" cy="3442106"/>
          </a:xfrm>
          <a:prstGeom prst="rect">
            <a:avLst/>
          </a:prstGeom>
        </p:spPr>
      </p:pic>
      <p:pic>
        <p:nvPicPr>
          <p:cNvPr id="7" name="Picture 6">
            <a:extLst>
              <a:ext uri="{FF2B5EF4-FFF2-40B4-BE49-F238E27FC236}">
                <a16:creationId xmlns:a16="http://schemas.microsoft.com/office/drawing/2014/main" id="{27CAC0A7-E1D7-472D-B1B1-05F07D34079B}"/>
              </a:ext>
            </a:extLst>
          </p:cNvPr>
          <p:cNvPicPr>
            <a:picLocks noChangeAspect="1"/>
          </p:cNvPicPr>
          <p:nvPr/>
        </p:nvPicPr>
        <p:blipFill>
          <a:blip r:embed="rId4"/>
          <a:stretch>
            <a:fillRect/>
          </a:stretch>
        </p:blipFill>
        <p:spPr>
          <a:xfrm>
            <a:off x="6096000" y="3664513"/>
            <a:ext cx="6012114" cy="3088915"/>
          </a:xfrm>
          <a:prstGeom prst="rect">
            <a:avLst/>
          </a:prstGeom>
        </p:spPr>
      </p:pic>
    </p:spTree>
    <p:extLst>
      <p:ext uri="{BB962C8B-B14F-4D97-AF65-F5344CB8AC3E}">
        <p14:creationId xmlns:p14="http://schemas.microsoft.com/office/powerpoint/2010/main" val="683984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5A2DA-D799-453C-8ED3-4E52DFE3F025}"/>
              </a:ext>
            </a:extLst>
          </p:cNvPr>
          <p:cNvSpPr>
            <a:spLocks noGrp="1"/>
          </p:cNvSpPr>
          <p:nvPr>
            <p:ph type="title"/>
          </p:nvPr>
        </p:nvSpPr>
        <p:spPr/>
        <p:txBody>
          <a:bodyPr/>
          <a:lstStyle/>
          <a:p>
            <a:r>
              <a:rPr lang="en-US" b="1" dirty="0">
                <a:solidFill>
                  <a:schemeClr val="bg1"/>
                </a:solidFill>
              </a:rPr>
              <a:t>Data Access</a:t>
            </a:r>
          </a:p>
        </p:txBody>
      </p:sp>
      <p:sp>
        <p:nvSpPr>
          <p:cNvPr id="3" name="Content Placeholder 2">
            <a:extLst>
              <a:ext uri="{FF2B5EF4-FFF2-40B4-BE49-F238E27FC236}">
                <a16:creationId xmlns:a16="http://schemas.microsoft.com/office/drawing/2014/main" id="{45DFD3E2-C131-434A-ACEB-8934C73D6B16}"/>
              </a:ext>
            </a:extLst>
          </p:cNvPr>
          <p:cNvSpPr>
            <a:spLocks noGrp="1"/>
          </p:cNvSpPr>
          <p:nvPr>
            <p:ph idx="1"/>
          </p:nvPr>
        </p:nvSpPr>
        <p:spPr>
          <a:xfrm>
            <a:off x="837422" y="1922554"/>
            <a:ext cx="10515600" cy="4351338"/>
          </a:xfrm>
        </p:spPr>
        <p:txBody>
          <a:bodyPr/>
          <a:lstStyle/>
          <a:p>
            <a:r>
              <a:rPr lang="en-US" dirty="0">
                <a:solidFill>
                  <a:schemeClr val="bg1"/>
                </a:solidFill>
              </a:rPr>
              <a:t>Entity Framework</a:t>
            </a:r>
          </a:p>
          <a:p>
            <a:r>
              <a:rPr lang="en-US" dirty="0">
                <a:solidFill>
                  <a:schemeClr val="bg1"/>
                </a:solidFill>
              </a:rPr>
              <a:t>LINQ</a:t>
            </a:r>
          </a:p>
          <a:p>
            <a:r>
              <a:rPr lang="en-US" dirty="0" err="1">
                <a:solidFill>
                  <a:schemeClr val="bg1"/>
                </a:solidFill>
              </a:rPr>
              <a:t>DbService</a:t>
            </a:r>
            <a:endParaRPr lang="en-US" dirty="0">
              <a:solidFill>
                <a:schemeClr val="bg1"/>
              </a:solidFill>
            </a:endParaRPr>
          </a:p>
        </p:txBody>
      </p:sp>
      <p:pic>
        <p:nvPicPr>
          <p:cNvPr id="5" name="Picture 4">
            <a:extLst>
              <a:ext uri="{FF2B5EF4-FFF2-40B4-BE49-F238E27FC236}">
                <a16:creationId xmlns:a16="http://schemas.microsoft.com/office/drawing/2014/main" id="{E2496513-42B3-4FDA-B82D-8F66CE4F7122}"/>
              </a:ext>
            </a:extLst>
          </p:cNvPr>
          <p:cNvPicPr>
            <a:picLocks noChangeAspect="1"/>
          </p:cNvPicPr>
          <p:nvPr/>
        </p:nvPicPr>
        <p:blipFill>
          <a:blip r:embed="rId3"/>
          <a:stretch>
            <a:fillRect/>
          </a:stretch>
        </p:blipFill>
        <p:spPr>
          <a:xfrm>
            <a:off x="5682937" y="3508313"/>
            <a:ext cx="3193536" cy="3349687"/>
          </a:xfrm>
          <a:prstGeom prst="rect">
            <a:avLst/>
          </a:prstGeom>
        </p:spPr>
      </p:pic>
      <p:pic>
        <p:nvPicPr>
          <p:cNvPr id="7" name="Picture 6">
            <a:extLst>
              <a:ext uri="{FF2B5EF4-FFF2-40B4-BE49-F238E27FC236}">
                <a16:creationId xmlns:a16="http://schemas.microsoft.com/office/drawing/2014/main" id="{4515218D-D275-4390-BA8F-6EB0C0FB0564}"/>
              </a:ext>
            </a:extLst>
          </p:cNvPr>
          <p:cNvPicPr>
            <a:picLocks noChangeAspect="1"/>
          </p:cNvPicPr>
          <p:nvPr/>
        </p:nvPicPr>
        <p:blipFill>
          <a:blip r:embed="rId4"/>
          <a:stretch>
            <a:fillRect/>
          </a:stretch>
        </p:blipFill>
        <p:spPr>
          <a:xfrm>
            <a:off x="8876473" y="3622945"/>
            <a:ext cx="3315527" cy="3235055"/>
          </a:xfrm>
          <a:prstGeom prst="rect">
            <a:avLst/>
          </a:prstGeom>
        </p:spPr>
      </p:pic>
      <p:pic>
        <p:nvPicPr>
          <p:cNvPr id="9" name="Picture 8">
            <a:extLst>
              <a:ext uri="{FF2B5EF4-FFF2-40B4-BE49-F238E27FC236}">
                <a16:creationId xmlns:a16="http://schemas.microsoft.com/office/drawing/2014/main" id="{2BF7E8DB-F0AA-4F0E-B70D-6005B609BED8}"/>
              </a:ext>
            </a:extLst>
          </p:cNvPr>
          <p:cNvPicPr>
            <a:picLocks noChangeAspect="1"/>
          </p:cNvPicPr>
          <p:nvPr/>
        </p:nvPicPr>
        <p:blipFill>
          <a:blip r:embed="rId5"/>
          <a:stretch>
            <a:fillRect/>
          </a:stretch>
        </p:blipFill>
        <p:spPr>
          <a:xfrm>
            <a:off x="5553987" y="0"/>
            <a:ext cx="3193536" cy="3335726"/>
          </a:xfrm>
          <a:prstGeom prst="rect">
            <a:avLst/>
          </a:prstGeom>
        </p:spPr>
      </p:pic>
      <p:pic>
        <p:nvPicPr>
          <p:cNvPr id="11" name="Picture 10">
            <a:extLst>
              <a:ext uri="{FF2B5EF4-FFF2-40B4-BE49-F238E27FC236}">
                <a16:creationId xmlns:a16="http://schemas.microsoft.com/office/drawing/2014/main" id="{A569EF13-B037-4140-8E93-0F3B8E42AC7A}"/>
              </a:ext>
            </a:extLst>
          </p:cNvPr>
          <p:cNvPicPr>
            <a:picLocks noChangeAspect="1"/>
          </p:cNvPicPr>
          <p:nvPr/>
        </p:nvPicPr>
        <p:blipFill>
          <a:blip r:embed="rId6"/>
          <a:stretch>
            <a:fillRect/>
          </a:stretch>
        </p:blipFill>
        <p:spPr>
          <a:xfrm>
            <a:off x="8747523" y="0"/>
            <a:ext cx="3444477" cy="3107000"/>
          </a:xfrm>
          <a:prstGeom prst="rect">
            <a:avLst/>
          </a:prstGeom>
        </p:spPr>
      </p:pic>
    </p:spTree>
    <p:extLst>
      <p:ext uri="{BB962C8B-B14F-4D97-AF65-F5344CB8AC3E}">
        <p14:creationId xmlns:p14="http://schemas.microsoft.com/office/powerpoint/2010/main" val="1150052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C07C8-81B4-4E97-BC42-6342D7B902F1}"/>
              </a:ext>
            </a:extLst>
          </p:cNvPr>
          <p:cNvSpPr>
            <a:spLocks noGrp="1"/>
          </p:cNvSpPr>
          <p:nvPr>
            <p:ph type="title"/>
          </p:nvPr>
        </p:nvSpPr>
        <p:spPr/>
        <p:txBody>
          <a:bodyPr/>
          <a:lstStyle/>
          <a:p>
            <a:r>
              <a:rPr lang="en-US" b="1" dirty="0">
                <a:solidFill>
                  <a:schemeClr val="bg1"/>
                </a:solidFill>
              </a:rPr>
              <a:t>Client-Side Libraries</a:t>
            </a:r>
          </a:p>
        </p:txBody>
      </p:sp>
      <p:sp>
        <p:nvSpPr>
          <p:cNvPr id="3" name="Content Placeholder 2">
            <a:extLst>
              <a:ext uri="{FF2B5EF4-FFF2-40B4-BE49-F238E27FC236}">
                <a16:creationId xmlns:a16="http://schemas.microsoft.com/office/drawing/2014/main" id="{89401DA9-004F-4931-B40F-918A1E399D81}"/>
              </a:ext>
            </a:extLst>
          </p:cNvPr>
          <p:cNvSpPr>
            <a:spLocks noGrp="1"/>
          </p:cNvSpPr>
          <p:nvPr>
            <p:ph idx="1"/>
          </p:nvPr>
        </p:nvSpPr>
        <p:spPr/>
        <p:txBody>
          <a:bodyPr/>
          <a:lstStyle/>
          <a:p>
            <a:r>
              <a:rPr lang="en-US" dirty="0" err="1">
                <a:solidFill>
                  <a:schemeClr val="bg1"/>
                </a:solidFill>
              </a:rPr>
              <a:t>Blazored</a:t>
            </a:r>
            <a:r>
              <a:rPr lang="en-US" dirty="0">
                <a:solidFill>
                  <a:schemeClr val="bg1"/>
                </a:solidFill>
              </a:rPr>
              <a:t> (General UI Components)</a:t>
            </a:r>
          </a:p>
          <a:p>
            <a:r>
              <a:rPr lang="en-US" dirty="0" err="1">
                <a:solidFill>
                  <a:schemeClr val="bg1"/>
                </a:solidFill>
              </a:rPr>
              <a:t>MatBlazor</a:t>
            </a:r>
            <a:r>
              <a:rPr lang="en-US" dirty="0">
                <a:solidFill>
                  <a:schemeClr val="bg1"/>
                </a:solidFill>
              </a:rPr>
              <a:t> (Tables and Tooltips)</a:t>
            </a:r>
          </a:p>
          <a:p>
            <a:r>
              <a:rPr lang="en-US" dirty="0" err="1">
                <a:solidFill>
                  <a:schemeClr val="bg1"/>
                </a:solidFill>
              </a:rPr>
              <a:t>Toastr</a:t>
            </a:r>
            <a:r>
              <a:rPr lang="en-US" dirty="0">
                <a:solidFill>
                  <a:schemeClr val="bg1"/>
                </a:solidFill>
              </a:rPr>
              <a:t> (Notifications)</a:t>
            </a:r>
          </a:p>
          <a:p>
            <a:r>
              <a:rPr lang="en-US" dirty="0" err="1">
                <a:solidFill>
                  <a:schemeClr val="bg1"/>
                </a:solidFill>
              </a:rPr>
              <a:t>Syncfusion</a:t>
            </a:r>
            <a:r>
              <a:rPr lang="en-US" dirty="0">
                <a:solidFill>
                  <a:schemeClr val="bg1"/>
                </a:solidFill>
              </a:rPr>
              <a:t> Blazor (Calendar)</a:t>
            </a:r>
          </a:p>
          <a:p>
            <a:r>
              <a:rPr lang="en-US" dirty="0">
                <a:solidFill>
                  <a:schemeClr val="bg1"/>
                </a:solidFill>
              </a:rPr>
              <a:t>Blazor Input File (File Upload Helper)</a:t>
            </a:r>
          </a:p>
          <a:p>
            <a:r>
              <a:rPr lang="en-US" dirty="0" err="1">
                <a:solidFill>
                  <a:schemeClr val="bg1"/>
                </a:solidFill>
              </a:rPr>
              <a:t>HighCharts</a:t>
            </a:r>
            <a:r>
              <a:rPr lang="en-US" dirty="0">
                <a:solidFill>
                  <a:schemeClr val="bg1"/>
                </a:solidFill>
              </a:rPr>
              <a:t> (Charts)</a:t>
            </a:r>
          </a:p>
          <a:p>
            <a:r>
              <a:rPr lang="en-US" dirty="0" err="1">
                <a:solidFill>
                  <a:schemeClr val="bg1"/>
                </a:solidFill>
              </a:rPr>
              <a:t>Blazored</a:t>
            </a:r>
            <a:r>
              <a:rPr lang="en-US" dirty="0">
                <a:solidFill>
                  <a:schemeClr val="bg1"/>
                </a:solidFill>
              </a:rPr>
              <a:t> Local Storage (Session Storage)</a:t>
            </a:r>
          </a:p>
        </p:txBody>
      </p:sp>
      <p:pic>
        <p:nvPicPr>
          <p:cNvPr id="5" name="Picture 4">
            <a:extLst>
              <a:ext uri="{FF2B5EF4-FFF2-40B4-BE49-F238E27FC236}">
                <a16:creationId xmlns:a16="http://schemas.microsoft.com/office/drawing/2014/main" id="{EFA805D4-89A3-48F4-9B41-D144BCB68437}"/>
              </a:ext>
            </a:extLst>
          </p:cNvPr>
          <p:cNvPicPr>
            <a:picLocks noChangeAspect="1"/>
          </p:cNvPicPr>
          <p:nvPr/>
        </p:nvPicPr>
        <p:blipFill>
          <a:blip r:embed="rId3"/>
          <a:stretch>
            <a:fillRect/>
          </a:stretch>
        </p:blipFill>
        <p:spPr>
          <a:xfrm>
            <a:off x="7053943" y="296557"/>
            <a:ext cx="4953437" cy="5158823"/>
          </a:xfrm>
          <a:prstGeom prst="rect">
            <a:avLst/>
          </a:prstGeom>
        </p:spPr>
      </p:pic>
    </p:spTree>
    <p:extLst>
      <p:ext uri="{BB962C8B-B14F-4D97-AF65-F5344CB8AC3E}">
        <p14:creationId xmlns:p14="http://schemas.microsoft.com/office/powerpoint/2010/main" val="3079386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DBB88-9F3C-436F-B109-27E695A8CD80}"/>
              </a:ext>
            </a:extLst>
          </p:cNvPr>
          <p:cNvSpPr>
            <a:spLocks noGrp="1"/>
          </p:cNvSpPr>
          <p:nvPr>
            <p:ph type="title"/>
          </p:nvPr>
        </p:nvSpPr>
        <p:spPr/>
        <p:txBody>
          <a:bodyPr/>
          <a:lstStyle/>
          <a:p>
            <a:r>
              <a:rPr lang="en-US" b="1" dirty="0">
                <a:solidFill>
                  <a:schemeClr val="bg1"/>
                </a:solidFill>
              </a:rPr>
              <a:t>API Integration &amp; Testing</a:t>
            </a:r>
          </a:p>
        </p:txBody>
      </p:sp>
      <p:sp>
        <p:nvSpPr>
          <p:cNvPr id="3" name="Content Placeholder 2">
            <a:extLst>
              <a:ext uri="{FF2B5EF4-FFF2-40B4-BE49-F238E27FC236}">
                <a16:creationId xmlns:a16="http://schemas.microsoft.com/office/drawing/2014/main" id="{6F8625C1-389F-417D-8AA7-5C36E6542F5F}"/>
              </a:ext>
            </a:extLst>
          </p:cNvPr>
          <p:cNvSpPr>
            <a:spLocks noGrp="1"/>
          </p:cNvSpPr>
          <p:nvPr>
            <p:ph idx="1"/>
          </p:nvPr>
        </p:nvSpPr>
        <p:spPr/>
        <p:txBody>
          <a:bodyPr>
            <a:normAutofit lnSpcReduction="10000"/>
          </a:bodyPr>
          <a:lstStyle/>
          <a:p>
            <a:r>
              <a:rPr lang="en-US" dirty="0" err="1">
                <a:solidFill>
                  <a:schemeClr val="bg1"/>
                </a:solidFill>
              </a:rPr>
              <a:t>StripAPI</a:t>
            </a:r>
            <a:endParaRPr lang="en-US" dirty="0">
              <a:solidFill>
                <a:schemeClr val="bg1"/>
              </a:solidFill>
            </a:endParaRPr>
          </a:p>
          <a:p>
            <a:r>
              <a:rPr lang="en-US" dirty="0" err="1">
                <a:solidFill>
                  <a:schemeClr val="bg1"/>
                </a:solidFill>
              </a:rPr>
              <a:t>RestSharp</a:t>
            </a:r>
            <a:endParaRPr lang="en-US" dirty="0">
              <a:solidFill>
                <a:schemeClr val="bg1"/>
              </a:solidFill>
            </a:endParaRPr>
          </a:p>
          <a:p>
            <a:r>
              <a:rPr lang="en-US" dirty="0" err="1">
                <a:solidFill>
                  <a:schemeClr val="bg1"/>
                </a:solidFill>
              </a:rPr>
              <a:t>Xunit</a:t>
            </a:r>
            <a:endParaRPr lang="en-US" dirty="0">
              <a:solidFill>
                <a:schemeClr val="bg1"/>
              </a:solidFill>
            </a:endParaRPr>
          </a:p>
          <a:p>
            <a:r>
              <a:rPr lang="en-US" dirty="0" err="1">
                <a:solidFill>
                  <a:schemeClr val="bg1"/>
                </a:solidFill>
              </a:rPr>
              <a:t>Shouldly</a:t>
            </a:r>
            <a:endParaRPr lang="en-US" dirty="0">
              <a:solidFill>
                <a:schemeClr val="bg1"/>
              </a:solidFill>
            </a:endParaRPr>
          </a:p>
          <a:p>
            <a:endParaRPr lang="en-US" dirty="0">
              <a:solidFill>
                <a:schemeClr val="bg1"/>
              </a:solidFill>
            </a:endParaRPr>
          </a:p>
          <a:p>
            <a:endParaRPr lang="en-US" dirty="0">
              <a:solidFill>
                <a:schemeClr val="bg1"/>
              </a:solidFill>
            </a:endParaRPr>
          </a:p>
          <a:p>
            <a:pPr marL="0" indent="0">
              <a:buNone/>
            </a:pPr>
            <a:r>
              <a:rPr lang="en-US" dirty="0">
                <a:solidFill>
                  <a:schemeClr val="bg1"/>
                </a:solidFill>
              </a:rPr>
              <a:t>Arrange. </a:t>
            </a:r>
          </a:p>
          <a:p>
            <a:pPr marL="0" indent="0">
              <a:buNone/>
            </a:pPr>
            <a:r>
              <a:rPr lang="en-US" dirty="0">
                <a:solidFill>
                  <a:schemeClr val="bg1"/>
                </a:solidFill>
              </a:rPr>
              <a:t>Act.</a:t>
            </a:r>
          </a:p>
          <a:p>
            <a:pPr marL="0" indent="0">
              <a:buNone/>
            </a:pPr>
            <a:r>
              <a:rPr lang="en-US" dirty="0">
                <a:solidFill>
                  <a:schemeClr val="bg1"/>
                </a:solidFill>
              </a:rPr>
              <a:t>Assert.</a:t>
            </a:r>
          </a:p>
          <a:p>
            <a:pPr marL="0" indent="0">
              <a:buNone/>
            </a:pPr>
            <a:endParaRPr lang="en-US" dirty="0"/>
          </a:p>
          <a:p>
            <a:endParaRPr lang="en-US" dirty="0"/>
          </a:p>
        </p:txBody>
      </p:sp>
      <p:pic>
        <p:nvPicPr>
          <p:cNvPr id="7" name="Picture 6">
            <a:extLst>
              <a:ext uri="{FF2B5EF4-FFF2-40B4-BE49-F238E27FC236}">
                <a16:creationId xmlns:a16="http://schemas.microsoft.com/office/drawing/2014/main" id="{7E00C8FA-7538-4B96-A079-8C2D3F8F8AF0}"/>
              </a:ext>
            </a:extLst>
          </p:cNvPr>
          <p:cNvPicPr>
            <a:picLocks noChangeAspect="1"/>
          </p:cNvPicPr>
          <p:nvPr/>
        </p:nvPicPr>
        <p:blipFill>
          <a:blip r:embed="rId3"/>
          <a:stretch>
            <a:fillRect/>
          </a:stretch>
        </p:blipFill>
        <p:spPr>
          <a:xfrm>
            <a:off x="3432722" y="1503189"/>
            <a:ext cx="8759278" cy="5253158"/>
          </a:xfrm>
          <a:prstGeom prst="rect">
            <a:avLst/>
          </a:prstGeom>
        </p:spPr>
      </p:pic>
      <p:pic>
        <p:nvPicPr>
          <p:cNvPr id="5" name="Picture 4">
            <a:extLst>
              <a:ext uri="{FF2B5EF4-FFF2-40B4-BE49-F238E27FC236}">
                <a16:creationId xmlns:a16="http://schemas.microsoft.com/office/drawing/2014/main" id="{36AF6ABA-8FEC-4DF1-9EF2-CC41D51BE9D3}"/>
              </a:ext>
            </a:extLst>
          </p:cNvPr>
          <p:cNvPicPr>
            <a:picLocks noChangeAspect="1"/>
          </p:cNvPicPr>
          <p:nvPr/>
        </p:nvPicPr>
        <p:blipFill>
          <a:blip r:embed="rId4"/>
          <a:stretch>
            <a:fillRect/>
          </a:stretch>
        </p:blipFill>
        <p:spPr>
          <a:xfrm>
            <a:off x="8377946" y="0"/>
            <a:ext cx="3814054" cy="4786765"/>
          </a:xfrm>
          <a:prstGeom prst="rect">
            <a:avLst/>
          </a:prstGeom>
        </p:spPr>
      </p:pic>
    </p:spTree>
    <p:extLst>
      <p:ext uri="{BB962C8B-B14F-4D97-AF65-F5344CB8AC3E}">
        <p14:creationId xmlns:p14="http://schemas.microsoft.com/office/powerpoint/2010/main" val="2334862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E7020-D1FD-4433-B385-5CD5CFDA30B3}"/>
              </a:ext>
            </a:extLst>
          </p:cNvPr>
          <p:cNvSpPr>
            <a:spLocks noGrp="1"/>
          </p:cNvSpPr>
          <p:nvPr>
            <p:ph type="title"/>
          </p:nvPr>
        </p:nvSpPr>
        <p:spPr/>
        <p:txBody>
          <a:bodyPr/>
          <a:lstStyle/>
          <a:p>
            <a:r>
              <a:rPr lang="en-US" b="1" dirty="0">
                <a:solidFill>
                  <a:schemeClr val="bg1"/>
                </a:solidFill>
              </a:rPr>
              <a:t>Versioning &amp; Source Control (Git)</a:t>
            </a:r>
          </a:p>
        </p:txBody>
      </p:sp>
      <p:sp>
        <p:nvSpPr>
          <p:cNvPr id="3" name="Content Placeholder 2">
            <a:extLst>
              <a:ext uri="{FF2B5EF4-FFF2-40B4-BE49-F238E27FC236}">
                <a16:creationId xmlns:a16="http://schemas.microsoft.com/office/drawing/2014/main" id="{475B25A2-6BD0-401F-BDE6-BE4F1129632D}"/>
              </a:ext>
            </a:extLst>
          </p:cNvPr>
          <p:cNvSpPr>
            <a:spLocks noGrp="1"/>
          </p:cNvSpPr>
          <p:nvPr>
            <p:ph idx="1"/>
          </p:nvPr>
        </p:nvSpPr>
        <p:spPr/>
        <p:txBody>
          <a:bodyPr/>
          <a:lstStyle/>
          <a:p>
            <a:r>
              <a:rPr lang="en-US" sz="2000" dirty="0">
                <a:solidFill>
                  <a:schemeClr val="bg1"/>
                </a:solidFill>
              </a:rPr>
              <a:t>Master (prod)</a:t>
            </a:r>
          </a:p>
          <a:p>
            <a:r>
              <a:rPr lang="en-US" sz="2000" dirty="0">
                <a:solidFill>
                  <a:schemeClr val="bg1"/>
                </a:solidFill>
              </a:rPr>
              <a:t>Master-Dev (test)</a:t>
            </a:r>
          </a:p>
          <a:p>
            <a:r>
              <a:rPr lang="en-US" sz="2000" dirty="0">
                <a:solidFill>
                  <a:schemeClr val="bg1"/>
                </a:solidFill>
              </a:rPr>
              <a:t>Feature Branches</a:t>
            </a:r>
          </a:p>
          <a:p>
            <a:r>
              <a:rPr lang="en-US" sz="2000" dirty="0">
                <a:solidFill>
                  <a:schemeClr val="bg1"/>
                </a:solidFill>
              </a:rPr>
              <a:t>Pull Requests</a:t>
            </a:r>
          </a:p>
          <a:p>
            <a:pPr marL="0" indent="0">
              <a:buNone/>
            </a:pPr>
            <a:endParaRPr lang="en-US" dirty="0"/>
          </a:p>
        </p:txBody>
      </p:sp>
      <p:pic>
        <p:nvPicPr>
          <p:cNvPr id="5" name="Picture 4">
            <a:extLst>
              <a:ext uri="{FF2B5EF4-FFF2-40B4-BE49-F238E27FC236}">
                <a16:creationId xmlns:a16="http://schemas.microsoft.com/office/drawing/2014/main" id="{D7307A40-BBEC-443D-9747-4DA430B0131E}"/>
              </a:ext>
            </a:extLst>
          </p:cNvPr>
          <p:cNvPicPr>
            <a:picLocks noChangeAspect="1"/>
          </p:cNvPicPr>
          <p:nvPr/>
        </p:nvPicPr>
        <p:blipFill>
          <a:blip r:embed="rId3"/>
          <a:stretch>
            <a:fillRect/>
          </a:stretch>
        </p:blipFill>
        <p:spPr>
          <a:xfrm>
            <a:off x="3125331" y="1529730"/>
            <a:ext cx="4463853" cy="4180605"/>
          </a:xfrm>
          <a:prstGeom prst="rect">
            <a:avLst/>
          </a:prstGeom>
        </p:spPr>
      </p:pic>
      <p:pic>
        <p:nvPicPr>
          <p:cNvPr id="7" name="Picture 6">
            <a:extLst>
              <a:ext uri="{FF2B5EF4-FFF2-40B4-BE49-F238E27FC236}">
                <a16:creationId xmlns:a16="http://schemas.microsoft.com/office/drawing/2014/main" id="{4CEF127D-6A7B-4410-9367-FE00CD59FB99}"/>
              </a:ext>
            </a:extLst>
          </p:cNvPr>
          <p:cNvPicPr>
            <a:picLocks noChangeAspect="1"/>
          </p:cNvPicPr>
          <p:nvPr/>
        </p:nvPicPr>
        <p:blipFill>
          <a:blip r:embed="rId4"/>
          <a:stretch>
            <a:fillRect/>
          </a:stretch>
        </p:blipFill>
        <p:spPr>
          <a:xfrm>
            <a:off x="7772401" y="5320807"/>
            <a:ext cx="4171070" cy="1475790"/>
          </a:xfrm>
          <a:prstGeom prst="rect">
            <a:avLst/>
          </a:prstGeom>
        </p:spPr>
      </p:pic>
      <p:pic>
        <p:nvPicPr>
          <p:cNvPr id="9" name="Picture 8">
            <a:extLst>
              <a:ext uri="{FF2B5EF4-FFF2-40B4-BE49-F238E27FC236}">
                <a16:creationId xmlns:a16="http://schemas.microsoft.com/office/drawing/2014/main" id="{67BACA70-FC5C-4487-9DBA-965544F8B082}"/>
              </a:ext>
            </a:extLst>
          </p:cNvPr>
          <p:cNvPicPr>
            <a:picLocks noChangeAspect="1"/>
          </p:cNvPicPr>
          <p:nvPr/>
        </p:nvPicPr>
        <p:blipFill>
          <a:blip r:embed="rId5"/>
          <a:stretch>
            <a:fillRect/>
          </a:stretch>
        </p:blipFill>
        <p:spPr>
          <a:xfrm>
            <a:off x="7654499" y="1529730"/>
            <a:ext cx="4372947" cy="3656140"/>
          </a:xfrm>
          <a:prstGeom prst="rect">
            <a:avLst/>
          </a:prstGeom>
        </p:spPr>
      </p:pic>
    </p:spTree>
    <p:extLst>
      <p:ext uri="{BB962C8B-B14F-4D97-AF65-F5344CB8AC3E}">
        <p14:creationId xmlns:p14="http://schemas.microsoft.com/office/powerpoint/2010/main" val="2029873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E3593-1670-4BA0-99CA-FADA9D67F6FB}"/>
              </a:ext>
            </a:extLst>
          </p:cNvPr>
          <p:cNvSpPr>
            <a:spLocks noGrp="1"/>
          </p:cNvSpPr>
          <p:nvPr>
            <p:ph type="title"/>
          </p:nvPr>
        </p:nvSpPr>
        <p:spPr>
          <a:xfrm>
            <a:off x="3396842" y="5373352"/>
            <a:ext cx="10515600" cy="1325563"/>
          </a:xfrm>
        </p:spPr>
        <p:txBody>
          <a:bodyPr/>
          <a:lstStyle/>
          <a:p>
            <a:r>
              <a:rPr lang="en-US" dirty="0">
                <a:solidFill>
                  <a:schemeClr val="bg1"/>
                </a:solidFill>
                <a:hlinkClick r:id="rId3"/>
              </a:rPr>
              <a:t>https://3750-lms.azurewebsites.net/</a:t>
            </a:r>
            <a:endParaRPr lang="en-US" dirty="0">
              <a:solidFill>
                <a:schemeClr val="bg1"/>
              </a:solidFill>
            </a:endParaRPr>
          </a:p>
        </p:txBody>
      </p:sp>
    </p:spTree>
    <p:extLst>
      <p:ext uri="{BB962C8B-B14F-4D97-AF65-F5344CB8AC3E}">
        <p14:creationId xmlns:p14="http://schemas.microsoft.com/office/powerpoint/2010/main" val="38534415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TotalTime>
  <Words>1106</Words>
  <Application>Microsoft Office PowerPoint</Application>
  <PresentationFormat>Widescreen</PresentationFormat>
  <Paragraphs>62</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LMS - Architecture</vt:lpstr>
      <vt:lpstr>Microsoft Azure DevOps</vt:lpstr>
      <vt:lpstr>Blazor Server</vt:lpstr>
      <vt:lpstr>Data Access</vt:lpstr>
      <vt:lpstr>Client-Side Libraries</vt:lpstr>
      <vt:lpstr>API Integration &amp; Testing</vt:lpstr>
      <vt:lpstr>Versioning &amp; Source Control (Git)</vt:lpstr>
      <vt:lpstr>https://3750-lms.azurewebsites.net/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LMS - Architecture</dc:title>
  <dc:creator>Spencer Rosenvall</dc:creator>
  <cp:lastModifiedBy>Spencer Rosenvall</cp:lastModifiedBy>
  <cp:revision>16</cp:revision>
  <dcterms:created xsi:type="dcterms:W3CDTF">2021-03-31T01:28:28Z</dcterms:created>
  <dcterms:modified xsi:type="dcterms:W3CDTF">2021-03-31T02:55:37Z</dcterms:modified>
</cp:coreProperties>
</file>