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12" r:id="rId2"/>
    <p:sldId id="256" r:id="rId3"/>
    <p:sldId id="1023" r:id="rId4"/>
    <p:sldId id="1024" r:id="rId5"/>
    <p:sldId id="1026" r:id="rId6"/>
    <p:sldId id="1025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58DC-EB1C-43D2-B8C1-E17B573F3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01F40-2781-4C2B-9ABE-6D266658B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D7523-8DEC-4B8E-8A63-C7EC92B87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9AEC-0229-4052-A560-64CB12712558}" type="datetimeFigureOut">
              <a:rPr lang="es-AR" smtClean="0"/>
              <a:t>2/7/2021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290C5-9F76-4374-9F8F-C8DC4DE8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65BB6-18FF-49EB-A08F-812257AB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D73E-7D19-48E0-8011-5AE7E5A239A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141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451F-7870-43C5-889E-F00D0771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6F7FE-F7BD-4A02-AB5E-2AA80B7FA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CEF1A-E46E-4767-B06E-B9615F56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9AEC-0229-4052-A560-64CB12712558}" type="datetimeFigureOut">
              <a:rPr lang="es-AR" smtClean="0"/>
              <a:t>2/7/2021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38B3B-AE59-4EF3-8B4B-2A13C3F5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354FA-4F93-465D-9FA7-2BF404D8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D73E-7D19-48E0-8011-5AE7E5A239A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153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E9876-029E-486D-96DC-38E0F5CE9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E04EF-C4AC-4258-BA5E-FEEBF56E6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09A8D-8083-4C4C-BDD1-62128D70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9AEC-0229-4052-A560-64CB12712558}" type="datetimeFigureOut">
              <a:rPr lang="es-AR" smtClean="0"/>
              <a:t>2/7/2021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8B36A-677D-4BB2-B07C-3AC768ED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2807A-EF89-4316-ABDF-687204C4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D73E-7D19-48E0-8011-5AE7E5A239A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431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3C97-D806-46F1-9051-6A8EA5E8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1F715-B3E5-4980-8049-A4AFB94CE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34D5B-06B4-48F2-8655-4D9FB73A8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9AEC-0229-4052-A560-64CB12712558}" type="datetimeFigureOut">
              <a:rPr lang="es-AR" smtClean="0"/>
              <a:t>2/7/2021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D1BA6-CEAF-4949-9D7D-146FD937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12E8-504C-4D6E-A453-210623406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D73E-7D19-48E0-8011-5AE7E5A239A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835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1B9A-DF0B-4182-A033-1FA0CD02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6AA48-C1B1-45C9-BE61-77F7620AE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49539-C6E9-486B-8A3D-BFF11B21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9AEC-0229-4052-A560-64CB12712558}" type="datetimeFigureOut">
              <a:rPr lang="es-AR" smtClean="0"/>
              <a:t>2/7/2021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21D4E-E36B-4049-8845-E65D69A8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7AF3D-F14E-48C6-B96B-A7E23E75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D73E-7D19-48E0-8011-5AE7E5A239A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331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05397-40D8-47C8-A54B-F78E70BF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CC266-C750-44BB-8D2A-E21304FB2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D8550-3211-4FAD-BAF7-5E918BE01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3B2C8-F50A-4DE9-BE75-32725C499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9AEC-0229-4052-A560-64CB12712558}" type="datetimeFigureOut">
              <a:rPr lang="es-AR" smtClean="0"/>
              <a:t>2/7/2021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21680-E961-4EF0-AB0A-4A380B47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22860-0311-48EB-B48E-ECC13D2C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D73E-7D19-48E0-8011-5AE7E5A239A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996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D364-7010-4A3C-8FC3-401AC6A1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233BB-6A8B-4403-A422-634DC858E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F4603-807C-475F-8744-4134737F1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48F51C-A89E-4DB6-A77A-1A1AA11A0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0E999-AF08-4426-994E-84DF3ABB9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BC37DD-F661-481B-A6C0-DC5026DA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9AEC-0229-4052-A560-64CB12712558}" type="datetimeFigureOut">
              <a:rPr lang="es-AR" smtClean="0"/>
              <a:t>2/7/2021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68F1A-669B-4B49-9E18-19F31C18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BD9BF-41FA-4D92-A259-AB5675B7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D73E-7D19-48E0-8011-5AE7E5A239A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549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B396-832A-4462-88ED-C4E44EA9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971A10-0113-43DB-8EEF-8DF63B1F5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9AEC-0229-4052-A560-64CB12712558}" type="datetimeFigureOut">
              <a:rPr lang="es-AR" smtClean="0"/>
              <a:t>2/7/2021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92A76-7018-4AB5-AFF8-4386278E7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1A2B7-2418-473F-B6A4-16C58D15D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D73E-7D19-48E0-8011-5AE7E5A239A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581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38ED7B-B149-45B5-B604-4F5B30DD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9AEC-0229-4052-A560-64CB12712558}" type="datetimeFigureOut">
              <a:rPr lang="es-AR" smtClean="0"/>
              <a:t>2/7/2021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066F72-0BB6-4E46-A933-0C03A52A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1F341-08CA-47AE-B7D9-4ABBCECD1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D73E-7D19-48E0-8011-5AE7E5A239A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176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67B3-7B47-496B-B28F-50D6265C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54D07-7F7E-41BA-9798-5B7660845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69E6E-CDD1-4F9A-AD0E-F9BA3A545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70854-2E88-4509-A11D-FED7BDC5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9AEC-0229-4052-A560-64CB12712558}" type="datetimeFigureOut">
              <a:rPr lang="es-AR" smtClean="0"/>
              <a:t>2/7/2021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E9C6F-29F0-4DB5-9FF2-7541867B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4F9D7-E7DF-4D2E-8109-876073A8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D73E-7D19-48E0-8011-5AE7E5A239A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041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4A9A-2D6C-4ABB-808E-0BB560AC8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B451B-34E9-4815-9848-F71251A7D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49F28-2C26-41A3-9095-32C13111C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F1CCE-0864-4B12-958C-0F050A045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9AEC-0229-4052-A560-64CB12712558}" type="datetimeFigureOut">
              <a:rPr lang="es-AR" smtClean="0"/>
              <a:t>2/7/2021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04F25-C73D-48A1-9419-746E67B9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E294C-0F18-485A-B003-10273C70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D73E-7D19-48E0-8011-5AE7E5A239A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260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4E88DB-BF5A-4E2E-9690-67ED3D74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6022E-13C3-404E-AC43-EBB33D9C5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634C3-8481-4618-88DE-6ECA256D0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79AEC-0229-4052-A560-64CB12712558}" type="datetimeFigureOut">
              <a:rPr lang="es-AR" smtClean="0"/>
              <a:t>2/7/2021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F41DA-FD6E-484D-8862-1208A709F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DE2A8-9E12-4881-8BAE-008F75ABB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8D73E-7D19-48E0-8011-5AE7E5A239A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853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c-sas.org/" TargetMode="External"/><Relationship Id="rId2" Type="http://schemas.openxmlformats.org/officeDocument/2006/relationships/hyperlink" Target="https://sissa.crc-sas.org/monitoreo/indice-de-estres-evaporativ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FEBAF-127E-493B-9F7A-2106622CD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3886B-93AE-4D29-BDFB-37AB7F9E0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1929" y="479768"/>
            <a:ext cx="5334931" cy="213026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600" i="1" dirty="0" err="1">
                <a:solidFill>
                  <a:schemeClr val="accent1">
                    <a:lumMod val="75000"/>
                  </a:schemeClr>
                </a:solidFill>
              </a:rPr>
              <a:t>Estudio</a:t>
            </a:r>
            <a:r>
              <a:rPr lang="en-US" sz="3600" i="1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sz="3600" i="1" dirty="0" err="1">
                <a:solidFill>
                  <a:schemeClr val="accent1">
                    <a:lumMod val="75000"/>
                  </a:schemeClr>
                </a:solidFill>
              </a:rPr>
              <a:t>impactos</a:t>
            </a:r>
            <a:r>
              <a:rPr lang="en-US" sz="3600" i="1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sz="3600" i="1" dirty="0" err="1">
                <a:solidFill>
                  <a:schemeClr val="accent1">
                    <a:lumMod val="75000"/>
                  </a:schemeClr>
                </a:solidFill>
              </a:rPr>
              <a:t>sequía</a:t>
            </a:r>
            <a:r>
              <a:rPr lang="en-US" sz="36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i="1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sz="36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i="1" dirty="0" err="1">
                <a:solidFill>
                  <a:schemeClr val="accent1">
                    <a:lumMod val="75000"/>
                  </a:schemeClr>
                </a:solidFill>
              </a:rPr>
              <a:t>rendimientos</a:t>
            </a:r>
            <a:r>
              <a:rPr lang="en-US" sz="3600" i="1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sz="3600" i="1" dirty="0" err="1">
                <a:solidFill>
                  <a:schemeClr val="accent1">
                    <a:lumMod val="75000"/>
                  </a:schemeClr>
                </a:solidFill>
              </a:rPr>
              <a:t>cultivos</a:t>
            </a:r>
            <a:r>
              <a:rPr lang="en-US" sz="36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i="1" dirty="0" err="1">
                <a:solidFill>
                  <a:schemeClr val="accent1">
                    <a:lumMod val="75000"/>
                  </a:schemeClr>
                </a:solidFill>
              </a:rPr>
              <a:t>agrícolas</a:t>
            </a:r>
            <a:r>
              <a:rPr lang="en-US" sz="36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i="1" dirty="0" err="1">
                <a:solidFill>
                  <a:schemeClr val="accent1">
                    <a:lumMod val="75000"/>
                  </a:schemeClr>
                </a:solidFill>
              </a:rPr>
              <a:t>mediante</a:t>
            </a:r>
            <a:r>
              <a:rPr lang="en-US" sz="36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i="1" dirty="0" err="1">
                <a:solidFill>
                  <a:schemeClr val="accent1">
                    <a:lumMod val="75000"/>
                  </a:schemeClr>
                </a:solidFill>
              </a:rPr>
              <a:t>métodos</a:t>
            </a:r>
            <a:r>
              <a:rPr lang="en-US" sz="3600" i="1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sz="3600" i="1" dirty="0" err="1">
                <a:solidFill>
                  <a:schemeClr val="accent1">
                    <a:lumMod val="75000"/>
                  </a:schemeClr>
                </a:solidFill>
              </a:rPr>
              <a:t>aprendizaje</a:t>
            </a:r>
            <a:r>
              <a:rPr lang="en-US" sz="36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i="1" dirty="0" err="1">
                <a:solidFill>
                  <a:schemeClr val="accent1">
                    <a:lumMod val="75000"/>
                  </a:schemeClr>
                </a:solidFill>
              </a:rPr>
              <a:t>automático</a:t>
            </a:r>
            <a:r>
              <a:rPr lang="en-US" sz="36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1" descr="A picture containing logo&#10;&#10;Description automatically generated">
            <a:extLst>
              <a:ext uri="{FF2B5EF4-FFF2-40B4-BE49-F238E27FC236}">
                <a16:creationId xmlns:a16="http://schemas.microsoft.com/office/drawing/2014/main" id="{91A1E3A5-6BE1-4CAC-9D2F-856C020A7E82}"/>
              </a:ext>
            </a:extLst>
          </p:cNvPr>
          <p:cNvPicPr/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50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12B705-7F4B-447E-A28A-1FA6E5899312}"/>
              </a:ext>
            </a:extLst>
          </p:cNvPr>
          <p:cNvSpPr/>
          <p:nvPr/>
        </p:nvSpPr>
        <p:spPr>
          <a:xfrm>
            <a:off x="6194716" y="3855276"/>
            <a:ext cx="56827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AR" sz="3200" u="sng" dirty="0">
                <a:solidFill>
                  <a:srgbClr val="002060"/>
                </a:solidFill>
              </a:rPr>
              <a:t>Alumno:</a:t>
            </a:r>
          </a:p>
          <a:p>
            <a:pPr algn="ctr">
              <a:spcAft>
                <a:spcPts val="600"/>
              </a:spcAft>
            </a:pPr>
            <a:r>
              <a:rPr lang="es-AR" sz="3200" dirty="0">
                <a:solidFill>
                  <a:srgbClr val="002060"/>
                </a:solidFill>
              </a:rPr>
              <a:t>Ing. Santiago Luis Rovere</a:t>
            </a:r>
          </a:p>
          <a:p>
            <a:pPr algn="ctr">
              <a:spcAft>
                <a:spcPts val="600"/>
              </a:spcAft>
            </a:pPr>
            <a:endParaRPr lang="es-AR" sz="3200" dirty="0">
              <a:solidFill>
                <a:srgbClr val="002060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s-AR" sz="3200" u="sng" dirty="0">
                <a:solidFill>
                  <a:srgbClr val="002060"/>
                </a:solidFill>
              </a:rPr>
              <a:t>Director:</a:t>
            </a:r>
          </a:p>
          <a:p>
            <a:pPr algn="ctr">
              <a:spcAft>
                <a:spcPts val="600"/>
              </a:spcAft>
            </a:pPr>
            <a:r>
              <a:rPr lang="es-AR" sz="3200" dirty="0">
                <a:solidFill>
                  <a:srgbClr val="002060"/>
                </a:solidFill>
              </a:rPr>
              <a:t>Dr. Andrés </a:t>
            </a:r>
            <a:r>
              <a:rPr lang="es-AR" sz="3200" dirty="0" err="1">
                <a:solidFill>
                  <a:srgbClr val="002060"/>
                </a:solidFill>
              </a:rPr>
              <a:t>Farall</a:t>
            </a:r>
            <a:endParaRPr lang="es-AR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77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572E99B-960C-420C-BA3E-47DB5D1A0191}"/>
              </a:ext>
            </a:extLst>
          </p:cNvPr>
          <p:cNvSpPr txBox="1">
            <a:spLocks/>
          </p:cNvSpPr>
          <p:nvPr/>
        </p:nvSpPr>
        <p:spPr>
          <a:xfrm>
            <a:off x="586530" y="3627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4400">
                <a:solidFill>
                  <a:srgbClr val="0070C0"/>
                </a:solidFill>
              </a:rPr>
              <a:t>Marco del proyecto</a:t>
            </a:r>
            <a:endParaRPr lang="es-AR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58D228-697A-440A-8B78-FA14F3916129}"/>
              </a:ext>
            </a:extLst>
          </p:cNvPr>
          <p:cNvGrpSpPr/>
          <p:nvPr/>
        </p:nvGrpSpPr>
        <p:grpSpPr>
          <a:xfrm>
            <a:off x="4041892" y="744523"/>
            <a:ext cx="7632584" cy="5872293"/>
            <a:chOff x="2527882" y="492853"/>
            <a:chExt cx="7632584" cy="587229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FC21E31-1522-461D-9B1E-5B62C060443D}"/>
                </a:ext>
              </a:extLst>
            </p:cNvPr>
            <p:cNvSpPr/>
            <p:nvPr/>
          </p:nvSpPr>
          <p:spPr>
            <a:xfrm>
              <a:off x="2527882" y="1558254"/>
              <a:ext cx="3822584" cy="3902979"/>
            </a:xfrm>
            <a:prstGeom prst="ellipse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C3656D6-AA9B-4A99-ACE4-7C531E8FCC6A}"/>
                </a:ext>
              </a:extLst>
            </p:cNvPr>
            <p:cNvSpPr/>
            <p:nvPr/>
          </p:nvSpPr>
          <p:spPr>
            <a:xfrm>
              <a:off x="4439174" y="492853"/>
              <a:ext cx="5721292" cy="5872293"/>
            </a:xfrm>
            <a:prstGeom prst="ellipse">
              <a:avLst/>
            </a:prstGeom>
            <a:noFill/>
            <a:ln w="571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8" name="Picture 7" descr="Logo&#10;&#10;Description automatically generated">
              <a:extLst>
                <a:ext uri="{FF2B5EF4-FFF2-40B4-BE49-F238E27FC236}">
                  <a16:creationId xmlns:a16="http://schemas.microsoft.com/office/drawing/2014/main" id="{00E5E4F3-1ED5-4E7B-ABFC-18D838E63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3534" y="1075428"/>
              <a:ext cx="990158" cy="1347852"/>
            </a:xfrm>
            <a:prstGeom prst="rect">
              <a:avLst/>
            </a:prstGeom>
          </p:spPr>
        </p:pic>
        <p:pic>
          <p:nvPicPr>
            <p:cNvPr id="10" name="Picture 9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CE32C36C-CD1C-43D0-A886-08D09B68D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4649846"/>
              <a:ext cx="2871831" cy="813469"/>
            </a:xfrm>
            <a:prstGeom prst="rect">
              <a:avLst/>
            </a:prstGeom>
          </p:spPr>
        </p:pic>
        <p:pic>
          <p:nvPicPr>
            <p:cNvPr id="12" name="Picture 1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CA8E570-2F8B-4079-AFCD-8F6F02106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9107" y="1077566"/>
              <a:ext cx="1792808" cy="671788"/>
            </a:xfrm>
            <a:prstGeom prst="rect">
              <a:avLst/>
            </a:prstGeom>
          </p:spPr>
        </p:pic>
        <p:pic>
          <p:nvPicPr>
            <p:cNvPr id="14" name="Picture 13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4ABEFFAD-893A-4F2A-9A60-816FBB696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3114" y="2625202"/>
              <a:ext cx="3475529" cy="1726957"/>
            </a:xfrm>
            <a:prstGeom prst="rect">
              <a:avLst/>
            </a:prstGeom>
          </p:spPr>
        </p:pic>
        <p:pic>
          <p:nvPicPr>
            <p:cNvPr id="18" name="Picture 17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7D8FCF29-B79A-4210-AA92-C0C9B413C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3666" y="2796313"/>
              <a:ext cx="1419725" cy="1426860"/>
            </a:xfrm>
            <a:prstGeom prst="rect">
              <a:avLst/>
            </a:prstGeom>
          </p:spPr>
        </p:pic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AD2C98D0-E1D2-4A6F-8A9B-5DCC4A6DB20E}"/>
              </a:ext>
            </a:extLst>
          </p:cNvPr>
          <p:cNvSpPr txBox="1"/>
          <p:nvPr/>
        </p:nvSpPr>
        <p:spPr>
          <a:xfrm>
            <a:off x="381741" y="1688335"/>
            <a:ext cx="33183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0"/>
              </a:spcBef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El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presente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trabajo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tesis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se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encuentra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enmarcado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dentro del Proyecto SISSA,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el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cual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es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financiado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por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el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BID.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1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B7D1-4B35-4F42-9EB8-5B950E23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dirty="0">
                <a:solidFill>
                  <a:srgbClr val="0070C0"/>
                </a:solidFill>
              </a:rPr>
              <a:t>¿Qué es el SISSA?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054C5-8F9A-4A7E-916F-83EFE4F58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2000"/>
              </a:spcBef>
            </a:pPr>
            <a:r>
              <a:rPr lang="es-AR" sz="3600" dirty="0">
                <a:solidFill>
                  <a:schemeClr val="bg2">
                    <a:lumMod val="50000"/>
                  </a:schemeClr>
                </a:solidFill>
              </a:rPr>
              <a:t>El </a:t>
            </a:r>
            <a:r>
              <a:rPr lang="es-AR" sz="3600" dirty="0">
                <a:solidFill>
                  <a:srgbClr val="C00000"/>
                </a:solidFill>
              </a:rPr>
              <a:t>SISSA</a:t>
            </a:r>
            <a:r>
              <a:rPr lang="es-AR" sz="3600" dirty="0">
                <a:solidFill>
                  <a:schemeClr val="bg2">
                    <a:lumMod val="50000"/>
                  </a:schemeClr>
                </a:solidFill>
              </a:rPr>
              <a:t> es el </a:t>
            </a:r>
            <a:r>
              <a:rPr lang="es-AR" sz="3600" dirty="0">
                <a:solidFill>
                  <a:srgbClr val="C00000"/>
                </a:solidFill>
              </a:rPr>
              <a:t>S</a:t>
            </a:r>
            <a:r>
              <a:rPr lang="es-AR" sz="3600" dirty="0">
                <a:solidFill>
                  <a:schemeClr val="bg2">
                    <a:lumMod val="50000"/>
                  </a:schemeClr>
                </a:solidFill>
              </a:rPr>
              <a:t>istema de </a:t>
            </a:r>
            <a:r>
              <a:rPr lang="es-AR" sz="3600" dirty="0">
                <a:solidFill>
                  <a:srgbClr val="C00000"/>
                </a:solidFill>
              </a:rPr>
              <a:t>I</a:t>
            </a:r>
            <a:r>
              <a:rPr lang="es-AR" sz="3600" dirty="0">
                <a:solidFill>
                  <a:schemeClr val="bg2">
                    <a:lumMod val="50000"/>
                  </a:schemeClr>
                </a:solidFill>
              </a:rPr>
              <a:t>nformación</a:t>
            </a:r>
            <a:r>
              <a:rPr lang="es-AR" sz="36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AR" sz="3600" dirty="0">
                <a:solidFill>
                  <a:schemeClr val="bg2">
                    <a:lumMod val="50000"/>
                  </a:schemeClr>
                </a:solidFill>
              </a:rPr>
              <a:t>sobre </a:t>
            </a:r>
            <a:r>
              <a:rPr lang="es-AR" sz="3600" dirty="0">
                <a:solidFill>
                  <a:srgbClr val="C00000"/>
                </a:solidFill>
              </a:rPr>
              <a:t>S</a:t>
            </a:r>
            <a:r>
              <a:rPr lang="es-AR" sz="3600" dirty="0">
                <a:solidFill>
                  <a:schemeClr val="bg2">
                    <a:lumMod val="50000"/>
                  </a:schemeClr>
                </a:solidFill>
              </a:rPr>
              <a:t>equías para el </a:t>
            </a:r>
            <a:r>
              <a:rPr lang="es-AR" sz="3600" dirty="0">
                <a:solidFill>
                  <a:srgbClr val="C00000"/>
                </a:solidFill>
              </a:rPr>
              <a:t>S</a:t>
            </a:r>
            <a:r>
              <a:rPr lang="es-AR" sz="3600" dirty="0">
                <a:solidFill>
                  <a:schemeClr val="bg2">
                    <a:lumMod val="50000"/>
                  </a:schemeClr>
                </a:solidFill>
              </a:rPr>
              <a:t>ur de Sudaméric</a:t>
            </a:r>
            <a:r>
              <a:rPr lang="es-AR" sz="3600" dirty="0">
                <a:solidFill>
                  <a:srgbClr val="C00000"/>
                </a:solidFill>
              </a:rPr>
              <a:t>a</a:t>
            </a:r>
            <a:r>
              <a:rPr lang="es-AR" sz="36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es-AR" sz="3600" dirty="0">
                <a:solidFill>
                  <a:schemeClr val="bg2">
                    <a:lumMod val="50000"/>
                  </a:schemeClr>
                </a:solidFill>
                <a:hlinkClick r:id="rId2"/>
              </a:rPr>
              <a:t>https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hlinkClick r:id="rId2"/>
              </a:rPr>
              <a:t>://sissa.crc-sas.org</a:t>
            </a:r>
            <a:r>
              <a:rPr lang="es-AR" sz="3600" dirty="0">
                <a:solidFill>
                  <a:schemeClr val="bg2">
                    <a:lumMod val="50000"/>
                  </a:schemeClr>
                </a:solidFill>
              </a:rPr>
              <a:t>).</a:t>
            </a:r>
            <a:endParaRPr lang="es-ES" sz="36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Bef>
                <a:spcPts val="2000"/>
              </a:spcBef>
            </a:pPr>
            <a:r>
              <a:rPr lang="es-AR" sz="3600" dirty="0">
                <a:solidFill>
                  <a:schemeClr val="bg2">
                    <a:lumMod val="50000"/>
                  </a:schemeClr>
                </a:solidFill>
              </a:rPr>
              <a:t>Uno de los componentes principales del SISSA es el </a:t>
            </a:r>
            <a:r>
              <a:rPr lang="es-AR" sz="3600" dirty="0">
                <a:solidFill>
                  <a:srgbClr val="C00000"/>
                </a:solidFill>
              </a:rPr>
              <a:t>monitoreo de la sequía</a:t>
            </a:r>
            <a:r>
              <a:rPr lang="es-AR" sz="36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s-ES" sz="36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Bef>
                <a:spcPts val="2000"/>
              </a:spcBef>
            </a:pPr>
            <a:r>
              <a:rPr lang="es-AR" sz="3600" dirty="0">
                <a:solidFill>
                  <a:schemeClr val="bg2">
                    <a:lumMod val="50000"/>
                  </a:schemeClr>
                </a:solidFill>
              </a:rPr>
              <a:t>Para el monitoreo de la sequía se han desarrollado </a:t>
            </a:r>
            <a:r>
              <a:rPr lang="es-AR" sz="3600" dirty="0">
                <a:solidFill>
                  <a:srgbClr val="C00000"/>
                </a:solidFill>
              </a:rPr>
              <a:t>aplicaciones interactivas</a:t>
            </a:r>
            <a:r>
              <a:rPr lang="es-AR" sz="3600" dirty="0">
                <a:solidFill>
                  <a:schemeClr val="bg2">
                    <a:lumMod val="50000"/>
                  </a:schemeClr>
                </a:solidFill>
              </a:rPr>
              <a:t> que presentan </a:t>
            </a:r>
            <a:r>
              <a:rPr lang="es-AR" sz="3600" dirty="0">
                <a:solidFill>
                  <a:srgbClr val="C00000"/>
                </a:solidFill>
              </a:rPr>
              <a:t>indicadores e índices</a:t>
            </a:r>
            <a:r>
              <a:rPr lang="es-AR" sz="3600" dirty="0">
                <a:solidFill>
                  <a:schemeClr val="bg2">
                    <a:lumMod val="50000"/>
                  </a:schemeClr>
                </a:solidFill>
              </a:rPr>
              <a:t> que permiten </a:t>
            </a:r>
            <a:r>
              <a:rPr lang="es-AR" sz="3600" dirty="0">
                <a:solidFill>
                  <a:srgbClr val="C00000"/>
                </a:solidFill>
              </a:rPr>
              <a:t>caracterizar</a:t>
            </a:r>
            <a:r>
              <a:rPr lang="es-AR" sz="3600" dirty="0">
                <a:solidFill>
                  <a:schemeClr val="bg2">
                    <a:lumMod val="50000"/>
                  </a:schemeClr>
                </a:solidFill>
              </a:rPr>
              <a:t> y </a:t>
            </a:r>
            <a:r>
              <a:rPr lang="es-AR" sz="3600" dirty="0">
                <a:solidFill>
                  <a:srgbClr val="C00000"/>
                </a:solidFill>
              </a:rPr>
              <a:t>cuantificar</a:t>
            </a:r>
            <a:r>
              <a:rPr lang="es-AR" sz="3600" dirty="0">
                <a:solidFill>
                  <a:schemeClr val="bg2">
                    <a:lumMod val="50000"/>
                  </a:schemeClr>
                </a:solidFill>
              </a:rPr>
              <a:t> las </a:t>
            </a:r>
            <a:r>
              <a:rPr lang="es-AR" sz="3600" dirty="0">
                <a:solidFill>
                  <a:srgbClr val="C00000"/>
                </a:solidFill>
              </a:rPr>
              <a:t>condiciones de sequía</a:t>
            </a:r>
            <a:r>
              <a:rPr lang="es-AR" sz="36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s-ES" sz="36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Bef>
                <a:spcPts val="2000"/>
              </a:spcBef>
            </a:pPr>
            <a:r>
              <a:rPr lang="es-AR" sz="3600" dirty="0">
                <a:solidFill>
                  <a:schemeClr val="bg2">
                    <a:lumMod val="50000"/>
                  </a:schemeClr>
                </a:solidFill>
              </a:rPr>
              <a:t>El SISSA monitorea la sequía en el área comprendida por los </a:t>
            </a:r>
            <a:r>
              <a:rPr lang="es-AR" sz="3600" dirty="0">
                <a:solidFill>
                  <a:srgbClr val="C00000"/>
                </a:solidFill>
              </a:rPr>
              <a:t>6 países</a:t>
            </a:r>
            <a:r>
              <a:rPr lang="es-AR" sz="3600" dirty="0">
                <a:solidFill>
                  <a:schemeClr val="bg2">
                    <a:lumMod val="50000"/>
                  </a:schemeClr>
                </a:solidFill>
              </a:rPr>
              <a:t> que componen el </a:t>
            </a:r>
            <a:r>
              <a:rPr lang="es-AR" sz="3600" dirty="0">
                <a:solidFill>
                  <a:srgbClr val="C00000"/>
                </a:solidFill>
              </a:rPr>
              <a:t>CRC-SAS </a:t>
            </a:r>
            <a:r>
              <a:rPr lang="es-AR" sz="36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s-AR" sz="36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https://www.crc-sas.org</a:t>
            </a:r>
            <a:r>
              <a:rPr lang="es-AR" sz="3600" dirty="0">
                <a:solidFill>
                  <a:schemeClr val="bg2">
                    <a:lumMod val="50000"/>
                  </a:schemeClr>
                </a:solidFill>
              </a:rPr>
              <a:t>): Argentina, Bolivia, Brasil (al sur de 10°S), Chile, Paraguay y Uruguay.</a:t>
            </a:r>
          </a:p>
          <a:p>
            <a:pPr marL="0" indent="0">
              <a:spcBef>
                <a:spcPts val="1500"/>
              </a:spcBef>
              <a:buNone/>
            </a:pPr>
            <a:endParaRPr lang="es-AR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30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B7D1-4B35-4F42-9EB8-5B950E23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dirty="0">
                <a:solidFill>
                  <a:srgbClr val="0070C0"/>
                </a:solidFill>
              </a:rPr>
              <a:t>¿Cuáles son los objetivos del SISSA?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054C5-8F9A-4A7E-916F-83EFE4F58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s-AR" dirty="0">
                <a:solidFill>
                  <a:schemeClr val="bg2">
                    <a:lumMod val="50000"/>
                  </a:schemeClr>
                </a:solidFill>
              </a:rPr>
              <a:t>Monitorear y predecir la ocurrencia de sequías</a:t>
            </a:r>
          </a:p>
          <a:p>
            <a:pPr lvl="0"/>
            <a:r>
              <a:rPr lang="es-AR" dirty="0">
                <a:solidFill>
                  <a:schemeClr val="bg2">
                    <a:lumMod val="50000"/>
                  </a:schemeClr>
                </a:solidFill>
              </a:rPr>
              <a:t>Anticipar los impactos esperables en sectores económicos y comunidades.</a:t>
            </a:r>
          </a:p>
          <a:p>
            <a:pPr lvl="0"/>
            <a:r>
              <a:rPr lang="es-AR" dirty="0">
                <a:solidFill>
                  <a:schemeClr val="bg2">
                    <a:lumMod val="50000"/>
                  </a:schemeClr>
                </a:solidFill>
              </a:rPr>
              <a:t>Fomentar la planificación y preparación anterior a la ocurrencia de sequías para mitigar sus daños, aumentar la resiliencia y reducir la vulnerabilidad.</a:t>
            </a:r>
          </a:p>
          <a:p>
            <a:pPr marL="0" lvl="0" indent="0">
              <a:buNone/>
            </a:pPr>
            <a:endParaRPr lang="es-AR" dirty="0"/>
          </a:p>
          <a:p>
            <a:pPr marL="0" indent="0">
              <a:spcBef>
                <a:spcPts val="1500"/>
              </a:spcBef>
              <a:buNone/>
            </a:pPr>
            <a:r>
              <a:rPr lang="es-AR" dirty="0">
                <a:solidFill>
                  <a:srgbClr val="C00000"/>
                </a:solidFill>
              </a:rPr>
              <a:t>El propósito último del SISSA es reemplazar las acciones </a:t>
            </a:r>
            <a:r>
              <a:rPr lang="es-AR" i="1" dirty="0">
                <a:solidFill>
                  <a:srgbClr val="C00000"/>
                </a:solidFill>
              </a:rPr>
              <a:t>reactivas</a:t>
            </a:r>
            <a:r>
              <a:rPr lang="es-AR" dirty="0">
                <a:solidFill>
                  <a:srgbClr val="C00000"/>
                </a:solidFill>
              </a:rPr>
              <a:t> (posteriores) a una sequía por un enfoque </a:t>
            </a:r>
            <a:r>
              <a:rPr lang="es-AR" i="1" dirty="0">
                <a:solidFill>
                  <a:srgbClr val="C00000"/>
                </a:solidFill>
              </a:rPr>
              <a:t>proactivo </a:t>
            </a:r>
            <a:r>
              <a:rPr lang="es-AR" dirty="0">
                <a:solidFill>
                  <a:srgbClr val="C00000"/>
                </a:solidFill>
              </a:rPr>
              <a:t>que permita gestionar los riesgos y reducir vulnerabilidades.</a:t>
            </a:r>
            <a:endParaRPr lang="es-AR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39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B7D1-4B35-4F42-9EB8-5B950E23C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270" y="3282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</a:t>
            </a:r>
            <a:r>
              <a:rPr lang="es-AR" dirty="0" err="1">
                <a:solidFill>
                  <a:srgbClr val="0070C0"/>
                </a:solidFill>
              </a:rPr>
              <a:t>inculación</a:t>
            </a:r>
            <a:r>
              <a:rPr lang="es-AR" dirty="0">
                <a:solidFill>
                  <a:srgbClr val="0070C0"/>
                </a:solidFill>
              </a:rPr>
              <a:t> del SISSA con este trabajo de tesis</a:t>
            </a:r>
            <a:endParaRPr lang="es-AR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BA810B1-25F6-47DC-A737-764BEA85CCBC}"/>
              </a:ext>
            </a:extLst>
          </p:cNvPr>
          <p:cNvSpPr/>
          <p:nvPr/>
        </p:nvSpPr>
        <p:spPr>
          <a:xfrm>
            <a:off x="343270" y="1655683"/>
            <a:ext cx="11505459" cy="487463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Diagrama de flujo: conector 6">
            <a:extLst>
              <a:ext uri="{FF2B5EF4-FFF2-40B4-BE49-F238E27FC236}">
                <a16:creationId xmlns:a16="http://schemas.microsoft.com/office/drawing/2014/main" id="{D5A4E150-2B0E-4636-8444-D8E9E423FF25}"/>
              </a:ext>
            </a:extLst>
          </p:cNvPr>
          <p:cNvSpPr/>
          <p:nvPr/>
        </p:nvSpPr>
        <p:spPr>
          <a:xfrm>
            <a:off x="4270154" y="2590059"/>
            <a:ext cx="2920754" cy="2823099"/>
          </a:xfrm>
          <a:prstGeom prst="flowChart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SISTEMA DE ALERTA TEMPRANO SOBRE SEQUIAS</a:t>
            </a:r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86AA61D0-690A-401F-8EB9-5EC8C9AF7335}"/>
              </a:ext>
            </a:extLst>
          </p:cNvPr>
          <p:cNvSpPr/>
          <p:nvPr/>
        </p:nvSpPr>
        <p:spPr>
          <a:xfrm>
            <a:off x="501586" y="2590059"/>
            <a:ext cx="2920754" cy="2823099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ESTUDIO DE IMPACTOS SEQUIA EN RENDIMIENTOS DE CULTIVOS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99D51AD-4464-462E-A7DF-6EF48A0907BE}"/>
              </a:ext>
            </a:extLst>
          </p:cNvPr>
          <p:cNvSpPr txBox="1"/>
          <p:nvPr/>
        </p:nvSpPr>
        <p:spPr>
          <a:xfrm>
            <a:off x="10468991" y="1709041"/>
            <a:ext cx="122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SISSA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1A6478D-9F29-416D-9013-6DCD8C741CDF}"/>
              </a:ext>
            </a:extLst>
          </p:cNvPr>
          <p:cNvSpPr/>
          <p:nvPr/>
        </p:nvSpPr>
        <p:spPr>
          <a:xfrm>
            <a:off x="8105305" y="2590059"/>
            <a:ext cx="3546627" cy="28230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/>
              <a:t>CONCRECIÓN DE OBJETIVOS:</a:t>
            </a:r>
          </a:p>
          <a:p>
            <a:pPr algn="ctr"/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Anticipar impactos esperables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Gestionar riesgos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Reducir vulnerabilidades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Reemplazar acciones reactivas por acciones proactivas.</a:t>
            </a:r>
          </a:p>
          <a:p>
            <a:pPr marL="285750" indent="-285750" algn="ctr">
              <a:buFontTx/>
              <a:buChar char="-"/>
            </a:pPr>
            <a:endParaRPr lang="es-AR" dirty="0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22ADF5F7-49D9-484C-8778-F1664B11F665}"/>
              </a:ext>
            </a:extLst>
          </p:cNvPr>
          <p:cNvSpPr/>
          <p:nvPr/>
        </p:nvSpPr>
        <p:spPr>
          <a:xfrm>
            <a:off x="3537747" y="3812956"/>
            <a:ext cx="617000" cy="577048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A6C8651E-E23F-493D-8319-57E831C54655}"/>
              </a:ext>
            </a:extLst>
          </p:cNvPr>
          <p:cNvSpPr/>
          <p:nvPr/>
        </p:nvSpPr>
        <p:spPr>
          <a:xfrm>
            <a:off x="7339606" y="3812956"/>
            <a:ext cx="617000" cy="577048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3" name="Cerrar llave 12">
            <a:extLst>
              <a:ext uri="{FF2B5EF4-FFF2-40B4-BE49-F238E27FC236}">
                <a16:creationId xmlns:a16="http://schemas.microsoft.com/office/drawing/2014/main" id="{DA8AF910-0BFC-4333-AE96-D26444C14EA5}"/>
              </a:ext>
            </a:extLst>
          </p:cNvPr>
          <p:cNvSpPr/>
          <p:nvPr/>
        </p:nvSpPr>
        <p:spPr>
          <a:xfrm rot="5400000">
            <a:off x="1753338" y="4211345"/>
            <a:ext cx="417247" cy="292075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5BA6605-BDF7-4256-9261-08F45E3198DC}"/>
              </a:ext>
            </a:extLst>
          </p:cNvPr>
          <p:cNvSpPr txBox="1"/>
          <p:nvPr/>
        </p:nvSpPr>
        <p:spPr>
          <a:xfrm>
            <a:off x="1347183" y="5883990"/>
            <a:ext cx="122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Tesis</a:t>
            </a:r>
          </a:p>
        </p:txBody>
      </p:sp>
    </p:spTree>
    <p:extLst>
      <p:ext uri="{BB962C8B-B14F-4D97-AF65-F5344CB8AC3E}">
        <p14:creationId xmlns:p14="http://schemas.microsoft.com/office/powerpoint/2010/main" val="191935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62194C2E-11DB-4B1D-86C7-AD46AF616262}"/>
              </a:ext>
            </a:extLst>
          </p:cNvPr>
          <p:cNvGrpSpPr/>
          <p:nvPr/>
        </p:nvGrpSpPr>
        <p:grpSpPr>
          <a:xfrm>
            <a:off x="720923" y="1133042"/>
            <a:ext cx="10214384" cy="5555057"/>
            <a:chOff x="290817" y="335559"/>
            <a:chExt cx="11077664" cy="621379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7A523F1-C980-4DA8-B11B-8A9B0D7BF685}"/>
                </a:ext>
              </a:extLst>
            </p:cNvPr>
            <p:cNvSpPr/>
            <p:nvPr/>
          </p:nvSpPr>
          <p:spPr>
            <a:xfrm>
              <a:off x="290817" y="335559"/>
              <a:ext cx="2183935" cy="6207853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bg2">
                      <a:lumMod val="25000"/>
                    </a:schemeClr>
                  </a:solidFill>
                </a:rPr>
                <a:t>Definici</a:t>
              </a:r>
              <a:r>
                <a:rPr lang="es-AR" sz="2000" dirty="0" err="1">
                  <a:solidFill>
                    <a:schemeClr val="bg2">
                      <a:lumMod val="25000"/>
                    </a:schemeClr>
                  </a:solidFill>
                </a:rPr>
                <a:t>ón</a:t>
              </a:r>
              <a:r>
                <a:rPr lang="es-AR" sz="2000" dirty="0">
                  <a:solidFill>
                    <a:schemeClr val="bg2">
                      <a:lumMod val="25000"/>
                    </a:schemeClr>
                  </a:solidFill>
                </a:rPr>
                <a:t> de ubicaciones de estudio y adquisición de series históricas de precipitación y temperaturas (máxima y mínima)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B4B378A-5272-4D44-90ED-A9F029C752FF}"/>
                </a:ext>
              </a:extLst>
            </p:cNvPr>
            <p:cNvSpPr/>
            <p:nvPr/>
          </p:nvSpPr>
          <p:spPr>
            <a:xfrm>
              <a:off x="3235353" y="2027692"/>
              <a:ext cx="4009939" cy="1166069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solidFill>
                    <a:schemeClr val="bg2">
                      <a:lumMod val="25000"/>
                    </a:schemeClr>
                  </a:solidFill>
                </a:rPr>
                <a:t>Generación estocástica de series temporales de temperatura y precipitación 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FF16443-C9C4-47AC-BCF8-EDD0616BB337}"/>
                </a:ext>
              </a:extLst>
            </p:cNvPr>
            <p:cNvSpPr/>
            <p:nvPr/>
          </p:nvSpPr>
          <p:spPr>
            <a:xfrm>
              <a:off x="3235353" y="335559"/>
              <a:ext cx="4009939" cy="1166069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solidFill>
                    <a:schemeClr val="bg2">
                      <a:lumMod val="25000"/>
                    </a:schemeClr>
                  </a:solidFill>
                </a:rPr>
                <a:t>Parametrización de tipos de suelo y manejos promedio de cultivos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526DFC5-41A4-440B-8C49-FFA7BD0F95F7}"/>
                </a:ext>
              </a:extLst>
            </p:cNvPr>
            <p:cNvSpPr/>
            <p:nvPr/>
          </p:nvSpPr>
          <p:spPr>
            <a:xfrm>
              <a:off x="8244979" y="335559"/>
              <a:ext cx="3123502" cy="285820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solidFill>
                    <a:schemeClr val="bg2">
                      <a:lumMod val="25000"/>
                    </a:schemeClr>
                  </a:solidFill>
                </a:rPr>
                <a:t>Simulación de ciclo de vida de los cultivos mediante uso de DSSAT y caracterización de rendimientos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49F8403-26FA-4F57-ADAD-FC619C92C71E}"/>
                </a:ext>
              </a:extLst>
            </p:cNvPr>
            <p:cNvSpPr/>
            <p:nvPr/>
          </p:nvSpPr>
          <p:spPr>
            <a:xfrm>
              <a:off x="3235353" y="4001549"/>
              <a:ext cx="4009938" cy="2547807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solidFill>
                    <a:schemeClr val="bg2">
                      <a:lumMod val="25000"/>
                    </a:schemeClr>
                  </a:solidFill>
                </a:rPr>
                <a:t>Caracterización de condiciones de sequía en base a series temporales de variables climatológicas (</a:t>
              </a:r>
              <a:r>
                <a:rPr lang="es-AR" sz="2000" dirty="0" err="1">
                  <a:solidFill>
                    <a:schemeClr val="bg2">
                      <a:lumMod val="25000"/>
                    </a:schemeClr>
                  </a:solidFill>
                </a:rPr>
                <a:t>feature</a:t>
              </a:r>
              <a:r>
                <a:rPr lang="es-AR" sz="2000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es-AR" sz="2000" dirty="0" err="1">
                  <a:solidFill>
                    <a:schemeClr val="bg2">
                      <a:lumMod val="25000"/>
                    </a:schemeClr>
                  </a:solidFill>
                </a:rPr>
                <a:t>engineering</a:t>
              </a:r>
              <a:r>
                <a:rPr lang="es-AR" sz="2000" dirty="0">
                  <a:solidFill>
                    <a:schemeClr val="bg2">
                      <a:lumMod val="25000"/>
                    </a:schemeClr>
                  </a:solidFill>
                </a:rPr>
                <a:t>)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15035F-F724-4211-A2CB-3808A9E325B6}"/>
                </a:ext>
              </a:extLst>
            </p:cNvPr>
            <p:cNvSpPr/>
            <p:nvPr/>
          </p:nvSpPr>
          <p:spPr>
            <a:xfrm>
              <a:off x="8244979" y="3984072"/>
              <a:ext cx="3123502" cy="2538368"/>
            </a:xfrm>
            <a:prstGeom prst="round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solidFill>
                    <a:schemeClr val="bg2">
                      <a:lumMod val="25000"/>
                    </a:schemeClr>
                  </a:solidFill>
                </a:rPr>
                <a:t>Vinculación de condiciones de sequía y rendimientos mediante modelos estadísticos y de machine </a:t>
              </a:r>
              <a:r>
                <a:rPr lang="es-AR" sz="2000" dirty="0" err="1">
                  <a:solidFill>
                    <a:schemeClr val="bg2">
                      <a:lumMod val="25000"/>
                    </a:schemeClr>
                  </a:solidFill>
                </a:rPr>
                <a:t>learning</a:t>
              </a:r>
              <a:endParaRPr lang="es-AR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" name="Arrow: Left-Right-Up 9">
              <a:extLst>
                <a:ext uri="{FF2B5EF4-FFF2-40B4-BE49-F238E27FC236}">
                  <a16:creationId xmlns:a16="http://schemas.microsoft.com/office/drawing/2014/main" id="{1831849B-0B6E-4814-9BED-0AB56125F423}"/>
                </a:ext>
              </a:extLst>
            </p:cNvPr>
            <p:cNvSpPr/>
            <p:nvPr/>
          </p:nvSpPr>
          <p:spPr>
            <a:xfrm rot="8191506">
              <a:off x="7269006" y="3404284"/>
              <a:ext cx="1339762" cy="731697"/>
            </a:xfrm>
            <a:prstGeom prst="leftRightUpArrow">
              <a:avLst/>
            </a:prstGeom>
            <a:solidFill>
              <a:srgbClr val="FF00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200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1C18E38A-9AE4-4364-BE86-6A2E959A4908}"/>
                </a:ext>
              </a:extLst>
            </p:cNvPr>
            <p:cNvSpPr/>
            <p:nvPr/>
          </p:nvSpPr>
          <p:spPr>
            <a:xfrm>
              <a:off x="2603382" y="763396"/>
              <a:ext cx="503340" cy="310393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2000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76060CEF-C334-49BA-8EBC-46A728AAA051}"/>
                </a:ext>
              </a:extLst>
            </p:cNvPr>
            <p:cNvSpPr/>
            <p:nvPr/>
          </p:nvSpPr>
          <p:spPr>
            <a:xfrm>
              <a:off x="2617366" y="2455529"/>
              <a:ext cx="503340" cy="310393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2000"/>
            </a:p>
          </p:txBody>
        </p:sp>
      </p:grp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06A4371-56E5-47EC-A610-5EFA1C6BED54}"/>
              </a:ext>
            </a:extLst>
          </p:cNvPr>
          <p:cNvSpPr/>
          <p:nvPr/>
        </p:nvSpPr>
        <p:spPr>
          <a:xfrm>
            <a:off x="5456202" y="3646318"/>
            <a:ext cx="371913" cy="528507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E17E9D44-69D9-4527-B1DF-12EC4DFE3F5D}"/>
              </a:ext>
            </a:extLst>
          </p:cNvPr>
          <p:cNvSpPr/>
          <p:nvPr/>
        </p:nvSpPr>
        <p:spPr>
          <a:xfrm>
            <a:off x="7441816" y="1646241"/>
            <a:ext cx="293614" cy="138174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FBA1685-ABE9-443A-A928-E309497237A2}"/>
              </a:ext>
            </a:extLst>
          </p:cNvPr>
          <p:cNvSpPr txBox="1">
            <a:spLocks/>
          </p:cNvSpPr>
          <p:nvPr/>
        </p:nvSpPr>
        <p:spPr>
          <a:xfrm>
            <a:off x="664955" y="287901"/>
            <a:ext cx="10515600" cy="6638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dirty="0">
                <a:solidFill>
                  <a:srgbClr val="0070C0"/>
                </a:solidFill>
              </a:rPr>
              <a:t>Pipeline de trabajo propuesto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95399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378</Words>
  <Application>Microsoft Office PowerPoint</Application>
  <PresentationFormat>Panorámica</PresentationFormat>
  <Paragraphs>38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 </vt:lpstr>
      <vt:lpstr>Presentación de PowerPoint</vt:lpstr>
      <vt:lpstr>¿Qué es el SISSA?</vt:lpstr>
      <vt:lpstr>¿Cuáles son los objetivos del SISSA?</vt:lpstr>
      <vt:lpstr>Vinculación del SISSA con este trabajo de tesis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Santiago Luis Rovere</dc:creator>
  <cp:lastModifiedBy>Santiago Luis Rovere</cp:lastModifiedBy>
  <cp:revision>44</cp:revision>
  <dcterms:created xsi:type="dcterms:W3CDTF">2020-11-11T16:26:56Z</dcterms:created>
  <dcterms:modified xsi:type="dcterms:W3CDTF">2021-07-02T18:19:59Z</dcterms:modified>
</cp:coreProperties>
</file>