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2" r:id="rId6"/>
    <p:sldId id="306" r:id="rId7"/>
    <p:sldId id="305" r:id="rId8"/>
    <p:sldId id="307" r:id="rId9"/>
    <p:sldId id="308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100" d="100"/>
          <a:sy n="100" d="100"/>
        </p:scale>
        <p:origin x="180" y="3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05/07/2022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50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41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92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9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4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sz="2400" dirty="0"/>
              <a:t>Santiago LUIS Rovere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Software </a:t>
            </a:r>
            <a:r>
              <a:rPr lang="es-ES" dirty="0" err="1"/>
              <a:t>engineer</a:t>
            </a:r>
            <a:r>
              <a:rPr lang="es-ES" dirty="0"/>
              <a:t> and data </a:t>
            </a:r>
            <a:r>
              <a:rPr lang="es-ES" dirty="0" err="1"/>
              <a:t>scientist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CBA213D-6243-FD09-C55E-ACBA9BF4AC71}"/>
              </a:ext>
            </a:extLst>
          </p:cNvPr>
          <p:cNvSpPr txBox="1">
            <a:spLocks/>
          </p:cNvSpPr>
          <p:nvPr/>
        </p:nvSpPr>
        <p:spPr>
          <a:xfrm>
            <a:off x="964734" y="1300958"/>
            <a:ext cx="10628851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5B2BF8D-F223-741F-31B5-A5B0884E56B2}"/>
              </a:ext>
            </a:extLst>
          </p:cNvPr>
          <p:cNvSpPr txBox="1">
            <a:spLocks/>
          </p:cNvSpPr>
          <p:nvPr/>
        </p:nvSpPr>
        <p:spPr>
          <a:xfrm>
            <a:off x="2020884" y="1862059"/>
            <a:ext cx="8150232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DESIGN AND IMPLEMENTATION OF a CLIMATE DATA PROCESSING TOOL</a:t>
            </a:r>
          </a:p>
        </p:txBody>
      </p:sp>
      <p:pic>
        <p:nvPicPr>
          <p:cNvPr id="8" name="Imagen 13" descr="Logotipo&#10;&#10;Descripción generada automáticamente">
            <a:extLst>
              <a:ext uri="{FF2B5EF4-FFF2-40B4-BE49-F238E27FC236}">
                <a16:creationId xmlns:a16="http://schemas.microsoft.com/office/drawing/2014/main" id="{444606CB-C5B9-19E8-B735-0A83B13B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8" y="136525"/>
            <a:ext cx="1054963" cy="10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93" y="5953124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OBJECTIVES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59447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/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scalable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670803"/>
            <a:ext cx="2141764" cy="514350"/>
          </a:xfrm>
        </p:spPr>
        <p:txBody>
          <a:bodyPr rtlCol="0"/>
          <a:lstStyle/>
          <a:p>
            <a:pPr algn="ctr" rtl="0"/>
            <a:r>
              <a:rPr lang="es-ES" dirty="0"/>
              <a:t>QUALITY CHECK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8015" y="3747128"/>
            <a:ext cx="2254549" cy="514350"/>
          </a:xfrm>
        </p:spPr>
        <p:txBody>
          <a:bodyPr rtlCol="0"/>
          <a:lstStyle/>
          <a:p>
            <a:pPr algn="ctr" rtl="0"/>
            <a:r>
              <a:rPr lang="es-ES" dirty="0"/>
              <a:t>Data </a:t>
            </a:r>
            <a:r>
              <a:rPr lang="es-ES" dirty="0" err="1"/>
              <a:t>correction</a:t>
            </a:r>
            <a:r>
              <a:rPr lang="es-ES" dirty="0"/>
              <a:t>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823454"/>
            <a:ext cx="2141764" cy="514350"/>
          </a:xfrm>
        </p:spPr>
        <p:txBody>
          <a:bodyPr rtlCol="0"/>
          <a:lstStyle/>
          <a:p>
            <a:pPr algn="ctr" rtl="0"/>
            <a:r>
              <a:rPr lang="es-ES" dirty="0"/>
              <a:t>ANALYSIS AND FORECAST TOOLS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r>
              <a:rPr lang="en-US" dirty="0"/>
              <a:t>T</a:t>
            </a:r>
            <a:r>
              <a:rPr lang="en-US" sz="1400" dirty="0"/>
              <a:t>o store climate information coming from weather stations (conventional and automatic).	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sz="1400" dirty="0"/>
              <a:t>To analyze climatological data derived from weather stations and report anomalies that may be errors.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sz="1400" dirty="0"/>
              <a:t>To ratify or rectify anomalies reported by quality-check process.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algn="just" rtl="0"/>
            <a:r>
              <a:rPr lang="en-US" dirty="0"/>
              <a:t>T</a:t>
            </a:r>
            <a:r>
              <a:rPr lang="en-US" sz="1400" dirty="0"/>
              <a:t>o gain insight of the climate time-series and predict weather conditions based on current and past conditions.</a:t>
            </a:r>
            <a:endParaRPr lang="es-ES" sz="140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738" y="6356350"/>
            <a:ext cx="4821135" cy="365125"/>
          </a:xfrm>
        </p:spPr>
        <p:txBody>
          <a:bodyPr rtlCol="0"/>
          <a:lstStyle/>
          <a:p>
            <a:pPr rtl="0"/>
            <a:r>
              <a:rPr lang="es-ES" dirty="0"/>
              <a:t>Role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NearBPO</a:t>
            </a:r>
            <a:r>
              <a:rPr lang="es-ES" dirty="0"/>
              <a:t> – Santiago Luis Rovere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363EF290-7340-5349-0127-98122EBB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8" y="136525"/>
            <a:ext cx="1054963" cy="1054963"/>
          </a:xfrm>
          <a:prstGeom prst="rect">
            <a:avLst/>
          </a:prstGeom>
        </p:spPr>
      </p:pic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859CCEF2-8EBA-6916-1B90-7C3EA596851E}"/>
              </a:ext>
            </a:extLst>
          </p:cNvPr>
          <p:cNvSpPr txBox="1">
            <a:spLocks/>
          </p:cNvSpPr>
          <p:nvPr/>
        </p:nvSpPr>
        <p:spPr>
          <a:xfrm>
            <a:off x="3548543" y="527481"/>
            <a:ext cx="8372214" cy="3543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+mj-lt"/>
              </a:rPr>
              <a:t>DESIGN AND IMPLEMENT AN APPLICATION THAT INCLUDES THE FOLLOWING COMPONENTS:</a:t>
            </a:r>
            <a:r>
              <a:rPr lang="es-ES" sz="1600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92" y="5953124"/>
            <a:ext cx="5401899" cy="58578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PROOF OF </a:t>
            </a:r>
            <a:r>
              <a:rPr lang="es-ES" dirty="0" err="1"/>
              <a:t>CONcept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594477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 err="1"/>
              <a:t>Database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589" y="2670803"/>
            <a:ext cx="2502338" cy="514350"/>
          </a:xfrm>
        </p:spPr>
        <p:txBody>
          <a:bodyPr rtlCol="0"/>
          <a:lstStyle/>
          <a:p>
            <a:pPr algn="ctr" rtl="0"/>
            <a:r>
              <a:rPr lang="es-ES" dirty="0"/>
              <a:t>ANOMALY DETECTION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8015" y="3747128"/>
            <a:ext cx="2254549" cy="514350"/>
          </a:xfrm>
        </p:spPr>
        <p:txBody>
          <a:bodyPr rtlCol="0"/>
          <a:lstStyle/>
          <a:p>
            <a:pPr algn="ctr" rtl="0"/>
            <a:r>
              <a:rPr lang="es-ES" dirty="0"/>
              <a:t>Data </a:t>
            </a:r>
            <a:r>
              <a:rPr lang="es-ES" dirty="0" err="1"/>
              <a:t>correction</a:t>
            </a:r>
            <a:r>
              <a:rPr lang="es-ES" dirty="0"/>
              <a:t>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823454"/>
            <a:ext cx="2141764" cy="514350"/>
          </a:xfrm>
        </p:spPr>
        <p:txBody>
          <a:bodyPr rtlCol="0"/>
          <a:lstStyle/>
          <a:p>
            <a:pPr algn="ctr" rtl="0"/>
            <a:r>
              <a:rPr lang="es-ES" dirty="0"/>
              <a:t>ANALYSIS TOOL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/>
          </a:bodyPr>
          <a:lstStyle/>
          <a:p>
            <a:r>
              <a:rPr lang="en-US" sz="1400" dirty="0"/>
              <a:t>Including conventional weather stations in Argentina and daily observations of maximum temperature from Jan 1</a:t>
            </a:r>
            <a:r>
              <a:rPr lang="en-US" sz="1400" baseline="30000" dirty="0"/>
              <a:t>st</a:t>
            </a:r>
            <a:r>
              <a:rPr lang="en-US" sz="1400" dirty="0"/>
              <a:t>, 2000 to Dec 31</a:t>
            </a:r>
            <a:r>
              <a:rPr lang="en-US" sz="1400" baseline="30000" dirty="0"/>
              <a:t>st</a:t>
            </a:r>
            <a:r>
              <a:rPr lang="en-US" sz="1400" dirty="0"/>
              <a:t>,2019.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r>
              <a:rPr lang="en-US" dirty="0"/>
              <a:t>Based</a:t>
            </a:r>
            <a:r>
              <a:rPr lang="en-US" sz="1400" dirty="0"/>
              <a:t> on GESD (Generalized Extreme Studentized Deviate) - https://github.com/twitter/AnomalyDetection.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sz="1400" dirty="0"/>
              <a:t>For correcting or confirming observed values reported as “suspicious” by anomaly detection process.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algn="just" rtl="0"/>
            <a:r>
              <a:rPr lang="en-US"/>
              <a:t>For </a:t>
            </a:r>
            <a:r>
              <a:rPr lang="en-US" sz="1400"/>
              <a:t>analyzing </a:t>
            </a:r>
            <a:r>
              <a:rPr lang="en-US" sz="1400" dirty="0"/>
              <a:t>trend, seasonality and remainder of maximum temperature time-series.</a:t>
            </a:r>
            <a:endParaRPr lang="es-ES" sz="140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738" y="6356350"/>
            <a:ext cx="4821135" cy="365125"/>
          </a:xfrm>
        </p:spPr>
        <p:txBody>
          <a:bodyPr rtlCol="0"/>
          <a:lstStyle/>
          <a:p>
            <a:pPr rtl="0"/>
            <a:r>
              <a:rPr lang="es-ES" dirty="0"/>
              <a:t>Role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NearBPO</a:t>
            </a:r>
            <a:r>
              <a:rPr lang="es-ES" dirty="0"/>
              <a:t> – Santiago Luis Rovere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363EF290-7340-5349-0127-98122EBB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8" y="136525"/>
            <a:ext cx="1054963" cy="1054963"/>
          </a:xfrm>
          <a:prstGeom prst="rect">
            <a:avLst/>
          </a:prstGeom>
        </p:spPr>
      </p:pic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859CCEF2-8EBA-6916-1B90-7C3EA596851E}"/>
              </a:ext>
            </a:extLst>
          </p:cNvPr>
          <p:cNvSpPr txBox="1">
            <a:spLocks/>
          </p:cNvSpPr>
          <p:nvPr/>
        </p:nvSpPr>
        <p:spPr>
          <a:xfrm>
            <a:off x="3437983" y="527481"/>
            <a:ext cx="8482773" cy="3543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3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1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638" y="304625"/>
            <a:ext cx="6923284" cy="718761"/>
          </a:xfrm>
        </p:spPr>
        <p:txBody>
          <a:bodyPr rtlCol="0"/>
          <a:lstStyle/>
          <a:p>
            <a:pPr rtl="0"/>
            <a:r>
              <a:rPr lang="es-ES" dirty="0"/>
              <a:t>PROOF OF CONCEPT - ARCHITECTURE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6673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Role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NearBPO</a:t>
            </a:r>
            <a:r>
              <a:rPr lang="es-ES" dirty="0"/>
              <a:t> – Santiago Luis Rovere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22" name="Imagen 13" descr="Logotipo&#10;&#10;Descripción generada automáticamente">
            <a:extLst>
              <a:ext uri="{FF2B5EF4-FFF2-40B4-BE49-F238E27FC236}">
                <a16:creationId xmlns:a16="http://schemas.microsoft.com/office/drawing/2014/main" id="{4FC4A898-3480-D7A2-8C07-CC0E608C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5" y="136525"/>
            <a:ext cx="1054963" cy="105496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035D00-F02D-E73D-3870-92A1B7F0862B}"/>
              </a:ext>
            </a:extLst>
          </p:cNvPr>
          <p:cNvSpPr/>
          <p:nvPr/>
        </p:nvSpPr>
        <p:spPr>
          <a:xfrm>
            <a:off x="552450" y="1409700"/>
            <a:ext cx="3219450" cy="461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984A3-FCFD-BEAA-2AFA-96DE5E3FE30D}"/>
              </a:ext>
            </a:extLst>
          </p:cNvPr>
          <p:cNvSpPr/>
          <p:nvPr/>
        </p:nvSpPr>
        <p:spPr>
          <a:xfrm>
            <a:off x="4486275" y="1409700"/>
            <a:ext cx="3219450" cy="4619625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07CBCA-7EB4-DDFB-626A-CAD0B641B3CB}"/>
              </a:ext>
            </a:extLst>
          </p:cNvPr>
          <p:cNvSpPr/>
          <p:nvPr/>
        </p:nvSpPr>
        <p:spPr>
          <a:xfrm>
            <a:off x="8420100" y="1380055"/>
            <a:ext cx="3219450" cy="461962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C568-D5B8-4A30-1A29-9FD7E18C81F9}"/>
              </a:ext>
            </a:extLst>
          </p:cNvPr>
          <p:cNvSpPr txBox="1"/>
          <p:nvPr/>
        </p:nvSpPr>
        <p:spPr>
          <a:xfrm>
            <a:off x="1414462" y="170497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Tier</a:t>
            </a:r>
            <a:endParaRPr lang="es-A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A563A-57C0-2F69-DE10-FA0F72465426}"/>
              </a:ext>
            </a:extLst>
          </p:cNvPr>
          <p:cNvSpPr txBox="1"/>
          <p:nvPr/>
        </p:nvSpPr>
        <p:spPr>
          <a:xfrm>
            <a:off x="5343525" y="1704975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Backend Tier</a:t>
            </a:r>
            <a:endParaRPr lang="es-A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4059A-599B-BCC6-3B29-FE3ACFD70057}"/>
              </a:ext>
            </a:extLst>
          </p:cNvPr>
          <p:cNvSpPr txBox="1"/>
          <p:nvPr/>
        </p:nvSpPr>
        <p:spPr>
          <a:xfrm>
            <a:off x="9470231" y="1704975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Tier</a:t>
            </a:r>
            <a:endParaRPr lang="es-A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76614-F9ED-4947-D46B-8847CEB0CBE7}"/>
              </a:ext>
            </a:extLst>
          </p:cNvPr>
          <p:cNvSpPr txBox="1"/>
          <p:nvPr/>
        </p:nvSpPr>
        <p:spPr>
          <a:xfrm>
            <a:off x="4916382" y="2430977"/>
            <a:ext cx="235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Classes for handing communications to database</a:t>
            </a:r>
            <a:endParaRPr lang="es-AR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5B6088B-9345-BEDC-774E-0F59906A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644066"/>
            <a:ext cx="2095500" cy="2095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9519D5-2510-D6FE-792C-0885F4B032B0}"/>
              </a:ext>
            </a:extLst>
          </p:cNvPr>
          <p:cNvSpPr txBox="1"/>
          <p:nvPr/>
        </p:nvSpPr>
        <p:spPr>
          <a:xfrm>
            <a:off x="8850206" y="2430977"/>
            <a:ext cx="235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NoSQL distributed database deployed over Google Cloud</a:t>
            </a:r>
            <a:endParaRPr lang="es-AR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6A8819-D611-342E-5643-A7B4E3EE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517" y="3719512"/>
            <a:ext cx="3006614" cy="52068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30F7A7-9420-2A16-3E95-0ED6159F4E10}"/>
              </a:ext>
            </a:extLst>
          </p:cNvPr>
          <p:cNvSpPr/>
          <p:nvPr/>
        </p:nvSpPr>
        <p:spPr>
          <a:xfrm>
            <a:off x="8959002" y="4668320"/>
            <a:ext cx="2141643" cy="8096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REST API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601BC-E5DB-C9FF-4EB4-EFF120EDA190}"/>
              </a:ext>
            </a:extLst>
          </p:cNvPr>
          <p:cNvSpPr txBox="1"/>
          <p:nvPr/>
        </p:nvSpPr>
        <p:spPr>
          <a:xfrm>
            <a:off x="982555" y="2430977"/>
            <a:ext cx="235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for checking, correcting and analyzing climate date</a:t>
            </a:r>
            <a:endParaRPr lang="es-AR" dirty="0"/>
          </a:p>
        </p:txBody>
      </p:sp>
      <p:pic>
        <p:nvPicPr>
          <p:cNvPr id="21" name="Picture 20" descr="A picture containing text, sign, businesscard, vector graphics&#10;&#10;Description automatically generated">
            <a:extLst>
              <a:ext uri="{FF2B5EF4-FFF2-40B4-BE49-F238E27FC236}">
                <a16:creationId xmlns:a16="http://schemas.microsoft.com/office/drawing/2014/main" id="{D8FE64E4-C5EF-11FE-8A00-445485CF2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78" y="3849518"/>
            <a:ext cx="1642609" cy="1903730"/>
          </a:xfrm>
          <a:prstGeom prst="rect">
            <a:avLst/>
          </a:prstGeom>
        </p:spPr>
      </p:pic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9711A1F5-1A67-FFC8-E63B-3BECB6D7EE7F}"/>
              </a:ext>
            </a:extLst>
          </p:cNvPr>
          <p:cNvSpPr/>
          <p:nvPr/>
        </p:nvSpPr>
        <p:spPr>
          <a:xfrm>
            <a:off x="3265065" y="4541041"/>
            <a:ext cx="1552575" cy="520681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39AA31E9-8784-0133-99DA-CEC7C5755900}"/>
              </a:ext>
            </a:extLst>
          </p:cNvPr>
          <p:cNvSpPr/>
          <p:nvPr/>
        </p:nvSpPr>
        <p:spPr>
          <a:xfrm>
            <a:off x="7400925" y="4541042"/>
            <a:ext cx="1449281" cy="52068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3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553" y="136525"/>
            <a:ext cx="9381259" cy="492006"/>
          </a:xfrm>
        </p:spPr>
        <p:txBody>
          <a:bodyPr rtlCol="0"/>
          <a:lstStyle/>
          <a:p>
            <a:pPr rtl="0"/>
            <a:r>
              <a:rPr lang="es-ES" dirty="0"/>
              <a:t>PROOF OF CONCEPT – ARCHITECTURE - ASTRA DB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78" y="2576227"/>
            <a:ext cx="2882475" cy="372513"/>
          </a:xfrm>
        </p:spPr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Astra DB?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478" y="2987699"/>
            <a:ext cx="6489123" cy="1407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600" dirty="0"/>
              <a:t>It is a </a:t>
            </a:r>
            <a:r>
              <a:rPr lang="en-US" sz="1600" b="1" dirty="0"/>
              <a:t>flexible</a:t>
            </a:r>
            <a:r>
              <a:rPr lang="en-US" sz="1600" dirty="0"/>
              <a:t> database-as-a-service (</a:t>
            </a:r>
            <a:r>
              <a:rPr lang="en-US" sz="1600" b="1" dirty="0"/>
              <a:t>DBaaS</a:t>
            </a:r>
            <a:r>
              <a:rPr lang="en-US" sz="1600" dirty="0"/>
              <a:t>) solution that </a:t>
            </a:r>
            <a:r>
              <a:rPr lang="en-US" sz="1600" b="1" dirty="0"/>
              <a:t>simplifies</a:t>
            </a:r>
            <a:r>
              <a:rPr lang="en-US" sz="1600" dirty="0"/>
              <a:t> cloud-native </a:t>
            </a:r>
            <a:r>
              <a:rPr lang="en-US" sz="1600" i="1" dirty="0"/>
              <a:t>Apache Cassandra®</a:t>
            </a:r>
            <a:r>
              <a:rPr lang="en-US" sz="1600" dirty="0"/>
              <a:t> application </a:t>
            </a:r>
            <a:r>
              <a:rPr lang="en-US" sz="1600" b="1" dirty="0"/>
              <a:t>development</a:t>
            </a:r>
            <a:r>
              <a:rPr lang="en-US" sz="1600" dirty="0"/>
              <a:t>, </a:t>
            </a:r>
            <a:r>
              <a:rPr lang="en-US" sz="1600" b="1" dirty="0"/>
              <a:t>reducing deployment time</a:t>
            </a:r>
            <a:r>
              <a:rPr lang="en-US" sz="1600" dirty="0"/>
              <a:t> from weeks to minutes. It delivers a combination of serverless, pay-as-you-go pricing with the freedom and agility of multi-cloud and open-source software.</a:t>
            </a:r>
            <a:endParaRPr lang="es-ES" sz="1600" noProof="1"/>
          </a:p>
          <a:p>
            <a:pPr rtl="0"/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64073" y="3835340"/>
            <a:ext cx="4348294" cy="345740"/>
          </a:xfrm>
        </p:spPr>
        <p:txBody>
          <a:bodyPr rtlCol="0"/>
          <a:lstStyle/>
          <a:p>
            <a:pPr rtl="0"/>
            <a:r>
              <a:rPr lang="es-ES" dirty="0"/>
              <a:t>WHAT IS CASSANDRA?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64073" y="4181080"/>
            <a:ext cx="4411449" cy="1874529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/>
              <a:t>Apache Cassandra is an </a:t>
            </a:r>
            <a:r>
              <a:rPr lang="en-US" sz="1600" b="1" dirty="0"/>
              <a:t>open-source NoSQL distributed</a:t>
            </a:r>
            <a:r>
              <a:rPr lang="en-US" sz="1600" dirty="0"/>
              <a:t> database known for its high </a:t>
            </a:r>
            <a:r>
              <a:rPr lang="en-US" sz="1600" b="1" dirty="0"/>
              <a:t>scalability</a:t>
            </a:r>
            <a:r>
              <a:rPr lang="en-US" sz="1600" dirty="0"/>
              <a:t> and </a:t>
            </a:r>
            <a:r>
              <a:rPr lang="en-US" sz="1600" b="1" dirty="0"/>
              <a:t>availability</a:t>
            </a:r>
            <a:r>
              <a:rPr lang="en-US" sz="1600" dirty="0"/>
              <a:t>. Cassandra databases </a:t>
            </a:r>
            <a:r>
              <a:rPr lang="en-US" sz="1600" b="1" dirty="0"/>
              <a:t>easily scale</a:t>
            </a:r>
            <a:r>
              <a:rPr lang="en-US" sz="1600" dirty="0"/>
              <a:t> when an application is under high stress, and the </a:t>
            </a:r>
            <a:r>
              <a:rPr lang="en-US" sz="1600" b="1" dirty="0"/>
              <a:t>distribution</a:t>
            </a:r>
            <a:r>
              <a:rPr lang="en-US" sz="1600" dirty="0"/>
              <a:t> also </a:t>
            </a:r>
            <a:r>
              <a:rPr lang="en-US" sz="1600" b="1" dirty="0"/>
              <a:t>prevents data loss</a:t>
            </a:r>
            <a:r>
              <a:rPr lang="en-US" sz="1600" dirty="0"/>
              <a:t> from any given datacenter’s hardware failure.</a:t>
            </a:r>
            <a:endParaRPr lang="es-ES" sz="160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9" name="Marcador de pie de página 7">
            <a:extLst>
              <a:ext uri="{FF2B5EF4-FFF2-40B4-BE49-F238E27FC236}">
                <a16:creationId xmlns:a16="http://schemas.microsoft.com/office/drawing/2014/main" id="{AF63F4E0-9391-FB64-527C-8AF35CF8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6673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Role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NearBPO</a:t>
            </a:r>
            <a:r>
              <a:rPr lang="es-ES" dirty="0"/>
              <a:t> – Santiago Luis Rovere</a:t>
            </a:r>
          </a:p>
        </p:txBody>
      </p:sp>
      <p:pic>
        <p:nvPicPr>
          <p:cNvPr id="26" name="Imagen 13" descr="Logotipo&#10;&#10;Descripción generada automáticamente">
            <a:extLst>
              <a:ext uri="{FF2B5EF4-FFF2-40B4-BE49-F238E27FC236}">
                <a16:creationId xmlns:a16="http://schemas.microsoft.com/office/drawing/2014/main" id="{23F60C89-F3BC-778B-FCF9-3E0760B6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8" y="136525"/>
            <a:ext cx="1054963" cy="1054963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DC74805-757F-A7C8-A966-4F5831DF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8" y="4417543"/>
            <a:ext cx="7125368" cy="1959476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078CF689-725D-3D12-112F-EDBCB8D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30" y="951169"/>
            <a:ext cx="5381236" cy="26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553" y="136525"/>
            <a:ext cx="9381259" cy="492006"/>
          </a:xfrm>
        </p:spPr>
        <p:txBody>
          <a:bodyPr rtlCol="0"/>
          <a:lstStyle/>
          <a:p>
            <a:pPr rtl="0"/>
            <a:r>
              <a:rPr lang="es-ES" dirty="0"/>
              <a:t>PROOF OF CONCEPT – ARCHITECTURE – r/SHINY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37" y="1496276"/>
            <a:ext cx="2882475" cy="372513"/>
          </a:xfrm>
        </p:spPr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437" y="2059233"/>
            <a:ext cx="4358355" cy="161277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sz="1600" dirty="0"/>
              <a:t>It is an </a:t>
            </a:r>
            <a:r>
              <a:rPr lang="en-US" sz="1600" b="1" dirty="0"/>
              <a:t>open-source programming language</a:t>
            </a:r>
            <a:r>
              <a:rPr lang="en-US" sz="1600" dirty="0"/>
              <a:t> and software environment for statistical analysis, graphics representation and reporting. R is one of the </a:t>
            </a:r>
            <a:r>
              <a:rPr lang="en-US" sz="1600" b="1" dirty="0"/>
              <a:t>most popular</a:t>
            </a:r>
            <a:r>
              <a:rPr lang="en-US" sz="1600" dirty="0"/>
              <a:t> languages used to </a:t>
            </a:r>
            <a:r>
              <a:rPr lang="en-US" sz="1600" b="1" dirty="0"/>
              <a:t>retrieve, clean, analyze, visualize and present data</a:t>
            </a:r>
            <a:r>
              <a:rPr lang="en-US" sz="1600" dirty="0"/>
              <a:t>.</a:t>
            </a:r>
            <a:endParaRPr lang="es-ES" sz="1600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4489" y="4309565"/>
            <a:ext cx="4348294" cy="345740"/>
          </a:xfrm>
        </p:spPr>
        <p:txBody>
          <a:bodyPr rtlCol="0"/>
          <a:lstStyle/>
          <a:p>
            <a:pPr rtl="0"/>
            <a:r>
              <a:rPr lang="es-ES" dirty="0"/>
              <a:t>WHAT IS SHINY?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4489" y="4805675"/>
            <a:ext cx="5291033" cy="1400304"/>
          </a:xfrm>
        </p:spPr>
        <p:txBody>
          <a:bodyPr rtlCol="0">
            <a:noAutofit/>
          </a:bodyPr>
          <a:lstStyle/>
          <a:p>
            <a:pPr rtl="0"/>
            <a:r>
              <a:rPr lang="en-US" sz="1600" dirty="0"/>
              <a:t>Shiny is an R package that makes it </a:t>
            </a:r>
            <a:r>
              <a:rPr lang="en-US" sz="1600" b="1" dirty="0"/>
              <a:t>easy to build interactive web apps</a:t>
            </a:r>
            <a:r>
              <a:rPr lang="en-US" sz="1600" dirty="0"/>
              <a:t> straight from R. Shiny is an </a:t>
            </a:r>
            <a:r>
              <a:rPr lang="en-US" sz="1600" b="1" dirty="0"/>
              <a:t>easy-to-use</a:t>
            </a:r>
            <a:r>
              <a:rPr lang="en-US" sz="1600" dirty="0"/>
              <a:t> framework that allows </a:t>
            </a:r>
            <a:r>
              <a:rPr lang="en-US" sz="1600" b="1" dirty="0"/>
              <a:t>fast prototyping</a:t>
            </a:r>
            <a:r>
              <a:rPr lang="en-US" sz="1600" dirty="0"/>
              <a:t> and a </a:t>
            </a:r>
            <a:r>
              <a:rPr lang="en-US" sz="1600" b="1" dirty="0"/>
              <a:t>clean structure</a:t>
            </a:r>
            <a:r>
              <a:rPr lang="en-US" sz="1600" dirty="0"/>
              <a:t> for building </a:t>
            </a:r>
            <a:r>
              <a:rPr lang="en-US" sz="1600" b="1" dirty="0"/>
              <a:t>scalable</a:t>
            </a:r>
            <a:r>
              <a:rPr lang="en-US" sz="1600" dirty="0"/>
              <a:t> data analytics applications using all the </a:t>
            </a:r>
            <a:r>
              <a:rPr lang="en-US" sz="1600" b="1" dirty="0"/>
              <a:t>power of R</a:t>
            </a:r>
            <a:r>
              <a:rPr lang="en-US" sz="1600" dirty="0"/>
              <a:t>.</a:t>
            </a:r>
            <a:endParaRPr lang="es-ES" sz="160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9" name="Marcador de pie de página 7">
            <a:extLst>
              <a:ext uri="{FF2B5EF4-FFF2-40B4-BE49-F238E27FC236}">
                <a16:creationId xmlns:a16="http://schemas.microsoft.com/office/drawing/2014/main" id="{AF63F4E0-9391-FB64-527C-8AF35CF8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6673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Role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NearBPO</a:t>
            </a:r>
            <a:r>
              <a:rPr lang="es-ES" dirty="0"/>
              <a:t> – Santiago Luis Rovere</a:t>
            </a:r>
          </a:p>
        </p:txBody>
      </p:sp>
      <p:pic>
        <p:nvPicPr>
          <p:cNvPr id="26" name="Imagen 13" descr="Logotipo&#10;&#10;Descripción generada automáticamente">
            <a:extLst>
              <a:ext uri="{FF2B5EF4-FFF2-40B4-BE49-F238E27FC236}">
                <a16:creationId xmlns:a16="http://schemas.microsoft.com/office/drawing/2014/main" id="{23F60C89-F3BC-778B-FCF9-3E0760B6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8" y="136525"/>
            <a:ext cx="1054963" cy="105496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3A42560-2B3F-703F-6EA7-4C05DCE4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37" y="3672006"/>
            <a:ext cx="4823224" cy="2828558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DF8F2602-4D1B-3BB6-2A8D-317D729DD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89" y="884469"/>
            <a:ext cx="5080163" cy="3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808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136</TotalTime>
  <Words>480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Una sola línea</vt:lpstr>
      <vt:lpstr>Santiago LUIS Rovere</vt:lpstr>
      <vt:lpstr>OBJECTIVES</vt:lpstr>
      <vt:lpstr>PROOF OF CONcept</vt:lpstr>
      <vt:lpstr>PROOF OF CONCEPT - ARCHITECTURE</vt:lpstr>
      <vt:lpstr>PROOF OF CONCEPT – ARCHITECTURE - ASTRA DB</vt:lpstr>
      <vt:lpstr>PROOF OF CONCEPT – ARCHITECTURE – r/SHINY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Santiago Rovere</dc:title>
  <dc:creator>Georgina Totaro</dc:creator>
  <cp:lastModifiedBy>Santiago Luis Rovere</cp:lastModifiedBy>
  <cp:revision>50</cp:revision>
  <dcterms:created xsi:type="dcterms:W3CDTF">2022-07-05T13:44:06Z</dcterms:created>
  <dcterms:modified xsi:type="dcterms:W3CDTF">2022-07-05T21:50:12Z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