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atentimages.storage.googleapis.com/8e/9e/c1/82d2aba6e27bd8/US5615601.pdf" TargetMode="External"/><Relationship Id="rId3" Type="http://schemas.openxmlformats.org/officeDocument/2006/relationships/hyperlink" Target="https://www.youtube.com/watch?v=5igXx83J_Iw&amp;feature=emb_title" TargetMode="External"/><Relationship Id="rId7" Type="http://schemas.openxmlformats.org/officeDocument/2006/relationships/hyperlink" Target="https://www.espressocafe.ro/download/manual/manual_necta_colibri.pdf" TargetMode="External"/><Relationship Id="rId2" Type="http://schemas.openxmlformats.org/officeDocument/2006/relationships/hyperlink" Target="https://www.perfectespresso.ro/ro/blog/articole/glosar---componentele-unui-espressor--7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ivecoffee.com/blogs/learn/how-do-espresso-machines-work" TargetMode="External"/><Relationship Id="rId5" Type="http://schemas.openxmlformats.org/officeDocument/2006/relationships/hyperlink" Target="http://www.automatedecafea.net/cum-functioneaza-un-automat-de-cafea/" TargetMode="External"/><Relationship Id="rId10" Type="http://schemas.openxmlformats.org/officeDocument/2006/relationships/hyperlink" Target="https://www.draw.io/" TargetMode="External"/><Relationship Id="rId4" Type="http://schemas.openxmlformats.org/officeDocument/2006/relationships/hyperlink" Target="https://knowyourgrinder.com/how-does-an-automatic-espresso-machine-work/" TargetMode="External"/><Relationship Id="rId9" Type="http://schemas.openxmlformats.org/officeDocument/2006/relationships/hyperlink" Target="https://www.youtube.com/watch?v=Qy-3gU44q6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Automatul</a:t>
            </a:r>
            <a:r>
              <a:rPr lang="en-US" smtClean="0"/>
              <a:t> de </a:t>
            </a:r>
            <a:r>
              <a:rPr lang="en-US" err="1" smtClean="0"/>
              <a:t>cafea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009121"/>
            <a:ext cx="8911687" cy="1280890"/>
          </a:xfrm>
        </p:spPr>
        <p:txBody>
          <a:bodyPr/>
          <a:lstStyle/>
          <a:p>
            <a:r>
              <a:rPr lang="en-US" err="1" smtClean="0"/>
              <a:t>Modelul</a:t>
            </a:r>
            <a:r>
              <a:rPr lang="en-US" smtClean="0"/>
              <a:t> </a:t>
            </a:r>
            <a:r>
              <a:rPr lang="en-US" err="1" smtClean="0"/>
              <a:t>nostru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smtClean="0"/>
          </a:p>
          <a:p>
            <a:r>
              <a:rPr lang="en-US" sz="2000" err="1" smtClean="0"/>
              <a:t>Posibilitatea</a:t>
            </a:r>
            <a:r>
              <a:rPr lang="en-US" sz="2000" smtClean="0"/>
              <a:t> de a </a:t>
            </a:r>
            <a:r>
              <a:rPr lang="en-US" sz="2000" err="1" smtClean="0"/>
              <a:t>alege</a:t>
            </a:r>
            <a:r>
              <a:rPr lang="en-US" sz="2000" smtClean="0"/>
              <a:t> </a:t>
            </a:r>
            <a:r>
              <a:rPr lang="en-US" sz="2000" err="1" smtClean="0"/>
              <a:t>intre</a:t>
            </a:r>
            <a:r>
              <a:rPr lang="en-US" sz="2000" smtClean="0"/>
              <a:t> </a:t>
            </a:r>
            <a:r>
              <a:rPr lang="en-US" sz="2000" err="1" smtClean="0"/>
              <a:t>cafea</a:t>
            </a:r>
            <a:r>
              <a:rPr lang="en-US" sz="2000" smtClean="0"/>
              <a:t> </a:t>
            </a:r>
            <a:r>
              <a:rPr lang="en-US" sz="2000" err="1" smtClean="0"/>
              <a:t>macinata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</a:t>
            </a:r>
            <a:r>
              <a:rPr lang="en-US" sz="2000" err="1" smtClean="0"/>
              <a:t>cafea</a:t>
            </a:r>
            <a:r>
              <a:rPr lang="en-US" sz="2000" smtClean="0"/>
              <a:t> instant;</a:t>
            </a:r>
          </a:p>
          <a:p>
            <a:r>
              <a:rPr lang="en-US" sz="2000" err="1" smtClean="0"/>
              <a:t>Posibilitatea</a:t>
            </a:r>
            <a:r>
              <a:rPr lang="en-US" sz="2000" smtClean="0"/>
              <a:t> de a </a:t>
            </a:r>
            <a:r>
              <a:rPr lang="en-US" sz="2000" err="1" smtClean="0"/>
              <a:t>alege</a:t>
            </a:r>
            <a:r>
              <a:rPr lang="en-US" sz="2000" smtClean="0"/>
              <a:t> </a:t>
            </a:r>
            <a:r>
              <a:rPr lang="en-US" sz="2000" err="1" smtClean="0"/>
              <a:t>intre</a:t>
            </a:r>
            <a:r>
              <a:rPr lang="en-US" sz="2000" smtClean="0"/>
              <a:t> </a:t>
            </a:r>
            <a:r>
              <a:rPr lang="en-US" sz="2000" err="1" smtClean="0"/>
              <a:t>pahar</a:t>
            </a:r>
            <a:r>
              <a:rPr lang="en-US" sz="2000" smtClean="0"/>
              <a:t> </a:t>
            </a:r>
            <a:r>
              <a:rPr lang="en-US" sz="2000" err="1" smtClean="0"/>
              <a:t>mediu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</a:t>
            </a:r>
            <a:r>
              <a:rPr lang="en-US" sz="2000" err="1" smtClean="0"/>
              <a:t>pahar</a:t>
            </a:r>
            <a:r>
              <a:rPr lang="en-US" sz="2000" smtClean="0"/>
              <a:t> mare;</a:t>
            </a:r>
          </a:p>
          <a:p>
            <a:r>
              <a:rPr lang="en-US" sz="2000" smtClean="0"/>
              <a:t>Plata in </a:t>
            </a:r>
            <a:r>
              <a:rPr lang="en-US" sz="2000" err="1" smtClean="0"/>
              <a:t>monede</a:t>
            </a:r>
            <a:r>
              <a:rPr lang="en-US" sz="2000" smtClean="0"/>
              <a:t>, </a:t>
            </a:r>
            <a:r>
              <a:rPr lang="en-US" sz="2000" err="1" smtClean="0"/>
              <a:t>bancnote</a:t>
            </a:r>
            <a:r>
              <a:rPr lang="en-US" sz="2000" smtClean="0"/>
              <a:t> </a:t>
            </a:r>
            <a:r>
              <a:rPr lang="en-US" sz="2000" err="1" smtClean="0"/>
              <a:t>si</a:t>
            </a:r>
            <a:r>
              <a:rPr lang="en-US" sz="2000" smtClean="0"/>
              <a:t> cu cardul</a:t>
            </a:r>
            <a:r>
              <a:rPr lang="en-US" sz="2000"/>
              <a:t>;</a:t>
            </a:r>
            <a:endParaRPr lang="en-US" sz="2000" smtClean="0"/>
          </a:p>
          <a:p>
            <a:r>
              <a:rPr lang="en-US" sz="2000" err="1" smtClean="0"/>
              <a:t>Inapoierea</a:t>
            </a:r>
            <a:r>
              <a:rPr lang="en-US" sz="2000" smtClean="0"/>
              <a:t> </a:t>
            </a:r>
            <a:r>
              <a:rPr lang="en-US" sz="2000" err="1" smtClean="0"/>
              <a:t>creditului</a:t>
            </a:r>
            <a:r>
              <a:rPr lang="en-US" sz="2000" smtClean="0"/>
              <a:t> </a:t>
            </a:r>
            <a:r>
              <a:rPr lang="en-US" sz="2000" err="1" smtClean="0"/>
              <a:t>utilizatorului</a:t>
            </a:r>
            <a:r>
              <a:rPr lang="en-US" sz="2000" smtClean="0"/>
              <a:t> in automat; (in </a:t>
            </a:r>
            <a:r>
              <a:rPr lang="en-US" sz="2000" err="1" smtClean="0"/>
              <a:t>cazul</a:t>
            </a:r>
            <a:r>
              <a:rPr lang="en-US" sz="2000" smtClean="0"/>
              <a:t> </a:t>
            </a:r>
            <a:r>
              <a:rPr lang="en-US" sz="2000" err="1" smtClean="0"/>
              <a:t>unei</a:t>
            </a:r>
            <a:r>
              <a:rPr lang="en-US" sz="2000" smtClean="0"/>
              <a:t> </a:t>
            </a:r>
            <a:r>
              <a:rPr lang="en-US" sz="2000" err="1" smtClean="0"/>
              <a:t>erori</a:t>
            </a:r>
            <a:r>
              <a:rPr lang="en-US" sz="2000" smtClean="0"/>
              <a:t>)</a:t>
            </a:r>
          </a:p>
          <a:p>
            <a:r>
              <a:rPr lang="en-US" sz="2000" err="1" smtClean="0"/>
              <a:t>Rasnita</a:t>
            </a:r>
            <a:r>
              <a:rPr lang="en-US" sz="2000" smtClean="0"/>
              <a:t> de </a:t>
            </a:r>
            <a:r>
              <a:rPr lang="en-US" sz="2000" err="1" smtClean="0"/>
              <a:t>cafea</a:t>
            </a:r>
            <a:r>
              <a:rPr lang="en-US" sz="2000" smtClean="0"/>
              <a:t> incorporata;</a:t>
            </a:r>
          </a:p>
          <a:p>
            <a:r>
              <a:rPr lang="en-US" sz="2000" err="1" smtClean="0"/>
              <a:t>Curatare</a:t>
            </a:r>
            <a:r>
              <a:rPr lang="en-US" sz="2000" smtClean="0"/>
              <a:t> automata la </a:t>
            </a:r>
            <a:r>
              <a:rPr lang="en-US" sz="2000" err="1" smtClean="0"/>
              <a:t>cererea</a:t>
            </a:r>
            <a:r>
              <a:rPr lang="en-US" sz="2000" smtClean="0"/>
              <a:t> depanatorului.</a:t>
            </a:r>
          </a:p>
          <a:p>
            <a:pPr marL="0" indent="0">
              <a:buNone/>
            </a:pPr>
            <a:endParaRPr lang="en-US" sz="2000" smtClean="0"/>
          </a:p>
          <a:p>
            <a:pPr marL="0" indent="0">
              <a:buNone/>
            </a:pP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251616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Cum functioneaza?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Clientul selecteaza produsul dorit si ii este ceruta efectuarea platii(cash/card);</a:t>
            </a:r>
          </a:p>
          <a:p>
            <a:r>
              <a:rPr lang="en-US" smtClean="0"/>
              <a:t>Dupa efectuarea platii, acesta alege cantitatea de zahar, iar aparatul va realiza bautura in functie de selectia clientului;</a:t>
            </a:r>
          </a:p>
          <a:p>
            <a:r>
              <a:rPr lang="en-US" smtClean="0"/>
              <a:t>Dupa finalizarea produsului, este eliberat restul, fiind posibila ridicarea bauturii.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Toate scenariile de eroare au fost luate in calcul, iar in cazul uneia, aparatul detine instructiunile necesare pentru a nu iesi in dezavantaj clientul.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374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93078"/>
            <a:ext cx="8911687" cy="1280890"/>
          </a:xfrm>
        </p:spPr>
        <p:txBody>
          <a:bodyPr/>
          <a:lstStyle/>
          <a:p>
            <a:r>
              <a:rPr lang="en-US"/>
              <a:t>P</a:t>
            </a:r>
            <a:r>
              <a:rPr lang="en-US" smtClean="0"/>
              <a:t>arti componente si functionalitati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337" y="2133600"/>
            <a:ext cx="9852275" cy="3777622"/>
          </a:xfrm>
        </p:spPr>
        <p:txBody>
          <a:bodyPr/>
          <a:lstStyle/>
          <a:p>
            <a:endParaRPr lang="en-US" smtClean="0"/>
          </a:p>
          <a:p>
            <a:r>
              <a:rPr lang="en-US" smtClean="0"/>
              <a:t>Rezervorul de apa - avantajul acestuia este ca se poate accesa resursa cu usurinta;</a:t>
            </a:r>
          </a:p>
          <a:p>
            <a:r>
              <a:rPr lang="en-US" smtClean="0"/>
              <a:t>Boilerul - intretine incalzirea apei si presiunea apei provenite de la pompa;</a:t>
            </a:r>
          </a:p>
          <a:p>
            <a:r>
              <a:rPr lang="en-US" smtClean="0"/>
              <a:t>Pompa - creeaza presiune pentru a oferi apei puterea de a trece prin apparat;</a:t>
            </a:r>
          </a:p>
          <a:p>
            <a:r>
              <a:rPr lang="en-US" smtClean="0"/>
              <a:t>Supape - fac conexiunea dintre boiler si bratul de aburi;</a:t>
            </a:r>
          </a:p>
          <a:p>
            <a:r>
              <a:rPr lang="en-US" smtClean="0"/>
              <a:t>Bratul de aburi - produce abur pentru bauturile ce contin lapte;</a:t>
            </a:r>
          </a:p>
          <a:p>
            <a:r>
              <a:rPr lang="en-US" smtClean="0"/>
              <a:t>Rasnita incorporata.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Interfata cu utilizatorul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28" y="2068848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Interfata este una placuta si user-friendly,</a:t>
            </a:r>
          </a:p>
          <a:p>
            <a:pPr marL="0" indent="0">
              <a:buNone/>
            </a:pPr>
            <a:r>
              <a:rPr lang="en-US" smtClean="0"/>
              <a:t> fiind alcatuita dintr-un ecran LCD si multe </a:t>
            </a:r>
          </a:p>
          <a:p>
            <a:pPr marL="0" indent="0">
              <a:buNone/>
            </a:pPr>
            <a:r>
              <a:rPr lang="en-US" smtClean="0"/>
              <a:t>butoane ce actioneaza diferite tipuri de </a:t>
            </a:r>
          </a:p>
          <a:p>
            <a:pPr marL="0" indent="0">
              <a:buNone/>
            </a:pPr>
            <a:r>
              <a:rPr lang="en-US" smtClean="0"/>
              <a:t>bauturi, respectiv alegerea cantitatii de zahar</a:t>
            </a:r>
          </a:p>
          <a:p>
            <a:pPr marL="0" indent="0">
              <a:buNone/>
            </a:pPr>
            <a:r>
              <a:rPr lang="en-US" smtClean="0"/>
              <a:t>si butoanele de confirmare si intoarcere. </a:t>
            </a:r>
          </a:p>
          <a:p>
            <a:pPr marL="0" indent="0">
              <a:buNone/>
            </a:pPr>
            <a:r>
              <a:rPr lang="en-US"/>
              <a:t>	</a:t>
            </a:r>
            <a:endParaRPr lang="en-US" smtClean="0"/>
          </a:p>
        </p:txBody>
      </p:sp>
      <p:pic>
        <p:nvPicPr>
          <p:cNvPr id="4" name="Imagine 11" descr="O imagine care conține captură de ecran&#10;&#10;Descriere generată automa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5" y="1441019"/>
            <a:ext cx="5807242" cy="503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057247"/>
            <a:ext cx="8911687" cy="1280890"/>
          </a:xfrm>
        </p:spPr>
        <p:txBody>
          <a:bodyPr/>
          <a:lstStyle/>
          <a:p>
            <a:r>
              <a:rPr lang="en-US" smtClean="0"/>
              <a:t>Stari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Aparatul poate trece prin maxim 25 de stari, aferente fiecarei etape din prepararea bauturii.</a:t>
            </a:r>
            <a:endParaRPr lang="en-US"/>
          </a:p>
          <a:p>
            <a:r>
              <a:rPr lang="en-US" smtClean="0"/>
              <a:t>Q0 - starea initiala;</a:t>
            </a:r>
          </a:p>
          <a:p>
            <a:r>
              <a:rPr lang="en-US" smtClean="0"/>
              <a:t>Q1 - starea pentru alegerea bauturii;</a:t>
            </a:r>
          </a:p>
          <a:p>
            <a:r>
              <a:rPr lang="en-US" smtClean="0"/>
              <a:t>Q2 - Q9 starile pentru efectuarea platii;</a:t>
            </a:r>
          </a:p>
          <a:p>
            <a:r>
              <a:rPr lang="en-US" smtClean="0"/>
              <a:t>Q10 - Q23 starile pentru realizarea bauturii;</a:t>
            </a:r>
          </a:p>
          <a:p>
            <a:r>
              <a:rPr lang="en-US" smtClean="0"/>
              <a:t>Q24 - starea in care se elibereaza restul, apoi se revine in Q0;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87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52710"/>
            <a:ext cx="8911687" cy="1280890"/>
          </a:xfrm>
        </p:spPr>
        <p:txBody>
          <a:bodyPr/>
          <a:lstStyle/>
          <a:p>
            <a:r>
              <a:rPr lang="en-US" smtClean="0"/>
              <a:t>Erori de functionare(rezolvari)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Introducerea unei bancnote false sau a altui obiect in locul de introducere al bancnotelor; 	   (verificare cu senzorul de identificare)</a:t>
            </a:r>
          </a:p>
          <a:p>
            <a:r>
              <a:rPr lang="en-US" smtClean="0"/>
              <a:t>Introducerea unei alte monede necorespunzatoare in locul de introducere al monedelor; 	  (senzor de greutate pentru identificare)</a:t>
            </a:r>
          </a:p>
          <a:p>
            <a:r>
              <a:rPr lang="en-US" smtClean="0"/>
              <a:t>Lipsa pahare; 	(senzor ultrasunet)</a:t>
            </a:r>
          </a:p>
          <a:p>
            <a:r>
              <a:rPr lang="en-US" smtClean="0"/>
              <a:t>Lipsa lapte, cafea, cahar, palate, rest; 	(senzori de greutate)</a:t>
            </a:r>
          </a:p>
          <a:p>
            <a:r>
              <a:rPr lang="en-US" smtClean="0"/>
              <a:t>Capacitate minima/maxima atinsa a monedelor; 		(senzor de greutate)</a:t>
            </a:r>
          </a:p>
          <a:p>
            <a:r>
              <a:rPr lang="en-US" smtClean="0"/>
              <a:t>Eroare la eliberarea bauturii. 		(returnarea creditului utilizatorului)</a:t>
            </a:r>
          </a:p>
        </p:txBody>
      </p:sp>
    </p:spTree>
    <p:extLst>
      <p:ext uri="{BB962C8B-B14F-4D97-AF65-F5344CB8AC3E}">
        <p14:creationId xmlns:p14="http://schemas.microsoft.com/office/powerpoint/2010/main" val="300707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Senzori si bibliografie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0665" y="171650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	</a:t>
            </a:r>
            <a:r>
              <a:rPr lang="en-US" smtClean="0"/>
              <a:t>Senzori folositi pentru functionarea aparatului sunt:  de nivel apa, de temperatura, termostat, selector cafea, de verificare bancnote, de proximitate, ultrasonic, de pahare, de greutate.</a:t>
            </a:r>
          </a:p>
          <a:p>
            <a:pPr marL="0" indent="0">
              <a:buNone/>
            </a:pPr>
            <a:endParaRPr lang="en-US"/>
          </a:p>
          <a:p>
            <a:pPr lvl="0"/>
            <a:r>
              <a:rPr lang="ro-RO" sz="1400" u="sng">
                <a:hlinkClick r:id="rId2"/>
              </a:rPr>
              <a:t>https://www.perfectespresso.ro/ro/blog/articole/glosar---componentele-unui-espressor--70</a:t>
            </a:r>
            <a:endParaRPr lang="en-US" sz="1400"/>
          </a:p>
          <a:p>
            <a:pPr lvl="0"/>
            <a:r>
              <a:rPr lang="ro-RO" sz="1400" u="sng">
                <a:hlinkClick r:id="rId3"/>
              </a:rPr>
              <a:t>https://www.youtube.com/watch?v=5igXx83J_Iw&amp;feature=emb_title</a:t>
            </a:r>
            <a:r>
              <a:rPr lang="ro-RO" sz="1400"/>
              <a:t> </a:t>
            </a:r>
            <a:endParaRPr lang="en-US" sz="1400"/>
          </a:p>
          <a:p>
            <a:pPr lvl="0"/>
            <a:r>
              <a:rPr lang="ro-RO" sz="1400" u="sng">
                <a:hlinkClick r:id="rId4"/>
              </a:rPr>
              <a:t>https://knowyourgrinder.com/how-does-an-automatic-espresso-machine-work/</a:t>
            </a:r>
            <a:r>
              <a:rPr lang="ro-RO" sz="1400"/>
              <a:t>   </a:t>
            </a:r>
            <a:endParaRPr lang="en-US" sz="1400"/>
          </a:p>
          <a:p>
            <a:pPr lvl="0"/>
            <a:r>
              <a:rPr lang="ro-RO" sz="1400" u="sng">
                <a:hlinkClick r:id="rId5"/>
              </a:rPr>
              <a:t>http://www.automatedecafea.net/cum-functioneaza-un-automat-de-cafea/</a:t>
            </a:r>
            <a:endParaRPr lang="en-US" sz="1400"/>
          </a:p>
          <a:p>
            <a:pPr lvl="0"/>
            <a:r>
              <a:rPr lang="ro-RO" sz="1400" u="sng">
                <a:hlinkClick r:id="rId6"/>
              </a:rPr>
              <a:t>https://clivecoffee.com/blogs/learn/how-do-espresso-machines-work</a:t>
            </a:r>
            <a:endParaRPr lang="en-US" sz="1400"/>
          </a:p>
          <a:p>
            <a:pPr lvl="0"/>
            <a:r>
              <a:rPr lang="ro-RO" sz="1400" u="sng">
                <a:hlinkClick r:id="rId7"/>
              </a:rPr>
              <a:t>https://www.espressocafe.ro/download/manual/manual_necta_colibri.pdf</a:t>
            </a:r>
            <a:endParaRPr lang="en-US" sz="1400"/>
          </a:p>
          <a:p>
            <a:pPr lvl="0"/>
            <a:r>
              <a:rPr lang="ro-RO" sz="1400" u="sng">
                <a:hlinkClick r:id="rId8"/>
              </a:rPr>
              <a:t>https://patentimages.storage.googleapis.com/8e/9e/c1/82d2aba6e27bd8/US5615601.pdf</a:t>
            </a:r>
            <a:endParaRPr lang="en-US" sz="1400"/>
          </a:p>
          <a:p>
            <a:pPr lvl="0"/>
            <a:r>
              <a:rPr lang="ro-RO" sz="1400" u="sng">
                <a:hlinkClick r:id="rId9"/>
              </a:rPr>
              <a:t>https://www.youtube.com/watch?v=Qy-3gU44q6Y</a:t>
            </a:r>
            <a:r>
              <a:rPr lang="ro-RO" sz="1400"/>
              <a:t> </a:t>
            </a:r>
            <a:endParaRPr lang="en-US" sz="1400"/>
          </a:p>
          <a:p>
            <a:pPr lvl="0"/>
            <a:r>
              <a:rPr lang="ro-RO" sz="1400" u="sng">
                <a:hlinkClick r:id="rId10"/>
              </a:rPr>
              <a:t>https://www.draw.io/</a:t>
            </a:r>
            <a:endParaRPr lang="en-US" sz="140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260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Automatul de cafea</vt:lpstr>
      <vt:lpstr>Modelul nostru</vt:lpstr>
      <vt:lpstr>Cum functioneaza?</vt:lpstr>
      <vt:lpstr>Parti componente si functionalitati</vt:lpstr>
      <vt:lpstr>Interfata cu utilizatorul </vt:lpstr>
      <vt:lpstr>Stari </vt:lpstr>
      <vt:lpstr>Erori de functionare(rezolvari)</vt:lpstr>
      <vt:lpstr>Senzori si bibliografie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Automatul de cafea</dc:title>
  <dc:creator>RePack by Diakov</dc:creator>
  <cp:lastModifiedBy>RePack by Diakov</cp:lastModifiedBy>
  <cp:revision>40</cp:revision>
  <dcterms:created xsi:type="dcterms:W3CDTF">2020-05-10T09:03:48Z</dcterms:created>
  <dcterms:modified xsi:type="dcterms:W3CDTF">2020-05-10T10:00:28Z</dcterms:modified>
</cp:coreProperties>
</file>