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Blinker" charset="1" panose="02000000000000000000"/>
      <p:regular r:id="rId23"/>
    </p:embeddedFont>
    <p:embeddedFont>
      <p:font typeface="League Spartan" charset="1" panose="00000800000000000000"/>
      <p:regular r:id="rId24"/>
    </p:embeddedFont>
    <p:embeddedFont>
      <p:font typeface="Open Sans" charset="1" panose="020B0606030504020204"/>
      <p:regular r:id="rId25"/>
    </p:embeddedFont>
    <p:embeddedFont>
      <p:font typeface="Blinker Bold" charset="1" panose="02000000000000000000"/>
      <p:regular r:id="rId26"/>
    </p:embeddedFont>
    <p:embeddedFont>
      <p:font typeface="Cooper BT Bold Italics" charset="1" panose="0208080405030B090404"/>
      <p:regular r:id="rId27"/>
    </p:embeddedFont>
    <p:embeddedFont>
      <p:font typeface="JetBrains Mono" charset="1" panose="020105090201020500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62357" y="4649751"/>
            <a:ext cx="4853478" cy="4853458"/>
            <a:chOff x="0" y="0"/>
            <a:chExt cx="6350025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952614" y="-421997"/>
            <a:ext cx="7101844" cy="1898766"/>
            <a:chOff x="0" y="0"/>
            <a:chExt cx="1363798" cy="3646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63799" cy="364628"/>
            </a:xfrm>
            <a:custGeom>
              <a:avLst/>
              <a:gdLst/>
              <a:ahLst/>
              <a:cxnLst/>
              <a:rect r="r" b="b" t="t" l="l"/>
              <a:pathLst>
                <a:path h="364628" w="1363799">
                  <a:moveTo>
                    <a:pt x="203200" y="0"/>
                  </a:moveTo>
                  <a:lnTo>
                    <a:pt x="1363799" y="0"/>
                  </a:lnTo>
                  <a:lnTo>
                    <a:pt x="1160598" y="364628"/>
                  </a:lnTo>
                  <a:lnTo>
                    <a:pt x="0" y="3646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-47625"/>
              <a:ext cx="1160598" cy="412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952614" y="8810231"/>
            <a:ext cx="5853363" cy="1988111"/>
            <a:chOff x="0" y="0"/>
            <a:chExt cx="1541627" cy="5236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1627" cy="523618"/>
            </a:xfrm>
            <a:custGeom>
              <a:avLst/>
              <a:gdLst/>
              <a:ahLst/>
              <a:cxnLst/>
              <a:rect r="r" b="b" t="t" l="l"/>
              <a:pathLst>
                <a:path h="523618" w="1541627">
                  <a:moveTo>
                    <a:pt x="1338427" y="0"/>
                  </a:moveTo>
                  <a:lnTo>
                    <a:pt x="0" y="0"/>
                  </a:lnTo>
                  <a:lnTo>
                    <a:pt x="203200" y="523618"/>
                  </a:lnTo>
                  <a:lnTo>
                    <a:pt x="1541627" y="523618"/>
                  </a:lnTo>
                  <a:lnTo>
                    <a:pt x="1338427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47625"/>
              <a:ext cx="1338427" cy="571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25535" y="336188"/>
            <a:ext cx="496653" cy="521296"/>
          </a:xfrm>
          <a:custGeom>
            <a:avLst/>
            <a:gdLst/>
            <a:ahLst/>
            <a:cxnLst/>
            <a:rect r="r" b="b" t="t" l="l"/>
            <a:pathLst>
              <a:path h="521296" w="496653">
                <a:moveTo>
                  <a:pt x="0" y="0"/>
                </a:moveTo>
                <a:lnTo>
                  <a:pt x="496653" y="0"/>
                </a:lnTo>
                <a:lnTo>
                  <a:pt x="496653" y="521296"/>
                </a:lnTo>
                <a:lnTo>
                  <a:pt x="0" y="521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9804287"/>
            <a:ext cx="13952614" cy="1988111"/>
            <a:chOff x="0" y="0"/>
            <a:chExt cx="3674762" cy="5236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74763" cy="523618"/>
            </a:xfrm>
            <a:custGeom>
              <a:avLst/>
              <a:gdLst/>
              <a:ahLst/>
              <a:cxnLst/>
              <a:rect r="r" b="b" t="t" l="l"/>
              <a:pathLst>
                <a:path h="523618" w="3674763">
                  <a:moveTo>
                    <a:pt x="3471563" y="0"/>
                  </a:moveTo>
                  <a:lnTo>
                    <a:pt x="0" y="0"/>
                  </a:lnTo>
                  <a:lnTo>
                    <a:pt x="203200" y="523618"/>
                  </a:lnTo>
                  <a:lnTo>
                    <a:pt x="3674763" y="523618"/>
                  </a:lnTo>
                  <a:lnTo>
                    <a:pt x="3471563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3471562" cy="571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27802" y="338619"/>
            <a:ext cx="4562818" cy="459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2674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Database Management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423287"/>
            <a:ext cx="9885609" cy="96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2"/>
              </a:lnSpc>
            </a:pPr>
            <a:r>
              <a:rPr lang="en-US" sz="5623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TRANSACTION MANAGEMENT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3701788"/>
            <a:ext cx="11147956" cy="1830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4"/>
              </a:lnSpc>
            </a:pPr>
            <a:r>
              <a:rPr lang="en-US" sz="5274">
                <a:solidFill>
                  <a:srgbClr val="059BD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CONCURRENCY CONTROL AND RECOVERY MECHANISMS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7027" y="6049331"/>
            <a:ext cx="2537205" cy="42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529" u="sng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Presented to -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7027" y="6569579"/>
            <a:ext cx="9637283" cy="293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Mohammad Jahangir Alam</a:t>
            </a:r>
          </a:p>
          <a:p>
            <a:pPr algn="l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Assistant Professor,</a:t>
            </a:r>
          </a:p>
          <a:p>
            <a:pPr algn="l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Department of Computer Science and Engineering</a:t>
            </a:r>
          </a:p>
          <a:p>
            <a:pPr algn="l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Faculty of Science and Information Technology</a:t>
            </a:r>
          </a:p>
          <a:p>
            <a:pPr algn="l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Daffodil International University</a:t>
            </a:r>
          </a:p>
          <a:p>
            <a:pPr algn="l">
              <a:lnSpc>
                <a:spcPts val="3891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984477" y="3560915"/>
            <a:ext cx="6644251" cy="4450046"/>
          </a:xfrm>
          <a:custGeom>
            <a:avLst/>
            <a:gdLst/>
            <a:ahLst/>
            <a:cxnLst/>
            <a:rect r="r" b="b" t="t" l="l"/>
            <a:pathLst>
              <a:path h="4450046" w="6644251">
                <a:moveTo>
                  <a:pt x="0" y="0"/>
                </a:moveTo>
                <a:lnTo>
                  <a:pt x="6644251" y="0"/>
                </a:lnTo>
                <a:lnTo>
                  <a:pt x="6644251" y="4450045"/>
                </a:lnTo>
                <a:lnTo>
                  <a:pt x="0" y="445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314513" y="3159628"/>
            <a:ext cx="13027915" cy="3006788"/>
            <a:chOff x="0" y="0"/>
            <a:chExt cx="17370553" cy="400905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53361" y="2434230"/>
              <a:ext cx="968545" cy="1461954"/>
            </a:xfrm>
            <a:custGeom>
              <a:avLst/>
              <a:gdLst/>
              <a:ahLst/>
              <a:cxnLst/>
              <a:rect r="r" b="b" t="t" l="l"/>
              <a:pathLst>
                <a:path h="1461954" w="968545">
                  <a:moveTo>
                    <a:pt x="0" y="0"/>
                  </a:moveTo>
                  <a:lnTo>
                    <a:pt x="968545" y="0"/>
                  </a:lnTo>
                  <a:lnTo>
                    <a:pt x="968545" y="1461955"/>
                  </a:lnTo>
                  <a:lnTo>
                    <a:pt x="0" y="1461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-66675"/>
              <a:ext cx="17370553" cy="40757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111" indent="-377556" lvl="1">
                <a:lnSpc>
                  <a:spcPts val="4896"/>
                </a:lnSpc>
                <a:buFont typeface="Arial"/>
                <a:buChar char="•"/>
              </a:pPr>
              <a:r>
                <a:rPr lang="en-US" sz="3497">
                  <a:solidFill>
                    <a:srgbClr val="000000"/>
                  </a:solidFill>
                  <a:latin typeface="Blinker"/>
                  <a:ea typeface="Blinker"/>
                  <a:cs typeface="Blinker"/>
                  <a:sym typeface="Blinker"/>
                </a:rPr>
                <a:t>Assumes conflicts ar</a:t>
              </a:r>
              <a:r>
                <a:rPr lang="en-US" sz="3497">
                  <a:solidFill>
                    <a:srgbClr val="000000"/>
                  </a:solidFill>
                  <a:latin typeface="Blinker"/>
                  <a:ea typeface="Blinker"/>
                  <a:cs typeface="Blinker"/>
                  <a:sym typeface="Blinker"/>
                </a:rPr>
                <a:t>e rare — so no locks used initially.</a:t>
              </a:r>
            </a:p>
            <a:p>
              <a:pPr algn="l" marL="755111" indent="-377556" lvl="1">
                <a:lnSpc>
                  <a:spcPts val="4896"/>
                </a:lnSpc>
                <a:buFont typeface="Arial"/>
                <a:buChar char="•"/>
              </a:pPr>
              <a:r>
                <a:rPr lang="en-US" sz="3497">
                  <a:solidFill>
                    <a:srgbClr val="000000"/>
                  </a:solidFill>
                  <a:latin typeface="Blinker"/>
                  <a:ea typeface="Blinker"/>
                  <a:cs typeface="Blinker"/>
                  <a:sym typeface="Blinker"/>
                </a:rPr>
                <a:t>Transactions proceed without restrictions.</a:t>
              </a:r>
            </a:p>
            <a:p>
              <a:pPr algn="l">
                <a:lnSpc>
                  <a:spcPts val="4896"/>
                </a:lnSpc>
              </a:pPr>
              <a:r>
                <a:rPr lang="en-US" sz="3497">
                  <a:solidFill>
                    <a:srgbClr val="000000"/>
                  </a:solidFill>
                  <a:latin typeface="Blinker"/>
                  <a:ea typeface="Blinker"/>
                  <a:cs typeface="Blinker"/>
                  <a:sym typeface="Blinker"/>
                </a:rPr>
                <a:t>At commit time, system checks for conflicts:</a:t>
              </a:r>
            </a:p>
            <a:p>
              <a:pPr algn="l">
                <a:lnSpc>
                  <a:spcPts val="4896"/>
                </a:lnSpc>
              </a:pPr>
              <a:r>
                <a:rPr lang="en-US" sz="3497">
                  <a:solidFill>
                    <a:srgbClr val="000000"/>
                  </a:solidFill>
                  <a:latin typeface="Blinker"/>
                  <a:ea typeface="Blinker"/>
                  <a:cs typeface="Blinker"/>
                  <a:sym typeface="Blinker"/>
                </a:rPr>
                <a:t>                 If no conflict → transaction is </a:t>
              </a:r>
              <a:r>
                <a:rPr lang="en-US" sz="3497" b="true">
                  <a:solidFill>
                    <a:srgbClr val="00BF63"/>
                  </a:solidFill>
                  <a:latin typeface="Blinker Bold"/>
                  <a:ea typeface="Blinker Bold"/>
                  <a:cs typeface="Blinker Bold"/>
                  <a:sym typeface="Blinker Bold"/>
                </a:rPr>
                <a:t>committed</a:t>
              </a:r>
              <a:r>
                <a:rPr lang="en-US" sz="3497">
                  <a:solidFill>
                    <a:srgbClr val="000000"/>
                  </a:solidFill>
                  <a:latin typeface="Blinker"/>
                  <a:ea typeface="Blinker"/>
                  <a:cs typeface="Blinker"/>
                  <a:sym typeface="Blinker"/>
                </a:rPr>
                <a:t>.</a:t>
              </a:r>
            </a:p>
            <a:p>
              <a:pPr algn="l">
                <a:lnSpc>
                  <a:spcPts val="4896"/>
                </a:lnSpc>
              </a:pPr>
              <a:r>
                <a:rPr lang="en-US" sz="3497">
                  <a:solidFill>
                    <a:srgbClr val="000000"/>
                  </a:solidFill>
                  <a:latin typeface="Blinker"/>
                  <a:ea typeface="Blinker"/>
                  <a:cs typeface="Blinker"/>
                  <a:sym typeface="Blinker"/>
                </a:rPr>
                <a:t>                 </a:t>
              </a:r>
              <a:r>
                <a:rPr lang="en-US" sz="3497">
                  <a:solidFill>
                    <a:srgbClr val="000000"/>
                  </a:solidFill>
                  <a:latin typeface="Blinker"/>
                  <a:ea typeface="Blinker"/>
                  <a:cs typeface="Blinker"/>
                  <a:sym typeface="Blinker"/>
                </a:rPr>
                <a:t>If conflict detected → transaction is </a:t>
              </a:r>
              <a:r>
                <a:rPr lang="en-US" sz="3497" b="true">
                  <a:solidFill>
                    <a:srgbClr val="FF3131"/>
                  </a:solidFill>
                  <a:latin typeface="Blinker Bold"/>
                  <a:ea typeface="Blinker Bold"/>
                  <a:cs typeface="Blinker Bold"/>
                  <a:sym typeface="Blinker Bold"/>
                </a:rPr>
                <a:t>rolled back</a:t>
              </a:r>
              <a:r>
                <a:rPr lang="en-US" sz="3497">
                  <a:solidFill>
                    <a:srgbClr val="000000"/>
                  </a:solidFill>
                  <a:latin typeface="Blinker"/>
                  <a:ea typeface="Blinker"/>
                  <a:cs typeface="Blinker"/>
                  <a:sym typeface="Blinker"/>
                </a:rPr>
                <a:t>.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499561" y="9604719"/>
            <a:ext cx="1210944" cy="402639"/>
          </a:xfrm>
          <a:custGeom>
            <a:avLst/>
            <a:gdLst/>
            <a:ahLst/>
            <a:cxnLst/>
            <a:rect r="r" b="b" t="t" l="l"/>
            <a:pathLst>
              <a:path h="402639" w="1210944">
                <a:moveTo>
                  <a:pt x="0" y="0"/>
                </a:moveTo>
                <a:lnTo>
                  <a:pt x="1210944" y="0"/>
                </a:lnTo>
                <a:lnTo>
                  <a:pt x="1210944" y="402639"/>
                </a:lnTo>
                <a:lnTo>
                  <a:pt x="0" y="4026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22223" y="904875"/>
            <a:ext cx="14748467" cy="1172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60"/>
              </a:lnSpc>
            </a:pPr>
            <a:r>
              <a:rPr lang="en-US" b="true" sz="6900" i="true" spc="-241">
                <a:solidFill>
                  <a:srgbClr val="FFFFFF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3.Optimistic Concurrency Control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14513" y="9692960"/>
            <a:ext cx="1564077" cy="2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649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Image credit: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[232-15-716]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77317" y="2999040"/>
            <a:ext cx="6108979" cy="2482016"/>
            <a:chOff x="0" y="0"/>
            <a:chExt cx="1608949" cy="6537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08949" cy="653700"/>
            </a:xfrm>
            <a:custGeom>
              <a:avLst/>
              <a:gdLst/>
              <a:ahLst/>
              <a:cxnLst/>
              <a:rect r="r" b="b" t="t" l="l"/>
              <a:pathLst>
                <a:path h="653700" w="1608949">
                  <a:moveTo>
                    <a:pt x="64632" y="0"/>
                  </a:moveTo>
                  <a:lnTo>
                    <a:pt x="1544317" y="0"/>
                  </a:lnTo>
                  <a:cubicBezTo>
                    <a:pt x="1580012" y="0"/>
                    <a:pt x="1608949" y="28937"/>
                    <a:pt x="1608949" y="64632"/>
                  </a:cubicBezTo>
                  <a:lnTo>
                    <a:pt x="1608949" y="589067"/>
                  </a:lnTo>
                  <a:cubicBezTo>
                    <a:pt x="1608949" y="624763"/>
                    <a:pt x="1580012" y="653700"/>
                    <a:pt x="1544317" y="653700"/>
                  </a:cubicBezTo>
                  <a:lnTo>
                    <a:pt x="64632" y="653700"/>
                  </a:lnTo>
                  <a:cubicBezTo>
                    <a:pt x="28937" y="653700"/>
                    <a:pt x="0" y="624763"/>
                    <a:pt x="0" y="589067"/>
                  </a:cubicBezTo>
                  <a:lnTo>
                    <a:pt x="0" y="64632"/>
                  </a:lnTo>
                  <a:cubicBezTo>
                    <a:pt x="0" y="28937"/>
                    <a:pt x="28937" y="0"/>
                    <a:pt x="64632" y="0"/>
                  </a:cubicBezTo>
                  <a:close/>
                </a:path>
              </a:pathLst>
            </a:custGeom>
            <a:solidFill>
              <a:srgbClr val="14395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608949" cy="701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61735" y="1197684"/>
            <a:ext cx="14536921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Happens if Something Fails?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61735" y="3064851"/>
            <a:ext cx="7451848" cy="2892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6"/>
              </a:lnSpc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Transactions may fail due to:</a:t>
            </a:r>
          </a:p>
          <a:p>
            <a:pPr algn="l" marL="710345" indent="-355173" lvl="1">
              <a:lnSpc>
                <a:spcPts val="4606"/>
              </a:lnSpc>
              <a:buFont typeface="Arial"/>
              <a:buChar char="•"/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 System crashes</a:t>
            </a:r>
          </a:p>
          <a:p>
            <a:pPr algn="l" marL="710345" indent="-355173" lvl="1">
              <a:lnSpc>
                <a:spcPts val="4606"/>
              </a:lnSpc>
              <a:buFont typeface="Arial"/>
              <a:buChar char="•"/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 Power failures</a:t>
            </a:r>
          </a:p>
          <a:p>
            <a:pPr algn="l" marL="710345" indent="-355173" lvl="1">
              <a:lnSpc>
                <a:spcPts val="4606"/>
              </a:lnSpc>
              <a:buFont typeface="Arial"/>
              <a:buChar char="•"/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Application or logic errors</a:t>
            </a:r>
          </a:p>
          <a:p>
            <a:pPr algn="l">
              <a:lnSpc>
                <a:spcPts val="4606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5519156"/>
            <a:ext cx="13515192" cy="663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5"/>
              </a:lnSpc>
              <a:spcBef>
                <a:spcPct val="0"/>
              </a:spcBef>
            </a:pPr>
            <a:r>
              <a:rPr lang="en-US" sz="3889">
                <a:solidFill>
                  <a:srgbClr val="D52214"/>
                </a:solidFill>
                <a:latin typeface="Blinker"/>
                <a:ea typeface="Blinker"/>
                <a:cs typeface="Blinker"/>
                <a:sym typeface="Blinker"/>
              </a:rPr>
              <a:t>These failures can leave the database in an inconsistent state.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4439341" y="6554152"/>
            <a:ext cx="6693910" cy="3010210"/>
            <a:chOff x="0" y="0"/>
            <a:chExt cx="8925213" cy="4013614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8925213" cy="3594755"/>
              <a:chOff x="0" y="0"/>
              <a:chExt cx="1763005" cy="71007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763005" cy="710075"/>
              </a:xfrm>
              <a:custGeom>
                <a:avLst/>
                <a:gdLst/>
                <a:ahLst/>
                <a:cxnLst/>
                <a:rect r="r" b="b" t="t" l="l"/>
                <a:pathLst>
                  <a:path h="710075" w="1763005">
                    <a:moveTo>
                      <a:pt x="58985" y="0"/>
                    </a:moveTo>
                    <a:lnTo>
                      <a:pt x="1704020" y="0"/>
                    </a:lnTo>
                    <a:cubicBezTo>
                      <a:pt x="1719664" y="0"/>
                      <a:pt x="1734667" y="6214"/>
                      <a:pt x="1745729" y="17276"/>
                    </a:cubicBezTo>
                    <a:cubicBezTo>
                      <a:pt x="1756791" y="28338"/>
                      <a:pt x="1763005" y="43341"/>
                      <a:pt x="1763005" y="58985"/>
                    </a:cubicBezTo>
                    <a:lnTo>
                      <a:pt x="1763005" y="651090"/>
                    </a:lnTo>
                    <a:cubicBezTo>
                      <a:pt x="1763005" y="683667"/>
                      <a:pt x="1736597" y="710075"/>
                      <a:pt x="1704020" y="710075"/>
                    </a:cubicBezTo>
                    <a:lnTo>
                      <a:pt x="58985" y="710075"/>
                    </a:lnTo>
                    <a:cubicBezTo>
                      <a:pt x="43341" y="710075"/>
                      <a:pt x="28338" y="703861"/>
                      <a:pt x="17276" y="692799"/>
                    </a:cubicBezTo>
                    <a:cubicBezTo>
                      <a:pt x="6214" y="681737"/>
                      <a:pt x="0" y="666734"/>
                      <a:pt x="0" y="651090"/>
                    </a:cubicBezTo>
                    <a:lnTo>
                      <a:pt x="0" y="58985"/>
                    </a:lnTo>
                    <a:cubicBezTo>
                      <a:pt x="0" y="43341"/>
                      <a:pt x="6214" y="28338"/>
                      <a:pt x="17276" y="17276"/>
                    </a:cubicBezTo>
                    <a:cubicBezTo>
                      <a:pt x="28338" y="6214"/>
                      <a:pt x="43341" y="0"/>
                      <a:pt x="58985" y="0"/>
                    </a:cubicBezTo>
                    <a:close/>
                  </a:path>
                </a:pathLst>
              </a:custGeom>
              <a:solidFill>
                <a:srgbClr val="14395C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1763005" cy="7577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389954" y="175335"/>
              <a:ext cx="8204413" cy="3838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06"/>
                </a:lnSpc>
              </a:pPr>
              <a:r>
                <a:rPr lang="en-US" sz="3290">
                  <a:solidFill>
                    <a:srgbClr val="FFFFFF"/>
                  </a:solidFill>
                  <a:latin typeface="Blinker"/>
                  <a:ea typeface="Blinker"/>
                  <a:cs typeface="Blinker"/>
                  <a:sym typeface="Blinker"/>
                </a:rPr>
                <a:t>We need recovery mechanisms to:</a:t>
              </a:r>
            </a:p>
            <a:p>
              <a:pPr algn="l" marL="710312" indent="-355156" lvl="1">
                <a:lnSpc>
                  <a:spcPts val="4606"/>
                </a:lnSpc>
                <a:buAutoNum type="arabicPeriod" startAt="1"/>
              </a:pPr>
              <a:r>
                <a:rPr lang="en-US" sz="3290">
                  <a:solidFill>
                    <a:srgbClr val="FFFFFF"/>
                  </a:solidFill>
                  <a:latin typeface="Blinker"/>
                  <a:ea typeface="Blinker"/>
                  <a:cs typeface="Blinker"/>
                  <a:sym typeface="Blinker"/>
                </a:rPr>
                <a:t>Undo uncommitted changes</a:t>
              </a:r>
            </a:p>
            <a:p>
              <a:pPr algn="l" marL="710312" indent="-355156" lvl="1">
                <a:lnSpc>
                  <a:spcPts val="4606"/>
                </a:lnSpc>
                <a:buAutoNum type="arabicPeriod" startAt="1"/>
              </a:pPr>
              <a:r>
                <a:rPr lang="en-US" sz="3290">
                  <a:solidFill>
                    <a:srgbClr val="FFFFFF"/>
                  </a:solidFill>
                  <a:latin typeface="Blinker"/>
                  <a:ea typeface="Blinker"/>
                  <a:cs typeface="Blinker"/>
                  <a:sym typeface="Blinker"/>
                </a:rPr>
                <a:t>Redo committed changes</a:t>
              </a:r>
            </a:p>
            <a:p>
              <a:pPr algn="l" marL="710312" indent="-355156" lvl="1">
                <a:lnSpc>
                  <a:spcPts val="4606"/>
                </a:lnSpc>
                <a:buAutoNum type="arabicPeriod" startAt="1"/>
              </a:pPr>
              <a:r>
                <a:rPr lang="en-US" sz="3290">
                  <a:solidFill>
                    <a:srgbClr val="FFFFFF"/>
                  </a:solidFill>
                  <a:latin typeface="Blinker"/>
                  <a:ea typeface="Blinker"/>
                  <a:cs typeface="Blinker"/>
                  <a:sym typeface="Blinker"/>
                </a:rPr>
                <a:t>Restore database consistency</a:t>
              </a:r>
            </a:p>
            <a:p>
              <a:pPr algn="l">
                <a:lnSpc>
                  <a:spcPts val="460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[232-15-716]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61735" y="1197684"/>
            <a:ext cx="164262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Recovery Mechanisms: Log-Based Recovery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28700" y="3291059"/>
            <a:ext cx="15028834" cy="4456209"/>
            <a:chOff x="0" y="0"/>
            <a:chExt cx="3958211" cy="117365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58211" cy="1173652"/>
            </a:xfrm>
            <a:custGeom>
              <a:avLst/>
              <a:gdLst/>
              <a:ahLst/>
              <a:cxnLst/>
              <a:rect r="r" b="b" t="t" l="l"/>
              <a:pathLst>
                <a:path h="1173652" w="3958211">
                  <a:moveTo>
                    <a:pt x="26272" y="0"/>
                  </a:moveTo>
                  <a:lnTo>
                    <a:pt x="3931939" y="0"/>
                  </a:lnTo>
                  <a:cubicBezTo>
                    <a:pt x="3946449" y="0"/>
                    <a:pt x="3958211" y="11762"/>
                    <a:pt x="3958211" y="26272"/>
                  </a:cubicBezTo>
                  <a:lnTo>
                    <a:pt x="3958211" y="1147380"/>
                  </a:lnTo>
                  <a:cubicBezTo>
                    <a:pt x="3958211" y="1161889"/>
                    <a:pt x="3946449" y="1173652"/>
                    <a:pt x="3931939" y="1173652"/>
                  </a:cubicBezTo>
                  <a:lnTo>
                    <a:pt x="26272" y="1173652"/>
                  </a:lnTo>
                  <a:cubicBezTo>
                    <a:pt x="11762" y="1173652"/>
                    <a:pt x="0" y="1161889"/>
                    <a:pt x="0" y="1147380"/>
                  </a:cubicBezTo>
                  <a:lnTo>
                    <a:pt x="0" y="26272"/>
                  </a:lnTo>
                  <a:cubicBezTo>
                    <a:pt x="0" y="11762"/>
                    <a:pt x="11762" y="0"/>
                    <a:pt x="26272" y="0"/>
                  </a:cubicBez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3958211" cy="1221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97431" y="3427421"/>
            <a:ext cx="14660103" cy="4640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6"/>
              </a:lnSpc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The </a:t>
            </a:r>
            <a:r>
              <a:rPr lang="en-US" sz="3290" b="true">
                <a:solidFill>
                  <a:srgbClr val="FFFFFF"/>
                </a:solidFill>
                <a:latin typeface="Blinker Bold"/>
                <a:ea typeface="Blinker Bold"/>
                <a:cs typeface="Blinker Bold"/>
                <a:sym typeface="Blinker Bold"/>
              </a:rPr>
              <a:t>log</a:t>
            </a: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 is a file that records every database operation performed by a transaction.</a:t>
            </a:r>
          </a:p>
          <a:p>
            <a:pPr algn="l">
              <a:lnSpc>
                <a:spcPts val="4606"/>
              </a:lnSpc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Stored</a:t>
            </a: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 on disk, not in memory → survives crashes.</a:t>
            </a:r>
          </a:p>
          <a:p>
            <a:pPr algn="l">
              <a:lnSpc>
                <a:spcPts val="4606"/>
              </a:lnSpc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Every log entry includes:</a:t>
            </a:r>
          </a:p>
          <a:p>
            <a:pPr algn="l" marL="710312" indent="-355156" lvl="1">
              <a:lnSpc>
                <a:spcPts val="4606"/>
              </a:lnSpc>
              <a:buFont typeface="Arial"/>
              <a:buChar char="•"/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Transaction ID</a:t>
            </a:r>
          </a:p>
          <a:p>
            <a:pPr algn="l" marL="710312" indent="-355156" lvl="1">
              <a:lnSpc>
                <a:spcPts val="4606"/>
              </a:lnSpc>
              <a:buFont typeface="Arial"/>
              <a:buChar char="•"/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Operation</a:t>
            </a: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 (e.g., write)</a:t>
            </a:r>
          </a:p>
          <a:p>
            <a:pPr algn="l" marL="710312" indent="-355156" lvl="1">
              <a:lnSpc>
                <a:spcPts val="4606"/>
              </a:lnSpc>
              <a:buFont typeface="Arial"/>
              <a:buChar char="•"/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Data item affected</a:t>
            </a:r>
          </a:p>
          <a:p>
            <a:pPr algn="l" marL="710312" indent="-355156" lvl="1">
              <a:lnSpc>
                <a:spcPts val="4606"/>
              </a:lnSpc>
              <a:buFont typeface="Arial"/>
              <a:buChar char="•"/>
            </a:pPr>
            <a:r>
              <a:rPr lang="en-US" sz="32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Old and new values</a:t>
            </a:r>
          </a:p>
          <a:p>
            <a:pPr algn="l">
              <a:lnSpc>
                <a:spcPts val="4606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[232-15-797]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316594" y="3477515"/>
            <a:ext cx="5654811" cy="2716216"/>
          </a:xfrm>
          <a:custGeom>
            <a:avLst/>
            <a:gdLst/>
            <a:ahLst/>
            <a:cxnLst/>
            <a:rect r="r" b="b" t="t" l="l"/>
            <a:pathLst>
              <a:path h="2716216" w="5654811">
                <a:moveTo>
                  <a:pt x="0" y="0"/>
                </a:moveTo>
                <a:lnTo>
                  <a:pt x="5654812" y="0"/>
                </a:lnTo>
                <a:lnTo>
                  <a:pt x="5654812" y="2716216"/>
                </a:lnTo>
                <a:lnTo>
                  <a:pt x="0" y="2716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61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44220" y="7254507"/>
            <a:ext cx="6999560" cy="2309855"/>
          </a:xfrm>
          <a:custGeom>
            <a:avLst/>
            <a:gdLst/>
            <a:ahLst/>
            <a:cxnLst/>
            <a:rect r="r" b="b" t="t" l="l"/>
            <a:pathLst>
              <a:path h="2309855" w="6999560">
                <a:moveTo>
                  <a:pt x="0" y="0"/>
                </a:moveTo>
                <a:lnTo>
                  <a:pt x="6999560" y="0"/>
                </a:lnTo>
                <a:lnTo>
                  <a:pt x="6999560" y="2309855"/>
                </a:lnTo>
                <a:lnTo>
                  <a:pt x="0" y="23098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21627" y="9535057"/>
            <a:ext cx="913926" cy="731141"/>
          </a:xfrm>
          <a:custGeom>
            <a:avLst/>
            <a:gdLst/>
            <a:ahLst/>
            <a:cxnLst/>
            <a:rect r="r" b="b" t="t" l="l"/>
            <a:pathLst>
              <a:path h="731141" w="913926">
                <a:moveTo>
                  <a:pt x="0" y="0"/>
                </a:moveTo>
                <a:lnTo>
                  <a:pt x="913926" y="0"/>
                </a:lnTo>
                <a:lnTo>
                  <a:pt x="913926" y="731141"/>
                </a:lnTo>
                <a:lnTo>
                  <a:pt x="0" y="731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61735" y="1197684"/>
            <a:ext cx="164262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Recovery Mechanisms: Log-Based Recovery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19466" y="2581086"/>
            <a:ext cx="17268452" cy="1074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1. 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Undo(Ti): Restores the old values of each of the items in Ti that have been updated by the transaction Ti.</a:t>
            </a:r>
          </a:p>
          <a:p>
            <a:pPr algn="l">
              <a:lnSpc>
                <a:spcPts val="4326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619466" y="6241356"/>
            <a:ext cx="17268452" cy="161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2. Re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do(Ti): Updates all data items updated by transaction Ti with their new values.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 Undoing a T requires the log to contain both the record &lt;start&gt; and 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the record &lt;comm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it&gt;.</a:t>
            </a:r>
          </a:p>
          <a:p>
            <a:pPr algn="l">
              <a:lnSpc>
                <a:spcPts val="4326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314513" y="9692960"/>
            <a:ext cx="1564077" cy="2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649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Image credit: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[232-15-797]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61735" y="1197684"/>
            <a:ext cx="164262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Recovery Mechanisms: Checkpoints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38860" y="2581086"/>
            <a:ext cx="17268452" cy="1074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7133" indent="-333566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A checkp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oint is a snapshot of the database state at a particular time. </a:t>
            </a:r>
          </a:p>
          <a:p>
            <a:pPr algn="l" marL="667133" indent="-333566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It’s written to disk periodically by the DBMS.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4484009" y="4530474"/>
            <a:ext cx="9030686" cy="4047970"/>
            <a:chOff x="0" y="0"/>
            <a:chExt cx="12040915" cy="5397294"/>
          </a:xfrm>
        </p:grpSpPr>
        <p:sp>
          <p:nvSpPr>
            <p:cNvPr name="AutoShape 24" id="24"/>
            <p:cNvSpPr/>
            <p:nvPr/>
          </p:nvSpPr>
          <p:spPr>
            <a:xfrm>
              <a:off x="261426" y="5039763"/>
              <a:ext cx="1177948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5" id="25"/>
            <p:cNvSpPr/>
            <p:nvPr/>
          </p:nvSpPr>
          <p:spPr>
            <a:xfrm flipH="true" flipV="true">
              <a:off x="553952" y="0"/>
              <a:ext cx="0" cy="539729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0" y="1126532"/>
              <a:ext cx="293600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2936009" y="2009901"/>
              <a:ext cx="293600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5872018" y="2880244"/>
              <a:ext cx="293600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8765890" y="3748617"/>
              <a:ext cx="293600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 flipV="true">
              <a:off x="11195627" y="0"/>
              <a:ext cx="0" cy="539729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31" id="31"/>
          <p:cNvSpPr txBox="true"/>
          <p:nvPr/>
        </p:nvSpPr>
        <p:spPr>
          <a:xfrm rot="0">
            <a:off x="3948571" y="4198049"/>
            <a:ext cx="2048065" cy="31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&lt;Checkpoint&gt;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06520" y="4198049"/>
            <a:ext cx="2048065" cy="31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&lt;Failure&gt;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026802" y="8711795"/>
            <a:ext cx="2048065" cy="31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&lt;Time&gt;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16914" y="4829334"/>
            <a:ext cx="2633116" cy="31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>
                <a:solidFill>
                  <a:srgbClr val="00BF6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&lt;Transaction1&gt;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510884" y="5465545"/>
            <a:ext cx="2633116" cy="31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>
                <a:solidFill>
                  <a:srgbClr val="00BF6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&lt;Transaction2&gt;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758310" y="6240293"/>
            <a:ext cx="2633116" cy="31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>
                <a:solidFill>
                  <a:srgbClr val="00BF6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&lt;Transaction3&gt;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221470" y="6835447"/>
            <a:ext cx="2633116" cy="31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>
                <a:solidFill>
                  <a:srgbClr val="00BF6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-US" sz="2199">
                <a:solidFill>
                  <a:srgbClr val="FF313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Transaction4</a:t>
            </a:r>
            <a:r>
              <a:rPr lang="en-US" sz="2199">
                <a:solidFill>
                  <a:srgbClr val="00BF6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[232-15-797]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1137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3D9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076707" y="4694505"/>
            <a:ext cx="7552021" cy="3816468"/>
          </a:xfrm>
          <a:custGeom>
            <a:avLst/>
            <a:gdLst/>
            <a:ahLst/>
            <a:cxnLst/>
            <a:rect r="r" b="b" t="t" l="l"/>
            <a:pathLst>
              <a:path h="3816468" w="7552021">
                <a:moveTo>
                  <a:pt x="0" y="0"/>
                </a:moveTo>
                <a:lnTo>
                  <a:pt x="7552021" y="0"/>
                </a:lnTo>
                <a:lnTo>
                  <a:pt x="7552021" y="3816468"/>
                </a:lnTo>
                <a:lnTo>
                  <a:pt x="0" y="381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08994" y="9599652"/>
            <a:ext cx="1403016" cy="525733"/>
          </a:xfrm>
          <a:custGeom>
            <a:avLst/>
            <a:gdLst/>
            <a:ahLst/>
            <a:cxnLst/>
            <a:rect r="r" b="b" t="t" l="l"/>
            <a:pathLst>
              <a:path h="525733" w="1403016">
                <a:moveTo>
                  <a:pt x="0" y="0"/>
                </a:moveTo>
                <a:lnTo>
                  <a:pt x="1403015" y="0"/>
                </a:lnTo>
                <a:lnTo>
                  <a:pt x="1403015" y="525732"/>
                </a:lnTo>
                <a:lnTo>
                  <a:pt x="0" y="525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3434" r="0" b="-83434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61735" y="1197684"/>
            <a:ext cx="164262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Transaction States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61735" y="2727348"/>
            <a:ext cx="13392494" cy="324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A transaction goes through the f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ollowing states:</a:t>
            </a:r>
          </a:p>
          <a:p>
            <a:pPr algn="l" marL="667133" indent="-333566" lvl="1">
              <a:lnSpc>
                <a:spcPts val="4326"/>
              </a:lnSpc>
              <a:buAutoNum type="arabicPeriod" startAt="1"/>
            </a:pPr>
            <a:r>
              <a:rPr lang="en-US" b="true" sz="309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Active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 – Transaction is running.</a:t>
            </a:r>
          </a:p>
          <a:p>
            <a:pPr algn="l" marL="667133" indent="-333566" lvl="1">
              <a:lnSpc>
                <a:spcPts val="4326"/>
              </a:lnSpc>
              <a:buAutoNum type="arabicPeriod" startAt="1"/>
            </a:pPr>
            <a:r>
              <a:rPr lang="en-US" b="true" sz="309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Partially Committed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 – Final operation executed, but not yet saved to disk.</a:t>
            </a:r>
          </a:p>
          <a:p>
            <a:pPr algn="l" marL="667133" indent="-333566" lvl="1">
              <a:lnSpc>
                <a:spcPts val="4326"/>
              </a:lnSpc>
              <a:buAutoNum type="arabicPeriod" startAt="1"/>
            </a:pPr>
            <a:r>
              <a:rPr lang="en-US" b="true" sz="309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Committed 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– All changes are saved permanently.</a:t>
            </a:r>
          </a:p>
          <a:p>
            <a:pPr algn="l" marL="667133" indent="-333566" lvl="1">
              <a:lnSpc>
                <a:spcPts val="4326"/>
              </a:lnSpc>
              <a:buAutoNum type="arabicPeriod" startAt="1"/>
            </a:pPr>
            <a:r>
              <a:rPr lang="en-US" b="true" sz="309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Failed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 – Some error occurred during execution.</a:t>
            </a:r>
          </a:p>
          <a:p>
            <a:pPr algn="l" marL="667133" indent="-333566" lvl="1">
              <a:lnSpc>
                <a:spcPts val="4326"/>
              </a:lnSpc>
              <a:buAutoNum type="arabicPeriod" startAt="1"/>
            </a:pPr>
            <a:r>
              <a:rPr lang="en-US" b="true" sz="309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Aborted</a:t>
            </a:r>
            <a:r>
              <a:rPr lang="en-US" sz="309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 – Changes are rolled back (undone).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14513" y="9692960"/>
            <a:ext cx="1564077" cy="2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649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Image credit: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[232-15-723]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1439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3D9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61735" y="1197684"/>
            <a:ext cx="1642626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Best Practices in Transaction Management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36872" y="3019873"/>
            <a:ext cx="13793971" cy="311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0920" indent="-385460" lvl="1">
              <a:lnSpc>
                <a:spcPts val="4999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Always design transactions to be </a:t>
            </a:r>
            <a:r>
              <a:rPr lang="en-US" sz="357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shor</a:t>
            </a:r>
            <a:r>
              <a:rPr lang="en-US" sz="357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t and atomic.</a:t>
            </a:r>
          </a:p>
          <a:p>
            <a:pPr algn="l" marL="770920" indent="-385460" lvl="1">
              <a:lnSpc>
                <a:spcPts val="4999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Use proper isolation levels to balance concurrency and consistency.</a:t>
            </a:r>
          </a:p>
          <a:p>
            <a:pPr algn="l" marL="770920" indent="-385460" lvl="1">
              <a:lnSpc>
                <a:spcPts val="4999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Ensure logs and checkpoints are regularly maintained for recovery.</a:t>
            </a:r>
          </a:p>
          <a:p>
            <a:pPr algn="l" marL="770920" indent="-385460" lvl="1">
              <a:lnSpc>
                <a:spcPts val="4999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Understand when to use locking vs optimistic methods.</a:t>
            </a:r>
          </a:p>
          <a:p>
            <a:pPr algn="l" marL="770920" indent="-385460" lvl="1">
              <a:lnSpc>
                <a:spcPts val="4999"/>
              </a:lnSpc>
              <a:buFont typeface="Arial"/>
              <a:buChar char="•"/>
            </a:pPr>
            <a:r>
              <a:rPr lang="en-US" sz="357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Monitor transaction failures to improve system reliability.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[232-15-723]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02715" y="1865388"/>
            <a:ext cx="3160666" cy="1661968"/>
            <a:chOff x="0" y="0"/>
            <a:chExt cx="812800" cy="427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27393"/>
            </a:xfrm>
            <a:custGeom>
              <a:avLst/>
              <a:gdLst/>
              <a:ahLst/>
              <a:cxnLst/>
              <a:rect r="r" b="b" t="t" l="l"/>
              <a:pathLst>
                <a:path h="427393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427393"/>
                  </a:lnTo>
                  <a:lnTo>
                    <a:pt x="812800" y="427393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609600" cy="475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116875" y="4052593"/>
            <a:ext cx="1990049" cy="1661968"/>
            <a:chOff x="0" y="0"/>
            <a:chExt cx="511763" cy="4273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1763" cy="427393"/>
            </a:xfrm>
            <a:custGeom>
              <a:avLst/>
              <a:gdLst/>
              <a:ahLst/>
              <a:cxnLst/>
              <a:rect r="r" b="b" t="t" l="l"/>
              <a:pathLst>
                <a:path h="427393" w="511763">
                  <a:moveTo>
                    <a:pt x="308563" y="0"/>
                  </a:moveTo>
                  <a:lnTo>
                    <a:pt x="0" y="0"/>
                  </a:lnTo>
                  <a:lnTo>
                    <a:pt x="203200" y="427393"/>
                  </a:lnTo>
                  <a:lnTo>
                    <a:pt x="511763" y="427393"/>
                  </a:lnTo>
                  <a:lnTo>
                    <a:pt x="308563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308563" cy="475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952614" y="-457897"/>
            <a:ext cx="7101844" cy="1898766"/>
            <a:chOff x="0" y="0"/>
            <a:chExt cx="1363798" cy="3646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3799" cy="364628"/>
            </a:xfrm>
            <a:custGeom>
              <a:avLst/>
              <a:gdLst/>
              <a:ahLst/>
              <a:cxnLst/>
              <a:rect r="r" b="b" t="t" l="l"/>
              <a:pathLst>
                <a:path h="364628" w="1363799">
                  <a:moveTo>
                    <a:pt x="203200" y="0"/>
                  </a:moveTo>
                  <a:lnTo>
                    <a:pt x="1363799" y="0"/>
                  </a:lnTo>
                  <a:lnTo>
                    <a:pt x="1160598" y="364628"/>
                  </a:lnTo>
                  <a:lnTo>
                    <a:pt x="0" y="3646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1160598" cy="412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56132" y="8774332"/>
            <a:ext cx="9849845" cy="1988111"/>
            <a:chOff x="0" y="0"/>
            <a:chExt cx="2594198" cy="5236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94198" cy="523618"/>
            </a:xfrm>
            <a:custGeom>
              <a:avLst/>
              <a:gdLst/>
              <a:ahLst/>
              <a:cxnLst/>
              <a:rect r="r" b="b" t="t" l="l"/>
              <a:pathLst>
                <a:path h="523618" w="2594198">
                  <a:moveTo>
                    <a:pt x="2390998" y="0"/>
                  </a:moveTo>
                  <a:lnTo>
                    <a:pt x="0" y="0"/>
                  </a:lnTo>
                  <a:lnTo>
                    <a:pt x="203200" y="523618"/>
                  </a:lnTo>
                  <a:lnTo>
                    <a:pt x="2594198" y="523618"/>
                  </a:lnTo>
                  <a:lnTo>
                    <a:pt x="2390998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2390998" cy="571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364520" y="2040329"/>
            <a:ext cx="8515995" cy="168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46"/>
              </a:lnSpc>
            </a:pPr>
            <a:r>
              <a:rPr lang="en-US" sz="9890">
                <a:solidFill>
                  <a:srgbClr val="059BD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64520" y="4001524"/>
            <a:ext cx="7688770" cy="166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5"/>
              </a:lnSpc>
            </a:pPr>
            <a:r>
              <a:rPr lang="en-US" sz="479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If you have any questions, feel free to ask now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480503" y="1504652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8709" y="1159584"/>
            <a:ext cx="4398263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59BD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Team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68709" y="2905388"/>
            <a:ext cx="8159281" cy="1174730"/>
            <a:chOff x="0" y="0"/>
            <a:chExt cx="10879042" cy="156630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46572" cy="1566307"/>
              <a:chOff x="0" y="0"/>
              <a:chExt cx="763964" cy="53263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63964" cy="532634"/>
              </a:xfrm>
              <a:custGeom>
                <a:avLst/>
                <a:gdLst/>
                <a:ahLst/>
                <a:cxnLst/>
                <a:rect r="r" b="b" t="t" l="l"/>
                <a:pathLst>
                  <a:path h="532634" w="763964">
                    <a:moveTo>
                      <a:pt x="560764" y="0"/>
                    </a:moveTo>
                    <a:lnTo>
                      <a:pt x="0" y="0"/>
                    </a:lnTo>
                    <a:lnTo>
                      <a:pt x="203200" y="532634"/>
                    </a:lnTo>
                    <a:lnTo>
                      <a:pt x="763964" y="532634"/>
                    </a:lnTo>
                    <a:lnTo>
                      <a:pt x="560764" y="0"/>
                    </a:lnTo>
                    <a:close/>
                  </a:path>
                </a:pathLst>
              </a:custGeom>
              <a:solidFill>
                <a:srgbClr val="404952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101600" y="-47625"/>
                <a:ext cx="560764" cy="5802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40567" y="0"/>
              <a:ext cx="10138475" cy="1266376"/>
              <a:chOff x="0" y="0"/>
              <a:chExt cx="6245207" cy="78007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245207" cy="780076"/>
              </a:xfrm>
              <a:custGeom>
                <a:avLst/>
                <a:gdLst/>
                <a:ahLst/>
                <a:cxnLst/>
                <a:rect r="r" b="b" t="t" l="l"/>
                <a:pathLst>
                  <a:path h="780076" w="6245207">
                    <a:moveTo>
                      <a:pt x="10182" y="0"/>
                    </a:moveTo>
                    <a:lnTo>
                      <a:pt x="6235026" y="0"/>
                    </a:lnTo>
                    <a:cubicBezTo>
                      <a:pt x="6240649" y="0"/>
                      <a:pt x="6245207" y="4558"/>
                      <a:pt x="6245207" y="10182"/>
                    </a:cubicBezTo>
                    <a:lnTo>
                      <a:pt x="6245207" y="769894"/>
                    </a:lnTo>
                    <a:cubicBezTo>
                      <a:pt x="6245207" y="772595"/>
                      <a:pt x="6244134" y="775184"/>
                      <a:pt x="6242225" y="777094"/>
                    </a:cubicBezTo>
                    <a:cubicBezTo>
                      <a:pt x="6240316" y="779003"/>
                      <a:pt x="6237726" y="780076"/>
                      <a:pt x="6235026" y="780076"/>
                    </a:cubicBezTo>
                    <a:lnTo>
                      <a:pt x="10182" y="780076"/>
                    </a:lnTo>
                    <a:cubicBezTo>
                      <a:pt x="4558" y="780076"/>
                      <a:pt x="0" y="775517"/>
                      <a:pt x="0" y="769894"/>
                    </a:cubicBezTo>
                    <a:lnTo>
                      <a:pt x="0" y="10182"/>
                    </a:lnTo>
                    <a:cubicBezTo>
                      <a:pt x="0" y="4558"/>
                      <a:pt x="4558" y="0"/>
                      <a:pt x="10182" y="0"/>
                    </a:cubicBezTo>
                    <a:close/>
                  </a:path>
                </a:pathLst>
              </a:custGeom>
              <a:solidFill>
                <a:srgbClr val="059BDD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6245207" cy="827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90398" y="89578"/>
              <a:ext cx="8665584" cy="858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5"/>
                </a:lnSpc>
              </a:pPr>
              <a:r>
                <a:rPr lang="en-US" sz="3897">
                  <a:solidFill>
                    <a:srgbClr val="FFFFFF"/>
                  </a:solidFill>
                  <a:latin typeface="Blinker"/>
                  <a:ea typeface="Blinker"/>
                  <a:cs typeface="Blinker"/>
                  <a:sym typeface="Blinker"/>
                </a:rPr>
                <a:t>Nur Sayda [232-15-437]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68709" y="4270618"/>
            <a:ext cx="8159281" cy="1174730"/>
            <a:chOff x="0" y="0"/>
            <a:chExt cx="10879042" cy="156630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2092428" cy="1566307"/>
              <a:chOff x="0" y="0"/>
              <a:chExt cx="711546" cy="53263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11546" cy="532634"/>
              </a:xfrm>
              <a:custGeom>
                <a:avLst/>
                <a:gdLst/>
                <a:ahLst/>
                <a:cxnLst/>
                <a:rect r="r" b="b" t="t" l="l"/>
                <a:pathLst>
                  <a:path h="532634" w="711546">
                    <a:moveTo>
                      <a:pt x="508346" y="0"/>
                    </a:moveTo>
                    <a:lnTo>
                      <a:pt x="0" y="0"/>
                    </a:lnTo>
                    <a:lnTo>
                      <a:pt x="203200" y="532634"/>
                    </a:lnTo>
                    <a:lnTo>
                      <a:pt x="711546" y="532634"/>
                    </a:lnTo>
                    <a:lnTo>
                      <a:pt x="508346" y="0"/>
                    </a:lnTo>
                    <a:close/>
                  </a:path>
                </a:pathLst>
              </a:custGeom>
              <a:solidFill>
                <a:srgbClr val="404952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101600" y="-47625"/>
                <a:ext cx="508346" cy="5802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559532" y="0"/>
              <a:ext cx="10319510" cy="1266376"/>
              <a:chOff x="0" y="0"/>
              <a:chExt cx="6356723" cy="780076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6723" cy="780076"/>
              </a:xfrm>
              <a:custGeom>
                <a:avLst/>
                <a:gdLst/>
                <a:ahLst/>
                <a:cxnLst/>
                <a:rect r="r" b="b" t="t" l="l"/>
                <a:pathLst>
                  <a:path h="780076" w="6356723">
                    <a:moveTo>
                      <a:pt x="10003" y="0"/>
                    </a:moveTo>
                    <a:lnTo>
                      <a:pt x="6346720" y="0"/>
                    </a:lnTo>
                    <a:cubicBezTo>
                      <a:pt x="6349373" y="0"/>
                      <a:pt x="6351918" y="1054"/>
                      <a:pt x="6353794" y="2930"/>
                    </a:cubicBezTo>
                    <a:cubicBezTo>
                      <a:pt x="6355669" y="4806"/>
                      <a:pt x="6356723" y="7350"/>
                      <a:pt x="6356723" y="10003"/>
                    </a:cubicBezTo>
                    <a:lnTo>
                      <a:pt x="6356723" y="770073"/>
                    </a:lnTo>
                    <a:cubicBezTo>
                      <a:pt x="6356723" y="772726"/>
                      <a:pt x="6355669" y="775270"/>
                      <a:pt x="6353794" y="777146"/>
                    </a:cubicBezTo>
                    <a:cubicBezTo>
                      <a:pt x="6351918" y="779022"/>
                      <a:pt x="6349373" y="780076"/>
                      <a:pt x="6346720" y="780076"/>
                    </a:cubicBezTo>
                    <a:lnTo>
                      <a:pt x="10003" y="780076"/>
                    </a:lnTo>
                    <a:cubicBezTo>
                      <a:pt x="7350" y="780076"/>
                      <a:pt x="4806" y="779022"/>
                      <a:pt x="2930" y="777146"/>
                    </a:cubicBezTo>
                    <a:cubicBezTo>
                      <a:pt x="1054" y="775270"/>
                      <a:pt x="0" y="772726"/>
                      <a:pt x="0" y="770073"/>
                    </a:cubicBezTo>
                    <a:lnTo>
                      <a:pt x="0" y="10003"/>
                    </a:lnTo>
                    <a:cubicBezTo>
                      <a:pt x="0" y="7350"/>
                      <a:pt x="1054" y="4806"/>
                      <a:pt x="2930" y="2930"/>
                    </a:cubicBezTo>
                    <a:cubicBezTo>
                      <a:pt x="4806" y="1054"/>
                      <a:pt x="7350" y="0"/>
                      <a:pt x="10003" y="0"/>
                    </a:cubicBezTo>
                    <a:close/>
                  </a:path>
                </a:pathLst>
              </a:custGeom>
              <a:solidFill>
                <a:srgbClr val="069ADC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47625"/>
                <a:ext cx="6356723" cy="827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1322752" y="89578"/>
              <a:ext cx="9212184" cy="858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5"/>
                </a:lnSpc>
              </a:pPr>
              <a:r>
                <a:rPr lang="en-US" sz="3897">
                  <a:solidFill>
                    <a:srgbClr val="FFFFFF"/>
                  </a:solidFill>
                  <a:latin typeface="Blinker"/>
                  <a:ea typeface="Blinker"/>
                  <a:cs typeface="Blinker"/>
                  <a:sym typeface="Blinker"/>
                </a:rPr>
                <a:t>Samira Haque Vabna [232-15-764]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68709" y="5635848"/>
            <a:ext cx="1579236" cy="1174730"/>
            <a:chOff x="0" y="0"/>
            <a:chExt cx="716041" cy="53263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16041" cy="532634"/>
            </a:xfrm>
            <a:custGeom>
              <a:avLst/>
              <a:gdLst/>
              <a:ahLst/>
              <a:cxnLst/>
              <a:rect r="r" b="b" t="t" l="l"/>
              <a:pathLst>
                <a:path h="532634" w="716041">
                  <a:moveTo>
                    <a:pt x="512841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716041" y="532634"/>
                  </a:lnTo>
                  <a:lnTo>
                    <a:pt x="512841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47625"/>
              <a:ext cx="512841" cy="580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089294" y="5635848"/>
            <a:ext cx="7638697" cy="949782"/>
            <a:chOff x="0" y="0"/>
            <a:chExt cx="6273823" cy="78007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73823" cy="780076"/>
            </a:xfrm>
            <a:custGeom>
              <a:avLst/>
              <a:gdLst/>
              <a:ahLst/>
              <a:cxnLst/>
              <a:rect r="r" b="b" t="t" l="l"/>
              <a:pathLst>
                <a:path h="780076" w="6273823">
                  <a:moveTo>
                    <a:pt x="10135" y="0"/>
                  </a:moveTo>
                  <a:lnTo>
                    <a:pt x="6263688" y="0"/>
                  </a:lnTo>
                  <a:cubicBezTo>
                    <a:pt x="6266376" y="0"/>
                    <a:pt x="6268954" y="1068"/>
                    <a:pt x="6270854" y="2969"/>
                  </a:cubicBezTo>
                  <a:cubicBezTo>
                    <a:pt x="6272755" y="4869"/>
                    <a:pt x="6273823" y="7447"/>
                    <a:pt x="6273823" y="10135"/>
                  </a:cubicBezTo>
                  <a:lnTo>
                    <a:pt x="6273823" y="769941"/>
                  </a:lnTo>
                  <a:cubicBezTo>
                    <a:pt x="6273823" y="775538"/>
                    <a:pt x="6269285" y="780076"/>
                    <a:pt x="6263688" y="780076"/>
                  </a:cubicBezTo>
                  <a:lnTo>
                    <a:pt x="10135" y="780076"/>
                  </a:lnTo>
                  <a:cubicBezTo>
                    <a:pt x="4538" y="780076"/>
                    <a:pt x="0" y="775538"/>
                    <a:pt x="0" y="769941"/>
                  </a:cubicBezTo>
                  <a:lnTo>
                    <a:pt x="0" y="10135"/>
                  </a:lnTo>
                  <a:cubicBezTo>
                    <a:pt x="0" y="7447"/>
                    <a:pt x="1068" y="4869"/>
                    <a:pt x="2969" y="2969"/>
                  </a:cubicBezTo>
                  <a:cubicBezTo>
                    <a:pt x="4869" y="1068"/>
                    <a:pt x="7447" y="0"/>
                    <a:pt x="10135" y="0"/>
                  </a:cubicBez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6273823" cy="827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2616390" y="5683981"/>
            <a:ext cx="4925700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Supan Roy [232-15-716]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568709" y="7001078"/>
            <a:ext cx="8159281" cy="1174730"/>
            <a:chOff x="0" y="0"/>
            <a:chExt cx="10879042" cy="1566307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2185704" cy="1566307"/>
              <a:chOff x="0" y="0"/>
              <a:chExt cx="743265" cy="53263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743265" cy="532634"/>
              </a:xfrm>
              <a:custGeom>
                <a:avLst/>
                <a:gdLst/>
                <a:ahLst/>
                <a:cxnLst/>
                <a:rect r="r" b="b" t="t" l="l"/>
                <a:pathLst>
                  <a:path h="532634" w="743265">
                    <a:moveTo>
                      <a:pt x="540065" y="0"/>
                    </a:moveTo>
                    <a:lnTo>
                      <a:pt x="0" y="0"/>
                    </a:lnTo>
                    <a:lnTo>
                      <a:pt x="203200" y="532634"/>
                    </a:lnTo>
                    <a:lnTo>
                      <a:pt x="743265" y="532634"/>
                    </a:lnTo>
                    <a:lnTo>
                      <a:pt x="540065" y="0"/>
                    </a:lnTo>
                    <a:close/>
                  </a:path>
                </a:pathLst>
              </a:custGeom>
              <a:solidFill>
                <a:srgbClr val="404952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101600" y="-47625"/>
                <a:ext cx="540065" cy="5802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609418" y="0"/>
              <a:ext cx="10269624" cy="1266376"/>
              <a:chOff x="0" y="0"/>
              <a:chExt cx="6325994" cy="780076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6325994" cy="780076"/>
              </a:xfrm>
              <a:custGeom>
                <a:avLst/>
                <a:gdLst/>
                <a:ahLst/>
                <a:cxnLst/>
                <a:rect r="r" b="b" t="t" l="l"/>
                <a:pathLst>
                  <a:path h="780076" w="6325994">
                    <a:moveTo>
                      <a:pt x="10052" y="0"/>
                    </a:moveTo>
                    <a:lnTo>
                      <a:pt x="6315942" y="0"/>
                    </a:lnTo>
                    <a:cubicBezTo>
                      <a:pt x="6318609" y="0"/>
                      <a:pt x="6321165" y="1059"/>
                      <a:pt x="6323050" y="2944"/>
                    </a:cubicBezTo>
                    <a:cubicBezTo>
                      <a:pt x="6324935" y="4829"/>
                      <a:pt x="6325994" y="7386"/>
                      <a:pt x="6325994" y="10052"/>
                    </a:cubicBezTo>
                    <a:lnTo>
                      <a:pt x="6325994" y="770024"/>
                    </a:lnTo>
                    <a:cubicBezTo>
                      <a:pt x="6325994" y="772690"/>
                      <a:pt x="6324935" y="775247"/>
                      <a:pt x="6323050" y="777132"/>
                    </a:cubicBezTo>
                    <a:cubicBezTo>
                      <a:pt x="6321165" y="779017"/>
                      <a:pt x="6318609" y="780076"/>
                      <a:pt x="6315942" y="780076"/>
                    </a:cubicBezTo>
                    <a:lnTo>
                      <a:pt x="10052" y="780076"/>
                    </a:lnTo>
                    <a:cubicBezTo>
                      <a:pt x="7386" y="780076"/>
                      <a:pt x="4829" y="779017"/>
                      <a:pt x="2944" y="777132"/>
                    </a:cubicBezTo>
                    <a:cubicBezTo>
                      <a:pt x="1059" y="775247"/>
                      <a:pt x="0" y="772690"/>
                      <a:pt x="0" y="770024"/>
                    </a:cubicBezTo>
                    <a:lnTo>
                      <a:pt x="0" y="10052"/>
                    </a:lnTo>
                    <a:cubicBezTo>
                      <a:pt x="0" y="7386"/>
                      <a:pt x="1059" y="4829"/>
                      <a:pt x="2944" y="2944"/>
                    </a:cubicBezTo>
                    <a:cubicBezTo>
                      <a:pt x="4829" y="1059"/>
                      <a:pt x="7386" y="0"/>
                      <a:pt x="10052" y="0"/>
                    </a:cubicBezTo>
                    <a:close/>
                  </a:path>
                </a:pathLst>
              </a:custGeom>
              <a:solidFill>
                <a:srgbClr val="059BDD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6325994" cy="827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1421398" y="89578"/>
              <a:ext cx="8725230" cy="858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5"/>
                </a:lnSpc>
              </a:pPr>
              <a:r>
                <a:rPr lang="en-US" sz="3897">
                  <a:solidFill>
                    <a:srgbClr val="FFFFFF"/>
                  </a:solidFill>
                  <a:latin typeface="Blinker"/>
                  <a:ea typeface="Blinker"/>
                  <a:cs typeface="Blinker"/>
                  <a:sym typeface="Blinker"/>
                </a:rPr>
                <a:t>Abdullah Al Noman [232-15-797]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568709" y="8290108"/>
            <a:ext cx="1703225" cy="1174730"/>
            <a:chOff x="0" y="0"/>
            <a:chExt cx="772259" cy="53263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72259" cy="532634"/>
            </a:xfrm>
            <a:custGeom>
              <a:avLst/>
              <a:gdLst/>
              <a:ahLst/>
              <a:cxnLst/>
              <a:rect r="r" b="b" t="t" l="l"/>
              <a:pathLst>
                <a:path h="532634" w="772259">
                  <a:moveTo>
                    <a:pt x="569059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772259" y="532634"/>
                  </a:lnTo>
                  <a:lnTo>
                    <a:pt x="569059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101600" y="-47625"/>
              <a:ext cx="569059" cy="580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130166" y="8290108"/>
            <a:ext cx="7597825" cy="949782"/>
            <a:chOff x="0" y="0"/>
            <a:chExt cx="10130433" cy="1266376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10130433" cy="1266376"/>
              <a:chOff x="0" y="0"/>
              <a:chExt cx="6240254" cy="780076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6240254" cy="780076"/>
              </a:xfrm>
              <a:custGeom>
                <a:avLst/>
                <a:gdLst/>
                <a:ahLst/>
                <a:cxnLst/>
                <a:rect r="r" b="b" t="t" l="l"/>
                <a:pathLst>
                  <a:path h="780076" w="6240254">
                    <a:moveTo>
                      <a:pt x="10190" y="0"/>
                    </a:moveTo>
                    <a:lnTo>
                      <a:pt x="6230064" y="0"/>
                    </a:lnTo>
                    <a:cubicBezTo>
                      <a:pt x="6235692" y="0"/>
                      <a:pt x="6240254" y="4562"/>
                      <a:pt x="6240254" y="10190"/>
                    </a:cubicBezTo>
                    <a:lnTo>
                      <a:pt x="6240254" y="769886"/>
                    </a:lnTo>
                    <a:cubicBezTo>
                      <a:pt x="6240254" y="775514"/>
                      <a:pt x="6235692" y="780076"/>
                      <a:pt x="6230064" y="780076"/>
                    </a:cubicBezTo>
                    <a:lnTo>
                      <a:pt x="10190" y="780076"/>
                    </a:lnTo>
                    <a:cubicBezTo>
                      <a:pt x="4562" y="780076"/>
                      <a:pt x="0" y="775514"/>
                      <a:pt x="0" y="769886"/>
                    </a:cubicBezTo>
                    <a:lnTo>
                      <a:pt x="0" y="10190"/>
                    </a:lnTo>
                    <a:cubicBezTo>
                      <a:pt x="0" y="4562"/>
                      <a:pt x="4562" y="0"/>
                      <a:pt x="10190" y="0"/>
                    </a:cubicBezTo>
                    <a:close/>
                  </a:path>
                </a:pathLst>
              </a:custGeom>
              <a:solidFill>
                <a:srgbClr val="059BDD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47625"/>
                <a:ext cx="6240254" cy="827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757973" y="89578"/>
              <a:ext cx="9372460" cy="858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5"/>
                </a:lnSpc>
              </a:pPr>
              <a:r>
                <a:rPr lang="en-US" sz="3897">
                  <a:solidFill>
                    <a:srgbClr val="FFFFFF"/>
                  </a:solidFill>
                  <a:latin typeface="Blinker"/>
                  <a:ea typeface="Blinker"/>
                  <a:cs typeface="Blinker"/>
                  <a:sym typeface="Blinker"/>
                </a:rPr>
                <a:t>Shakira Rahman Simi [232-15-723]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rot="0">
            <a:off x="1568709" y="2356559"/>
            <a:ext cx="281546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" id="49"/>
          <p:cNvSpPr/>
          <p:nvPr/>
        </p:nvSpPr>
        <p:spPr>
          <a:xfrm rot="0">
            <a:off x="4726629" y="2356559"/>
            <a:ext cx="2815461" cy="0"/>
          </a:xfrm>
          <a:prstGeom prst="line">
            <a:avLst/>
          </a:prstGeom>
          <a:ln cap="flat" w="47625">
            <a:solidFill>
              <a:srgbClr val="059BD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0" id="50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13514695" y="9469112"/>
            <a:ext cx="2089253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Group 7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133302" y="1417040"/>
            <a:ext cx="6021397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5"/>
              </a:lnSpc>
            </a:pPr>
            <a:r>
              <a:rPr lang="en-US" sz="389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[In order of appearance]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480503" y="1504652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8709" y="1159584"/>
            <a:ext cx="7981695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59BD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Table Of Contents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68709" y="2804234"/>
            <a:ext cx="1233531" cy="1174730"/>
            <a:chOff x="0" y="0"/>
            <a:chExt cx="559295" cy="5326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47625"/>
              <a:ext cx="356095" cy="580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75334" y="2804234"/>
            <a:ext cx="5566756" cy="949782"/>
            <a:chOff x="0" y="0"/>
            <a:chExt cx="4572094" cy="7800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72095" cy="780076"/>
            </a:xfrm>
            <a:custGeom>
              <a:avLst/>
              <a:gdLst/>
              <a:ahLst/>
              <a:cxnLst/>
              <a:rect r="r" b="b" t="t" l="l"/>
              <a:pathLst>
                <a:path h="780076" w="4572095">
                  <a:moveTo>
                    <a:pt x="13907" y="0"/>
                  </a:moveTo>
                  <a:lnTo>
                    <a:pt x="4558187" y="0"/>
                  </a:lnTo>
                  <a:cubicBezTo>
                    <a:pt x="4561876" y="0"/>
                    <a:pt x="4565413" y="1465"/>
                    <a:pt x="4568021" y="4073"/>
                  </a:cubicBezTo>
                  <a:cubicBezTo>
                    <a:pt x="4570629" y="6682"/>
                    <a:pt x="4572095" y="10219"/>
                    <a:pt x="4572095" y="13907"/>
                  </a:cubicBezTo>
                  <a:lnTo>
                    <a:pt x="4572095" y="766168"/>
                  </a:lnTo>
                  <a:cubicBezTo>
                    <a:pt x="4572095" y="769857"/>
                    <a:pt x="4570629" y="773394"/>
                    <a:pt x="4568021" y="776002"/>
                  </a:cubicBezTo>
                  <a:cubicBezTo>
                    <a:pt x="4565413" y="778611"/>
                    <a:pt x="4561876" y="780076"/>
                    <a:pt x="4558187" y="780076"/>
                  </a:cubicBezTo>
                  <a:lnTo>
                    <a:pt x="13907" y="780076"/>
                  </a:lnTo>
                  <a:cubicBezTo>
                    <a:pt x="6227" y="780076"/>
                    <a:pt x="0" y="773849"/>
                    <a:pt x="0" y="766168"/>
                  </a:cubicBezTo>
                  <a:lnTo>
                    <a:pt x="0" y="13907"/>
                  </a:lnTo>
                  <a:cubicBezTo>
                    <a:pt x="0" y="10219"/>
                    <a:pt x="1465" y="6682"/>
                    <a:pt x="4073" y="4073"/>
                  </a:cubicBezTo>
                  <a:cubicBezTo>
                    <a:pt x="6682" y="1465"/>
                    <a:pt x="10219" y="0"/>
                    <a:pt x="13907" y="0"/>
                  </a:cubicBez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572094" cy="827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387046" y="2852368"/>
            <a:ext cx="4758032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What is a Transaction?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568709" y="4325505"/>
            <a:ext cx="1233531" cy="1174730"/>
            <a:chOff x="0" y="0"/>
            <a:chExt cx="559295" cy="53263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47625"/>
              <a:ext cx="356095" cy="580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975334" y="4325505"/>
            <a:ext cx="5566756" cy="949782"/>
            <a:chOff x="0" y="0"/>
            <a:chExt cx="4572094" cy="7800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572095" cy="780076"/>
            </a:xfrm>
            <a:custGeom>
              <a:avLst/>
              <a:gdLst/>
              <a:ahLst/>
              <a:cxnLst/>
              <a:rect r="r" b="b" t="t" l="l"/>
              <a:pathLst>
                <a:path h="780076" w="4572095">
                  <a:moveTo>
                    <a:pt x="13907" y="0"/>
                  </a:moveTo>
                  <a:lnTo>
                    <a:pt x="4558187" y="0"/>
                  </a:lnTo>
                  <a:cubicBezTo>
                    <a:pt x="4561876" y="0"/>
                    <a:pt x="4565413" y="1465"/>
                    <a:pt x="4568021" y="4073"/>
                  </a:cubicBezTo>
                  <a:cubicBezTo>
                    <a:pt x="4570629" y="6682"/>
                    <a:pt x="4572095" y="10219"/>
                    <a:pt x="4572095" y="13907"/>
                  </a:cubicBezTo>
                  <a:lnTo>
                    <a:pt x="4572095" y="766168"/>
                  </a:lnTo>
                  <a:cubicBezTo>
                    <a:pt x="4572095" y="769857"/>
                    <a:pt x="4570629" y="773394"/>
                    <a:pt x="4568021" y="776002"/>
                  </a:cubicBezTo>
                  <a:cubicBezTo>
                    <a:pt x="4565413" y="778611"/>
                    <a:pt x="4561876" y="780076"/>
                    <a:pt x="4558187" y="780076"/>
                  </a:cubicBezTo>
                  <a:lnTo>
                    <a:pt x="13907" y="780076"/>
                  </a:lnTo>
                  <a:cubicBezTo>
                    <a:pt x="6227" y="780076"/>
                    <a:pt x="0" y="773849"/>
                    <a:pt x="0" y="766168"/>
                  </a:cubicBezTo>
                  <a:lnTo>
                    <a:pt x="0" y="13907"/>
                  </a:lnTo>
                  <a:cubicBezTo>
                    <a:pt x="0" y="10219"/>
                    <a:pt x="1465" y="6682"/>
                    <a:pt x="4073" y="4073"/>
                  </a:cubicBezTo>
                  <a:cubicBezTo>
                    <a:pt x="6682" y="1465"/>
                    <a:pt x="10219" y="0"/>
                    <a:pt x="13907" y="0"/>
                  </a:cubicBez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572094" cy="827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387046" y="4373639"/>
            <a:ext cx="4091845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ACID Properties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568709" y="5843135"/>
            <a:ext cx="1233531" cy="1174730"/>
            <a:chOff x="0" y="0"/>
            <a:chExt cx="559295" cy="53263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01600" y="-47625"/>
              <a:ext cx="356095" cy="580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975334" y="5843135"/>
            <a:ext cx="5566756" cy="949782"/>
            <a:chOff x="0" y="0"/>
            <a:chExt cx="4572094" cy="78007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572095" cy="780076"/>
            </a:xfrm>
            <a:custGeom>
              <a:avLst/>
              <a:gdLst/>
              <a:ahLst/>
              <a:cxnLst/>
              <a:rect r="r" b="b" t="t" l="l"/>
              <a:pathLst>
                <a:path h="780076" w="4572095">
                  <a:moveTo>
                    <a:pt x="13907" y="0"/>
                  </a:moveTo>
                  <a:lnTo>
                    <a:pt x="4558187" y="0"/>
                  </a:lnTo>
                  <a:cubicBezTo>
                    <a:pt x="4561876" y="0"/>
                    <a:pt x="4565413" y="1465"/>
                    <a:pt x="4568021" y="4073"/>
                  </a:cubicBezTo>
                  <a:cubicBezTo>
                    <a:pt x="4570629" y="6682"/>
                    <a:pt x="4572095" y="10219"/>
                    <a:pt x="4572095" y="13907"/>
                  </a:cubicBezTo>
                  <a:lnTo>
                    <a:pt x="4572095" y="766168"/>
                  </a:lnTo>
                  <a:cubicBezTo>
                    <a:pt x="4572095" y="769857"/>
                    <a:pt x="4570629" y="773394"/>
                    <a:pt x="4568021" y="776002"/>
                  </a:cubicBezTo>
                  <a:cubicBezTo>
                    <a:pt x="4565413" y="778611"/>
                    <a:pt x="4561876" y="780076"/>
                    <a:pt x="4558187" y="780076"/>
                  </a:cubicBezTo>
                  <a:lnTo>
                    <a:pt x="13907" y="780076"/>
                  </a:lnTo>
                  <a:cubicBezTo>
                    <a:pt x="6227" y="780076"/>
                    <a:pt x="0" y="773849"/>
                    <a:pt x="0" y="766168"/>
                  </a:cubicBezTo>
                  <a:lnTo>
                    <a:pt x="0" y="13907"/>
                  </a:lnTo>
                  <a:cubicBezTo>
                    <a:pt x="0" y="10219"/>
                    <a:pt x="1465" y="6682"/>
                    <a:pt x="4073" y="4073"/>
                  </a:cubicBezTo>
                  <a:cubicBezTo>
                    <a:pt x="6682" y="1465"/>
                    <a:pt x="10219" y="0"/>
                    <a:pt x="13907" y="0"/>
                  </a:cubicBez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572094" cy="827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387046" y="5891269"/>
            <a:ext cx="5554824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Concurrent Transactions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568709" y="7364405"/>
            <a:ext cx="1233531" cy="1174730"/>
            <a:chOff x="0" y="0"/>
            <a:chExt cx="559295" cy="53263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47625"/>
              <a:ext cx="356095" cy="580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975334" y="7364405"/>
            <a:ext cx="5566756" cy="949782"/>
            <a:chOff x="0" y="0"/>
            <a:chExt cx="4572094" cy="7800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572095" cy="780076"/>
            </a:xfrm>
            <a:custGeom>
              <a:avLst/>
              <a:gdLst/>
              <a:ahLst/>
              <a:cxnLst/>
              <a:rect r="r" b="b" t="t" l="l"/>
              <a:pathLst>
                <a:path h="780076" w="4572095">
                  <a:moveTo>
                    <a:pt x="13907" y="0"/>
                  </a:moveTo>
                  <a:lnTo>
                    <a:pt x="4558187" y="0"/>
                  </a:lnTo>
                  <a:cubicBezTo>
                    <a:pt x="4561876" y="0"/>
                    <a:pt x="4565413" y="1465"/>
                    <a:pt x="4568021" y="4073"/>
                  </a:cubicBezTo>
                  <a:cubicBezTo>
                    <a:pt x="4570629" y="6682"/>
                    <a:pt x="4572095" y="10219"/>
                    <a:pt x="4572095" y="13907"/>
                  </a:cubicBezTo>
                  <a:lnTo>
                    <a:pt x="4572095" y="766168"/>
                  </a:lnTo>
                  <a:cubicBezTo>
                    <a:pt x="4572095" y="769857"/>
                    <a:pt x="4570629" y="773394"/>
                    <a:pt x="4568021" y="776002"/>
                  </a:cubicBezTo>
                  <a:cubicBezTo>
                    <a:pt x="4565413" y="778611"/>
                    <a:pt x="4561876" y="780076"/>
                    <a:pt x="4558187" y="780076"/>
                  </a:cubicBezTo>
                  <a:lnTo>
                    <a:pt x="13907" y="780076"/>
                  </a:lnTo>
                  <a:cubicBezTo>
                    <a:pt x="6227" y="780076"/>
                    <a:pt x="0" y="773849"/>
                    <a:pt x="0" y="766168"/>
                  </a:cubicBezTo>
                  <a:lnTo>
                    <a:pt x="0" y="13907"/>
                  </a:lnTo>
                  <a:cubicBezTo>
                    <a:pt x="0" y="10219"/>
                    <a:pt x="1465" y="6682"/>
                    <a:pt x="4073" y="4073"/>
                  </a:cubicBezTo>
                  <a:cubicBezTo>
                    <a:pt x="6682" y="1465"/>
                    <a:pt x="10219" y="0"/>
                    <a:pt x="13907" y="0"/>
                  </a:cubicBez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4572094" cy="827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387046" y="7412539"/>
            <a:ext cx="4758032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Concurrency Control 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0489441" y="2804234"/>
            <a:ext cx="1233531" cy="1174730"/>
            <a:chOff x="0" y="0"/>
            <a:chExt cx="559295" cy="53263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101600" y="-47625"/>
              <a:ext cx="356095" cy="580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896066" y="2804234"/>
            <a:ext cx="5502590" cy="949782"/>
            <a:chOff x="0" y="0"/>
            <a:chExt cx="4519394" cy="7800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519394" cy="780076"/>
            </a:xfrm>
            <a:custGeom>
              <a:avLst/>
              <a:gdLst/>
              <a:ahLst/>
              <a:cxnLst/>
              <a:rect r="r" b="b" t="t" l="l"/>
              <a:pathLst>
                <a:path h="780076" w="4519394">
                  <a:moveTo>
                    <a:pt x="14070" y="0"/>
                  </a:moveTo>
                  <a:lnTo>
                    <a:pt x="4505324" y="0"/>
                  </a:lnTo>
                  <a:cubicBezTo>
                    <a:pt x="4509055" y="0"/>
                    <a:pt x="4512634" y="1482"/>
                    <a:pt x="4515272" y="4121"/>
                  </a:cubicBezTo>
                  <a:cubicBezTo>
                    <a:pt x="4517911" y="6759"/>
                    <a:pt x="4519394" y="10338"/>
                    <a:pt x="4519394" y="14070"/>
                  </a:cubicBezTo>
                  <a:lnTo>
                    <a:pt x="4519394" y="766006"/>
                  </a:lnTo>
                  <a:cubicBezTo>
                    <a:pt x="4519394" y="769738"/>
                    <a:pt x="4517911" y="773316"/>
                    <a:pt x="4515272" y="775955"/>
                  </a:cubicBezTo>
                  <a:cubicBezTo>
                    <a:pt x="4512634" y="778593"/>
                    <a:pt x="4509055" y="780076"/>
                    <a:pt x="4505324" y="780076"/>
                  </a:cubicBezTo>
                  <a:lnTo>
                    <a:pt x="14070" y="780076"/>
                  </a:lnTo>
                  <a:cubicBezTo>
                    <a:pt x="6299" y="780076"/>
                    <a:pt x="0" y="773777"/>
                    <a:pt x="0" y="766006"/>
                  </a:cubicBezTo>
                  <a:lnTo>
                    <a:pt x="0" y="14070"/>
                  </a:lnTo>
                  <a:cubicBezTo>
                    <a:pt x="0" y="10338"/>
                    <a:pt x="1482" y="6759"/>
                    <a:pt x="4121" y="4121"/>
                  </a:cubicBezTo>
                  <a:cubicBezTo>
                    <a:pt x="6759" y="1482"/>
                    <a:pt x="10338" y="0"/>
                    <a:pt x="14070" y="0"/>
                  </a:cubicBez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4519394" cy="827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1307777" y="2852368"/>
            <a:ext cx="4845700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Recovery Mechanisms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10489441" y="4325505"/>
            <a:ext cx="1233531" cy="1174730"/>
            <a:chOff x="0" y="0"/>
            <a:chExt cx="559295" cy="53263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101600" y="-47625"/>
              <a:ext cx="356095" cy="580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896066" y="4325505"/>
            <a:ext cx="5502590" cy="949782"/>
            <a:chOff x="0" y="0"/>
            <a:chExt cx="4519394" cy="780076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519394" cy="780076"/>
            </a:xfrm>
            <a:custGeom>
              <a:avLst/>
              <a:gdLst/>
              <a:ahLst/>
              <a:cxnLst/>
              <a:rect r="r" b="b" t="t" l="l"/>
              <a:pathLst>
                <a:path h="780076" w="4519394">
                  <a:moveTo>
                    <a:pt x="14070" y="0"/>
                  </a:moveTo>
                  <a:lnTo>
                    <a:pt x="4505324" y="0"/>
                  </a:lnTo>
                  <a:cubicBezTo>
                    <a:pt x="4509055" y="0"/>
                    <a:pt x="4512634" y="1482"/>
                    <a:pt x="4515272" y="4121"/>
                  </a:cubicBezTo>
                  <a:cubicBezTo>
                    <a:pt x="4517911" y="6759"/>
                    <a:pt x="4519394" y="10338"/>
                    <a:pt x="4519394" y="14070"/>
                  </a:cubicBezTo>
                  <a:lnTo>
                    <a:pt x="4519394" y="766006"/>
                  </a:lnTo>
                  <a:cubicBezTo>
                    <a:pt x="4519394" y="769738"/>
                    <a:pt x="4517911" y="773316"/>
                    <a:pt x="4515272" y="775955"/>
                  </a:cubicBezTo>
                  <a:cubicBezTo>
                    <a:pt x="4512634" y="778593"/>
                    <a:pt x="4509055" y="780076"/>
                    <a:pt x="4505324" y="780076"/>
                  </a:cubicBezTo>
                  <a:lnTo>
                    <a:pt x="14070" y="780076"/>
                  </a:lnTo>
                  <a:cubicBezTo>
                    <a:pt x="6299" y="780076"/>
                    <a:pt x="0" y="773777"/>
                    <a:pt x="0" y="766006"/>
                  </a:cubicBezTo>
                  <a:lnTo>
                    <a:pt x="0" y="14070"/>
                  </a:lnTo>
                  <a:cubicBezTo>
                    <a:pt x="0" y="10338"/>
                    <a:pt x="1482" y="6759"/>
                    <a:pt x="4121" y="4121"/>
                  </a:cubicBezTo>
                  <a:cubicBezTo>
                    <a:pt x="6759" y="1482"/>
                    <a:pt x="10338" y="0"/>
                    <a:pt x="14070" y="0"/>
                  </a:cubicBez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47625"/>
              <a:ext cx="4519394" cy="827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1307777" y="4373639"/>
            <a:ext cx="4845700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Transaction States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10489441" y="5843135"/>
            <a:ext cx="1233531" cy="1174730"/>
            <a:chOff x="0" y="0"/>
            <a:chExt cx="559295" cy="532634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59295" cy="532634"/>
            </a:xfrm>
            <a:custGeom>
              <a:avLst/>
              <a:gdLst/>
              <a:ahLst/>
              <a:cxnLst/>
              <a:rect r="r" b="b" t="t" l="l"/>
              <a:pathLst>
                <a:path h="532634" w="559295">
                  <a:moveTo>
                    <a:pt x="356095" y="0"/>
                  </a:moveTo>
                  <a:lnTo>
                    <a:pt x="0" y="0"/>
                  </a:lnTo>
                  <a:lnTo>
                    <a:pt x="203200" y="532634"/>
                  </a:lnTo>
                  <a:lnTo>
                    <a:pt x="559295" y="532634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101600" y="-47625"/>
              <a:ext cx="356095" cy="580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896066" y="5843135"/>
            <a:ext cx="5502590" cy="949782"/>
            <a:chOff x="0" y="0"/>
            <a:chExt cx="4519394" cy="78007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519394" cy="780076"/>
            </a:xfrm>
            <a:custGeom>
              <a:avLst/>
              <a:gdLst/>
              <a:ahLst/>
              <a:cxnLst/>
              <a:rect r="r" b="b" t="t" l="l"/>
              <a:pathLst>
                <a:path h="780076" w="4519394">
                  <a:moveTo>
                    <a:pt x="14070" y="0"/>
                  </a:moveTo>
                  <a:lnTo>
                    <a:pt x="4505324" y="0"/>
                  </a:lnTo>
                  <a:cubicBezTo>
                    <a:pt x="4509055" y="0"/>
                    <a:pt x="4512634" y="1482"/>
                    <a:pt x="4515272" y="4121"/>
                  </a:cubicBezTo>
                  <a:cubicBezTo>
                    <a:pt x="4517911" y="6759"/>
                    <a:pt x="4519394" y="10338"/>
                    <a:pt x="4519394" y="14070"/>
                  </a:cubicBezTo>
                  <a:lnTo>
                    <a:pt x="4519394" y="766006"/>
                  </a:lnTo>
                  <a:cubicBezTo>
                    <a:pt x="4519394" y="769738"/>
                    <a:pt x="4517911" y="773316"/>
                    <a:pt x="4515272" y="775955"/>
                  </a:cubicBezTo>
                  <a:cubicBezTo>
                    <a:pt x="4512634" y="778593"/>
                    <a:pt x="4509055" y="780076"/>
                    <a:pt x="4505324" y="780076"/>
                  </a:cubicBezTo>
                  <a:lnTo>
                    <a:pt x="14070" y="780076"/>
                  </a:lnTo>
                  <a:cubicBezTo>
                    <a:pt x="6299" y="780076"/>
                    <a:pt x="0" y="773777"/>
                    <a:pt x="0" y="766006"/>
                  </a:cubicBezTo>
                  <a:lnTo>
                    <a:pt x="0" y="14070"/>
                  </a:lnTo>
                  <a:cubicBezTo>
                    <a:pt x="0" y="10338"/>
                    <a:pt x="1482" y="6759"/>
                    <a:pt x="4121" y="4121"/>
                  </a:cubicBezTo>
                  <a:cubicBezTo>
                    <a:pt x="6759" y="1482"/>
                    <a:pt x="10338" y="0"/>
                    <a:pt x="14070" y="0"/>
                  </a:cubicBez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4519394" cy="827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11307777" y="5891269"/>
            <a:ext cx="4845700" cy="66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5"/>
              </a:lnSpc>
            </a:pPr>
            <a:r>
              <a:rPr lang="en-US" sz="3897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Best Practices in DBMS</a:t>
            </a:r>
          </a:p>
        </p:txBody>
      </p:sp>
      <p:sp>
        <p:nvSpPr>
          <p:cNvPr name="AutoShape 58" id="58"/>
          <p:cNvSpPr/>
          <p:nvPr/>
        </p:nvSpPr>
        <p:spPr>
          <a:xfrm rot="0">
            <a:off x="1568709" y="2356559"/>
            <a:ext cx="281546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" id="59"/>
          <p:cNvSpPr/>
          <p:nvPr/>
        </p:nvSpPr>
        <p:spPr>
          <a:xfrm rot="0">
            <a:off x="4726629" y="2356559"/>
            <a:ext cx="2815461" cy="0"/>
          </a:xfrm>
          <a:prstGeom prst="line">
            <a:avLst/>
          </a:prstGeom>
          <a:ln cap="flat" w="47625">
            <a:solidFill>
              <a:srgbClr val="059BD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0" id="60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13514695" y="9469112"/>
            <a:ext cx="2089253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Group 7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840033" y="2533461"/>
            <a:ext cx="3627492" cy="3627492"/>
          </a:xfrm>
          <a:custGeom>
            <a:avLst/>
            <a:gdLst/>
            <a:ahLst/>
            <a:cxnLst/>
            <a:rect r="r" b="b" t="t" l="l"/>
            <a:pathLst>
              <a:path h="3627492" w="3627492">
                <a:moveTo>
                  <a:pt x="0" y="0"/>
                </a:moveTo>
                <a:lnTo>
                  <a:pt x="3627492" y="0"/>
                </a:lnTo>
                <a:lnTo>
                  <a:pt x="3627492" y="3627492"/>
                </a:lnTo>
                <a:lnTo>
                  <a:pt x="0" y="3627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61735" y="1197684"/>
            <a:ext cx="963318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a Transaction?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8975" y="2853260"/>
            <a:ext cx="10438705" cy="3506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3931" indent="-361966" lvl="1">
              <a:lnSpc>
                <a:spcPts val="4694"/>
              </a:lnSpc>
              <a:buFont typeface="Arial"/>
              <a:buChar char="•"/>
            </a:pPr>
            <a:r>
              <a:rPr lang="en-US" sz="3353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A transaction is a logical unit of work in a database.</a:t>
            </a:r>
          </a:p>
          <a:p>
            <a:pPr algn="just" marL="723931" indent="-361966" lvl="1">
              <a:lnSpc>
                <a:spcPts val="4694"/>
              </a:lnSpc>
              <a:buFont typeface="Arial"/>
              <a:buChar char="•"/>
            </a:pPr>
            <a:r>
              <a:rPr lang="en-US" sz="3353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It consists of one or more operations (like reading, writing, updating data).</a:t>
            </a:r>
          </a:p>
          <a:p>
            <a:pPr algn="just" marL="723931" indent="-361966" lvl="1">
              <a:lnSpc>
                <a:spcPts val="4694"/>
              </a:lnSpc>
              <a:buFont typeface="Arial"/>
              <a:buChar char="•"/>
            </a:pPr>
            <a:r>
              <a:rPr lang="en-US" sz="3353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A transaction must be completed fully or not at all.</a:t>
            </a:r>
          </a:p>
          <a:p>
            <a:pPr algn="just" marL="723931" indent="-361966" lvl="1">
              <a:lnSpc>
                <a:spcPts val="4694"/>
              </a:lnSpc>
              <a:buFont typeface="Arial"/>
              <a:buChar char="•"/>
            </a:pPr>
            <a:r>
              <a:rPr lang="en-US" sz="3353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Ensures data accuracy and integrity.</a:t>
            </a:r>
          </a:p>
          <a:p>
            <a:pPr algn="just">
              <a:lnSpc>
                <a:spcPts val="4694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[232-15-437]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861735" y="6160953"/>
            <a:ext cx="8795174" cy="2589752"/>
            <a:chOff x="0" y="0"/>
            <a:chExt cx="7933563" cy="23361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933563" cy="2336165"/>
            </a:xfrm>
            <a:custGeom>
              <a:avLst/>
              <a:gdLst/>
              <a:ahLst/>
              <a:cxnLst/>
              <a:rect r="r" b="b" t="t" l="l"/>
              <a:pathLst>
                <a:path h="2336165" w="7933563">
                  <a:moveTo>
                    <a:pt x="7933563" y="8802"/>
                  </a:moveTo>
                  <a:lnTo>
                    <a:pt x="7933563" y="2327363"/>
                  </a:lnTo>
                  <a:cubicBezTo>
                    <a:pt x="7933563" y="2329697"/>
                    <a:pt x="7932636" y="2331936"/>
                    <a:pt x="7930985" y="2333587"/>
                  </a:cubicBezTo>
                  <a:cubicBezTo>
                    <a:pt x="7929334" y="2335237"/>
                    <a:pt x="7927095" y="2336165"/>
                    <a:pt x="7924760" y="2336165"/>
                  </a:cubicBezTo>
                  <a:lnTo>
                    <a:pt x="8802" y="2336165"/>
                  </a:lnTo>
                  <a:cubicBezTo>
                    <a:pt x="3941" y="2336165"/>
                    <a:pt x="0" y="2332224"/>
                    <a:pt x="0" y="2327363"/>
                  </a:cubicBezTo>
                  <a:lnTo>
                    <a:pt x="0" y="8802"/>
                  </a:lnTo>
                  <a:cubicBezTo>
                    <a:pt x="0" y="3941"/>
                    <a:pt x="3941" y="0"/>
                    <a:pt x="8802" y="0"/>
                  </a:cubicBezTo>
                  <a:lnTo>
                    <a:pt x="7924760" y="0"/>
                  </a:lnTo>
                  <a:cubicBezTo>
                    <a:pt x="7929622" y="0"/>
                    <a:pt x="7933563" y="3941"/>
                    <a:pt x="7933563" y="8802"/>
                  </a:cubicBez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7933563" cy="238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236233" y="6483840"/>
            <a:ext cx="8180793" cy="231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8"/>
              </a:lnSpc>
            </a:pPr>
            <a:r>
              <a:rPr lang="en-US" sz="262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Example: Transferring ৳1000 from Account A to B:</a:t>
            </a:r>
          </a:p>
          <a:p>
            <a:pPr algn="just" marL="567343" indent="-283672" lvl="1">
              <a:lnSpc>
                <a:spcPts val="3678"/>
              </a:lnSpc>
              <a:buAutoNum type="arabicPeriod" startAt="1"/>
            </a:pPr>
            <a:r>
              <a:rPr lang="en-US" sz="262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Deduct ৳1000 from A</a:t>
            </a:r>
          </a:p>
          <a:p>
            <a:pPr algn="just" marL="567343" indent="-283672" lvl="1">
              <a:lnSpc>
                <a:spcPts val="3678"/>
              </a:lnSpc>
              <a:buAutoNum type="arabicPeriod" startAt="1"/>
            </a:pPr>
            <a:r>
              <a:rPr lang="en-US" sz="262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 ৳1000 to B</a:t>
            </a:r>
          </a:p>
          <a:p>
            <a:pPr algn="just">
              <a:lnSpc>
                <a:spcPts val="3678"/>
              </a:lnSpc>
            </a:pPr>
            <a:r>
              <a:rPr lang="en-US" sz="262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(Both steps must succeed together)</a:t>
            </a:r>
          </a:p>
          <a:p>
            <a:pPr algn="just">
              <a:lnSpc>
                <a:spcPts val="367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551056" y="9606194"/>
            <a:ext cx="4137738" cy="1566197"/>
            <a:chOff x="0" y="0"/>
            <a:chExt cx="1248512" cy="4725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183436" y="2748438"/>
            <a:ext cx="5418668" cy="3028261"/>
          </a:xfrm>
          <a:custGeom>
            <a:avLst/>
            <a:gdLst/>
            <a:ahLst/>
            <a:cxnLst/>
            <a:rect r="r" b="b" t="t" l="l"/>
            <a:pathLst>
              <a:path h="3028261" w="5418668">
                <a:moveTo>
                  <a:pt x="0" y="0"/>
                </a:moveTo>
                <a:lnTo>
                  <a:pt x="5418668" y="0"/>
                </a:lnTo>
                <a:lnTo>
                  <a:pt x="5418668" y="3028261"/>
                </a:lnTo>
                <a:lnTo>
                  <a:pt x="0" y="3028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97771" y="1197684"/>
            <a:ext cx="13989998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ACID Properties of Transactions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7695" y="5908772"/>
            <a:ext cx="17632609" cy="312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368" indent="-381684" lvl="1">
              <a:lnSpc>
                <a:spcPts val="4950"/>
              </a:lnSpc>
              <a:buAutoNum type="arabicPeriod" startAt="1"/>
            </a:pPr>
            <a:r>
              <a:rPr lang="en-US" sz="3535">
                <a:solidFill>
                  <a:srgbClr val="1800AD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lang="en-US" b="true" sz="3535">
                <a:solidFill>
                  <a:srgbClr val="404952"/>
                </a:solidFill>
                <a:latin typeface="Blinker Bold"/>
                <a:ea typeface="Blinker Bold"/>
                <a:cs typeface="Blinker Bold"/>
                <a:sym typeface="Blinker Bold"/>
              </a:rPr>
              <a:t>Atomicity:</a:t>
            </a:r>
            <a:r>
              <a:rPr lang="en-US" sz="3535">
                <a:solidFill>
                  <a:srgbClr val="404952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lang="en-US" sz="3535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All operations of a transaction are completed, or none at all.</a:t>
            </a:r>
          </a:p>
          <a:p>
            <a:pPr algn="l" marL="763368" indent="-381684" lvl="1">
              <a:lnSpc>
                <a:spcPts val="4950"/>
              </a:lnSpc>
              <a:buAutoNum type="arabicPeriod" startAt="1"/>
            </a:pPr>
            <a:r>
              <a:rPr lang="en-US" sz="3535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lang="en-US" b="true" sz="3535">
                <a:solidFill>
                  <a:srgbClr val="404952"/>
                </a:solidFill>
                <a:latin typeface="Blinker Bold"/>
                <a:ea typeface="Blinker Bold"/>
                <a:cs typeface="Blinker Bold"/>
                <a:sym typeface="Blinker Bold"/>
              </a:rPr>
              <a:t>Consistency:</a:t>
            </a:r>
            <a:r>
              <a:rPr lang="en-US" sz="3535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lang="en-US" sz="3535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Ensures the database moves from one valid state to another.</a:t>
            </a:r>
          </a:p>
          <a:p>
            <a:pPr algn="l" marL="763368" indent="-381684" lvl="1">
              <a:lnSpc>
                <a:spcPts val="4950"/>
              </a:lnSpc>
              <a:buAutoNum type="arabicPeriod" startAt="1"/>
            </a:pPr>
            <a:r>
              <a:rPr lang="en-US" b="true" sz="3535">
                <a:solidFill>
                  <a:srgbClr val="1800AD"/>
                </a:solidFill>
                <a:latin typeface="Blinker Bold"/>
                <a:ea typeface="Blinker Bold"/>
                <a:cs typeface="Blinker Bold"/>
                <a:sym typeface="Blinker Bold"/>
              </a:rPr>
              <a:t> </a:t>
            </a:r>
            <a:r>
              <a:rPr lang="en-US" b="true" sz="3535">
                <a:solidFill>
                  <a:srgbClr val="404952"/>
                </a:solidFill>
                <a:latin typeface="Blinker Bold"/>
                <a:ea typeface="Blinker Bold"/>
                <a:cs typeface="Blinker Bold"/>
                <a:sym typeface="Blinker Bold"/>
              </a:rPr>
              <a:t>Isolation:</a:t>
            </a:r>
            <a:r>
              <a:rPr lang="en-US" b="true" sz="3535">
                <a:solidFill>
                  <a:srgbClr val="1800AD"/>
                </a:solidFill>
                <a:latin typeface="Blinker Bold"/>
                <a:ea typeface="Blinker Bold"/>
                <a:cs typeface="Blinker Bold"/>
                <a:sym typeface="Blinker Bold"/>
              </a:rPr>
              <a:t> </a:t>
            </a:r>
            <a:r>
              <a:rPr lang="en-US" sz="3535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Transactions are independent and do not interfere with each other.</a:t>
            </a:r>
          </a:p>
          <a:p>
            <a:pPr algn="l" marL="763368" indent="-381684" lvl="1">
              <a:lnSpc>
                <a:spcPts val="4950"/>
              </a:lnSpc>
              <a:buAutoNum type="arabicPeriod" startAt="1"/>
            </a:pPr>
            <a:r>
              <a:rPr lang="en-US" sz="3535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lang="en-US" b="true" sz="3535">
                <a:solidFill>
                  <a:srgbClr val="404952"/>
                </a:solidFill>
                <a:latin typeface="Blinker Bold"/>
                <a:ea typeface="Blinker Bold"/>
                <a:cs typeface="Blinker Bold"/>
                <a:sym typeface="Blinker Bold"/>
              </a:rPr>
              <a:t>Durability:</a:t>
            </a:r>
            <a:r>
              <a:rPr lang="en-US" sz="3535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lang="en-US" sz="3535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Once a transaction is committed, changes are permanent—even after a crash.</a:t>
            </a:r>
          </a:p>
          <a:p>
            <a:pPr algn="l">
              <a:lnSpc>
                <a:spcPts val="495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[232-15-437]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61735" y="1197684"/>
            <a:ext cx="14991970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Problem – Concurrent Transactions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861735" y="2587481"/>
            <a:ext cx="16426265" cy="1333993"/>
            <a:chOff x="0" y="0"/>
            <a:chExt cx="16452766" cy="133614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452766" cy="1336145"/>
            </a:xfrm>
            <a:custGeom>
              <a:avLst/>
              <a:gdLst/>
              <a:ahLst/>
              <a:cxnLst/>
              <a:rect r="r" b="b" t="t" l="l"/>
              <a:pathLst>
                <a:path h="1336145" w="16452766">
                  <a:moveTo>
                    <a:pt x="4713" y="0"/>
                  </a:moveTo>
                  <a:lnTo>
                    <a:pt x="16448053" y="0"/>
                  </a:lnTo>
                  <a:cubicBezTo>
                    <a:pt x="16450656" y="0"/>
                    <a:pt x="16452766" y="2110"/>
                    <a:pt x="16452766" y="4713"/>
                  </a:cubicBezTo>
                  <a:lnTo>
                    <a:pt x="16452766" y="1331432"/>
                  </a:lnTo>
                  <a:cubicBezTo>
                    <a:pt x="16452766" y="1334035"/>
                    <a:pt x="16450656" y="1336145"/>
                    <a:pt x="16448053" y="1336145"/>
                  </a:cubicBezTo>
                  <a:lnTo>
                    <a:pt x="4713" y="1336145"/>
                  </a:lnTo>
                  <a:cubicBezTo>
                    <a:pt x="2110" y="1336145"/>
                    <a:pt x="0" y="1334035"/>
                    <a:pt x="0" y="1331432"/>
                  </a:cubicBezTo>
                  <a:lnTo>
                    <a:pt x="0" y="4713"/>
                  </a:lnTo>
                  <a:cubicBezTo>
                    <a:pt x="0" y="2110"/>
                    <a:pt x="2110" y="0"/>
                    <a:pt x="4713" y="0"/>
                  </a:cubicBez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6452766" cy="13837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092109" y="2727319"/>
            <a:ext cx="15167191" cy="141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0"/>
              </a:lnSpc>
            </a:pPr>
            <a:r>
              <a:rPr lang="en-US" sz="2707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In </a:t>
            </a:r>
            <a:r>
              <a:rPr lang="en-US" sz="2707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real systems, multiple transactions run at the same time. This can lead to conflicts and inconsistencies in the database. Concurrency control is needed to manage this.</a:t>
            </a:r>
          </a:p>
          <a:p>
            <a:pPr algn="just">
              <a:lnSpc>
                <a:spcPts val="379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861735" y="4258754"/>
            <a:ext cx="6343392" cy="52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0"/>
              </a:lnSpc>
              <a:spcBef>
                <a:spcPct val="0"/>
              </a:spcBef>
            </a:pPr>
            <a:r>
              <a:rPr lang="en-US" sz="300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Co</a:t>
            </a:r>
            <a:r>
              <a:rPr lang="en-US" sz="300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mmon Problems from Concurrency</a:t>
            </a:r>
          </a:p>
        </p:txBody>
      </p:sp>
      <p:sp>
        <p:nvSpPr>
          <p:cNvPr name="AutoShape 27" id="27"/>
          <p:cNvSpPr/>
          <p:nvPr/>
        </p:nvSpPr>
        <p:spPr>
          <a:xfrm>
            <a:off x="4457980" y="4857550"/>
            <a:ext cx="7933" cy="307151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4465913" y="5143500"/>
            <a:ext cx="22199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9" id="29"/>
          <p:cNvSpPr txBox="true"/>
          <p:nvPr/>
        </p:nvSpPr>
        <p:spPr>
          <a:xfrm rot="0">
            <a:off x="6930608" y="4836478"/>
            <a:ext cx="549019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Dirty Read Problem</a:t>
            </a:r>
          </a:p>
        </p:txBody>
      </p:sp>
      <p:sp>
        <p:nvSpPr>
          <p:cNvPr name="AutoShape 30" id="30"/>
          <p:cNvSpPr/>
          <p:nvPr/>
        </p:nvSpPr>
        <p:spPr>
          <a:xfrm>
            <a:off x="4465913" y="5990180"/>
            <a:ext cx="22199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6930608" y="5683158"/>
            <a:ext cx="549019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Unrepeatable Read Problem</a:t>
            </a:r>
          </a:p>
        </p:txBody>
      </p:sp>
      <p:sp>
        <p:nvSpPr>
          <p:cNvPr name="AutoShape 32" id="32"/>
          <p:cNvSpPr/>
          <p:nvPr/>
        </p:nvSpPr>
        <p:spPr>
          <a:xfrm>
            <a:off x="4465913" y="7685630"/>
            <a:ext cx="22199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6930608" y="7368448"/>
            <a:ext cx="549019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Lost Update Problem</a:t>
            </a:r>
          </a:p>
        </p:txBody>
      </p:sp>
      <p:sp>
        <p:nvSpPr>
          <p:cNvPr name="AutoShape 34" id="34"/>
          <p:cNvSpPr/>
          <p:nvPr/>
        </p:nvSpPr>
        <p:spPr>
          <a:xfrm>
            <a:off x="4465913" y="6837905"/>
            <a:ext cx="22199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5" id="35"/>
          <p:cNvSpPr txBox="true"/>
          <p:nvPr/>
        </p:nvSpPr>
        <p:spPr>
          <a:xfrm rot="0">
            <a:off x="6930608" y="6525803"/>
            <a:ext cx="549019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Phantom Read Problem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[232-15-764]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551056" y="9606194"/>
            <a:ext cx="4137738" cy="1566197"/>
            <a:chOff x="0" y="0"/>
            <a:chExt cx="1248512" cy="4725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1333741" y="4786259"/>
            <a:ext cx="6712256" cy="4472041"/>
          </a:xfrm>
          <a:custGeom>
            <a:avLst/>
            <a:gdLst/>
            <a:ahLst/>
            <a:cxnLst/>
            <a:rect r="r" b="b" t="t" l="l"/>
            <a:pathLst>
              <a:path h="4472041" w="6712256">
                <a:moveTo>
                  <a:pt x="0" y="0"/>
                </a:moveTo>
                <a:lnTo>
                  <a:pt x="6712256" y="0"/>
                </a:lnTo>
                <a:lnTo>
                  <a:pt x="6712256" y="4472041"/>
                </a:lnTo>
                <a:lnTo>
                  <a:pt x="0" y="4472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499532" y="3213328"/>
            <a:ext cx="465563" cy="46556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897771" y="1197684"/>
            <a:ext cx="16390229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Concurrency Control – What &amp; Why?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3057541"/>
            <a:ext cx="14256224" cy="1962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7"/>
              </a:lnSpc>
            </a:pPr>
            <a:r>
              <a:rPr lang="en-US" sz="37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Concurrency control manages multiple transactions executing at the same time.</a:t>
            </a:r>
          </a:p>
          <a:p>
            <a:pPr algn="l">
              <a:lnSpc>
                <a:spcPts val="5207"/>
              </a:lnSpc>
            </a:pPr>
            <a:r>
              <a:rPr lang="en-US" sz="37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ensures correctness, consistency, and isolation.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6201758"/>
            <a:ext cx="10843431" cy="2620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7"/>
              </a:lnSpc>
            </a:pPr>
            <a:r>
              <a:rPr lang="en-US" sz="37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Techniques Used:</a:t>
            </a:r>
          </a:p>
          <a:p>
            <a:pPr algn="l" marL="803143" indent="-401572" lvl="1">
              <a:lnSpc>
                <a:spcPts val="5207"/>
              </a:lnSpc>
              <a:buAutoNum type="arabicPeriod" startAt="1"/>
            </a:pPr>
            <a:r>
              <a:rPr lang="en-US" sz="37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Lock-Based Protocols</a:t>
            </a:r>
          </a:p>
          <a:p>
            <a:pPr algn="l" marL="803143" indent="-401572" lvl="1">
              <a:lnSpc>
                <a:spcPts val="5207"/>
              </a:lnSpc>
              <a:buAutoNum type="arabicPeriod" startAt="1"/>
            </a:pPr>
            <a:r>
              <a:rPr lang="en-US" sz="37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Timestamp Ordering</a:t>
            </a:r>
          </a:p>
          <a:p>
            <a:pPr algn="l" marL="803143" indent="-401572" lvl="1">
              <a:lnSpc>
                <a:spcPts val="5207"/>
              </a:lnSpc>
              <a:buAutoNum type="arabicPeriod" startAt="1"/>
            </a:pPr>
            <a:r>
              <a:rPr lang="en-US" sz="37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Optimistic Concurrency Control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499532" y="4554891"/>
            <a:ext cx="465563" cy="46556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99532" y="6287483"/>
            <a:ext cx="465563" cy="46556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[232-15-764]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551056" y="9606194"/>
            <a:ext cx="4137738" cy="1566197"/>
            <a:chOff x="0" y="0"/>
            <a:chExt cx="1248512" cy="4725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328128" y="6446258"/>
            <a:ext cx="6719561" cy="3359780"/>
          </a:xfrm>
          <a:custGeom>
            <a:avLst/>
            <a:gdLst/>
            <a:ahLst/>
            <a:cxnLst/>
            <a:rect r="r" b="b" t="t" l="l"/>
            <a:pathLst>
              <a:path h="3359780" w="6719561">
                <a:moveTo>
                  <a:pt x="0" y="0"/>
                </a:moveTo>
                <a:lnTo>
                  <a:pt x="6719561" y="0"/>
                </a:lnTo>
                <a:lnTo>
                  <a:pt x="6719561" y="3359780"/>
                </a:lnTo>
                <a:lnTo>
                  <a:pt x="0" y="3359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1970" y="2876994"/>
            <a:ext cx="15701734" cy="347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4036" indent="-357018" lvl="1">
              <a:lnSpc>
                <a:spcPts val="4630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Uses locks to control access to data items.</a:t>
            </a:r>
          </a:p>
          <a:p>
            <a:pPr algn="l" marL="714036" indent="-357018" lvl="1">
              <a:lnSpc>
                <a:spcPts val="4630"/>
              </a:lnSpc>
              <a:buFont typeface="Arial"/>
              <a:buChar char="•"/>
            </a:pPr>
            <a:r>
              <a:rPr lang="en-US" sz="330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Prevents multiple transactions from accessing the same data at the same time.</a:t>
            </a:r>
          </a:p>
          <a:p>
            <a:pPr algn="l">
              <a:lnSpc>
                <a:spcPts val="4630"/>
              </a:lnSpc>
            </a:pPr>
            <a:r>
              <a:rPr lang="en-US" sz="330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Types of Locks:</a:t>
            </a:r>
          </a:p>
          <a:p>
            <a:pPr algn="l" marL="714036" indent="-357018" lvl="1">
              <a:lnSpc>
                <a:spcPts val="4630"/>
              </a:lnSpc>
              <a:buAutoNum type="arabicPeriod" startAt="1"/>
            </a:pPr>
            <a:r>
              <a:rPr lang="en-US" b="true" sz="3307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Shared Lock (S)</a:t>
            </a:r>
            <a:r>
              <a:rPr lang="en-US" sz="330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: Allows multiple transactions to read.</a:t>
            </a:r>
          </a:p>
          <a:p>
            <a:pPr algn="l" marL="714036" indent="-357018" lvl="1">
              <a:lnSpc>
                <a:spcPts val="4630"/>
              </a:lnSpc>
              <a:buAutoNum type="arabicPeriod" startAt="1"/>
            </a:pPr>
            <a:r>
              <a:rPr lang="en-US" b="true" sz="3307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Exclusive Lock (X)</a:t>
            </a:r>
            <a:r>
              <a:rPr lang="en-US" sz="330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: Only one transaction can write (no one else can read or write).</a:t>
            </a:r>
          </a:p>
          <a:p>
            <a:pPr algn="l">
              <a:lnSpc>
                <a:spcPts val="463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922223" y="904875"/>
            <a:ext cx="14748467" cy="1172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60"/>
              </a:lnSpc>
            </a:pPr>
            <a:r>
              <a:rPr lang="en-US" b="true" sz="6900" i="true" spc="-241">
                <a:solidFill>
                  <a:srgbClr val="FFFFFF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1.Lock-Based Concurrency Control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[232-15-716]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658" y="-200693"/>
            <a:ext cx="20238736" cy="2734153"/>
            <a:chOff x="0" y="0"/>
            <a:chExt cx="2689103" cy="363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9103" cy="363284"/>
            </a:xfrm>
            <a:custGeom>
              <a:avLst/>
              <a:gdLst/>
              <a:ahLst/>
              <a:cxnLst/>
              <a:rect r="r" b="b" t="t" l="l"/>
              <a:pathLst>
                <a:path h="363284" w="2689103">
                  <a:moveTo>
                    <a:pt x="2485903" y="0"/>
                  </a:moveTo>
                  <a:lnTo>
                    <a:pt x="0" y="0"/>
                  </a:lnTo>
                  <a:lnTo>
                    <a:pt x="203200" y="363284"/>
                  </a:lnTo>
                  <a:lnTo>
                    <a:pt x="2689103" y="363284"/>
                  </a:lnTo>
                  <a:lnTo>
                    <a:pt x="2485903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485903" cy="410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0088" y="0"/>
            <a:ext cx="3509203" cy="1176871"/>
            <a:chOff x="0" y="0"/>
            <a:chExt cx="673888" cy="22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670310" y="1292934"/>
            <a:ext cx="3699010" cy="1240526"/>
            <a:chOff x="0" y="0"/>
            <a:chExt cx="673888" cy="22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3888" cy="226000"/>
            </a:xfrm>
            <a:custGeom>
              <a:avLst/>
              <a:gdLst/>
              <a:ahLst/>
              <a:cxnLst/>
              <a:rect r="r" b="b" t="t" l="l"/>
              <a:pathLst>
                <a:path h="226000" w="673888">
                  <a:moveTo>
                    <a:pt x="203200" y="0"/>
                  </a:moveTo>
                  <a:lnTo>
                    <a:pt x="673888" y="0"/>
                  </a:lnTo>
                  <a:lnTo>
                    <a:pt x="470688" y="226000"/>
                  </a:lnTo>
                  <a:lnTo>
                    <a:pt x="0" y="226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470688" cy="27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398656" y="9453794"/>
            <a:ext cx="4137738" cy="1566197"/>
            <a:chOff x="0" y="0"/>
            <a:chExt cx="1248512" cy="4725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48511" cy="472581"/>
            </a:xfrm>
            <a:custGeom>
              <a:avLst/>
              <a:gdLst/>
              <a:ahLst/>
              <a:cxnLst/>
              <a:rect r="r" b="b" t="t" l="l"/>
              <a:pathLst>
                <a:path h="472581" w="1248511">
                  <a:moveTo>
                    <a:pt x="1045311" y="0"/>
                  </a:moveTo>
                  <a:lnTo>
                    <a:pt x="0" y="0"/>
                  </a:lnTo>
                  <a:lnTo>
                    <a:pt x="203200" y="472581"/>
                  </a:lnTo>
                  <a:lnTo>
                    <a:pt x="1248511" y="472581"/>
                  </a:lnTo>
                  <a:lnTo>
                    <a:pt x="1045311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1045312" cy="520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603949" y="9038414"/>
            <a:ext cx="2499511" cy="1535247"/>
            <a:chOff x="0" y="0"/>
            <a:chExt cx="868254" cy="5332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8254" cy="533298"/>
            </a:xfrm>
            <a:custGeom>
              <a:avLst/>
              <a:gdLst/>
              <a:ahLst/>
              <a:cxnLst/>
              <a:rect r="r" b="b" t="t" l="l"/>
              <a:pathLst>
                <a:path h="533298" w="868254">
                  <a:moveTo>
                    <a:pt x="665054" y="0"/>
                  </a:moveTo>
                  <a:lnTo>
                    <a:pt x="0" y="0"/>
                  </a:lnTo>
                  <a:lnTo>
                    <a:pt x="203200" y="533298"/>
                  </a:lnTo>
                  <a:lnTo>
                    <a:pt x="868254" y="533298"/>
                  </a:lnTo>
                  <a:lnTo>
                    <a:pt x="665054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65054" cy="580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159430" y="9453794"/>
            <a:ext cx="5060879" cy="1929391"/>
            <a:chOff x="0" y="0"/>
            <a:chExt cx="1438640" cy="5484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38640" cy="548462"/>
            </a:xfrm>
            <a:custGeom>
              <a:avLst/>
              <a:gdLst/>
              <a:ahLst/>
              <a:cxnLst/>
              <a:rect r="r" b="b" t="t" l="l"/>
              <a:pathLst>
                <a:path h="548462" w="1438640">
                  <a:moveTo>
                    <a:pt x="1235440" y="0"/>
                  </a:moveTo>
                  <a:lnTo>
                    <a:pt x="0" y="0"/>
                  </a:lnTo>
                  <a:lnTo>
                    <a:pt x="203200" y="548462"/>
                  </a:lnTo>
                  <a:lnTo>
                    <a:pt x="1438640" y="548462"/>
                  </a:lnTo>
                  <a:lnTo>
                    <a:pt x="1235440" y="0"/>
                  </a:lnTo>
                  <a:close/>
                </a:path>
              </a:pathLst>
            </a:custGeom>
            <a:solidFill>
              <a:srgbClr val="059BD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1235440" cy="59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63179" y="4653700"/>
            <a:ext cx="731042" cy="365521"/>
            <a:chOff x="0" y="0"/>
            <a:chExt cx="812800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95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897771" y="2702919"/>
            <a:ext cx="13027915" cy="121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111" indent="-377556" lvl="1">
              <a:lnSpc>
                <a:spcPts val="4896"/>
              </a:lnSpc>
              <a:buFont typeface="Arial"/>
              <a:buChar char="•"/>
            </a:pPr>
            <a:r>
              <a:rPr lang="en-US" sz="349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Ev</a:t>
            </a:r>
            <a:r>
              <a:rPr lang="en-US" sz="349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ery transaction is given a unique timestamp when it starts.</a:t>
            </a:r>
          </a:p>
          <a:p>
            <a:pPr algn="l" marL="755111" indent="-377556" lvl="1">
              <a:lnSpc>
                <a:spcPts val="4896"/>
              </a:lnSpc>
              <a:buFont typeface="Arial"/>
              <a:buChar char="•"/>
            </a:pPr>
            <a:r>
              <a:rPr lang="en-US" sz="3497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Prevents conflicts without using locks.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670690" y="9463472"/>
            <a:ext cx="958037" cy="7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97771" y="5076825"/>
            <a:ext cx="16191609" cy="1808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7"/>
              </a:lnSpc>
            </a:pPr>
            <a:r>
              <a:rPr lang="en-US" sz="3462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If Transaction T1 enters the system first, it gets a timestamp TS(T1) = 007 (assumption).</a:t>
            </a:r>
          </a:p>
          <a:p>
            <a:pPr algn="l">
              <a:lnSpc>
                <a:spcPts val="4847"/>
              </a:lnSpc>
            </a:pPr>
            <a:r>
              <a:rPr lang="en-US" sz="3462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If Transaction T2 enters after T1, it gets a timestamp TS(T2) = 009 (assumption).</a:t>
            </a:r>
          </a:p>
          <a:p>
            <a:pPr algn="l">
              <a:lnSpc>
                <a:spcPts val="4847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437119" y="4510825"/>
            <a:ext cx="16191609" cy="1198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7"/>
              </a:lnSpc>
            </a:pPr>
            <a:r>
              <a:rPr lang="en-US" sz="3462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Fo</a:t>
            </a:r>
            <a:r>
              <a:rPr lang="en-US" sz="3462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r example:</a:t>
            </a:r>
          </a:p>
          <a:p>
            <a:pPr algn="l">
              <a:lnSpc>
                <a:spcPts val="4847"/>
              </a:lnSpc>
            </a:pPr>
          </a:p>
        </p:txBody>
      </p:sp>
      <p:sp>
        <p:nvSpPr>
          <p:cNvPr name="Freeform 27" id="27" descr="Upscale Image"/>
          <p:cNvSpPr/>
          <p:nvPr/>
        </p:nvSpPr>
        <p:spPr>
          <a:xfrm flipH="false" flipV="false" rot="0">
            <a:off x="4907382" y="7111127"/>
            <a:ext cx="8115300" cy="2147173"/>
          </a:xfrm>
          <a:custGeom>
            <a:avLst/>
            <a:gdLst/>
            <a:ahLst/>
            <a:cxnLst/>
            <a:rect r="r" b="b" t="t" l="l"/>
            <a:pathLst>
              <a:path h="2147173" w="8115300">
                <a:moveTo>
                  <a:pt x="0" y="0"/>
                </a:moveTo>
                <a:lnTo>
                  <a:pt x="8115300" y="0"/>
                </a:lnTo>
                <a:lnTo>
                  <a:pt x="8115300" y="2147173"/>
                </a:lnTo>
                <a:lnTo>
                  <a:pt x="0" y="2147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922223" y="904875"/>
            <a:ext cx="14748467" cy="1172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60"/>
              </a:lnSpc>
            </a:pPr>
            <a:r>
              <a:rPr lang="en-US" b="true" sz="6900" i="true" spc="-241">
                <a:solidFill>
                  <a:srgbClr val="FFFFFF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2.Timestamp Ordering Protocol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064193" y="9469112"/>
            <a:ext cx="3589586" cy="7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2"/>
              </a:lnSpc>
            </a:pPr>
            <a:r>
              <a:rPr lang="en-US" sz="444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[232-15-716]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DAGtuFfAKAY</dc:identifier>
  <dcterms:modified xsi:type="dcterms:W3CDTF">2011-08-01T06:04:30Z</dcterms:modified>
  <cp:revision>1</cp:revision>
  <dc:title>Transaction Management</dc:title>
</cp:coreProperties>
</file>