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9" r:id="rId5"/>
    <p:sldId id="261" r:id="rId6"/>
    <p:sldId id="260" r:id="rId7"/>
    <p:sldId id="262" r:id="rId8"/>
    <p:sldId id="265" r:id="rId9"/>
    <p:sldId id="263" r:id="rId10"/>
    <p:sldId id="266" r:id="rId11"/>
    <p:sldId id="267" r:id="rId12"/>
    <p:sldId id="268" r:id="rId13"/>
    <p:sldId id="272" r:id="rId14"/>
    <p:sldId id="273" r:id="rId15"/>
    <p:sldId id="269" r:id="rId16"/>
    <p:sldId id="271" r:id="rId17"/>
    <p:sldId id="270" r:id="rId18"/>
    <p:sldId id="274" r:id="rId19"/>
    <p:sldId id="275" r:id="rId20"/>
    <p:sldId id="276" r:id="rId21"/>
    <p:sldId id="277" r:id="rId22"/>
    <p:sldId id="280" r:id="rId23"/>
    <p:sldId id="281" r:id="rId24"/>
    <p:sldId id="285" r:id="rId25"/>
    <p:sldId id="284" r:id="rId26"/>
    <p:sldId id="286" r:id="rId27"/>
    <p:sldId id="287" r:id="rId28"/>
    <p:sldId id="288" r:id="rId29"/>
    <p:sldId id="290"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3" d="100"/>
          <a:sy n="113" d="100"/>
        </p:scale>
        <p:origin x="510" y="11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5586B75A-687E-405C-8A0B-8D00578BA2C3}" type="datetimeFigureOut">
              <a:rPr lang="en-US" smtClean="0"/>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FAB73BC-B049-4115-A692-8D63A059BFB8}" type="slidenum">
              <a:rPr lang="en-US" smtClean="0"/>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Name Card">
    <p:spTree>
      <p:nvGrpSpPr>
        <p:cNvPr id="1" name=""/>
        <p:cNvGrpSpPr/>
        <p:nvPr/>
      </p:nvGrpSpPr>
      <p:grpSpPr>
        <a:xfrm>
          <a:off x="0" y="0"/>
          <a:ext cx="0" cy="0"/>
          <a:chOff x="0" y="0"/>
          <a:chExt cx="0" cy="0"/>
        </a:xfrm>
      </p:grpSpPr>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586B75A-687E-405C-8A0B-8D00578BA2C3}"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4FAB73BC-B049-4115-A692-8D63A059BFB8}" type="slidenum">
              <a:rPr lang="en-US" smtClean="0"/>
            </a:fld>
            <a:endParaRPr 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586B75A-687E-405C-8A0B-8D00578BA2C3}"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86B75A-687E-405C-8A0B-8D00578BA2C3}"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6B75A-687E-405C-8A0B-8D00578BA2C3}"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586B75A-687E-405C-8A0B-8D00578BA2C3}"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586B75A-687E-405C-8A0B-8D00578BA2C3}"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5586B75A-687E-405C-8A0B-8D00578BA2C3}" type="datetimeFigureOut">
              <a:rPr lang="en-US" smtClean="0"/>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FAB73BC-B049-4115-A692-8D63A059BFB8}"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anose="020B0503020204020204"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anose="020B0503020204020204"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anose="020B0503020204020204"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anose="020B0503020204020204"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anose="020B0503020204020204" pitchFamily="34" charset="0"/>
        <a:buChar char="•"/>
        <a:defRPr sz="1600" kern="1200">
          <a:solidFill>
            <a:schemeClr val="accent1"/>
          </a:solidFill>
          <a:latin typeface="+mn-lt"/>
          <a:ea typeface="+mn-ea"/>
          <a:cs typeface="+mn-cs"/>
        </a:defRPr>
      </a:lvl5pPr>
      <a:lvl6pPr marL="1600200" indent="-228600" algn="l" defTabSz="914400" rtl="0" eaLnBrk="1" latinLnBrk="0" hangingPunct="1">
        <a:lnSpc>
          <a:spcPct val="90000"/>
        </a:lnSpc>
        <a:spcBef>
          <a:spcPts val="200"/>
        </a:spcBef>
        <a:spcAft>
          <a:spcPts val="400"/>
        </a:spcAft>
        <a:buClr>
          <a:schemeClr val="accent1"/>
        </a:buClr>
        <a:buSzPct val="80000"/>
        <a:buFont typeface="Corbel" panose="020B0503020204020204" pitchFamily="34" charset="0"/>
        <a:buChar char="•"/>
        <a:defRPr sz="1600" kern="1200">
          <a:solidFill>
            <a:schemeClr val="accent1"/>
          </a:solidFill>
          <a:latin typeface="+mn-lt"/>
          <a:ea typeface="+mn-ea"/>
          <a:cs typeface="+mn-cs"/>
        </a:defRPr>
      </a:lvl6pPr>
      <a:lvl7pPr marL="1899920" indent="-228600" algn="l" defTabSz="914400" rtl="0" eaLnBrk="1" latinLnBrk="0" hangingPunct="1">
        <a:lnSpc>
          <a:spcPct val="90000"/>
        </a:lnSpc>
        <a:spcBef>
          <a:spcPts val="200"/>
        </a:spcBef>
        <a:spcAft>
          <a:spcPts val="400"/>
        </a:spcAft>
        <a:buClr>
          <a:schemeClr val="accent1"/>
        </a:buClr>
        <a:buSzPct val="80000"/>
        <a:buFont typeface="Corbel" panose="020B0503020204020204" pitchFamily="34" charset="0"/>
        <a:buChar char="•"/>
        <a:defRPr sz="1600" kern="1200">
          <a:solidFill>
            <a:schemeClr val="accent1"/>
          </a:solidFill>
          <a:latin typeface="+mn-lt"/>
          <a:ea typeface="+mn-ea"/>
          <a:cs typeface="+mn-cs"/>
        </a:defRPr>
      </a:lvl7pPr>
      <a:lvl8pPr marL="2200275" indent="-228600" algn="l" defTabSz="914400" rtl="0" eaLnBrk="1" latinLnBrk="0" hangingPunct="1">
        <a:lnSpc>
          <a:spcPct val="90000"/>
        </a:lnSpc>
        <a:spcBef>
          <a:spcPts val="200"/>
        </a:spcBef>
        <a:spcAft>
          <a:spcPts val="400"/>
        </a:spcAft>
        <a:buClr>
          <a:schemeClr val="accent1"/>
        </a:buClr>
        <a:buSzPct val="80000"/>
        <a:buFont typeface="Corbel" panose="020B0503020204020204" pitchFamily="34" charset="0"/>
        <a:buChar char="•"/>
        <a:defRPr sz="1600" kern="1200">
          <a:solidFill>
            <a:schemeClr val="accent1"/>
          </a:solidFill>
          <a:latin typeface="+mn-lt"/>
          <a:ea typeface="+mn-ea"/>
          <a:cs typeface="+mn-cs"/>
        </a:defRPr>
      </a:lvl8pPr>
      <a:lvl9pPr marL="2499995" indent="-228600" algn="l" defTabSz="914400" rtl="0" eaLnBrk="1" latinLnBrk="0" hangingPunct="1">
        <a:lnSpc>
          <a:spcPct val="90000"/>
        </a:lnSpc>
        <a:spcBef>
          <a:spcPts val="200"/>
        </a:spcBef>
        <a:spcAft>
          <a:spcPts val="400"/>
        </a:spcAft>
        <a:buClr>
          <a:schemeClr val="accent1"/>
        </a:buClr>
        <a:buSzPct val="80000"/>
        <a:buFont typeface="Corbel" panose="020B0503020204020204"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0.png"/><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5.png"/><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7.png"/><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4400" dirty="0"/>
              <a:t>Housing Price Predication and </a:t>
            </a:r>
            <a:br>
              <a:rPr lang="en-US" sz="4400" dirty="0"/>
            </a:br>
            <a:r>
              <a:rPr lang="en-US" sz="4800" dirty="0"/>
              <a:t>Analysis</a:t>
            </a:r>
            <a:endParaRPr lang="en-IN" sz="4800" dirty="0"/>
          </a:p>
        </p:txBody>
      </p:sp>
      <p:sp>
        <p:nvSpPr>
          <p:cNvPr id="3" name="Subtitle 2"/>
          <p:cNvSpPr>
            <a:spLocks noGrp="1"/>
          </p:cNvSpPr>
          <p:nvPr>
            <p:ph type="subTitle" idx="1"/>
          </p:nvPr>
        </p:nvSpPr>
        <p:spPr>
          <a:xfrm>
            <a:off x="680322" y="5357611"/>
            <a:ext cx="8144134" cy="1094704"/>
          </a:xfrm>
        </p:spPr>
        <p:txBody>
          <a:bodyPr/>
          <a:lstStyle/>
          <a:p>
            <a:r>
              <a:rPr lang="en-US" dirty="0"/>
              <a:t>Submitted By – Shalini Roy</a:t>
            </a:r>
            <a:endParaRPr lang="en-US" dirty="0"/>
          </a:p>
          <a:p>
            <a:r>
              <a:rPr lang="en-US" dirty="0"/>
              <a:t>                          Internship 32</a:t>
            </a:r>
            <a:endParaRPr lang="en-IN" dirty="0"/>
          </a:p>
          <a:p>
            <a:endParaRPr lang="en-IN"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9597330" y="341923"/>
            <a:ext cx="1905694" cy="1232877"/>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Observations:</a:t>
            </a:r>
            <a:endParaRPr lang="en-IN" dirty="0"/>
          </a:p>
        </p:txBody>
      </p:sp>
      <p:sp>
        <p:nvSpPr>
          <p:cNvPr id="3" name="Content Placeholder 2"/>
          <p:cNvSpPr>
            <a:spLocks noGrp="1"/>
          </p:cNvSpPr>
          <p:nvPr>
            <p:ph idx="1"/>
          </p:nvPr>
        </p:nvSpPr>
        <p:spPr/>
        <p:txBody>
          <a:bodyPr>
            <a:normAutofit/>
          </a:bodyPr>
          <a:lstStyle/>
          <a:p>
            <a:pPr algn="just"/>
            <a:r>
              <a:rPr lang="en-IN" sz="2000" dirty="0"/>
              <a:t>For </a:t>
            </a:r>
            <a:r>
              <a:rPr lang="en-IN" sz="2000" dirty="0" err="1"/>
              <a:t>MSSubClass</a:t>
            </a:r>
            <a:r>
              <a:rPr lang="en-IN" sz="2000" dirty="0"/>
              <a:t> class 20 and 60, </a:t>
            </a:r>
            <a:r>
              <a:rPr lang="en-IN" sz="2000" dirty="0" err="1"/>
              <a:t>SalePrice</a:t>
            </a:r>
            <a:r>
              <a:rPr lang="en-IN" sz="2000" dirty="0"/>
              <a:t> is high and maximum </a:t>
            </a:r>
            <a:r>
              <a:rPr lang="en-IN" sz="2000" dirty="0" err="1"/>
              <a:t>MSZoning</a:t>
            </a:r>
            <a:r>
              <a:rPr lang="en-IN" sz="2000" dirty="0"/>
              <a:t> is Residential Low Density</a:t>
            </a:r>
            <a:endParaRPr lang="en-IN" sz="2000" dirty="0"/>
          </a:p>
          <a:p>
            <a:pPr algn="just"/>
            <a:r>
              <a:rPr lang="en-IN" sz="2000" dirty="0"/>
              <a:t>79.5% of house are in Residential Low Density followed by 14 % of house are in Residential Medium Density area.</a:t>
            </a:r>
            <a:endParaRPr lang="en-IN" sz="2000" dirty="0"/>
          </a:p>
          <a:p>
            <a:pPr algn="just"/>
            <a:r>
              <a:rPr lang="en-IN" sz="2000" dirty="0"/>
              <a:t>Floating Village Residential is only 4.5% </a:t>
            </a:r>
            <a:endParaRPr lang="en-IN" sz="2000" dirty="0"/>
          </a:p>
          <a:p>
            <a:pPr algn="just"/>
            <a:r>
              <a:rPr lang="en-IN" sz="2000" dirty="0"/>
              <a:t>Very few house (0.8%) are in Commercial zone.</a:t>
            </a:r>
            <a:endParaRPr lang="en-IN"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1266" y="921812"/>
            <a:ext cx="6189133" cy="974721"/>
          </a:xfrm>
        </p:spPr>
        <p:txBody>
          <a:bodyPr/>
          <a:lstStyle/>
          <a:p>
            <a:r>
              <a:rPr lang="en-US" dirty="0"/>
              <a:t>Observations:</a:t>
            </a:r>
            <a:endParaRPr lang="en-IN" dirty="0"/>
          </a:p>
        </p:txBody>
      </p:sp>
      <p:sp>
        <p:nvSpPr>
          <p:cNvPr id="4" name="Text Placeholder 3"/>
          <p:cNvSpPr>
            <a:spLocks noGrp="1"/>
          </p:cNvSpPr>
          <p:nvPr>
            <p:ph type="body" sz="half" idx="2"/>
          </p:nvPr>
        </p:nvSpPr>
        <p:spPr>
          <a:xfrm>
            <a:off x="1283594" y="2336874"/>
            <a:ext cx="4924022" cy="3081794"/>
          </a:xfrm>
        </p:spPr>
        <p:txBody>
          <a:bodyPr>
            <a:normAutofit fontScale="92500" lnSpcReduction="20000"/>
          </a:bodyPr>
          <a:lstStyle/>
          <a:p>
            <a:pPr algn="just"/>
            <a:r>
              <a:rPr lang="en-IN" sz="2000" dirty="0"/>
              <a:t>1. Max property have overall condition rating of either 6 to 7.</a:t>
            </a:r>
            <a:endParaRPr lang="en-IN" sz="2000" dirty="0"/>
          </a:p>
          <a:p>
            <a:pPr algn="just"/>
            <a:r>
              <a:rPr lang="en-IN" sz="2000" dirty="0"/>
              <a:t>2. Average selling price for RL zone property is 200000-500000.</a:t>
            </a:r>
            <a:endParaRPr lang="en-IN" sz="2000" dirty="0"/>
          </a:p>
          <a:p>
            <a:pPr algn="just"/>
            <a:r>
              <a:rPr lang="en-IN" sz="2000" dirty="0"/>
              <a:t>3. In Commercial zone the property price is minimum.</a:t>
            </a:r>
            <a:endParaRPr lang="en-IN" sz="2000" dirty="0"/>
          </a:p>
          <a:p>
            <a:pPr algn="just"/>
            <a:r>
              <a:rPr lang="en-IN" sz="2000" dirty="0"/>
              <a:t>4. Sale Price inside RL Zone is much higher than other zone.</a:t>
            </a:r>
            <a:endParaRPr lang="en-IN" sz="2000" dirty="0"/>
          </a:p>
          <a:p>
            <a:pPr algn="just"/>
            <a:r>
              <a:rPr lang="en-IN" sz="2000" dirty="0"/>
              <a:t>5. It is clear that if </a:t>
            </a:r>
            <a:r>
              <a:rPr lang="en-IN" sz="2000" dirty="0" err="1"/>
              <a:t>OverallQual</a:t>
            </a:r>
            <a:r>
              <a:rPr lang="en-IN" sz="2000" dirty="0"/>
              <a:t> increased, </a:t>
            </a:r>
            <a:r>
              <a:rPr lang="en-IN" sz="2000" dirty="0" err="1"/>
              <a:t>SalePrice</a:t>
            </a:r>
            <a:r>
              <a:rPr lang="en-IN" sz="2000" dirty="0"/>
              <a:t> also increased.</a:t>
            </a:r>
            <a:endParaRPr lang="en-IN" sz="2000" dirty="0"/>
          </a:p>
        </p:txBody>
      </p:sp>
      <p:pic>
        <p:nvPicPr>
          <p:cNvPr id="6" name="Picture 5"/>
          <p:cNvPicPr/>
          <p:nvPr/>
        </p:nvPicPr>
        <p:blipFill>
          <a:blip r:embed="rId1">
            <a:extLst>
              <a:ext uri="{28A0092B-C50C-407E-A947-70E740481C1C}">
                <a14:useLocalDpi xmlns:a14="http://schemas.microsoft.com/office/drawing/2010/main" val="0"/>
              </a:ext>
            </a:extLst>
          </a:blip>
          <a:srcRect/>
          <a:stretch>
            <a:fillRect/>
          </a:stretch>
        </p:blipFill>
        <p:spPr bwMode="auto">
          <a:xfrm>
            <a:off x="6441506" y="2336873"/>
            <a:ext cx="4466900" cy="267301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1">
            <a:extLst>
              <a:ext uri="{28A0092B-C50C-407E-A947-70E740481C1C}">
                <a14:useLocalDpi xmlns:a14="http://schemas.microsoft.com/office/drawing/2010/main" val="0"/>
              </a:ext>
            </a:extLst>
          </a:blip>
          <a:srcRect/>
          <a:stretch>
            <a:fillRect/>
          </a:stretch>
        </p:blipFill>
        <p:spPr bwMode="auto">
          <a:xfrm>
            <a:off x="3098800" y="570166"/>
            <a:ext cx="7874000" cy="2353337"/>
          </a:xfrm>
          <a:prstGeom prst="rect">
            <a:avLst/>
          </a:prstGeom>
          <a:noFill/>
          <a:ln>
            <a:noFill/>
          </a:ln>
        </p:spPr>
      </p:pic>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3098800" y="3663082"/>
            <a:ext cx="7874000" cy="246726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1270000"/>
          </a:xfrm>
        </p:spPr>
        <p:txBody>
          <a:bodyPr/>
          <a:lstStyle/>
          <a:p>
            <a:r>
              <a:rPr lang="en-US" dirty="0"/>
              <a:t>Observations:</a:t>
            </a:r>
            <a:endParaRPr lang="en-IN" dirty="0"/>
          </a:p>
        </p:txBody>
      </p:sp>
      <p:sp>
        <p:nvSpPr>
          <p:cNvPr id="3" name="Content Placeholder 2"/>
          <p:cNvSpPr>
            <a:spLocks noGrp="1"/>
          </p:cNvSpPr>
          <p:nvPr>
            <p:ph idx="1"/>
          </p:nvPr>
        </p:nvSpPr>
        <p:spPr>
          <a:xfrm>
            <a:off x="1786467" y="2235200"/>
            <a:ext cx="9499600" cy="3700989"/>
          </a:xfrm>
        </p:spPr>
        <p:txBody>
          <a:bodyPr>
            <a:normAutofit lnSpcReduction="10000"/>
          </a:bodyPr>
          <a:lstStyle/>
          <a:p>
            <a:pPr algn="just"/>
            <a:r>
              <a:rPr lang="en-IN" sz="2000" dirty="0"/>
              <a:t>72.1% of house comes with inside Lot configuration.</a:t>
            </a:r>
            <a:endParaRPr lang="en-IN" sz="2000" dirty="0"/>
          </a:p>
          <a:p>
            <a:pPr algn="just"/>
            <a:r>
              <a:rPr lang="en-IN" sz="2000" dirty="0"/>
              <a:t>Cheapest property are in Inside lot configuration.</a:t>
            </a:r>
            <a:endParaRPr lang="en-IN" sz="2000" dirty="0"/>
          </a:p>
          <a:p>
            <a:pPr algn="just"/>
            <a:r>
              <a:rPr lang="en-IN" sz="2000" dirty="0"/>
              <a:t>Only 2 are in Frontage on 3 sides of property.</a:t>
            </a:r>
            <a:endParaRPr lang="en-IN" sz="2000" dirty="0"/>
          </a:p>
          <a:p>
            <a:pPr algn="just"/>
            <a:r>
              <a:rPr lang="en-IN" sz="2000" dirty="0"/>
              <a:t>95% </a:t>
            </a:r>
            <a:r>
              <a:rPr lang="en-IN" sz="2000" dirty="0" err="1"/>
              <a:t>LandSlope</a:t>
            </a:r>
            <a:r>
              <a:rPr lang="en-IN" sz="2000" dirty="0"/>
              <a:t> is Gentle slope.</a:t>
            </a:r>
            <a:endParaRPr lang="en-IN" sz="2000" dirty="0"/>
          </a:p>
          <a:p>
            <a:pPr algn="just"/>
            <a:r>
              <a:rPr lang="en-IN" sz="2000" dirty="0"/>
              <a:t>1% properties come with severe slope and the average price is high compare to Gentle slope.</a:t>
            </a:r>
            <a:endParaRPr lang="en-IN" sz="2000" dirty="0"/>
          </a:p>
          <a:p>
            <a:pPr algn="just"/>
            <a:r>
              <a:rPr lang="en-IN" sz="2000" dirty="0"/>
              <a:t>Max </a:t>
            </a:r>
            <a:r>
              <a:rPr lang="en-IN" sz="2000" dirty="0" err="1"/>
              <a:t>Neighborhood</a:t>
            </a:r>
            <a:r>
              <a:rPr lang="en-IN" sz="2000" dirty="0"/>
              <a:t> is Names with 182 values</a:t>
            </a:r>
            <a:endParaRPr lang="en-IN" sz="2000" dirty="0"/>
          </a:p>
          <a:p>
            <a:pPr algn="just"/>
            <a:r>
              <a:rPr lang="en-IN" sz="2000" dirty="0"/>
              <a:t>Around 90% property is in Level land contour type. It is quite obvious also!!</a:t>
            </a:r>
            <a:endParaRPr lang="en-IN" sz="2000" dirty="0"/>
          </a:p>
          <a:p>
            <a:pPr algn="just"/>
            <a:r>
              <a:rPr lang="en-IN" sz="2000" dirty="0"/>
              <a:t>Banked area is the less costly area compare to others.</a:t>
            </a:r>
            <a:endParaRPr lang="en-IN" sz="2000" dirty="0"/>
          </a:p>
          <a:p>
            <a:pPr algn="just"/>
            <a:endParaRPr lang="en-IN"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399" y="4662152"/>
            <a:ext cx="9125781" cy="1043188"/>
          </a:xfrm>
        </p:spPr>
        <p:txBody>
          <a:bodyPr anchor="t">
            <a:normAutofit/>
          </a:bodyPr>
          <a:lstStyle/>
          <a:p>
            <a:r>
              <a:rPr lang="en-IN" sz="2000" dirty="0"/>
              <a:t>1. Average </a:t>
            </a:r>
            <a:r>
              <a:rPr lang="en-IN" sz="2000" dirty="0" err="1"/>
              <a:t>LotFrontage</a:t>
            </a:r>
            <a:r>
              <a:rPr lang="en-IN" sz="2000" dirty="0"/>
              <a:t> is around 50-80</a:t>
            </a:r>
            <a:br>
              <a:rPr lang="en-IN" sz="2000" dirty="0"/>
            </a:br>
            <a:r>
              <a:rPr lang="en-IN" sz="2000" dirty="0"/>
              <a:t>2. A lot of outliers are present.</a:t>
            </a:r>
            <a:br>
              <a:rPr lang="en-IN" sz="2000" dirty="0"/>
            </a:br>
            <a:r>
              <a:rPr lang="en-IN" sz="2000" dirty="0"/>
              <a:t>3. There is No Significant relationship found between </a:t>
            </a:r>
            <a:r>
              <a:rPr lang="en-IN" sz="2000" dirty="0" err="1"/>
              <a:t>SalePrice</a:t>
            </a:r>
            <a:r>
              <a:rPr lang="en-IN" sz="2000" dirty="0"/>
              <a:t> &amp; </a:t>
            </a:r>
            <a:r>
              <a:rPr lang="en-IN" sz="2000" dirty="0" err="1"/>
              <a:t>LotFrontage</a:t>
            </a:r>
            <a:r>
              <a:rPr lang="en-IN" sz="2000" dirty="0"/>
              <a:t>.</a:t>
            </a:r>
            <a:endParaRPr lang="en-IN" sz="2000" dirty="0"/>
          </a:p>
        </p:txBody>
      </p:sp>
      <p:pic>
        <p:nvPicPr>
          <p:cNvPr id="4" name="Picture 3"/>
          <p:cNvPicPr/>
          <p:nvPr/>
        </p:nvPicPr>
        <p:blipFill>
          <a:blip r:embed="rId1">
            <a:extLst>
              <a:ext uri="{28A0092B-C50C-407E-A947-70E740481C1C}">
                <a14:useLocalDpi xmlns:a14="http://schemas.microsoft.com/office/drawing/2010/main" val="0"/>
              </a:ext>
            </a:extLst>
          </a:blip>
          <a:srcRect/>
          <a:stretch>
            <a:fillRect/>
          </a:stretch>
        </p:blipFill>
        <p:spPr bwMode="auto">
          <a:xfrm>
            <a:off x="1593649" y="1386523"/>
            <a:ext cx="4034419" cy="2275265"/>
          </a:xfrm>
          <a:prstGeom prst="rect">
            <a:avLst/>
          </a:prstGeom>
          <a:noFill/>
          <a:ln>
            <a:noFill/>
          </a:ln>
        </p:spPr>
      </p:pic>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6753560" y="1440816"/>
            <a:ext cx="4158807" cy="222097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p:cNvPicPr/>
          <p:nvPr/>
        </p:nvPicPr>
        <p:blipFill>
          <a:blip r:embed="rId1">
            <a:extLst>
              <a:ext uri="{28A0092B-C50C-407E-A947-70E740481C1C}">
                <a14:useLocalDpi xmlns:a14="http://schemas.microsoft.com/office/drawing/2010/main" val="0"/>
              </a:ext>
            </a:extLst>
          </a:blip>
          <a:srcRect/>
          <a:stretch>
            <a:fillRect/>
          </a:stretch>
        </p:blipFill>
        <p:spPr bwMode="auto">
          <a:xfrm>
            <a:off x="3022600" y="495523"/>
            <a:ext cx="7831667" cy="2505253"/>
          </a:xfrm>
          <a:prstGeom prst="rect">
            <a:avLst/>
          </a:prstGeom>
          <a:noFill/>
          <a:ln>
            <a:noFill/>
          </a:ln>
        </p:spPr>
      </p:pic>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8613709" y="3353783"/>
            <a:ext cx="3265024" cy="2441709"/>
          </a:xfrm>
          <a:prstGeom prst="rect">
            <a:avLst/>
          </a:prstGeom>
          <a:noFill/>
          <a:ln>
            <a:noFill/>
          </a:ln>
        </p:spPr>
      </p:pic>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2023532" y="3237874"/>
            <a:ext cx="6324601" cy="244170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Observations:</a:t>
            </a:r>
            <a:endParaRPr lang="en-IN" dirty="0"/>
          </a:p>
        </p:txBody>
      </p:sp>
      <p:sp>
        <p:nvSpPr>
          <p:cNvPr id="5" name="Content Placeholder 4"/>
          <p:cNvSpPr>
            <a:spLocks noGrp="1"/>
          </p:cNvSpPr>
          <p:nvPr>
            <p:ph idx="1"/>
          </p:nvPr>
        </p:nvSpPr>
        <p:spPr/>
        <p:txBody>
          <a:bodyPr>
            <a:normAutofit/>
          </a:bodyPr>
          <a:lstStyle/>
          <a:p>
            <a:pPr algn="just"/>
            <a:r>
              <a:rPr lang="en-IN" sz="2000" dirty="0"/>
              <a:t>Average </a:t>
            </a:r>
            <a:r>
              <a:rPr lang="en-IN" sz="2000" dirty="0" err="1"/>
              <a:t>LotArea</a:t>
            </a:r>
            <a:r>
              <a:rPr lang="en-IN" sz="2000" dirty="0"/>
              <a:t> is around 0-25000</a:t>
            </a:r>
            <a:endParaRPr lang="en-IN" sz="2000" dirty="0"/>
          </a:p>
          <a:p>
            <a:pPr algn="just"/>
            <a:r>
              <a:rPr lang="en-IN" sz="2000" dirty="0"/>
              <a:t>A lot of outliers are present.</a:t>
            </a:r>
            <a:endParaRPr lang="en-IN" sz="2000" dirty="0"/>
          </a:p>
          <a:p>
            <a:pPr algn="just"/>
            <a:r>
              <a:rPr lang="en-IN" sz="2000" dirty="0"/>
              <a:t>As </a:t>
            </a:r>
            <a:r>
              <a:rPr lang="en-IN" sz="2000" dirty="0" err="1"/>
              <a:t>OverallQual</a:t>
            </a:r>
            <a:r>
              <a:rPr lang="en-IN" sz="2000" dirty="0"/>
              <a:t> increased, </a:t>
            </a:r>
            <a:r>
              <a:rPr lang="en-IN" sz="2000" dirty="0" err="1"/>
              <a:t>saling</a:t>
            </a:r>
            <a:r>
              <a:rPr lang="en-IN" sz="2000" dirty="0"/>
              <a:t> price of the property also increased.</a:t>
            </a:r>
            <a:endParaRPr lang="en-IN" sz="2000" dirty="0"/>
          </a:p>
          <a:p>
            <a:pPr algn="just"/>
            <a:r>
              <a:rPr lang="en-IN" sz="2000" dirty="0"/>
              <a:t>No relation is found between </a:t>
            </a:r>
            <a:r>
              <a:rPr lang="en-IN" sz="2000" dirty="0" err="1"/>
              <a:t>LotArea</a:t>
            </a:r>
            <a:r>
              <a:rPr lang="en-IN" sz="2000" dirty="0"/>
              <a:t> and </a:t>
            </a:r>
            <a:r>
              <a:rPr lang="en-IN" sz="2000" dirty="0" err="1"/>
              <a:t>SalePrice</a:t>
            </a:r>
            <a:r>
              <a:rPr lang="en-IN" sz="2000" dirty="0"/>
              <a:t> with respect to </a:t>
            </a:r>
            <a:r>
              <a:rPr lang="en-IN" sz="2000" dirty="0" err="1"/>
              <a:t>LotShape</a:t>
            </a:r>
            <a:r>
              <a:rPr lang="en-IN" sz="2000" dirty="0"/>
              <a:t>.</a:t>
            </a:r>
            <a:endParaRPr lang="en-IN" sz="2000" dirty="0"/>
          </a:p>
          <a:p>
            <a:pPr algn="just"/>
            <a:r>
              <a:rPr lang="en-IN" sz="2000" dirty="0"/>
              <a:t> Min </a:t>
            </a:r>
            <a:r>
              <a:rPr lang="en-IN" sz="2000" dirty="0" err="1"/>
              <a:t>LotShape</a:t>
            </a:r>
            <a:r>
              <a:rPr lang="en-IN" sz="2000" dirty="0"/>
              <a:t> is Irregular.</a:t>
            </a:r>
            <a:endParaRPr lang="en-IN" sz="2000" dirty="0"/>
          </a:p>
          <a:p>
            <a:pPr algn="just"/>
            <a:r>
              <a:rPr lang="en-IN" sz="2000" dirty="0"/>
              <a:t>63.4% </a:t>
            </a:r>
            <a:r>
              <a:rPr lang="en-IN" sz="2000" dirty="0" err="1"/>
              <a:t>LotShape</a:t>
            </a:r>
            <a:r>
              <a:rPr lang="en-IN" sz="2000" dirty="0"/>
              <a:t> is Regular followed by Slightly irregular and there is some outliers also with very high price range</a:t>
            </a:r>
            <a:endParaRPr lang="en-IN" sz="2000" dirty="0"/>
          </a:p>
          <a:p>
            <a:pPr algn="just"/>
            <a:r>
              <a:rPr lang="en-IN" sz="2000" dirty="0"/>
              <a:t>There is no relationship between </a:t>
            </a:r>
            <a:r>
              <a:rPr lang="en-IN" sz="2000" dirty="0" err="1"/>
              <a:t>LotShape</a:t>
            </a:r>
            <a:r>
              <a:rPr lang="en-IN" sz="2000" dirty="0"/>
              <a:t> and selling price.</a:t>
            </a:r>
            <a:endParaRPr lang="en-IN" sz="2000" dirty="0"/>
          </a:p>
          <a:p>
            <a:endParaRPr lang="en-IN" dirty="0"/>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1">
            <a:extLst>
              <a:ext uri="{28A0092B-C50C-407E-A947-70E740481C1C}">
                <a14:useLocalDpi xmlns:a14="http://schemas.microsoft.com/office/drawing/2010/main" val="0"/>
              </a:ext>
            </a:extLst>
          </a:blip>
          <a:srcRect/>
          <a:stretch>
            <a:fillRect/>
          </a:stretch>
        </p:blipFill>
        <p:spPr bwMode="auto">
          <a:xfrm>
            <a:off x="1659467" y="744219"/>
            <a:ext cx="6519332" cy="2514135"/>
          </a:xfrm>
          <a:prstGeom prst="rect">
            <a:avLst/>
          </a:prstGeom>
          <a:noFill/>
          <a:ln>
            <a:noFill/>
          </a:ln>
        </p:spPr>
      </p:pic>
      <p:sp>
        <p:nvSpPr>
          <p:cNvPr id="5" name="Rectangle 5"/>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pic>
        <p:nvPicPr>
          <p:cNvPr id="2052" name="Picture 2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2850" y="3699920"/>
            <a:ext cx="7814884" cy="261072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6"/>
          <p:cNvSpPr>
            <a:spLocks noChangeArrowheads="1"/>
          </p:cNvSpPr>
          <p:nvPr/>
        </p:nvSpPr>
        <p:spPr bwMode="auto">
          <a:xfrm>
            <a:off x="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Observations:</a:t>
            </a:r>
            <a:endParaRPr lang="en-IN" dirty="0"/>
          </a:p>
        </p:txBody>
      </p:sp>
      <p:sp>
        <p:nvSpPr>
          <p:cNvPr id="3" name="Content Placeholder 2"/>
          <p:cNvSpPr>
            <a:spLocks noGrp="1"/>
          </p:cNvSpPr>
          <p:nvPr>
            <p:ph idx="1"/>
          </p:nvPr>
        </p:nvSpPr>
        <p:spPr/>
        <p:txBody>
          <a:bodyPr/>
          <a:lstStyle/>
          <a:p>
            <a:r>
              <a:rPr lang="en-IN" dirty="0"/>
              <a:t>Max </a:t>
            </a:r>
            <a:r>
              <a:rPr lang="en-IN" dirty="0" err="1"/>
              <a:t>OverallQual</a:t>
            </a:r>
            <a:r>
              <a:rPr lang="en-IN" dirty="0"/>
              <a:t> is with rating 5-7.</a:t>
            </a:r>
            <a:endParaRPr lang="en-IN" dirty="0"/>
          </a:p>
          <a:p>
            <a:r>
              <a:rPr lang="en-IN" dirty="0"/>
              <a:t>For </a:t>
            </a:r>
            <a:r>
              <a:rPr lang="en-IN" dirty="0" err="1"/>
              <a:t>OverallCond</a:t>
            </a:r>
            <a:r>
              <a:rPr lang="en-IN" dirty="0"/>
              <a:t> the max value is 5.</a:t>
            </a:r>
            <a:endParaRPr lang="en-IN" dirty="0"/>
          </a:p>
          <a:p>
            <a:r>
              <a:rPr lang="en-IN" dirty="0"/>
              <a:t>As usual if Overall Quality is increased, price is also increased.</a:t>
            </a:r>
            <a:endParaRPr lang="en-IN" dirty="0"/>
          </a:p>
          <a:p>
            <a:r>
              <a:rPr lang="en-IN" dirty="0"/>
              <a:t>Price is max for </a:t>
            </a:r>
            <a:r>
              <a:rPr lang="en-IN" dirty="0" err="1"/>
              <a:t>OverallCond</a:t>
            </a:r>
            <a:r>
              <a:rPr lang="en-IN" dirty="0"/>
              <a:t> 5</a:t>
            </a:r>
            <a:endParaRPr lang="en-IN" dirty="0"/>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1">
            <a:extLst>
              <a:ext uri="{28A0092B-C50C-407E-A947-70E740481C1C}">
                <a14:useLocalDpi xmlns:a14="http://schemas.microsoft.com/office/drawing/2010/main" val="0"/>
              </a:ext>
            </a:extLst>
          </a:blip>
          <a:srcRect/>
          <a:stretch>
            <a:fillRect/>
          </a:stretch>
        </p:blipFill>
        <p:spPr bwMode="auto">
          <a:xfrm>
            <a:off x="2153543" y="947545"/>
            <a:ext cx="7866219" cy="2465356"/>
          </a:xfrm>
          <a:prstGeom prst="rect">
            <a:avLst/>
          </a:prstGeom>
          <a:noFill/>
          <a:ln>
            <a:noFill/>
          </a:ln>
        </p:spPr>
      </p:pic>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2153543" y="3472438"/>
            <a:ext cx="7969251" cy="24776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864108"/>
            <a:ext cx="9613861" cy="1016206"/>
          </a:xfrm>
        </p:spPr>
        <p:txBody>
          <a:bodyPr>
            <a:normAutofit fontScale="90000"/>
          </a:bodyPr>
          <a:lstStyle/>
          <a:p>
            <a:pPr algn="ctr"/>
            <a:r>
              <a:rPr lang="en-US" dirty="0"/>
              <a:t>           Housing Price Prediction</a:t>
            </a:r>
            <a:br>
              <a:rPr lang="en-US" dirty="0"/>
            </a:br>
            <a:endParaRPr lang="en-IN" dirty="0"/>
          </a:p>
        </p:txBody>
      </p:sp>
      <p:sp>
        <p:nvSpPr>
          <p:cNvPr id="3" name="Content Placeholder 2"/>
          <p:cNvSpPr>
            <a:spLocks noGrp="1"/>
          </p:cNvSpPr>
          <p:nvPr>
            <p:ph idx="1"/>
          </p:nvPr>
        </p:nvSpPr>
        <p:spPr>
          <a:xfrm>
            <a:off x="6265333" y="2446986"/>
            <a:ext cx="5516889" cy="3428881"/>
          </a:xfrm>
        </p:spPr>
        <p:txBody>
          <a:bodyPr>
            <a:normAutofit/>
          </a:bodyPr>
          <a:lstStyle/>
          <a:p>
            <a:pPr marL="0" indent="0">
              <a:buNone/>
            </a:pPr>
            <a:r>
              <a:rPr lang="en-US" dirty="0"/>
              <a:t>Here are some professional predictions for the housing market. Today, data science plays an important role in finding solutions to problems that help businesses increase overall revenue and profits. Making a realistic machine learning model for real estate would thus be extremely beneficial in predicting the selling price of the property as well as the future price development scenario.</a:t>
            </a:r>
            <a:endParaRPr lang="en-IN" dirty="0">
              <a:solidFill>
                <a:schemeClr val="tx1"/>
              </a:solidFill>
            </a:endParaRPr>
          </a:p>
        </p:txBody>
      </p:sp>
      <p:pic>
        <p:nvPicPr>
          <p:cNvPr id="6" name="Picture 5"/>
          <p:cNvPicPr>
            <a:picLocks noChangeAspect="1"/>
          </p:cNvPicPr>
          <p:nvPr/>
        </p:nvPicPr>
        <p:blipFill>
          <a:blip r:embed="rId1"/>
          <a:stretch>
            <a:fillRect/>
          </a:stretch>
        </p:blipFill>
        <p:spPr>
          <a:xfrm>
            <a:off x="1346200" y="2565400"/>
            <a:ext cx="4834467" cy="2633134"/>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Observations:</a:t>
            </a:r>
            <a:endParaRPr lang="en-IN" dirty="0"/>
          </a:p>
        </p:txBody>
      </p:sp>
      <p:sp>
        <p:nvSpPr>
          <p:cNvPr id="3" name="Content Placeholder 2"/>
          <p:cNvSpPr>
            <a:spLocks noGrp="1"/>
          </p:cNvSpPr>
          <p:nvPr>
            <p:ph idx="1"/>
          </p:nvPr>
        </p:nvSpPr>
        <p:spPr/>
        <p:txBody>
          <a:bodyPr>
            <a:normAutofit/>
          </a:bodyPr>
          <a:lstStyle/>
          <a:p>
            <a:pPr algn="just"/>
            <a:r>
              <a:rPr lang="en-IN" sz="2000" dirty="0"/>
              <a:t>1. 78.3% house is with Gable </a:t>
            </a:r>
            <a:r>
              <a:rPr lang="en-IN" sz="2000" dirty="0" err="1"/>
              <a:t>RoofStyle</a:t>
            </a:r>
            <a:r>
              <a:rPr lang="en-IN" sz="2000" dirty="0"/>
              <a:t> followed by 19.3 % house is with Hip Style.</a:t>
            </a:r>
            <a:endParaRPr lang="en-IN" sz="2000" dirty="0"/>
          </a:p>
          <a:p>
            <a:pPr algn="just"/>
            <a:r>
              <a:rPr lang="en-IN" sz="2000" dirty="0"/>
              <a:t>2. 98% material is Standard (Composite) Shingle and other 7 types are only 2% </a:t>
            </a:r>
            <a:r>
              <a:rPr lang="en-IN" sz="2000" dirty="0" err="1"/>
              <a:t>togetherly</a:t>
            </a:r>
            <a:r>
              <a:rPr lang="en-IN" sz="2000" dirty="0"/>
              <a:t>.</a:t>
            </a:r>
            <a:endParaRPr lang="en-IN" sz="2000" dirty="0"/>
          </a:p>
          <a:p>
            <a:pPr algn="just"/>
            <a:r>
              <a:rPr lang="en-IN" sz="2000" dirty="0"/>
              <a:t>3. Around 33% material is Vinyl Siding as Exterior covering on house for both Exterior1st and Exterior2nd.</a:t>
            </a:r>
            <a:endParaRPr lang="en-IN" sz="2000" dirty="0"/>
          </a:p>
          <a:p>
            <a:pPr algn="just"/>
            <a:r>
              <a:rPr lang="en-IN" sz="2000" dirty="0"/>
              <a:t>4. Around 60% of house comes with None as Masonry veneer type. Maybe there is some mistake during entry the data.</a:t>
            </a:r>
            <a:endParaRPr lang="en-IN" sz="2000" dirty="0"/>
          </a:p>
          <a:p>
            <a:pPr algn="just"/>
            <a:r>
              <a:rPr lang="en-IN" sz="2000" dirty="0"/>
              <a:t>5. Around 60% of house comes with Average quality of the material on the exterior.</a:t>
            </a:r>
            <a:endParaRPr lang="en-IN" sz="2000" dirty="0"/>
          </a:p>
          <a:p>
            <a:pPr marL="0" indent="0">
              <a:buNone/>
            </a:pP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1">
            <a:extLst>
              <a:ext uri="{28A0092B-C50C-407E-A947-70E740481C1C}">
                <a14:useLocalDpi xmlns:a14="http://schemas.microsoft.com/office/drawing/2010/main" val="0"/>
              </a:ext>
            </a:extLst>
          </a:blip>
          <a:srcRect/>
          <a:stretch>
            <a:fillRect/>
          </a:stretch>
        </p:blipFill>
        <p:spPr bwMode="auto">
          <a:xfrm>
            <a:off x="2752616" y="788121"/>
            <a:ext cx="6220922" cy="2586144"/>
          </a:xfrm>
          <a:prstGeom prst="rect">
            <a:avLst/>
          </a:prstGeom>
          <a:noFill/>
          <a:ln>
            <a:noFill/>
          </a:ln>
        </p:spPr>
      </p:pic>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4817533" y="4034208"/>
            <a:ext cx="3175000" cy="2212045"/>
          </a:xfrm>
          <a:prstGeom prst="rect">
            <a:avLst/>
          </a:prstGeom>
          <a:noFill/>
          <a:ln>
            <a:noFill/>
          </a:ln>
        </p:spPr>
      </p:pic>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8128000" y="4034208"/>
            <a:ext cx="3115733" cy="2212045"/>
          </a:xfrm>
          <a:prstGeom prst="rect">
            <a:avLst/>
          </a:prstGeom>
          <a:noFill/>
          <a:ln>
            <a:noFill/>
          </a:ln>
        </p:spPr>
      </p:pic>
      <p:pic>
        <p:nvPicPr>
          <p:cNvPr id="5" name="Picture 4"/>
          <p:cNvPicPr/>
          <p:nvPr/>
        </p:nvPicPr>
        <p:blipFill>
          <a:blip r:embed="rId4">
            <a:extLst>
              <a:ext uri="{28A0092B-C50C-407E-A947-70E740481C1C}">
                <a14:useLocalDpi xmlns:a14="http://schemas.microsoft.com/office/drawing/2010/main" val="0"/>
              </a:ext>
            </a:extLst>
          </a:blip>
          <a:srcRect/>
          <a:stretch>
            <a:fillRect/>
          </a:stretch>
        </p:blipFill>
        <p:spPr bwMode="auto">
          <a:xfrm>
            <a:off x="1490133" y="4034208"/>
            <a:ext cx="3048000" cy="221204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Observations:</a:t>
            </a:r>
            <a:endParaRPr lang="en-IN" dirty="0"/>
          </a:p>
        </p:txBody>
      </p:sp>
      <p:sp>
        <p:nvSpPr>
          <p:cNvPr id="3" name="Content Placeholder 2"/>
          <p:cNvSpPr>
            <a:spLocks noGrp="1"/>
          </p:cNvSpPr>
          <p:nvPr>
            <p:ph idx="1"/>
          </p:nvPr>
        </p:nvSpPr>
        <p:spPr/>
        <p:txBody>
          <a:bodyPr/>
          <a:lstStyle/>
          <a:p>
            <a:pPr algn="just"/>
            <a:r>
              <a:rPr lang="en-IN" sz="2000" dirty="0"/>
              <a:t>1. The selling price of new property is higher than old one.</a:t>
            </a:r>
            <a:endParaRPr lang="en-IN" sz="2000" dirty="0"/>
          </a:p>
          <a:p>
            <a:pPr algn="just"/>
            <a:r>
              <a:rPr lang="en-IN" sz="2000" dirty="0"/>
              <a:t>2. 10 years after Remodelling the properties, the price start decreasing.</a:t>
            </a:r>
            <a:endParaRPr lang="en-IN" sz="2000" dirty="0"/>
          </a:p>
          <a:p>
            <a:pPr algn="just"/>
            <a:r>
              <a:rPr lang="en-IN" sz="2000" dirty="0"/>
              <a:t>3. The selling price of new garage is also higher than old one.</a:t>
            </a:r>
            <a:endParaRPr lang="en-IN" sz="2000" dirty="0"/>
          </a:p>
          <a:p>
            <a:pPr algn="just"/>
            <a:r>
              <a:rPr lang="en-IN" sz="2000" dirty="0"/>
              <a:t>4. Average </a:t>
            </a:r>
            <a:r>
              <a:rPr lang="en-IN" sz="2000" dirty="0" err="1"/>
              <a:t>SalePrice</a:t>
            </a:r>
            <a:r>
              <a:rPr lang="en-IN" sz="2000" dirty="0"/>
              <a:t> is 100000 to 300000.</a:t>
            </a:r>
            <a:endParaRPr lang="en-IN" sz="2000" dirty="0"/>
          </a:p>
          <a:p>
            <a:pPr algn="just"/>
            <a:r>
              <a:rPr lang="en-IN" sz="2000" dirty="0"/>
              <a:t>5. As </a:t>
            </a:r>
            <a:r>
              <a:rPr lang="en-IN" sz="2000" dirty="0" err="1"/>
              <a:t>OverallQual</a:t>
            </a:r>
            <a:r>
              <a:rPr lang="en-IN" sz="2000" dirty="0"/>
              <a:t> increased, </a:t>
            </a:r>
            <a:r>
              <a:rPr lang="en-IN" sz="2000" dirty="0" err="1"/>
              <a:t>SalePrice</a:t>
            </a:r>
            <a:r>
              <a:rPr lang="en-IN" sz="2000" dirty="0"/>
              <a:t> is also increased.</a:t>
            </a:r>
            <a:endParaRPr lang="en-IN" sz="2000" dirty="0"/>
          </a:p>
          <a:p>
            <a:pPr marL="0" indent="0">
              <a:buNone/>
            </a:pPr>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592668"/>
          </a:xfrm>
        </p:spPr>
        <p:txBody>
          <a:bodyPr/>
          <a:lstStyle/>
          <a:p>
            <a:r>
              <a:rPr lang="en-IN" dirty="0"/>
              <a:t>Correlation:</a:t>
            </a:r>
            <a:endParaRPr lang="en-IN" dirty="0"/>
          </a:p>
        </p:txBody>
      </p:sp>
      <p:sp>
        <p:nvSpPr>
          <p:cNvPr id="4" name="Text Placeholder 3"/>
          <p:cNvSpPr>
            <a:spLocks noGrp="1"/>
          </p:cNvSpPr>
          <p:nvPr>
            <p:ph type="body" sz="half" idx="2"/>
          </p:nvPr>
        </p:nvSpPr>
        <p:spPr>
          <a:xfrm>
            <a:off x="1482724" y="3124199"/>
            <a:ext cx="5426158" cy="1253068"/>
          </a:xfrm>
        </p:spPr>
        <p:txBody>
          <a:bodyPr anchor="t">
            <a:normAutofit/>
          </a:bodyPr>
          <a:lstStyle/>
          <a:p>
            <a:pPr algn="just"/>
            <a:r>
              <a:rPr lang="en-US" sz="2000" dirty="0"/>
              <a:t>All of the characteristics are related to the target. Target variable sales are highly correlated with overall quality and total ground area.</a:t>
            </a:r>
            <a:endParaRPr lang="en-IN" sz="2000" dirty="0"/>
          </a:p>
        </p:txBody>
      </p:sp>
      <p:pic>
        <p:nvPicPr>
          <p:cNvPr id="5" name="Picture 4"/>
          <p:cNvPicPr/>
          <p:nvPr/>
        </p:nvPicPr>
        <p:blipFill>
          <a:blip r:embed="rId1">
            <a:extLst>
              <a:ext uri="{28A0092B-C50C-407E-A947-70E740481C1C}">
                <a14:useLocalDpi xmlns:a14="http://schemas.microsoft.com/office/drawing/2010/main" val="0"/>
              </a:ext>
            </a:extLst>
          </a:blip>
          <a:srcRect/>
          <a:stretch>
            <a:fillRect/>
          </a:stretch>
        </p:blipFill>
        <p:spPr bwMode="auto">
          <a:xfrm>
            <a:off x="7594682" y="2023534"/>
            <a:ext cx="3280974" cy="326813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Machine Learning Algorithm Used</a:t>
            </a:r>
            <a:endParaRPr lang="en-IN" dirty="0"/>
          </a:p>
        </p:txBody>
      </p:sp>
      <p:sp>
        <p:nvSpPr>
          <p:cNvPr id="3" name="Content Placeholder 2"/>
          <p:cNvSpPr>
            <a:spLocks noGrp="1"/>
          </p:cNvSpPr>
          <p:nvPr>
            <p:ph idx="1"/>
          </p:nvPr>
        </p:nvSpPr>
        <p:spPr/>
        <p:txBody>
          <a:bodyPr>
            <a:normAutofit/>
          </a:bodyPr>
          <a:lstStyle/>
          <a:p>
            <a:pPr marL="0" indent="0">
              <a:buNone/>
            </a:pPr>
            <a:r>
              <a:rPr lang="en-IN" sz="2000" b="1" dirty="0">
                <a:ea typeface="Bahnschrift SemiLight" panose="020B0502040204020203" pitchFamily="34" charset="0"/>
                <a:cs typeface="Mangal" panose="02040503050203030202" pitchFamily="18" charset="0"/>
              </a:rPr>
              <a:t>The different regression algorithm used in this project to build ML model are as below:</a:t>
            </a:r>
            <a:endParaRPr lang="en-IN" sz="2000" dirty="0">
              <a:ea typeface="Bahnschrift SemiLight" panose="020B0502040204020203" pitchFamily="34" charset="0"/>
              <a:cs typeface="Mangal" panose="02040503050203030202" pitchFamily="18" charset="0"/>
            </a:endParaRPr>
          </a:p>
          <a:p>
            <a:pPr lvl="0"/>
            <a:r>
              <a:rPr lang="en-IN" sz="2000" dirty="0" err="1"/>
              <a:t>RandomForestRegressor</a:t>
            </a:r>
            <a:endParaRPr lang="en-IN" sz="2000" dirty="0"/>
          </a:p>
          <a:p>
            <a:pPr lvl="0"/>
            <a:r>
              <a:rPr lang="en-IN" sz="2000" dirty="0" err="1"/>
              <a:t>DecisionTreeRegressor</a:t>
            </a:r>
            <a:endParaRPr lang="en-IN" sz="2000" dirty="0"/>
          </a:p>
          <a:p>
            <a:pPr lvl="0"/>
            <a:r>
              <a:rPr lang="en-IN" sz="2000" dirty="0" err="1"/>
              <a:t>SupportVectorRegressor</a:t>
            </a:r>
            <a:endParaRPr lang="en-IN" sz="2000" dirty="0"/>
          </a:p>
          <a:p>
            <a:pPr lvl="0"/>
            <a:r>
              <a:rPr lang="en-IN" sz="2000" dirty="0" err="1"/>
              <a:t>GradientBoostingRegressor</a:t>
            </a:r>
            <a:endParaRPr lang="en-IN" sz="2000" dirty="0"/>
          </a:p>
          <a:p>
            <a:pPr lvl="0"/>
            <a:r>
              <a:rPr lang="en-IN" sz="2000" dirty="0" err="1"/>
              <a:t>AdaBoostRegressor</a:t>
            </a:r>
            <a:endParaRPr lang="en-IN" sz="2000" dirty="0"/>
          </a:p>
          <a:p>
            <a:pPr lvl="0"/>
            <a:r>
              <a:rPr lang="en-IN" sz="2000" dirty="0" err="1"/>
              <a:t>KNeighborsRegressor</a:t>
            </a:r>
            <a:endParaRPr lang="en-IN" sz="2000" dirty="0"/>
          </a:p>
          <a:p>
            <a:pPr lvl="0"/>
            <a:r>
              <a:rPr lang="en-IN" sz="2000" dirty="0" err="1"/>
              <a:t>RandomForestRegressor</a:t>
            </a:r>
            <a:endParaRPr lang="en-IN" sz="2000" dirty="0"/>
          </a:p>
          <a:p>
            <a:pPr marL="0" indent="0">
              <a:buNone/>
            </a:pPr>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ML Model Building Flow</a:t>
            </a:r>
            <a:endParaRPr lang="en-IN" dirty="0"/>
          </a:p>
        </p:txBody>
      </p:sp>
      <p:sp>
        <p:nvSpPr>
          <p:cNvPr id="3" name="Content Placeholder 2"/>
          <p:cNvSpPr>
            <a:spLocks noGrp="1"/>
          </p:cNvSpPr>
          <p:nvPr>
            <p:ph idx="1"/>
          </p:nvPr>
        </p:nvSpPr>
        <p:spPr>
          <a:xfrm>
            <a:off x="1484310" y="2438399"/>
            <a:ext cx="10018713" cy="3352801"/>
          </a:xfrm>
        </p:spPr>
        <p:txBody>
          <a:bodyPr>
            <a:normAutofit fontScale="92500" lnSpcReduction="10000"/>
          </a:bodyPr>
          <a:lstStyle/>
          <a:p>
            <a:pPr marL="177800" indent="-177800" algn="just">
              <a:buFont typeface="Wingdings" panose="05000000000000000000" pitchFamily="2" charset="2"/>
              <a:buChar char="§"/>
            </a:pPr>
            <a:r>
              <a:rPr lang="en-US" sz="2200" dirty="0"/>
              <a:t>ML Model Training on Various Algorithms</a:t>
            </a:r>
            <a:endParaRPr lang="en-US" sz="2200" dirty="0"/>
          </a:p>
          <a:p>
            <a:pPr marL="177800" indent="-177800" algn="just">
              <a:buFont typeface="Wingdings" panose="05000000000000000000" pitchFamily="2" charset="2"/>
              <a:buChar char="§"/>
            </a:pPr>
            <a:r>
              <a:rPr lang="en-US" sz="2200" dirty="0"/>
              <a:t>Finding Best Random state</a:t>
            </a:r>
            <a:endParaRPr lang="en-US" sz="2200" dirty="0"/>
          </a:p>
          <a:p>
            <a:pPr marL="177800" indent="-177800" algn="just">
              <a:buFont typeface="Wingdings" panose="05000000000000000000" pitchFamily="2" charset="2"/>
              <a:buChar char="§"/>
            </a:pPr>
            <a:r>
              <a:rPr lang="en-US" sz="2200" dirty="0"/>
              <a:t>Using test train split to Divide Training Data</a:t>
            </a:r>
            <a:endParaRPr lang="en-US" sz="2200" dirty="0"/>
          </a:p>
          <a:p>
            <a:pPr marL="177800" indent="-177800" algn="just">
              <a:buFont typeface="Wingdings" panose="05000000000000000000" pitchFamily="2" charset="2"/>
              <a:buChar char="§"/>
            </a:pPr>
            <a:r>
              <a:rPr lang="en-US" sz="2200" dirty="0"/>
              <a:t>Every model is hyper-parameter tuned.</a:t>
            </a:r>
            <a:endParaRPr lang="en-US" sz="2200" dirty="0"/>
          </a:p>
          <a:p>
            <a:pPr marL="177800" indent="-177800" algn="just">
              <a:buFont typeface="Wingdings" panose="05000000000000000000" pitchFamily="2" charset="2"/>
              <a:buChar char="§"/>
            </a:pPr>
            <a:r>
              <a:rPr lang="en-IN" sz="2200" dirty="0"/>
              <a:t>Apply 5 Fold Cross Validation with every different Model</a:t>
            </a:r>
            <a:endParaRPr lang="en-IN" sz="2200" dirty="0"/>
          </a:p>
          <a:p>
            <a:pPr marL="177800" indent="-177800" algn="just">
              <a:buFont typeface="Wingdings" panose="05000000000000000000" pitchFamily="2" charset="2"/>
              <a:buChar char="§"/>
            </a:pPr>
            <a:r>
              <a:rPr lang="en-IN" sz="2200" dirty="0"/>
              <a:t>Saving final Model</a:t>
            </a:r>
            <a:endParaRPr lang="en-IN" sz="2200" dirty="0"/>
          </a:p>
          <a:p>
            <a:pPr marL="177800" indent="-177800" algn="just">
              <a:buFont typeface="Wingdings" panose="05000000000000000000" pitchFamily="2" charset="2"/>
              <a:buChar char="§"/>
            </a:pPr>
            <a:r>
              <a:rPr lang="en-US" sz="2200" dirty="0"/>
              <a:t>Use 5 Fold Cross Validation on each unique model.</a:t>
            </a:r>
            <a:endParaRPr lang="en-US" sz="2200" dirty="0"/>
          </a:p>
          <a:p>
            <a:pPr marL="177800" indent="-177800" algn="just">
              <a:buFont typeface="Wingdings" panose="05000000000000000000" pitchFamily="2" charset="2"/>
              <a:buChar char="§"/>
            </a:pPr>
            <a:r>
              <a:rPr lang="en-US" sz="2200" dirty="0"/>
              <a:t>The Best Model is Chosen Using Evaluation Criteria</a:t>
            </a:r>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1202266"/>
          </a:xfrm>
        </p:spPr>
        <p:txBody>
          <a:bodyPr/>
          <a:lstStyle/>
          <a:p>
            <a:r>
              <a:rPr lang="en-US" dirty="0"/>
              <a:t>Principal Findings and Study Conclusions</a:t>
            </a:r>
            <a:endParaRPr lang="en-IN" dirty="0"/>
          </a:p>
        </p:txBody>
      </p:sp>
      <p:graphicFrame>
        <p:nvGraphicFramePr>
          <p:cNvPr id="4" name="Content Placeholder 3"/>
          <p:cNvGraphicFramePr>
            <a:graphicFrameLocks noGrp="1"/>
          </p:cNvGraphicFramePr>
          <p:nvPr>
            <p:ph idx="1"/>
          </p:nvPr>
        </p:nvGraphicFramePr>
        <p:xfrm>
          <a:off x="1811867" y="2074333"/>
          <a:ext cx="8373530" cy="3835402"/>
        </p:xfrm>
        <a:graphic>
          <a:graphicData uri="http://schemas.openxmlformats.org/drawingml/2006/table">
            <a:tbl>
              <a:tblPr firstRow="1" firstCol="1" bandRow="1">
                <a:tableStyleId>{93296810-A885-4BE3-A3E7-6D5BEEA58F35}</a:tableStyleId>
              </a:tblPr>
              <a:tblGrid>
                <a:gridCol w="2316981"/>
                <a:gridCol w="1460499"/>
                <a:gridCol w="1460499"/>
                <a:gridCol w="1460499"/>
                <a:gridCol w="1675052"/>
              </a:tblGrid>
              <a:tr h="643123">
                <a:tc gridSpan="5">
                  <a:txBody>
                    <a:bodyPr/>
                    <a:lstStyle/>
                    <a:p>
                      <a:pPr algn="ctr">
                        <a:lnSpc>
                          <a:spcPct val="107000"/>
                        </a:lnSpc>
                        <a:spcAft>
                          <a:spcPts val="0"/>
                        </a:spcAft>
                      </a:pPr>
                      <a:r>
                        <a:rPr lang="en-IN" sz="1400" dirty="0">
                          <a:effectLst/>
                        </a:rPr>
                        <a:t>Tables of Findings using different algorithms after Hyper Parameter Tuning</a:t>
                      </a:r>
                      <a:endParaRPr lang="en-IN" sz="1400" dirty="0">
                        <a:effectLst/>
                        <a:latin typeface="Arial Black" panose="020B0A04020102020204" pitchFamily="34" charset="0"/>
                        <a:ea typeface="Calibri" panose="020F0502020204030204" charset="0"/>
                        <a:cs typeface="Times New Roman" panose="02020603050405020304" pitchFamily="18" charset="0"/>
                      </a:endParaRPr>
                    </a:p>
                  </a:txBody>
                  <a:tcPr marL="68580" marR="68580" marT="0" marB="0"/>
                </a:tc>
                <a:tc hMerge="1">
                  <a:tcPr/>
                </a:tc>
                <a:tc hMerge="1">
                  <a:tcPr/>
                </a:tc>
                <a:tc hMerge="1">
                  <a:tcPr/>
                </a:tc>
                <a:tc hMerge="1">
                  <a:tcPr/>
                </a:tc>
              </a:tr>
              <a:tr h="562752">
                <a:tc>
                  <a:txBody>
                    <a:bodyPr/>
                    <a:lstStyle/>
                    <a:p>
                      <a:pPr algn="ctr">
                        <a:lnSpc>
                          <a:spcPct val="107000"/>
                        </a:lnSpc>
                        <a:spcAft>
                          <a:spcPts val="0"/>
                        </a:spcAft>
                      </a:pPr>
                      <a:r>
                        <a:rPr lang="en-IN" sz="1400">
                          <a:effectLst/>
                        </a:rPr>
                        <a:t>Algorithm</a:t>
                      </a:r>
                      <a:endParaRPr lang="en-IN" sz="1400">
                        <a:effectLst/>
                        <a:latin typeface="Arial Black" panose="020B0A04020102020204" pitchFamily="34" charset="0"/>
                        <a:ea typeface="Calibri" panose="020F050202020403020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400" dirty="0">
                          <a:effectLst/>
                        </a:rPr>
                        <a:t>R2 Score</a:t>
                      </a:r>
                      <a:endParaRPr lang="en-IN" sz="1400" dirty="0">
                        <a:effectLst/>
                        <a:latin typeface="Arial Black" panose="020B0A04020102020204" pitchFamily="34" charset="0"/>
                        <a:ea typeface="Calibri" panose="020F050202020403020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400" dirty="0">
                          <a:effectLst/>
                        </a:rPr>
                        <a:t>RMSE Value</a:t>
                      </a:r>
                      <a:endParaRPr lang="en-IN" sz="1400" dirty="0">
                        <a:effectLst/>
                        <a:latin typeface="Arial Black" panose="020B0A04020102020204" pitchFamily="34" charset="0"/>
                        <a:ea typeface="Calibri" panose="020F050202020403020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400">
                          <a:effectLst/>
                        </a:rPr>
                        <a:t>CV Score</a:t>
                      </a:r>
                      <a:endParaRPr lang="en-IN" sz="1400">
                        <a:effectLst/>
                        <a:latin typeface="Arial Black" panose="020B0A04020102020204" pitchFamily="34" charset="0"/>
                        <a:ea typeface="Calibri" panose="020F050202020403020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400">
                          <a:effectLst/>
                        </a:rPr>
                        <a:t>Standard Deviation</a:t>
                      </a:r>
                      <a:endParaRPr lang="en-IN" sz="1400">
                        <a:effectLst/>
                        <a:latin typeface="Arial Black" panose="020B0A04020102020204" pitchFamily="34" charset="0"/>
                        <a:ea typeface="Calibri" panose="020F0502020204030204" charset="0"/>
                        <a:cs typeface="Times New Roman" panose="02020603050405020304" pitchFamily="18" charset="0"/>
                      </a:endParaRPr>
                    </a:p>
                  </a:txBody>
                  <a:tcPr marL="68580" marR="68580" marT="0" marB="0"/>
                </a:tc>
              </a:tr>
              <a:tr h="233333">
                <a:tc>
                  <a:txBody>
                    <a:bodyPr/>
                    <a:lstStyle/>
                    <a:p>
                      <a:pPr>
                        <a:lnSpc>
                          <a:spcPct val="107000"/>
                        </a:lnSpc>
                        <a:spcAft>
                          <a:spcPts val="0"/>
                        </a:spcAft>
                      </a:pPr>
                      <a:r>
                        <a:rPr lang="en-IN" sz="1400">
                          <a:effectLst/>
                        </a:rPr>
                        <a:t>Linear Regression  </a:t>
                      </a:r>
                      <a:endParaRPr lang="en-IN" sz="1400">
                        <a:effectLst/>
                        <a:latin typeface="Arial Black" panose="020B0A04020102020204" pitchFamily="34" charset="0"/>
                        <a:ea typeface="Calibri" panose="020F0502020204030204" charset="0"/>
                        <a:cs typeface="Times New Roman" panose="02020603050405020304" pitchFamily="18" charset="0"/>
                      </a:endParaRPr>
                    </a:p>
                  </a:txBody>
                  <a:tcPr marL="68580" marR="68580" marT="0" marB="0"/>
                </a:tc>
                <a:tc>
                  <a:txBody>
                    <a:bodyPr/>
                    <a:lstStyle/>
                    <a:p>
                      <a:r>
                        <a:rPr lang="en-IN" sz="1400" dirty="0">
                          <a:effectLst/>
                        </a:rPr>
                        <a:t>0.881</a:t>
                      </a:r>
                      <a:endParaRPr lang="en-IN" sz="1400" dirty="0">
                        <a:effectLst/>
                        <a:latin typeface="Arial Black" panose="020B0A04020102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25567  </a:t>
                      </a:r>
                      <a:endParaRPr lang="en-IN" sz="1400" dirty="0">
                        <a:effectLst/>
                        <a:latin typeface="Arial Black" panose="020B0A04020102020204" pitchFamily="34" charset="0"/>
                        <a:ea typeface="Calibri" panose="020F050202020403020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a:effectLst/>
                        </a:rPr>
                        <a:t>0.789  </a:t>
                      </a:r>
                      <a:endParaRPr lang="en-IN" sz="1400">
                        <a:effectLst/>
                        <a:latin typeface="Arial Black" panose="020B0A04020102020204" pitchFamily="34" charset="0"/>
                        <a:ea typeface="Calibri" panose="020F0502020204030204" charset="0"/>
                        <a:cs typeface="Times New Roman" panose="02020603050405020304" pitchFamily="18" charset="0"/>
                      </a:endParaRPr>
                    </a:p>
                  </a:txBody>
                  <a:tcPr marL="68580" marR="68580" marT="0" marB="0"/>
                </a:tc>
                <a:tc>
                  <a:txBody>
                    <a:bodyPr/>
                    <a:lstStyle/>
                    <a:p>
                      <a:r>
                        <a:rPr lang="en-IN" sz="1400">
                          <a:effectLst/>
                        </a:rPr>
                        <a:t>0.052 </a:t>
                      </a:r>
                      <a:endParaRPr lang="en-IN" sz="1400">
                        <a:effectLst/>
                        <a:latin typeface="Arial Black" panose="020B0A04020102020204" pitchFamily="34" charset="0"/>
                        <a:cs typeface="Times New Roman" panose="02020603050405020304" pitchFamily="18" charset="0"/>
                      </a:endParaRPr>
                    </a:p>
                  </a:txBody>
                  <a:tcPr marL="68580" marR="68580" marT="0" marB="0"/>
                </a:tc>
              </a:tr>
              <a:tr h="482382">
                <a:tc>
                  <a:txBody>
                    <a:bodyPr/>
                    <a:lstStyle/>
                    <a:p>
                      <a:pPr>
                        <a:lnSpc>
                          <a:spcPct val="107000"/>
                        </a:lnSpc>
                        <a:spcAft>
                          <a:spcPts val="0"/>
                        </a:spcAft>
                      </a:pPr>
                      <a:r>
                        <a:rPr lang="en-IN" sz="1400" dirty="0">
                          <a:effectLst/>
                        </a:rPr>
                        <a:t>Decision Tree Regressor  </a:t>
                      </a:r>
                      <a:endParaRPr lang="en-IN" sz="1400" dirty="0">
                        <a:effectLst/>
                        <a:latin typeface="Arial Black" panose="020B0A04020102020204" pitchFamily="34" charset="0"/>
                        <a:ea typeface="Calibri" panose="020F050202020403020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a:effectLst/>
                        </a:rPr>
                        <a:t>0.788  </a:t>
                      </a:r>
                      <a:endParaRPr lang="en-IN" sz="1400">
                        <a:effectLst/>
                        <a:latin typeface="Arial Black" panose="020B0A04020102020204" pitchFamily="34" charset="0"/>
                        <a:ea typeface="Calibri" panose="020F050202020403020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34163 </a:t>
                      </a:r>
                      <a:endParaRPr lang="en-IN" sz="1400" dirty="0">
                        <a:effectLst/>
                        <a:latin typeface="Arial Black" panose="020B0A04020102020204" pitchFamily="34" charset="0"/>
                        <a:ea typeface="Calibri" panose="020F050202020403020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0.733  </a:t>
                      </a:r>
                      <a:endParaRPr lang="en-IN" sz="1400" dirty="0">
                        <a:effectLst/>
                        <a:latin typeface="Arial Black" panose="020B0A04020102020204" pitchFamily="34" charset="0"/>
                        <a:ea typeface="Calibri" panose="020F0502020204030204" charset="0"/>
                        <a:cs typeface="Times New Roman" panose="02020603050405020304" pitchFamily="18" charset="0"/>
                      </a:endParaRPr>
                    </a:p>
                  </a:txBody>
                  <a:tcPr marL="68580" marR="68580" marT="0" marB="0"/>
                </a:tc>
                <a:tc>
                  <a:txBody>
                    <a:bodyPr/>
                    <a:lstStyle/>
                    <a:p>
                      <a:r>
                        <a:rPr lang="en-IN" sz="1400" dirty="0">
                          <a:effectLst/>
                        </a:rPr>
                        <a:t>0.059</a:t>
                      </a:r>
                      <a:endParaRPr lang="en-IN" sz="1400" dirty="0">
                        <a:effectLst/>
                        <a:latin typeface="Arial Black" panose="020B0A04020102020204" pitchFamily="34" charset="0"/>
                        <a:cs typeface="Times New Roman" panose="02020603050405020304" pitchFamily="18" charset="0"/>
                      </a:endParaRPr>
                    </a:p>
                  </a:txBody>
                  <a:tcPr marL="68580" marR="68580" marT="0" marB="0"/>
                </a:tc>
              </a:tr>
              <a:tr h="482382">
                <a:tc>
                  <a:txBody>
                    <a:bodyPr/>
                    <a:lstStyle/>
                    <a:p>
                      <a:pPr>
                        <a:lnSpc>
                          <a:spcPct val="107000"/>
                        </a:lnSpc>
                        <a:spcAft>
                          <a:spcPts val="0"/>
                        </a:spcAft>
                      </a:pPr>
                      <a:r>
                        <a:rPr lang="en-IN" sz="1400" dirty="0" err="1">
                          <a:effectLst/>
                        </a:rPr>
                        <a:t>KNeighbors</a:t>
                      </a:r>
                      <a:r>
                        <a:rPr lang="en-IN" sz="1400" dirty="0">
                          <a:effectLst/>
                        </a:rPr>
                        <a:t> Regressor  </a:t>
                      </a:r>
                      <a:endParaRPr lang="en-IN" sz="1400" dirty="0">
                        <a:effectLst/>
                        <a:latin typeface="Arial Black" panose="020B0A04020102020204" pitchFamily="34" charset="0"/>
                        <a:ea typeface="Calibri" panose="020F050202020403020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a:effectLst/>
                        </a:rPr>
                        <a:t>0.862  </a:t>
                      </a:r>
                      <a:endParaRPr lang="en-IN" sz="1400">
                        <a:effectLst/>
                        <a:latin typeface="Arial Black" panose="020B0A04020102020204" pitchFamily="34" charset="0"/>
                        <a:ea typeface="Calibri" panose="020F050202020403020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a:effectLst/>
                        </a:rPr>
                        <a:t>27563  </a:t>
                      </a:r>
                      <a:endParaRPr lang="en-IN" sz="1400">
                        <a:effectLst/>
                        <a:latin typeface="Arial Black" panose="020B0A04020102020204" pitchFamily="34" charset="0"/>
                        <a:ea typeface="Calibri" panose="020F050202020403020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0.789  </a:t>
                      </a:r>
                      <a:endParaRPr lang="en-IN" sz="1400" dirty="0">
                        <a:effectLst/>
                        <a:latin typeface="Arial Black" panose="020B0A04020102020204" pitchFamily="34" charset="0"/>
                        <a:ea typeface="Calibri" panose="020F050202020403020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a:effectLst/>
                        </a:rPr>
                        <a:t>0.030  </a:t>
                      </a:r>
                      <a:endParaRPr lang="en-IN" sz="1400">
                        <a:effectLst/>
                        <a:latin typeface="Arial Black" panose="020B0A04020102020204" pitchFamily="34" charset="0"/>
                        <a:ea typeface="Calibri" panose="020F0502020204030204" charset="0"/>
                        <a:cs typeface="Times New Roman" panose="02020603050405020304" pitchFamily="18" charset="0"/>
                      </a:endParaRPr>
                    </a:p>
                  </a:txBody>
                  <a:tcPr marL="68580" marR="68580" marT="0" marB="0"/>
                </a:tc>
              </a:tr>
              <a:tr h="482382">
                <a:tc>
                  <a:txBody>
                    <a:bodyPr/>
                    <a:lstStyle/>
                    <a:p>
                      <a:pPr>
                        <a:lnSpc>
                          <a:spcPct val="107000"/>
                        </a:lnSpc>
                        <a:spcAft>
                          <a:spcPts val="0"/>
                        </a:spcAft>
                      </a:pPr>
                      <a:r>
                        <a:rPr lang="en-IN" sz="1400">
                          <a:effectLst/>
                        </a:rPr>
                        <a:t>Random Forest Regressor  </a:t>
                      </a:r>
                      <a:endParaRPr lang="en-IN" sz="1400">
                        <a:effectLst/>
                        <a:latin typeface="Arial Black" panose="020B0A04020102020204" pitchFamily="34" charset="0"/>
                        <a:ea typeface="Calibri" panose="020F050202020403020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0.905  </a:t>
                      </a:r>
                      <a:endParaRPr lang="en-IN" sz="1400" dirty="0">
                        <a:effectLst/>
                        <a:latin typeface="Arial Black" panose="020B0A04020102020204" pitchFamily="34" charset="0"/>
                        <a:ea typeface="Calibri" panose="020F050202020403020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22793  </a:t>
                      </a:r>
                      <a:endParaRPr lang="en-IN" sz="1400" dirty="0">
                        <a:effectLst/>
                        <a:latin typeface="Arial Black" panose="020B0A04020102020204" pitchFamily="34" charset="0"/>
                        <a:ea typeface="Calibri" panose="020F0502020204030204" charset="0"/>
                        <a:cs typeface="Times New Roman" panose="02020603050405020304" pitchFamily="18" charset="0"/>
                      </a:endParaRPr>
                    </a:p>
                  </a:txBody>
                  <a:tcPr marL="68580" marR="68580" marT="0" marB="0"/>
                </a:tc>
                <a:tc>
                  <a:txBody>
                    <a:bodyPr/>
                    <a:lstStyle/>
                    <a:p>
                      <a:r>
                        <a:rPr lang="en-IN" sz="1400">
                          <a:effectLst/>
                        </a:rPr>
                        <a:t>0.833</a:t>
                      </a:r>
                      <a:endParaRPr lang="en-IN" sz="1400" dirty="0">
                        <a:effectLst/>
                        <a:latin typeface="Arial Black" panose="020B0A04020102020204" pitchFamily="34" charset="0"/>
                        <a:cs typeface="Times New Roman" panose="02020603050405020304" pitchFamily="18" charset="0"/>
                      </a:endParaRPr>
                    </a:p>
                  </a:txBody>
                  <a:tcPr marL="68580" marR="68580" marT="0" marB="0"/>
                </a:tc>
                <a:tc>
                  <a:txBody>
                    <a:bodyPr/>
                    <a:lstStyle/>
                    <a:p>
                      <a:r>
                        <a:rPr lang="en-IN" sz="1400" dirty="0">
                          <a:effectLst/>
                        </a:rPr>
                        <a:t>0.034</a:t>
                      </a:r>
                      <a:endParaRPr lang="en-IN" sz="1400" dirty="0">
                        <a:effectLst/>
                        <a:latin typeface="Arial Black" panose="020B0A04020102020204" pitchFamily="34" charset="0"/>
                        <a:cs typeface="Times New Roman" panose="02020603050405020304" pitchFamily="18" charset="0"/>
                      </a:endParaRPr>
                    </a:p>
                  </a:txBody>
                  <a:tcPr marL="68580" marR="68580" marT="0" marB="0"/>
                </a:tc>
              </a:tr>
              <a:tr h="233333">
                <a:tc>
                  <a:txBody>
                    <a:bodyPr/>
                    <a:lstStyle/>
                    <a:p>
                      <a:pPr>
                        <a:lnSpc>
                          <a:spcPct val="107000"/>
                        </a:lnSpc>
                        <a:spcAft>
                          <a:spcPts val="0"/>
                        </a:spcAft>
                      </a:pPr>
                      <a:r>
                        <a:rPr lang="en-IN" sz="1400">
                          <a:effectLst/>
                        </a:rPr>
                        <a:t>SVR  </a:t>
                      </a:r>
                      <a:endParaRPr lang="en-IN" sz="1400">
                        <a:effectLst/>
                        <a:latin typeface="Arial Black" panose="020B0A04020102020204" pitchFamily="34" charset="0"/>
                        <a:ea typeface="Calibri" panose="020F0502020204030204" charset="0"/>
                        <a:cs typeface="Times New Roman" panose="02020603050405020304" pitchFamily="18" charset="0"/>
                      </a:endParaRPr>
                    </a:p>
                  </a:txBody>
                  <a:tcPr marL="68580" marR="68580" marT="0" marB="0"/>
                </a:tc>
                <a:tc>
                  <a:txBody>
                    <a:bodyPr/>
                    <a:lstStyle/>
                    <a:p>
                      <a:r>
                        <a:rPr lang="en-IN" sz="1400" dirty="0">
                          <a:effectLst/>
                        </a:rPr>
                        <a:t>0.631</a:t>
                      </a:r>
                      <a:endParaRPr lang="en-IN" sz="1400" dirty="0">
                        <a:effectLst/>
                        <a:latin typeface="Arial Black" panose="020B0A04020102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45080  </a:t>
                      </a:r>
                      <a:endParaRPr lang="en-IN" sz="1400" dirty="0">
                        <a:effectLst/>
                        <a:latin typeface="Arial Black" panose="020B0A04020102020204" pitchFamily="34" charset="0"/>
                        <a:ea typeface="Calibri" panose="020F050202020403020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0.595  </a:t>
                      </a:r>
                      <a:endParaRPr lang="en-IN" sz="1400" dirty="0">
                        <a:effectLst/>
                        <a:latin typeface="Arial Black" panose="020B0A04020102020204" pitchFamily="34" charset="0"/>
                        <a:ea typeface="Calibri" panose="020F0502020204030204" charset="0"/>
                        <a:cs typeface="Times New Roman" panose="02020603050405020304" pitchFamily="18" charset="0"/>
                      </a:endParaRPr>
                    </a:p>
                  </a:txBody>
                  <a:tcPr marL="68580" marR="68580" marT="0" marB="0"/>
                </a:tc>
                <a:tc>
                  <a:txBody>
                    <a:bodyPr/>
                    <a:lstStyle/>
                    <a:p>
                      <a:r>
                        <a:rPr lang="en-IN" sz="1400" dirty="0">
                          <a:effectLst/>
                        </a:rPr>
                        <a:t>0.038</a:t>
                      </a:r>
                      <a:endParaRPr lang="en-IN" sz="1400" dirty="0">
                        <a:effectLst/>
                        <a:latin typeface="Arial Black" panose="020B0A04020102020204" pitchFamily="34" charset="0"/>
                        <a:cs typeface="Times New Roman" panose="02020603050405020304" pitchFamily="18" charset="0"/>
                      </a:endParaRPr>
                    </a:p>
                  </a:txBody>
                  <a:tcPr marL="68580" marR="68580" marT="0" marB="0"/>
                </a:tc>
              </a:tr>
              <a:tr h="482382">
                <a:tc>
                  <a:txBody>
                    <a:bodyPr/>
                    <a:lstStyle/>
                    <a:p>
                      <a:pPr>
                        <a:lnSpc>
                          <a:spcPct val="107000"/>
                        </a:lnSpc>
                        <a:spcAft>
                          <a:spcPts val="0"/>
                        </a:spcAft>
                      </a:pPr>
                      <a:r>
                        <a:rPr lang="en-IN" sz="1400">
                          <a:effectLst/>
                        </a:rPr>
                        <a:t>Gradient Boosting Regressor  </a:t>
                      </a:r>
                      <a:endParaRPr lang="en-IN" sz="1400">
                        <a:effectLst/>
                        <a:latin typeface="Arial Black" panose="020B0A04020102020204" pitchFamily="34" charset="0"/>
                        <a:ea typeface="Calibri" panose="020F050202020403020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0.922  </a:t>
                      </a:r>
                      <a:endParaRPr lang="en-IN" sz="1400" dirty="0">
                        <a:effectLst/>
                        <a:latin typeface="Arial Black" panose="020B0A04020102020204" pitchFamily="34" charset="0"/>
                        <a:ea typeface="Calibri" panose="020F050202020403020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20728  </a:t>
                      </a:r>
                      <a:endParaRPr lang="en-IN" sz="1400" dirty="0">
                        <a:effectLst/>
                        <a:latin typeface="Arial Black" panose="020B0A04020102020204" pitchFamily="34" charset="0"/>
                        <a:ea typeface="Calibri" panose="020F0502020204030204" charset="0"/>
                        <a:cs typeface="Times New Roman" panose="02020603050405020304" pitchFamily="18" charset="0"/>
                      </a:endParaRPr>
                    </a:p>
                  </a:txBody>
                  <a:tcPr marL="68580" marR="68580" marT="0" marB="0"/>
                </a:tc>
                <a:tc>
                  <a:txBody>
                    <a:bodyPr/>
                    <a:lstStyle/>
                    <a:p>
                      <a:r>
                        <a:rPr lang="en-IN" sz="1400" dirty="0">
                          <a:effectLst/>
                        </a:rPr>
                        <a:t>0.846</a:t>
                      </a:r>
                      <a:endParaRPr lang="en-IN" sz="1400" dirty="0">
                        <a:effectLst/>
                        <a:latin typeface="Arial Black" panose="020B0A04020102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0.018  </a:t>
                      </a:r>
                      <a:endParaRPr lang="en-IN" sz="1400" dirty="0">
                        <a:effectLst/>
                        <a:latin typeface="Arial Black" panose="020B0A04020102020204" pitchFamily="34" charset="0"/>
                        <a:ea typeface="Calibri" panose="020F0502020204030204" charset="0"/>
                        <a:cs typeface="Times New Roman" panose="02020603050405020304" pitchFamily="18" charset="0"/>
                      </a:endParaRPr>
                    </a:p>
                  </a:txBody>
                  <a:tcPr marL="68580" marR="68580" marT="0" marB="0"/>
                </a:tc>
              </a:tr>
              <a:tr h="233333">
                <a:tc>
                  <a:txBody>
                    <a:bodyPr/>
                    <a:lstStyle/>
                    <a:p>
                      <a:pPr>
                        <a:lnSpc>
                          <a:spcPct val="107000"/>
                        </a:lnSpc>
                        <a:spcAft>
                          <a:spcPts val="0"/>
                        </a:spcAft>
                      </a:pPr>
                      <a:r>
                        <a:rPr lang="en-IN" sz="1400">
                          <a:effectLst/>
                        </a:rPr>
                        <a:t>Ada Boost Regressor  </a:t>
                      </a:r>
                      <a:endParaRPr lang="en-IN" sz="1400">
                        <a:effectLst/>
                        <a:latin typeface="Arial Black" panose="020B0A04020102020204" pitchFamily="34" charset="0"/>
                        <a:ea typeface="Calibri" panose="020F050202020403020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0.827  </a:t>
                      </a:r>
                      <a:endParaRPr lang="en-IN" sz="1400" dirty="0">
                        <a:effectLst/>
                        <a:latin typeface="Arial Black" panose="020B0A04020102020204" pitchFamily="34" charset="0"/>
                        <a:ea typeface="Calibri" panose="020F050202020403020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30823  </a:t>
                      </a:r>
                      <a:endParaRPr lang="en-IN" sz="1400" dirty="0">
                        <a:effectLst/>
                        <a:latin typeface="Arial Black" panose="020B0A04020102020204" pitchFamily="34" charset="0"/>
                        <a:ea typeface="Calibri" panose="020F0502020204030204" charset="0"/>
                        <a:cs typeface="Times New Roman" panose="02020603050405020304" pitchFamily="18" charset="0"/>
                      </a:endParaRPr>
                    </a:p>
                  </a:txBody>
                  <a:tcPr marL="68580" marR="68580" marT="0" marB="0"/>
                </a:tc>
                <a:tc>
                  <a:txBody>
                    <a:bodyPr/>
                    <a:lstStyle/>
                    <a:p>
                      <a:r>
                        <a:rPr lang="en-IN" sz="1400">
                          <a:effectLst/>
                        </a:rPr>
                        <a:t>0.766</a:t>
                      </a:r>
                      <a:endParaRPr lang="en-IN" sz="1400">
                        <a:effectLst/>
                        <a:latin typeface="Arial Black" panose="020B0A04020102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0.033  </a:t>
                      </a:r>
                      <a:endParaRPr lang="en-IN" sz="1400" dirty="0">
                        <a:effectLst/>
                        <a:latin typeface="Arial Black" panose="020B0A04020102020204" pitchFamily="34" charset="0"/>
                        <a:ea typeface="Calibri" panose="020F0502020204030204" charset="0"/>
                        <a:cs typeface="Times New Roman" panose="02020603050405020304" pitchFamily="18" charset="0"/>
                      </a:endParaRPr>
                    </a:p>
                  </a:txBody>
                  <a:tcPr marL="68580" marR="68580" marT="0" marB="0"/>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IN" dirty="0"/>
          </a:p>
        </p:txBody>
      </p:sp>
      <p:sp>
        <p:nvSpPr>
          <p:cNvPr id="3" name="Content Placeholder 2"/>
          <p:cNvSpPr>
            <a:spLocks noGrp="1"/>
          </p:cNvSpPr>
          <p:nvPr>
            <p:ph idx="1"/>
          </p:nvPr>
        </p:nvSpPr>
        <p:spPr>
          <a:xfrm>
            <a:off x="1484312" y="2289814"/>
            <a:ext cx="9812868" cy="2646253"/>
          </a:xfrm>
        </p:spPr>
        <p:txBody>
          <a:bodyPr>
            <a:normAutofit/>
          </a:bodyPr>
          <a:lstStyle/>
          <a:p>
            <a:pPr marL="0" indent="0" algn="just">
              <a:buNone/>
            </a:pPr>
            <a:r>
              <a:rPr lang="en-US" sz="2000" dirty="0"/>
              <a:t>The highest R2 Score, lowest RMSE Value, highest CV Score, and lowest Standard Deviation are provided by the Gradient Boosting Regressor. As a result, the best model is determined to be the Gradient Boosting Regressor. The total R2 score is 0.92</a:t>
            </a:r>
            <a:r>
              <a:rPr lang="en-IN" altLang="en-US" sz="2000" dirty="0"/>
              <a:t>2</a:t>
            </a:r>
            <a:r>
              <a:rPr lang="en-US" sz="2000" dirty="0"/>
              <a:t>, or 92.</a:t>
            </a:r>
            <a:r>
              <a:rPr lang="en-IN" altLang="en-US" sz="2000" dirty="0"/>
              <a:t>2</a:t>
            </a:r>
            <a:r>
              <a:rPr lang="en-US" sz="2000" dirty="0"/>
              <a:t>%.</a:t>
            </a:r>
            <a:endParaRPr lang="en-IN" sz="2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2878669" y="1012977"/>
            <a:ext cx="6815666" cy="449337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753228"/>
            <a:ext cx="9613861" cy="908147"/>
          </a:xfrm>
        </p:spPr>
        <p:txBody>
          <a:bodyPr/>
          <a:lstStyle/>
          <a:p>
            <a:pPr algn="ctr"/>
            <a:r>
              <a:rPr lang="en-US" dirty="0"/>
              <a:t>     Problem Statement </a:t>
            </a:r>
            <a:endParaRPr lang="en-IN" dirty="0"/>
          </a:p>
        </p:txBody>
      </p:sp>
      <p:sp>
        <p:nvSpPr>
          <p:cNvPr id="3" name="Content Placeholder 2"/>
          <p:cNvSpPr>
            <a:spLocks noGrp="1"/>
          </p:cNvSpPr>
          <p:nvPr>
            <p:ph idx="1"/>
          </p:nvPr>
        </p:nvSpPr>
        <p:spPr>
          <a:xfrm>
            <a:off x="1447801" y="2235200"/>
            <a:ext cx="10236200" cy="4062569"/>
          </a:xfrm>
        </p:spPr>
        <p:txBody>
          <a:bodyPr>
            <a:normAutofit/>
          </a:bodyPr>
          <a:lstStyle/>
          <a:p>
            <a:pPr marL="0" indent="0" algn="just">
              <a:buNone/>
            </a:pPr>
            <a:r>
              <a:rPr lang="en-IN" sz="2000" dirty="0"/>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a:t>
            </a:r>
            <a:endParaRPr lang="en-IN" sz="2000" dirty="0"/>
          </a:p>
          <a:p>
            <a:pPr marL="0" indent="0" algn="just">
              <a:buNone/>
            </a:pPr>
            <a:r>
              <a:rPr lang="en-IN" sz="2000" dirty="0"/>
              <a:t>We are required to build a model using Machine Learning in order to predict the actual value of the prospective properties and decide whether to invest in them or not. </a:t>
            </a:r>
            <a:r>
              <a:rPr lang="en-IN" sz="2000" b="1" dirty="0"/>
              <a:t>For this company wants to know</a:t>
            </a:r>
            <a:r>
              <a:rPr lang="en-IN" sz="2000" dirty="0"/>
              <a:t>:</a:t>
            </a:r>
            <a:endParaRPr lang="en-IN" sz="2000" dirty="0"/>
          </a:p>
          <a:p>
            <a:pPr marL="0" indent="0" algn="just">
              <a:buNone/>
            </a:pPr>
            <a:endParaRPr lang="en-IN" sz="2000" dirty="0"/>
          </a:p>
          <a:p>
            <a:pPr lvl="0" algn="just"/>
            <a:r>
              <a:rPr lang="en-IN" sz="2000" dirty="0"/>
              <a:t>Which variables are important to predict the price of variable?</a:t>
            </a:r>
            <a:endParaRPr lang="en-IN" sz="2000" dirty="0"/>
          </a:p>
          <a:p>
            <a:pPr lvl="0" algn="just"/>
            <a:r>
              <a:rPr lang="en-IN" sz="2000" dirty="0"/>
              <a:t>How do these variables describe the price of the house?</a:t>
            </a:r>
            <a:endParaRPr lang="en-IN" sz="2000" dirty="0"/>
          </a:p>
          <a:p>
            <a:pPr marL="0" indent="0">
              <a:buNone/>
            </a:pPr>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1977" y="753228"/>
            <a:ext cx="9122205" cy="1080938"/>
          </a:xfrm>
        </p:spPr>
        <p:txBody>
          <a:bodyPr>
            <a:normAutofit fontScale="90000"/>
          </a:bodyPr>
          <a:lstStyle/>
          <a:p>
            <a:pPr algn="ctr"/>
            <a:r>
              <a:rPr lang="en-US" dirty="0"/>
              <a:t>Mathematical Models to Solve the Issue</a:t>
            </a:r>
            <a:endParaRPr lang="en-IN" dirty="0"/>
          </a:p>
        </p:txBody>
      </p:sp>
      <p:sp>
        <p:nvSpPr>
          <p:cNvPr id="3" name="Content Placeholder 2"/>
          <p:cNvSpPr>
            <a:spLocks noGrp="1"/>
          </p:cNvSpPr>
          <p:nvPr>
            <p:ph idx="1"/>
          </p:nvPr>
        </p:nvSpPr>
        <p:spPr>
          <a:xfrm>
            <a:off x="1253067" y="2588653"/>
            <a:ext cx="10041466" cy="3347535"/>
          </a:xfrm>
        </p:spPr>
        <p:txBody>
          <a:bodyPr>
            <a:normAutofit/>
          </a:bodyPr>
          <a:lstStyle/>
          <a:p>
            <a:pPr algn="just"/>
            <a:r>
              <a:rPr lang="en-US" sz="2000" dirty="0"/>
              <a:t>The project's goal is to forecast home prices using a regression-based algorithm. This research employs a variety of algorithms. The algorithms work on the basis of their own mathematical equation.</a:t>
            </a:r>
            <a:endParaRPr lang="en-US" sz="2000" dirty="0"/>
          </a:p>
          <a:p>
            <a:pPr algn="just"/>
            <a:r>
              <a:rPr lang="en-US" sz="2000" dirty="0"/>
              <a:t>This project employs two distinct data sets for training and testing. The training and testing data are first subjected to several data pre-processing stages, including data cleaning, data </a:t>
            </a:r>
            <a:r>
              <a:rPr lang="en-US" sz="2000" dirty="0" err="1"/>
              <a:t>visualisation</a:t>
            </a:r>
            <a:r>
              <a:rPr lang="en-US" sz="2000" dirty="0"/>
              <a:t>, and feature-label relationship analysis. Then, extraneous features are removed. The final model is chosen when developing a model based on the accuracy score, RMSE value, hyperparameter tuning, and cross validation score of several algorithms. then select the most important feature from among all features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3467" y="753228"/>
            <a:ext cx="8585200" cy="1080938"/>
          </a:xfrm>
        </p:spPr>
        <p:txBody>
          <a:bodyPr>
            <a:normAutofit fontScale="90000"/>
          </a:bodyPr>
          <a:lstStyle/>
          <a:p>
            <a:pPr algn="ctr"/>
            <a:r>
              <a:rPr lang="en-US" dirty="0"/>
              <a:t>Background Concepts of the Domain Problem</a:t>
            </a:r>
            <a:endParaRPr lang="en-IN" dirty="0"/>
          </a:p>
        </p:txBody>
      </p:sp>
      <p:sp>
        <p:nvSpPr>
          <p:cNvPr id="3" name="Content Placeholder 2"/>
          <p:cNvSpPr>
            <a:spLocks noGrp="1"/>
          </p:cNvSpPr>
          <p:nvPr>
            <p:ph idx="1"/>
          </p:nvPr>
        </p:nvSpPr>
        <p:spPr>
          <a:xfrm>
            <a:off x="1278467" y="2653048"/>
            <a:ext cx="9635066" cy="2951886"/>
          </a:xfrm>
        </p:spPr>
        <p:txBody>
          <a:bodyPr>
            <a:normAutofit/>
          </a:bodyPr>
          <a:lstStyle/>
          <a:p>
            <a:pPr marL="0" indent="0" algn="just">
              <a:buNone/>
            </a:pPr>
            <a:r>
              <a:rPr lang="en-US" sz="2000" dirty="0"/>
              <a:t>Machine learning approaches such as predictive modelling, market mix modelling, and recommendation systems are used by housing organizations to achieve their commercial goals. The source of our problem is one of these housing companies. It is necessary to model the cost of housing using the relevant independent variables. The model will then be used by management to determine how prices fluctuate depending on the variables. As a result, they can influence the company's strategy and focus on areas with high returns. Furthermore, using the model will assist management in better understanding how prices change in a new market.</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Sources of data and their formats</a:t>
            </a:r>
            <a:endParaRPr lang="en-IN" dirty="0"/>
          </a:p>
        </p:txBody>
      </p:sp>
      <p:sp>
        <p:nvSpPr>
          <p:cNvPr id="3" name="Content Placeholder 2"/>
          <p:cNvSpPr>
            <a:spLocks noGrp="1"/>
          </p:cNvSpPr>
          <p:nvPr>
            <p:ph idx="1"/>
          </p:nvPr>
        </p:nvSpPr>
        <p:spPr>
          <a:xfrm>
            <a:off x="1098020" y="2511379"/>
            <a:ext cx="10018713" cy="3424809"/>
          </a:xfrm>
        </p:spPr>
        <p:txBody>
          <a:bodyPr>
            <a:normAutofit/>
          </a:bodyPr>
          <a:lstStyle/>
          <a:p>
            <a:pPr algn="just"/>
            <a:r>
              <a:rPr lang="en-US" sz="2000" dirty="0"/>
              <a:t>Training data is used to train the model. It has 1168 rows and 81 columns. The model will be trained using this dataset. It has a single target variable and 80 distinct characteristics (</a:t>
            </a:r>
            <a:r>
              <a:rPr lang="en-US" sz="2000" dirty="0" err="1"/>
              <a:t>SalePrice</a:t>
            </a:r>
            <a:r>
              <a:rPr lang="en-US" sz="2000" dirty="0"/>
              <a:t>).</a:t>
            </a:r>
            <a:endParaRPr lang="en-US" sz="2000" dirty="0"/>
          </a:p>
          <a:p>
            <a:pPr algn="just"/>
            <a:r>
              <a:rPr lang="en-US" sz="2000" dirty="0"/>
              <a:t>In contrast, test data has 292 rows and 80 columns. After selecting the appropriate model, the model predicts the target variable for the test data.</a:t>
            </a:r>
            <a:endParaRPr lang="en-US" sz="2000" dirty="0"/>
          </a:p>
          <a:p>
            <a:pPr algn="just"/>
            <a:r>
              <a:rPr lang="en-US" sz="2000" dirty="0"/>
              <a:t>The data format is determined using the info() method. There are 43 category columns among the 81 columns.</a:t>
            </a:r>
            <a:endParaRPr lang="en-I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pPr algn="ctr"/>
            <a:r>
              <a:rPr lang="en-US" dirty="0"/>
              <a:t>Exploratory Data Analysis</a:t>
            </a:r>
            <a:endParaRPr lang="en-IN" dirty="0"/>
          </a:p>
        </p:txBody>
      </p:sp>
      <p:sp>
        <p:nvSpPr>
          <p:cNvPr id="3" name="Subtitle 2"/>
          <p:cNvSpPr>
            <a:spLocks noGrp="1"/>
          </p:cNvSpPr>
          <p:nvPr>
            <p:ph type="subTitle" idx="1"/>
          </p:nvPr>
        </p:nvSpPr>
        <p:spPr/>
        <p:txBody>
          <a:bodyPr/>
          <a:lstStyle/>
          <a:p>
            <a:pPr algn="ctr"/>
            <a:r>
              <a:rPr lang="en-US" dirty="0"/>
              <a:t>Feature analysis observation exploration.</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Flow Tasks Perform</a:t>
            </a:r>
            <a:endParaRPr lang="en-IN" dirty="0"/>
          </a:p>
        </p:txBody>
      </p:sp>
      <p:sp>
        <p:nvSpPr>
          <p:cNvPr id="3" name="Content Placeholder 2"/>
          <p:cNvSpPr>
            <a:spLocks noGrp="1"/>
          </p:cNvSpPr>
          <p:nvPr>
            <p:ph idx="1"/>
          </p:nvPr>
        </p:nvSpPr>
        <p:spPr/>
        <p:txBody>
          <a:bodyPr>
            <a:normAutofit lnSpcReduction="10000"/>
          </a:bodyPr>
          <a:lstStyle/>
          <a:p>
            <a:pPr marL="273050" indent="-273050" algn="just">
              <a:buFont typeface="Wingdings" panose="05000000000000000000" pitchFamily="2" charset="2"/>
              <a:buChar char="§"/>
            </a:pPr>
            <a:r>
              <a:rPr lang="en-US" sz="2200" dirty="0"/>
              <a:t>Feature Engineering for extraction of few new features out of existing features</a:t>
            </a:r>
            <a:endParaRPr lang="en-US" sz="2200" dirty="0"/>
          </a:p>
          <a:p>
            <a:pPr marL="273050" indent="-273050" algn="just">
              <a:buFont typeface="Wingdings" panose="05000000000000000000" pitchFamily="2" charset="2"/>
              <a:buChar char="§"/>
            </a:pPr>
            <a:r>
              <a:rPr lang="en-US" sz="2200" dirty="0"/>
              <a:t>Check the presence of duplicate or any data error.</a:t>
            </a:r>
            <a:endParaRPr lang="en-US" sz="2200" dirty="0"/>
          </a:p>
          <a:p>
            <a:pPr marL="273050" indent="-273050" algn="just">
              <a:buFont typeface="Wingdings" panose="05000000000000000000" pitchFamily="2" charset="2"/>
              <a:buChar char="§"/>
            </a:pPr>
            <a:r>
              <a:rPr lang="en-US" sz="2200" dirty="0"/>
              <a:t>Missing values present in data set.</a:t>
            </a:r>
            <a:endParaRPr lang="en-US" sz="2200" dirty="0"/>
          </a:p>
          <a:p>
            <a:pPr marL="273050" indent="-273050" algn="just">
              <a:buFont typeface="Wingdings" panose="05000000000000000000" pitchFamily="2" charset="2"/>
              <a:buChar char="§"/>
            </a:pPr>
            <a:r>
              <a:rPr lang="en-US" sz="2200" dirty="0"/>
              <a:t>Imputation of missing value with mean, median or mode is performed.</a:t>
            </a:r>
            <a:endParaRPr lang="en-US" sz="2200" dirty="0"/>
          </a:p>
          <a:p>
            <a:pPr marL="273050" indent="-273050" algn="just">
              <a:buFont typeface="Wingdings" panose="05000000000000000000" pitchFamily="2" charset="2"/>
              <a:buChar char="§"/>
            </a:pPr>
            <a:r>
              <a:rPr lang="en-US" sz="2200" dirty="0"/>
              <a:t>Feature selection</a:t>
            </a:r>
            <a:endParaRPr lang="en-US" sz="2200" dirty="0"/>
          </a:p>
          <a:p>
            <a:pPr marL="273050" indent="-273050" algn="just">
              <a:buFont typeface="Wingdings" panose="05000000000000000000" pitchFamily="2" charset="2"/>
              <a:buChar char="§"/>
            </a:pPr>
            <a:r>
              <a:rPr lang="en-US" sz="2200" dirty="0"/>
              <a:t>Finding Final model with respect to best R2 Score, RMSE</a:t>
            </a:r>
            <a:endParaRPr lang="en-US" sz="2200" dirty="0"/>
          </a:p>
          <a:p>
            <a:pPr marL="273050" indent="-273050" algn="just">
              <a:buFont typeface="Wingdings" panose="05000000000000000000" pitchFamily="2" charset="2"/>
              <a:buChar char="§"/>
            </a:pPr>
            <a:r>
              <a:rPr lang="en-US" sz="2200" dirty="0"/>
              <a:t>Label Encoding of Categorical features</a:t>
            </a:r>
            <a:endParaRPr lang="en-US" sz="2200" dirty="0"/>
          </a:p>
          <a:p>
            <a:pPr marL="273050" indent="-273050" algn="just">
              <a:buFont typeface="Wingdings" panose="05000000000000000000" pitchFamily="2" charset="2"/>
              <a:buChar char="§"/>
            </a:pPr>
            <a:r>
              <a:rPr lang="en-US" sz="2200" dirty="0"/>
              <a:t>Splitting of dataset into input &amp; target feature</a:t>
            </a:r>
            <a:endParaRPr lang="en-US" sz="2200" dirty="0"/>
          </a:p>
          <a:p>
            <a:pPr marL="273050" indent="-273050" algn="just">
              <a:buFont typeface="Wingdings" panose="05000000000000000000" pitchFamily="2" charset="2"/>
              <a:buChar char="§"/>
            </a:pPr>
            <a:r>
              <a:rPr lang="en-US" sz="2200" dirty="0"/>
              <a:t>Standard Scaling of data</a:t>
            </a:r>
            <a:endParaRPr lang="en-IN" sz="2200" dirty="0"/>
          </a:p>
          <a:p>
            <a:pPr marL="0" indent="0">
              <a:buNone/>
            </a:pP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1">
            <a:extLst>
              <a:ext uri="{28A0092B-C50C-407E-A947-70E740481C1C}">
                <a14:useLocalDpi xmlns:a14="http://schemas.microsoft.com/office/drawing/2010/main" val="0"/>
              </a:ext>
            </a:extLst>
          </a:blip>
          <a:srcRect/>
          <a:stretch>
            <a:fillRect/>
          </a:stretch>
        </p:blipFill>
        <p:spPr bwMode="auto">
          <a:xfrm>
            <a:off x="1667933" y="495402"/>
            <a:ext cx="4013200" cy="2363707"/>
          </a:xfrm>
          <a:prstGeom prst="rect">
            <a:avLst/>
          </a:prstGeom>
          <a:noFill/>
          <a:ln>
            <a:noFill/>
          </a:ln>
        </p:spPr>
      </p:pic>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2833353" y="3431786"/>
            <a:ext cx="6040191" cy="2595527"/>
          </a:xfrm>
          <a:prstGeom prst="rect">
            <a:avLst/>
          </a:prstGeom>
          <a:noFill/>
          <a:ln>
            <a:noFill/>
          </a:ln>
        </p:spPr>
      </p:pic>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5999408" y="591490"/>
            <a:ext cx="3762777" cy="2267620"/>
          </a:xfrm>
          <a:prstGeom prst="rect">
            <a:avLst/>
          </a:prstGeom>
          <a:noFill/>
          <a:ln>
            <a:noFill/>
          </a:ln>
        </p:spPr>
      </p:pic>
    </p:spTree>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0</TotalTime>
  <Words>8030</Words>
  <Application>WPS Presentation</Application>
  <PresentationFormat>Widescreen</PresentationFormat>
  <Paragraphs>241</Paragraphs>
  <Slides>28</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28</vt:i4>
      </vt:variant>
    </vt:vector>
  </HeadingPairs>
  <TitlesOfParts>
    <vt:vector size="41" baseType="lpstr">
      <vt:lpstr>Arial</vt:lpstr>
      <vt:lpstr>SimSun</vt:lpstr>
      <vt:lpstr>Wingdings</vt:lpstr>
      <vt:lpstr>Corbel</vt:lpstr>
      <vt:lpstr>Microsoft YaHei</vt:lpstr>
      <vt:lpstr>Arial Unicode MS</vt:lpstr>
      <vt:lpstr>Calibri</vt:lpstr>
      <vt:lpstr>Bahnschrift SemiLight</vt:lpstr>
      <vt:lpstr>Mangal</vt:lpstr>
      <vt:lpstr>Segoe Print</vt:lpstr>
      <vt:lpstr>Arial Black</vt:lpstr>
      <vt:lpstr>Times New Roman</vt:lpstr>
      <vt:lpstr>Basis</vt:lpstr>
      <vt:lpstr>Housing Price Predication and  Analysis</vt:lpstr>
      <vt:lpstr>           Housing Price Prediction </vt:lpstr>
      <vt:lpstr>     Problem Statement </vt:lpstr>
      <vt:lpstr>Mathematical Models to Solve the Issue</vt:lpstr>
      <vt:lpstr>Background Concepts of the Domain Problem</vt:lpstr>
      <vt:lpstr>Sources of data and their formats</vt:lpstr>
      <vt:lpstr>Exploratory Data Analysis</vt:lpstr>
      <vt:lpstr>Project Flow Tasks Perform</vt:lpstr>
      <vt:lpstr>PowerPoint 演示文稿</vt:lpstr>
      <vt:lpstr>Observations:</vt:lpstr>
      <vt:lpstr>Observations:</vt:lpstr>
      <vt:lpstr>PowerPoint 演示文稿</vt:lpstr>
      <vt:lpstr>Observations:</vt:lpstr>
      <vt:lpstr>1. Average LotFrontage is around 50-80 2. A lot of outliers are present. 3. There is No Significant relationship found between SalePrice &amp; LotFrontage.</vt:lpstr>
      <vt:lpstr>PowerPoint 演示文稿</vt:lpstr>
      <vt:lpstr>Observations:</vt:lpstr>
      <vt:lpstr>PowerPoint 演示文稿</vt:lpstr>
      <vt:lpstr>Observations:</vt:lpstr>
      <vt:lpstr>PowerPoint 演示文稿</vt:lpstr>
      <vt:lpstr>Observations:</vt:lpstr>
      <vt:lpstr>PowerPoint 演示文稿</vt:lpstr>
      <vt:lpstr>Observations:</vt:lpstr>
      <vt:lpstr>Correlation:</vt:lpstr>
      <vt:lpstr>Machine Learning Algorithm Used</vt:lpstr>
      <vt:lpstr>ML Model Building Flow</vt:lpstr>
      <vt:lpstr>Principal Findings and Study Conclusions</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Predication &amp; Analysis Project</dc:title>
  <dc:creator>user</dc:creator>
  <cp:lastModifiedBy>91741</cp:lastModifiedBy>
  <cp:revision>44</cp:revision>
  <dcterms:created xsi:type="dcterms:W3CDTF">2022-10-22T10:42:00Z</dcterms:created>
  <dcterms:modified xsi:type="dcterms:W3CDTF">2022-11-26T20:15:20Z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4C93FBC6B9AD4BA59A6F6ACFA169C6DF</vt:lpwstr>
  </property>
  <property fmtid="{D5CDD505-2E9C-101B-9397-08002B2CF9AE}" pid="3" name="KSOProductBuildVer">
    <vt:lpwstr>1033-11.2.0.11388</vt:lpwstr>
  </property>
</Properties>
</file>