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60" r:id="rId6"/>
    <p:sldId id="261" r:id="rId7"/>
    <p:sldId id="265" r:id="rId8"/>
    <p:sldId id="263" r:id="rId9"/>
    <p:sldId id="291" r:id="rId10"/>
    <p:sldId id="268" r:id="rId11"/>
    <p:sldId id="269" r:id="rId12"/>
    <p:sldId id="271" r:id="rId13"/>
    <p:sldId id="270" r:id="rId14"/>
    <p:sldId id="272" r:id="rId15"/>
    <p:sldId id="273" r:id="rId16"/>
    <p:sldId id="275" r:id="rId17"/>
    <p:sldId id="292" r:id="rId18"/>
    <p:sldId id="285" r:id="rId19"/>
    <p:sldId id="283" r:id="rId20"/>
    <p:sldId id="284" r:id="rId21"/>
    <p:sldId id="286" r:id="rId22"/>
    <p:sldId id="287" r:id="rId23"/>
    <p:sldId id="288" r:id="rId24"/>
    <p:sldId id="293" r:id="rId25"/>
    <p:sldId id="289"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fld id="{5586B75A-687E-405C-8A0B-8D00578BA2C3}" type="datetimeFigureOut">
              <a:rPr lang="en-US" smtClean="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86B75A-687E-405C-8A0B-8D00578BA2C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586B75A-687E-405C-8A0B-8D00578BA2C3}" type="datetimeFigureOut">
              <a:rPr lang="en-US" smtClean="0"/>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2733709"/>
            <a:ext cx="8937937" cy="1373070"/>
          </a:xfrm>
        </p:spPr>
        <p:txBody>
          <a:bodyPr>
            <a:normAutofit/>
          </a:bodyPr>
          <a:lstStyle/>
          <a:p>
            <a:pPr algn="ctr"/>
            <a:r>
              <a:rPr lang="en-IN" sz="4400" b="1" dirty="0">
                <a:ln w="12700" cmpd="sng">
                  <a:solidFill>
                    <a:schemeClr val="accent4"/>
                  </a:solidFill>
                  <a:prstDash val="solid"/>
                </a:ln>
              </a:rPr>
              <a:t>CAR PRICE PREDICTION</a:t>
            </a:r>
            <a:br>
              <a:rPr lang="en-IN" sz="4400" dirty="0"/>
            </a:br>
            <a:r>
              <a:rPr lang="en-IN" sz="4400" b="1" dirty="0">
                <a:ln w="12700" cmpd="sng">
                  <a:solidFill>
                    <a:schemeClr val="accent4"/>
                  </a:solidFill>
                  <a:prstDash val="solid"/>
                </a:ln>
              </a:rPr>
              <a:t>using Machine Learning</a:t>
            </a:r>
            <a:endParaRPr lang="en-IN" sz="4800" dirty="0"/>
          </a:p>
        </p:txBody>
      </p:sp>
      <p:sp>
        <p:nvSpPr>
          <p:cNvPr id="3" name="Subtitle 2"/>
          <p:cNvSpPr>
            <a:spLocks noGrp="1"/>
          </p:cNvSpPr>
          <p:nvPr>
            <p:ph type="subTitle" idx="1"/>
          </p:nvPr>
        </p:nvSpPr>
        <p:spPr>
          <a:xfrm>
            <a:off x="680322" y="5357611"/>
            <a:ext cx="8144134" cy="1094704"/>
          </a:xfrm>
        </p:spPr>
        <p:txBody>
          <a:bodyPr/>
          <a:lstStyle/>
          <a:p>
            <a:r>
              <a:rPr lang="en-US" dirty="0"/>
              <a:t>By- SHALINI ROY</a:t>
            </a:r>
            <a:endParaRPr lang="en-US" dirty="0"/>
          </a:p>
          <a:p>
            <a:r>
              <a:rPr lang="en-US" dirty="0"/>
              <a:t>Internship Batch No- 32</a:t>
            </a:r>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223242" y="208644"/>
            <a:ext cx="1604691" cy="10381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241" y="4520485"/>
            <a:ext cx="10607831" cy="1687131"/>
          </a:xfrm>
        </p:spPr>
        <p:txBody>
          <a:bodyPr anchor="t">
            <a:normAutofit/>
          </a:bodyPr>
          <a:lstStyle/>
          <a:p>
            <a:r>
              <a:rPr lang="en-IN" sz="2000" dirty="0"/>
              <a:t>1. There are two Transmission type, Manual and Automatic.</a:t>
            </a:r>
            <a:br>
              <a:rPr lang="en-IN" sz="2000" dirty="0"/>
            </a:br>
            <a:r>
              <a:rPr lang="en-IN" sz="2000" dirty="0"/>
              <a:t>2. </a:t>
            </a:r>
            <a:r>
              <a:rPr lang="en-IN" sz="2000" dirty="0" err="1"/>
              <a:t>Maximim</a:t>
            </a:r>
            <a:r>
              <a:rPr lang="en-IN" sz="2000" dirty="0"/>
              <a:t> transmission is Manual.</a:t>
            </a:r>
            <a:br>
              <a:rPr lang="en-IN" sz="2000" dirty="0"/>
            </a:br>
            <a:r>
              <a:rPr lang="en-IN" sz="2000" dirty="0"/>
              <a:t>3. The pricing is high if the Transmission is Automatic</a:t>
            </a:r>
            <a:br>
              <a:rPr lang="en-IN" sz="2000" dirty="0"/>
            </a:br>
            <a:r>
              <a:rPr lang="en-IN" sz="2000" dirty="0"/>
              <a:t>4. </a:t>
            </a:r>
            <a:r>
              <a:rPr lang="en-IN" sz="2000" dirty="0" err="1"/>
              <a:t>Maximim</a:t>
            </a:r>
            <a:r>
              <a:rPr lang="en-IN" sz="2000" dirty="0"/>
              <a:t> </a:t>
            </a:r>
            <a:r>
              <a:rPr lang="en-IN" sz="2000" dirty="0" err="1"/>
              <a:t>Insurance_Validity</a:t>
            </a:r>
            <a:r>
              <a:rPr lang="en-IN" sz="2000" dirty="0"/>
              <a:t> is Comprehensive which is 2055.</a:t>
            </a:r>
            <a:br>
              <a:rPr lang="en-IN" sz="2000" dirty="0"/>
            </a:br>
            <a:r>
              <a:rPr lang="en-IN" sz="2000" dirty="0"/>
              <a:t>5. No such relationship between </a:t>
            </a:r>
            <a:r>
              <a:rPr lang="en-IN" sz="2000" dirty="0" err="1"/>
              <a:t>Insurance_Validity</a:t>
            </a:r>
            <a:r>
              <a:rPr lang="en-IN" sz="2000" dirty="0"/>
              <a:t> and </a:t>
            </a:r>
            <a:r>
              <a:rPr lang="en-IN" sz="2000" dirty="0" err="1"/>
              <a:t>corrosponding</a:t>
            </a:r>
            <a:r>
              <a:rPr lang="en-IN" sz="2000" dirty="0"/>
              <a:t> price.</a:t>
            </a:r>
            <a:endParaRPr lang="en-IN" sz="2000"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32394" y="1016840"/>
            <a:ext cx="5507798" cy="274226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270603" y="1016840"/>
            <a:ext cx="5655234" cy="27824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888240" y="355980"/>
            <a:ext cx="6191250" cy="2771775"/>
          </a:xfrm>
          <a:prstGeom prst="rect">
            <a:avLst/>
          </a:prstGeom>
          <a:noFill/>
          <a:ln>
            <a:noFill/>
          </a:ln>
        </p:spPr>
      </p:pic>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455688" y="3414833"/>
            <a:ext cx="6191250" cy="2960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5" name="Content Placeholder 4"/>
          <p:cNvSpPr>
            <a:spLocks noGrp="1"/>
          </p:cNvSpPr>
          <p:nvPr>
            <p:ph idx="1"/>
          </p:nvPr>
        </p:nvSpPr>
        <p:spPr/>
        <p:txBody>
          <a:bodyPr>
            <a:normAutofit/>
          </a:bodyPr>
          <a:lstStyle/>
          <a:p>
            <a:pPr marL="0" indent="0">
              <a:buNone/>
            </a:pPr>
            <a:endParaRPr lang="en-IN" sz="2000" dirty="0"/>
          </a:p>
          <a:p>
            <a:pPr>
              <a:buFont typeface="Wingdings" panose="05000000000000000000" charset="0"/>
              <a:buChar char="Ø"/>
            </a:pPr>
            <a:r>
              <a:rPr lang="en-IN" sz="2000" dirty="0"/>
              <a:t>Maximum medianamnt_loans30 that is Median of amounts of loan taken by the user in last 30 days is 0.0.</a:t>
            </a:r>
            <a:endParaRPr lang="en-IN" sz="2000" dirty="0"/>
          </a:p>
          <a:p>
            <a:pPr>
              <a:buFont typeface="Wingdings" panose="05000000000000000000" charset="0"/>
              <a:buChar char="Ø"/>
            </a:pPr>
            <a:r>
              <a:rPr lang="en-IN" sz="2000" dirty="0"/>
              <a:t>No defaulter for medianamnt_loans30 equal to 1.5, 2.0, 3.0 </a:t>
            </a:r>
            <a:endParaRPr lang="en-IN" sz="2000" dirty="0"/>
          </a:p>
          <a:p>
            <a:pPr>
              <a:buFont typeface="Wingdings" panose="05000000000000000000" charset="0"/>
              <a:buChar char="Ø"/>
            </a:pPr>
            <a:r>
              <a:rPr lang="en-IN" sz="2000" dirty="0"/>
              <a:t>Maximum medianamnt_loans90 that is Median of amounts of loan taken by the user in last 90 days is 0.0.</a:t>
            </a:r>
            <a:endParaRPr lang="en-IN" sz="2000" dirty="0"/>
          </a:p>
          <a:p>
            <a:pPr>
              <a:buFont typeface="Wingdings" panose="05000000000000000000" charset="0"/>
              <a:buChar char="Ø"/>
            </a:pPr>
            <a:r>
              <a:rPr lang="en-IN" sz="2000" dirty="0"/>
              <a:t>No defaulter for medianamnt_loans90 equal to 1.5, 2.0, 3.0</a:t>
            </a:r>
            <a:endParaRPr lang="en-IN" sz="2000" dirty="0"/>
          </a:p>
          <a:p>
            <a:pPr>
              <a:buFont typeface="Wingdings" panose="05000000000000000000" charset="0"/>
              <a:buChar char="Ø"/>
            </a:pPr>
            <a:r>
              <a:rPr lang="en-IN" sz="2000" dirty="0"/>
              <a:t>Amount of last recharge of main account is maximum for 770, 1539.</a:t>
            </a:r>
            <a:endParaRPr lang="en-IN" sz="2000" dirty="0"/>
          </a:p>
          <a:p>
            <a:pPr>
              <a:buFont typeface="Wingdings" panose="05000000000000000000" charset="0"/>
              <a:buChar char="Ø"/>
            </a:pPr>
            <a:r>
              <a:rPr lang="en-IN" sz="2000" dirty="0"/>
              <a:t>Max defaulter are from </a:t>
            </a:r>
            <a:r>
              <a:rPr lang="en-IN" sz="2000" dirty="0" err="1"/>
              <a:t>last_rech_amt_ma</a:t>
            </a:r>
            <a:r>
              <a:rPr lang="en-IN" sz="2000" dirty="0"/>
              <a:t>=0.</a:t>
            </a:r>
            <a:endParaRPr lang="en-IN" sz="2000" dirty="0"/>
          </a:p>
          <a:p>
            <a:endParaRPr lang="en-IN" sz="2000"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490203" y="189897"/>
            <a:ext cx="5308040" cy="3351793"/>
          </a:xfrm>
          <a:prstGeom prst="rect">
            <a:avLst/>
          </a:prstGeom>
          <a:noFill/>
          <a:ln>
            <a:noFill/>
          </a:ln>
        </p:spPr>
      </p:pic>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17184" y="2988971"/>
            <a:ext cx="5651075" cy="31671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3" name="Content Placeholder 2"/>
          <p:cNvSpPr>
            <a:spLocks noGrp="1"/>
          </p:cNvSpPr>
          <p:nvPr>
            <p:ph idx="1"/>
          </p:nvPr>
        </p:nvSpPr>
        <p:spPr>
          <a:xfrm>
            <a:off x="680321" y="2614411"/>
            <a:ext cx="9613861" cy="3321778"/>
          </a:xfrm>
        </p:spPr>
        <p:txBody>
          <a:bodyPr>
            <a:normAutofit/>
          </a:bodyPr>
          <a:lstStyle/>
          <a:p>
            <a:pPr>
              <a:buFont typeface="Wingdings" panose="05000000000000000000" charset="0"/>
              <a:buChar char="Ø"/>
            </a:pPr>
            <a:r>
              <a:rPr lang="en-IN" sz="2000" dirty="0"/>
              <a:t> Around 85% car is 5 seater.</a:t>
            </a:r>
            <a:endParaRPr lang="en-IN" sz="2000" dirty="0"/>
          </a:p>
          <a:p>
            <a:pPr>
              <a:buFont typeface="Wingdings" panose="05000000000000000000" charset="0"/>
              <a:buChar char="Ø"/>
            </a:pPr>
            <a:r>
              <a:rPr lang="en-IN" sz="2000" dirty="0"/>
              <a:t> Very few cars are 9 or 10 seater.</a:t>
            </a:r>
            <a:endParaRPr lang="en-IN" sz="2000" dirty="0"/>
          </a:p>
          <a:p>
            <a:pPr>
              <a:buFont typeface="Wingdings" panose="05000000000000000000" charset="0"/>
              <a:buChar char="Ø"/>
            </a:pPr>
            <a:r>
              <a:rPr lang="en-IN" sz="2000" dirty="0"/>
              <a:t>Among all 7 cars are 2 seater and they are very high in price.</a:t>
            </a:r>
            <a:endParaRPr lang="en-IN" sz="2000" dirty="0"/>
          </a:p>
          <a:p>
            <a:pPr>
              <a:buFont typeface="Wingdings" panose="05000000000000000000" charset="0"/>
              <a:buChar char="Ø"/>
            </a:pPr>
            <a:r>
              <a:rPr lang="en-IN" sz="2000" dirty="0"/>
              <a:t>Price is very less for 9 and 10 seated car</a:t>
            </a:r>
            <a:endParaRPr lang="en-IN" sz="2000" dirty="0"/>
          </a:p>
          <a:p>
            <a:pPr>
              <a:buFont typeface="Wingdings" panose="05000000000000000000" charset="0"/>
              <a:buChar char="Ø"/>
            </a:pPr>
            <a:r>
              <a:rPr lang="en-IN" sz="2000" dirty="0"/>
              <a:t>No of cylinder of maximum car is 4 followed by 3,</a:t>
            </a:r>
            <a:endParaRPr lang="en-IN" sz="2000" dirty="0"/>
          </a:p>
          <a:p>
            <a:pPr>
              <a:buFont typeface="Wingdings" panose="05000000000000000000" charset="0"/>
              <a:buChar char="Ø"/>
            </a:pPr>
            <a:r>
              <a:rPr lang="en-IN" sz="2000" dirty="0"/>
              <a:t>Car price is high for 8 and 10 cylinder.</a:t>
            </a:r>
            <a:endParaRPr lang="en-IN" sz="2000" dirty="0"/>
          </a:p>
          <a:p>
            <a:endParaRPr lang="en-IN" sz="2000" dirty="0"/>
          </a:p>
          <a:p>
            <a:pPr marL="0" indent="0" algn="just">
              <a:buNone/>
            </a:pP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observations:</a:t>
            </a:r>
            <a:endParaRPr lang="en-IN"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IN" dirty="0" err="1"/>
              <a:t>Maximim</a:t>
            </a:r>
            <a:r>
              <a:rPr lang="en-IN" dirty="0"/>
              <a:t> </a:t>
            </a:r>
            <a:r>
              <a:rPr lang="en-IN" dirty="0" err="1"/>
              <a:t>Turbo_charger</a:t>
            </a:r>
            <a:r>
              <a:rPr lang="en-IN" dirty="0"/>
              <a:t> type is No.</a:t>
            </a:r>
            <a:endParaRPr lang="en-IN" dirty="0"/>
          </a:p>
          <a:p>
            <a:pPr>
              <a:buFont typeface="Wingdings" panose="05000000000000000000" charset="0"/>
              <a:buChar char="Ø"/>
            </a:pPr>
            <a:r>
              <a:rPr lang="en-IN" dirty="0"/>
              <a:t>Only 2 are Twin type and their price is high.</a:t>
            </a:r>
            <a:endParaRPr lang="en-IN" dirty="0"/>
          </a:p>
          <a:p>
            <a:pPr>
              <a:buFont typeface="Wingdings" panose="05000000000000000000" charset="0"/>
              <a:buChar char="Ø"/>
            </a:pPr>
            <a:r>
              <a:rPr lang="en-IN" dirty="0"/>
              <a:t>Maximum </a:t>
            </a:r>
            <a:r>
              <a:rPr lang="en-IN" dirty="0" err="1"/>
              <a:t>Front_Brake_Type</a:t>
            </a:r>
            <a:r>
              <a:rPr lang="en-IN" dirty="0"/>
              <a:t> is Disc and Ventilated Disc.</a:t>
            </a:r>
            <a:endParaRPr lang="en-IN" dirty="0"/>
          </a:p>
          <a:p>
            <a:pPr>
              <a:buFont typeface="Wingdings" panose="05000000000000000000" charset="0"/>
              <a:buChar char="Ø"/>
            </a:pPr>
            <a:r>
              <a:rPr lang="en-IN" dirty="0"/>
              <a:t>Minimum type is Dual Circuit with ABS, ABS with BAS, Vacuum assisted hydraulic dual circuit w, Single Piston Sliding </a:t>
            </a:r>
            <a:r>
              <a:rPr lang="en-IN" dirty="0" err="1"/>
              <a:t>Caliper</a:t>
            </a:r>
            <a:r>
              <a:rPr lang="en-IN" dirty="0"/>
              <a:t>, Vented Disc.</a:t>
            </a:r>
            <a:endParaRPr lang="en-IN" dirty="0"/>
          </a:p>
          <a:p>
            <a:pPr>
              <a:buFont typeface="Wingdings" panose="05000000000000000000" charset="0"/>
              <a:buChar char="Ø"/>
            </a:pPr>
            <a:r>
              <a:rPr lang="en-IN" dirty="0"/>
              <a:t>The car price is high if </a:t>
            </a:r>
            <a:r>
              <a:rPr lang="en-IN" dirty="0" err="1"/>
              <a:t>Front_Brake_Type</a:t>
            </a:r>
            <a:r>
              <a:rPr lang="en-IN" dirty="0"/>
              <a:t> is Six piston </a:t>
            </a:r>
            <a:r>
              <a:rPr lang="en-IN" dirty="0" err="1"/>
              <a:t>claipers</a:t>
            </a:r>
            <a:r>
              <a:rPr lang="en-IN" dirty="0"/>
              <a:t>.</a:t>
            </a:r>
            <a:endParaRPr lang="en-IN" dirty="0"/>
          </a:p>
          <a:p>
            <a:pPr>
              <a:buFont typeface="Wingdings" panose="05000000000000000000" charset="0"/>
              <a:buChar char="Ø"/>
            </a:pPr>
            <a:r>
              <a:rPr lang="en-IN" dirty="0"/>
              <a:t>Maximum car are Power </a:t>
            </a:r>
            <a:r>
              <a:rPr lang="en-IN" dirty="0" err="1"/>
              <a:t>Steering_Type</a:t>
            </a:r>
            <a:r>
              <a:rPr lang="en-IN" dirty="0"/>
              <a:t> and it's price is also high compare to other steering types.</a:t>
            </a:r>
            <a:endParaRPr lang="en-IN" dirty="0"/>
          </a:p>
          <a:p>
            <a:pPr>
              <a:buFont typeface="Wingdings" panose="05000000000000000000" charset="0"/>
              <a:buChar char="Ø"/>
            </a:pPr>
            <a:r>
              <a:rPr lang="en-IN" dirty="0"/>
              <a:t>Hydraulic </a:t>
            </a:r>
            <a:r>
              <a:rPr lang="en-IN" dirty="0" err="1"/>
              <a:t>Steering_Type</a:t>
            </a:r>
            <a:r>
              <a:rPr lang="en-IN" dirty="0"/>
              <a:t> is most rare.</a:t>
            </a:r>
            <a:endParaRPr lang="en-IN"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endParaRPr lang="en-IN" dirty="0"/>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IN" dirty="0"/>
              <a:t>The car price is low if the </a:t>
            </a:r>
            <a:r>
              <a:rPr lang="en-IN" dirty="0" err="1"/>
              <a:t>Steering_Type</a:t>
            </a:r>
            <a:r>
              <a:rPr lang="en-IN" dirty="0"/>
              <a:t> is Hydraulic or Manual.</a:t>
            </a:r>
            <a:endParaRPr lang="en-IN" dirty="0"/>
          </a:p>
          <a:p>
            <a:pPr>
              <a:buFont typeface="Wingdings" panose="05000000000000000000" charset="0"/>
              <a:buChar char="Ø"/>
            </a:pPr>
            <a:r>
              <a:rPr lang="en-IN" dirty="0"/>
              <a:t>Maximum tyre is </a:t>
            </a:r>
            <a:r>
              <a:rPr lang="en-IN" dirty="0" err="1"/>
              <a:t>Tubeless_Radial</a:t>
            </a:r>
            <a:r>
              <a:rPr lang="en-IN" dirty="0"/>
              <a:t> and it's price is low.</a:t>
            </a:r>
            <a:endParaRPr lang="en-IN" dirty="0"/>
          </a:p>
          <a:p>
            <a:pPr>
              <a:buFont typeface="Wingdings" panose="05000000000000000000" charset="0"/>
              <a:buChar char="Ø"/>
            </a:pPr>
            <a:r>
              <a:rPr lang="en-IN" dirty="0"/>
              <a:t>Tubeless_ </a:t>
            </a:r>
            <a:r>
              <a:rPr lang="en-IN" dirty="0" err="1"/>
              <a:t>Runflat</a:t>
            </a:r>
            <a:r>
              <a:rPr lang="en-IN" dirty="0"/>
              <a:t> is the most rare type and it is the cosier tyre compare to other types.</a:t>
            </a:r>
            <a:endParaRPr lang="en-IN" dirty="0"/>
          </a:p>
          <a:p>
            <a:pPr>
              <a:buFont typeface="Wingdings" panose="05000000000000000000" charset="0"/>
              <a:buChar char="Ø"/>
            </a:pPr>
            <a:r>
              <a:rPr lang="en-IN" dirty="0"/>
              <a:t>For maximum case, car age is 5 followed by 4.</a:t>
            </a:r>
            <a:endParaRPr lang="en-IN" dirty="0"/>
          </a:p>
          <a:p>
            <a:pPr>
              <a:buFont typeface="Wingdings" panose="05000000000000000000" charset="0"/>
              <a:buChar char="Ø"/>
            </a:pPr>
            <a:r>
              <a:rPr lang="en-IN" dirty="0"/>
              <a:t>Car price is high for 1 and 2 year old car.</a:t>
            </a:r>
            <a:endParaRPr lang="en-IN" dirty="0"/>
          </a:p>
          <a:p>
            <a:pPr>
              <a:buFont typeface="Wingdings" panose="05000000000000000000" charset="0"/>
              <a:buChar char="Ø"/>
            </a:pPr>
            <a:r>
              <a:rPr lang="en-IN" dirty="0"/>
              <a:t>The car price is very low if the age of the car is above 12 years.</a:t>
            </a:r>
            <a:endParaRPr lang="en-IN" dirty="0"/>
          </a:p>
          <a:p>
            <a:pPr>
              <a:buFont typeface="Wingdings" panose="05000000000000000000" charset="0"/>
              <a:buChar char="Ø"/>
            </a:pPr>
            <a:r>
              <a:rPr lang="en-IN" dirty="0"/>
              <a:t>Maximum </a:t>
            </a:r>
            <a:r>
              <a:rPr lang="en-IN" dirty="0" err="1"/>
              <a:t>milage</a:t>
            </a:r>
            <a:r>
              <a:rPr lang="en-IN" dirty="0"/>
              <a:t> is around 20 (range is 10 to 30)</a:t>
            </a:r>
            <a:endParaRPr lang="en-IN" dirty="0"/>
          </a:p>
          <a:p>
            <a:pPr>
              <a:buFont typeface="Wingdings" panose="05000000000000000000" charset="0"/>
              <a:buChar char="Ø"/>
            </a:pPr>
            <a:r>
              <a:rPr lang="en-IN" dirty="0"/>
              <a:t>Most of the cases the price is high if the torque is high value.</a:t>
            </a:r>
            <a:endParaRPr lang="en-IN" dirty="0"/>
          </a:p>
          <a:p>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a:t>
            </a:r>
            <a:endParaRPr lang="en-IN" dirty="0"/>
          </a:p>
        </p:txBody>
      </p:sp>
      <p:sp>
        <p:nvSpPr>
          <p:cNvPr id="4" name="Text Placeholder 3"/>
          <p:cNvSpPr>
            <a:spLocks noGrp="1"/>
          </p:cNvSpPr>
          <p:nvPr>
            <p:ph type="body" sz="half" idx="2"/>
          </p:nvPr>
        </p:nvSpPr>
        <p:spPr>
          <a:xfrm>
            <a:off x="680323" y="2562896"/>
            <a:ext cx="3876256" cy="3373292"/>
          </a:xfrm>
        </p:spPr>
        <p:txBody>
          <a:bodyPr anchor="t">
            <a:normAutofit/>
          </a:bodyPr>
          <a:lstStyle/>
          <a:p>
            <a:pPr marL="342900" indent="-342900">
              <a:buFont typeface="Wingdings" panose="05000000000000000000" charset="0"/>
              <a:buChar char="Ø"/>
            </a:pPr>
            <a:r>
              <a:rPr lang="en-IN" sz="2000" dirty="0" err="1"/>
              <a:t>Brand_Name</a:t>
            </a:r>
            <a:r>
              <a:rPr lang="en-IN" sz="2000" dirty="0"/>
              <a:t> and </a:t>
            </a:r>
            <a:r>
              <a:rPr lang="en-IN" sz="2000" dirty="0" err="1"/>
              <a:t>Model_Name</a:t>
            </a:r>
            <a:r>
              <a:rPr lang="en-IN" sz="2000" dirty="0"/>
              <a:t> is very less correlated with target variable.</a:t>
            </a:r>
            <a:endParaRPr lang="en-IN" sz="2000" dirty="0"/>
          </a:p>
          <a:p>
            <a:pPr marL="342900" indent="-342900">
              <a:buFont typeface="Wingdings" panose="05000000000000000000" charset="0"/>
              <a:buChar char="Ø"/>
            </a:pPr>
            <a:r>
              <a:rPr lang="en-IN" sz="2000" dirty="0"/>
              <a:t>Maximum correlation observe in Width and </a:t>
            </a:r>
            <a:r>
              <a:rPr lang="en-IN" sz="2000" dirty="0" err="1"/>
              <a:t>Engine_displacement</a:t>
            </a:r>
            <a:r>
              <a:rPr lang="en-IN" sz="2000" dirty="0"/>
              <a:t> followed by torque &amp; length.</a:t>
            </a:r>
            <a:endParaRPr lang="en-IN" sz="2000" dirty="0"/>
          </a:p>
          <a:p>
            <a:pPr marL="342900" indent="-342900">
              <a:buFont typeface="Wingdings" panose="05000000000000000000" charset="0"/>
              <a:buChar char="Ø"/>
            </a:pPr>
            <a:r>
              <a:rPr lang="en-IN" sz="2000" dirty="0"/>
              <a:t>Most of features are moderately &amp; poorly correlated with each other.</a:t>
            </a:r>
            <a:endParaRPr lang="en-IN" sz="2000"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5357209" y="2658867"/>
            <a:ext cx="6191250" cy="318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normAutofit fontScale="90000"/>
          </a:bodyPr>
          <a:lstStyle/>
          <a:p>
            <a:pPr algn="ctr"/>
            <a:r>
              <a:rPr lang="en-US" dirty="0"/>
              <a:t>Machine Learning Model Building</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regression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buFont typeface="Wingdings" panose="05000000000000000000" charset="0"/>
              <a:buChar char="Ø"/>
            </a:pPr>
            <a:r>
              <a:rPr lang="en-IN" sz="2000" dirty="0"/>
              <a:t>Linear Regression</a:t>
            </a:r>
            <a:endParaRPr lang="en-IN" sz="2000" dirty="0"/>
          </a:p>
          <a:p>
            <a:pPr lvl="0">
              <a:buFont typeface="Wingdings" panose="05000000000000000000" charset="0"/>
              <a:buChar char="Ø"/>
            </a:pPr>
            <a:r>
              <a:rPr lang="en-IN" sz="2000" dirty="0" err="1"/>
              <a:t>DecisionTree</a:t>
            </a:r>
            <a:r>
              <a:rPr lang="en-IN" sz="2000" dirty="0"/>
              <a:t> </a:t>
            </a:r>
            <a:r>
              <a:rPr lang="en-IN" sz="2000" dirty="0" err="1"/>
              <a:t>Regressor</a:t>
            </a:r>
            <a:endParaRPr lang="en-IN" sz="2000" dirty="0"/>
          </a:p>
          <a:p>
            <a:pPr lvl="0">
              <a:buFont typeface="Wingdings" panose="05000000000000000000" charset="0"/>
              <a:buChar char="Ø"/>
            </a:pPr>
            <a:r>
              <a:rPr lang="en-IN" sz="2000" dirty="0" err="1"/>
              <a:t>KNeighbors</a:t>
            </a:r>
            <a:r>
              <a:rPr lang="en-IN" sz="2000" dirty="0"/>
              <a:t> </a:t>
            </a:r>
            <a:r>
              <a:rPr lang="en-IN" sz="2000" dirty="0" err="1"/>
              <a:t>Regressor</a:t>
            </a:r>
            <a:endParaRPr lang="en-IN" sz="2000" dirty="0"/>
          </a:p>
          <a:p>
            <a:pPr lvl="0">
              <a:buFont typeface="Wingdings" panose="05000000000000000000" charset="0"/>
              <a:buChar char="Ø"/>
            </a:pPr>
            <a:r>
              <a:rPr lang="en-IN" sz="2000" dirty="0" err="1"/>
              <a:t>GradientBoosting</a:t>
            </a:r>
            <a:r>
              <a:rPr lang="en-IN" sz="2000" dirty="0"/>
              <a:t> </a:t>
            </a:r>
            <a:r>
              <a:rPr lang="en-IN" sz="2000" dirty="0" err="1"/>
              <a:t>Regressor</a:t>
            </a:r>
            <a:endParaRPr lang="en-IN" sz="2000" dirty="0"/>
          </a:p>
          <a:p>
            <a:pPr lvl="0">
              <a:buFont typeface="Wingdings" panose="05000000000000000000" charset="0"/>
              <a:buChar char="Ø"/>
            </a:pPr>
            <a:r>
              <a:rPr lang="en-IN" sz="2000" dirty="0" err="1"/>
              <a:t>RandomForest</a:t>
            </a:r>
            <a:r>
              <a:rPr lang="en-IN" sz="2000" dirty="0"/>
              <a:t> </a:t>
            </a:r>
            <a:r>
              <a:rPr lang="en-IN" sz="2000" dirty="0" err="1"/>
              <a:t>Regressor</a:t>
            </a:r>
            <a:endParaRPr lang="en-IN" sz="2000" dirty="0"/>
          </a:p>
          <a:p>
            <a:pPr lvl="0">
              <a:buFont typeface="Wingdings" panose="05000000000000000000" charset="0"/>
              <a:buChar char="Ø"/>
            </a:pPr>
            <a:r>
              <a:rPr lang="en-IN" sz="2000" dirty="0"/>
              <a:t>Support Vector Regression </a:t>
            </a:r>
            <a:endParaRPr lang="en-IN" sz="2000" dirty="0"/>
          </a:p>
          <a:p>
            <a:pPr lvl="0">
              <a:buFont typeface="Wingdings" panose="05000000000000000000" charset="0"/>
              <a:buChar char="Ø"/>
            </a:pPr>
            <a:r>
              <a:rPr lang="en-IN" sz="2000" dirty="0" err="1"/>
              <a:t>AdaBoost</a:t>
            </a:r>
            <a:r>
              <a:rPr lang="en-IN" sz="2000" dirty="0"/>
              <a:t> </a:t>
            </a:r>
            <a:r>
              <a:rPr lang="en-IN" sz="2000" dirty="0" err="1"/>
              <a:t>Regressor</a:t>
            </a:r>
            <a:endParaRPr lang="en-IN" sz="2000" dirty="0"/>
          </a:p>
          <a:p>
            <a:pPr lvl="0">
              <a:buNone/>
            </a:pP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fontScale="90000"/>
          </a:bodyPr>
          <a:lstStyle/>
          <a:p>
            <a:pPr algn="ctr"/>
            <a:r>
              <a:rPr lang="en-US" dirty="0"/>
              <a:t>Introduction</a:t>
            </a:r>
            <a:br>
              <a:rPr lang="en-US" dirty="0"/>
            </a:br>
            <a:endParaRPr lang="en-IN" dirty="0"/>
          </a:p>
        </p:txBody>
      </p:sp>
      <p:sp>
        <p:nvSpPr>
          <p:cNvPr id="3" name="Content Placeholder 2"/>
          <p:cNvSpPr>
            <a:spLocks noGrp="1"/>
          </p:cNvSpPr>
          <p:nvPr>
            <p:ph idx="1"/>
          </p:nvPr>
        </p:nvSpPr>
        <p:spPr>
          <a:xfrm>
            <a:off x="6568224" y="2446986"/>
            <a:ext cx="4971245" cy="2820473"/>
          </a:xfrm>
        </p:spPr>
        <p:txBody>
          <a:bodyPr>
            <a:normAutofit fontScale="92500" lnSpcReduction="10000"/>
          </a:bodyPr>
          <a:lstStyle/>
          <a:p>
            <a:pPr marL="0" indent="0">
              <a:buNone/>
            </a:pPr>
            <a:endParaRPr lang="en-US" dirty="0"/>
          </a:p>
          <a:p>
            <a:pPr marL="0" indent="0">
              <a:buNone/>
            </a:pPr>
            <a:r>
              <a:rPr lang="en-US" dirty="0"/>
              <a:t>Used car sales are rising across the globe as a result of rising new automobile prices and consumers' inability to afford them. The current system involves a procedure where a vendor chooses a price at random and the buyer is unaware of the car and its current market value. In actuality, the seller is also ignorant of the car's current value or the appropriate selling price.</a:t>
            </a:r>
            <a:endParaRPr lang="en-IN" dirty="0">
              <a:solidFill>
                <a:schemeClr val="tx1"/>
              </a:solidFill>
            </a:endParaRPr>
          </a:p>
        </p:txBody>
      </p:sp>
      <p:pic>
        <p:nvPicPr>
          <p:cNvPr id="1026" name="Picture 2" descr="Cars price prediction through linear regression with PyTorch | by Sergio  Alves | 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425" y="2446986"/>
            <a:ext cx="5794465" cy="3254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Model Building Flow</a:t>
            </a:r>
            <a:endParaRPr lang="en-IN"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charset="0"/>
              <a:buChar char="Ø"/>
            </a:pPr>
            <a:r>
              <a:rPr lang="en-US" sz="2200" dirty="0"/>
              <a:t>Standard Scaling of Data</a:t>
            </a:r>
            <a:endParaRPr lang="en-US" sz="2200" dirty="0"/>
          </a:p>
          <a:p>
            <a:pPr algn="just">
              <a:buFont typeface="Wingdings" panose="05000000000000000000" charset="0"/>
              <a:buChar char="Ø"/>
            </a:pPr>
            <a:r>
              <a:rPr lang="en-US" sz="2200" dirty="0"/>
              <a:t>Splitting Training Data Using </a:t>
            </a:r>
            <a:r>
              <a:rPr lang="en-US" sz="2200" dirty="0" err="1"/>
              <a:t>test_train_split</a:t>
            </a:r>
            <a:endParaRPr lang="en-US" sz="2200" dirty="0"/>
          </a:p>
          <a:p>
            <a:pPr algn="just">
              <a:buFont typeface="Wingdings" panose="05000000000000000000" charset="0"/>
              <a:buChar char="Ø"/>
            </a:pPr>
            <a:r>
              <a:rPr lang="en-US" sz="2200" dirty="0"/>
              <a:t>Finding Best Random state</a:t>
            </a:r>
            <a:endParaRPr lang="en-US" sz="2200" dirty="0"/>
          </a:p>
          <a:p>
            <a:pPr algn="just">
              <a:buFont typeface="Wingdings" panose="05000000000000000000" charset="0"/>
              <a:buChar char="Ø"/>
            </a:pPr>
            <a:r>
              <a:rPr lang="en-US" sz="2200" dirty="0"/>
              <a:t>Training ML Model on Different Algorithms</a:t>
            </a:r>
            <a:endParaRPr lang="en-US" sz="2200" dirty="0"/>
          </a:p>
          <a:p>
            <a:pPr algn="just">
              <a:buFont typeface="Wingdings" panose="05000000000000000000" charset="0"/>
              <a:buChar char="Ø"/>
            </a:pPr>
            <a:r>
              <a:rPr lang="en-IN" sz="2200" dirty="0"/>
              <a:t>Hyper Parameter Tuning of every model</a:t>
            </a:r>
            <a:endParaRPr lang="en-US" sz="2200" dirty="0"/>
          </a:p>
          <a:p>
            <a:pPr algn="just">
              <a:buFont typeface="Wingdings" panose="05000000000000000000" charset="0"/>
              <a:buChar char="Ø"/>
            </a:pPr>
            <a:r>
              <a:rPr lang="en-IN" sz="2200" dirty="0"/>
              <a:t>Apply 5 Fold Cross Validation with every different Model</a:t>
            </a:r>
            <a:endParaRPr lang="en-IN" sz="2200" dirty="0"/>
          </a:p>
          <a:p>
            <a:pPr algn="just">
              <a:buFont typeface="Wingdings" panose="05000000000000000000" charset="0"/>
              <a:buChar char="Ø"/>
            </a:pPr>
            <a:r>
              <a:rPr lang="en-IN" sz="2200" dirty="0"/>
              <a:t>Selection of Best Model Based on Evaluation Criteria</a:t>
            </a:r>
            <a:endParaRPr lang="en-IN" sz="2200" dirty="0"/>
          </a:p>
          <a:p>
            <a:pPr algn="just">
              <a:buFont typeface="Wingdings" panose="05000000000000000000" charset="0"/>
              <a:buChar char="Ø"/>
            </a:pPr>
            <a:r>
              <a:rPr lang="en-IN" sz="2200" dirty="0"/>
              <a:t>Saving final Model</a:t>
            </a:r>
            <a:endParaRPr lang="en-IN" sz="2200" dirty="0"/>
          </a:p>
          <a:p>
            <a:pPr algn="just">
              <a:buFont typeface="Wingdings" panose="05000000000000000000" charset="0"/>
              <a:buChar char="Ø"/>
            </a:pPr>
            <a:r>
              <a:rPr lang="en-US" sz="2200" dirty="0"/>
              <a:t>Find best contributed feature among all of the features.</a:t>
            </a:r>
            <a:endParaRPr lang="en-IN" sz="2200" dirty="0"/>
          </a:p>
          <a:p>
            <a:pPr algn="just">
              <a:buFont typeface="Wingdings" panose="05000000000000000000" charset="0"/>
              <a:buChar char="Ø"/>
            </a:pPr>
            <a:r>
              <a:rPr lang="en-IN" sz="2200" dirty="0"/>
              <a:t>Predicating Test Dataset using Final Model</a:t>
            </a:r>
            <a:endParaRPr lang="en-IN" sz="2200"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Findings and Conclusions of the Study</a:t>
            </a:r>
            <a:endParaRPr lang="en-IN" dirty="0"/>
          </a:p>
        </p:txBody>
      </p:sp>
      <p:sp>
        <p:nvSpPr>
          <p:cNvPr id="3" name="Content Placeholder 2"/>
          <p:cNvSpPr>
            <a:spLocks noGrp="1"/>
          </p:cNvSpPr>
          <p:nvPr>
            <p:ph idx="1"/>
          </p:nvPr>
        </p:nvSpPr>
        <p:spPr/>
        <p:txBody>
          <a:bodyPr>
            <a:normAutofit/>
          </a:bodyPr>
          <a:lstStyle/>
          <a:p>
            <a:pPr lvl="0">
              <a:buFont typeface="Wingdings" panose="05000000000000000000" charset="0"/>
              <a:buChar char="Ø"/>
            </a:pPr>
            <a:r>
              <a:rPr lang="en-IN" dirty="0"/>
              <a:t>As car model get old eventually its price reduces with time.</a:t>
            </a:r>
            <a:endParaRPr lang="en-IN" dirty="0"/>
          </a:p>
          <a:p>
            <a:pPr lvl="0">
              <a:buFont typeface="Wingdings" panose="05000000000000000000" charset="0"/>
              <a:buChar char="Ø"/>
            </a:pPr>
            <a:r>
              <a:rPr lang="en-IN" dirty="0"/>
              <a:t>In terms of Avg. Price as number of cylinders increases the average price increases.</a:t>
            </a:r>
            <a:endParaRPr lang="en-IN" dirty="0"/>
          </a:p>
          <a:p>
            <a:pPr lvl="0">
              <a:buFont typeface="Wingdings" panose="05000000000000000000" charset="0"/>
              <a:buChar char="Ø"/>
            </a:pPr>
            <a:r>
              <a:rPr lang="en-IN" dirty="0"/>
              <a:t>Electric cars are a very tiny market and also relatively expensive when compared to gasoline-powered vehicles.</a:t>
            </a:r>
            <a:endParaRPr lang="en-IN" dirty="0"/>
          </a:p>
          <a:p>
            <a:pPr lvl="0">
              <a:buFont typeface="Wingdings" panose="05000000000000000000" charset="0"/>
              <a:buChar char="Ø"/>
            </a:pPr>
            <a:r>
              <a:rPr lang="en-IN" dirty="0"/>
              <a:t>More than 50 % of car users prefer Power steering compares to others.</a:t>
            </a:r>
            <a:endParaRPr lang="en-IN" dirty="0"/>
          </a:p>
          <a:p>
            <a:pPr lvl="0">
              <a:buFont typeface="Wingdings" panose="05000000000000000000" charset="0"/>
              <a:buChar char="Ø"/>
            </a:pPr>
            <a:r>
              <a:rPr lang="en-IN" dirty="0"/>
              <a:t>Most cars with manual steering are at least ten years old.</a:t>
            </a:r>
            <a:endParaRPr lang="en-IN" dirty="0"/>
          </a:p>
          <a:p>
            <a:pPr>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463639" y="2305318"/>
            <a:ext cx="5988677" cy="2073499"/>
          </a:xfrm>
        </p:spPr>
        <p:txBody>
          <a:bodyPr>
            <a:normAutofit lnSpcReduction="10000"/>
          </a:bodyPr>
          <a:lstStyle/>
          <a:p>
            <a:pPr marL="0" indent="0" algn="just">
              <a:buNone/>
            </a:pPr>
            <a:r>
              <a:rPr lang="en-IN" sz="2000" dirty="0"/>
              <a:t>Here Gradient Boosting </a:t>
            </a:r>
            <a:r>
              <a:rPr lang="en-IN" sz="2000" dirty="0" err="1"/>
              <a:t>Regressor</a:t>
            </a:r>
            <a:r>
              <a:rPr lang="en-IN" sz="2000" dirty="0"/>
              <a:t> giving maximum R2 Score, minimum RMSE Value, Maximum CV Score and minimum Standard Deviation. So Gradient Boosting </a:t>
            </a:r>
            <a:r>
              <a:rPr lang="en-IN" sz="2000" dirty="0" err="1"/>
              <a:t>Regressor</a:t>
            </a:r>
            <a:r>
              <a:rPr lang="en-IN" sz="2000" dirty="0"/>
              <a:t> is selected as best model. Here we can see the actual Vs Predicted data of this used car details dataset. </a:t>
            </a:r>
            <a:endParaRPr lang="en-IN" sz="2000" dirty="0"/>
          </a:p>
          <a:p>
            <a:pPr marL="0" indent="0" algn="just">
              <a:buNone/>
            </a:pPr>
            <a:r>
              <a:rPr lang="en-US" sz="2000" dirty="0"/>
              <a:t>Final score is shown in the below picture.</a:t>
            </a:r>
            <a:endParaRPr lang="en-IN" sz="2000"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6884495" y="2305318"/>
            <a:ext cx="5144373" cy="3376679"/>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92496" y="4496537"/>
            <a:ext cx="6181725" cy="185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 the important feature:</a:t>
            </a:r>
            <a:endParaRPr lang="en-IN" dirty="0"/>
          </a:p>
        </p:txBody>
      </p:sp>
      <p:sp>
        <p:nvSpPr>
          <p:cNvPr id="7" name="Content Placeholder 6"/>
          <p:cNvSpPr>
            <a:spLocks noGrp="1"/>
          </p:cNvSpPr>
          <p:nvPr>
            <p:ph idx="1"/>
          </p:nvPr>
        </p:nvSpPr>
        <p:spPr>
          <a:xfrm>
            <a:off x="680321" y="2936383"/>
            <a:ext cx="4612895" cy="2202287"/>
          </a:xfrm>
        </p:spPr>
        <p:txBody>
          <a:bodyPr>
            <a:normAutofit/>
          </a:bodyPr>
          <a:lstStyle/>
          <a:p>
            <a:pPr>
              <a:buFont typeface="Wingdings" panose="05000000000000000000" charset="0"/>
              <a:buChar char="Ø"/>
            </a:pPr>
            <a:r>
              <a:rPr lang="en-IN" dirty="0"/>
              <a:t>Wheel base, width are the most important feature for predicting price.</a:t>
            </a:r>
            <a:endParaRPr lang="en-IN" dirty="0"/>
          </a:p>
          <a:p>
            <a:pPr>
              <a:buFont typeface="Wingdings" panose="05000000000000000000" charset="0"/>
              <a:buChar char="Ø"/>
            </a:pPr>
            <a:r>
              <a:rPr lang="en-IN" dirty="0"/>
              <a:t>Interestingly Brand name, model name, steering type is the less importance feature.</a:t>
            </a:r>
            <a:endParaRPr lang="en-IN" dirty="0"/>
          </a:p>
          <a:p>
            <a:endParaRPr lang="en-IN" dirty="0"/>
          </a:p>
        </p:txBody>
      </p:sp>
      <p:pic>
        <p:nvPicPr>
          <p:cNvPr id="9" name="Picture 8"/>
          <p:cNvPicPr/>
          <p:nvPr/>
        </p:nvPicPr>
        <p:blipFill>
          <a:blip r:embed="rId1">
            <a:extLst>
              <a:ext uri="{28A0092B-C50C-407E-A947-70E740481C1C}">
                <a14:useLocalDpi xmlns:a14="http://schemas.microsoft.com/office/drawing/2010/main" val="0"/>
              </a:ext>
            </a:extLst>
          </a:blip>
          <a:srcRect/>
          <a:stretch>
            <a:fillRect/>
          </a:stretch>
        </p:blipFill>
        <p:spPr bwMode="auto">
          <a:xfrm>
            <a:off x="5487251" y="2336873"/>
            <a:ext cx="6181725" cy="3724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40158"/>
            <a:ext cx="9613861" cy="89400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680321" y="2562895"/>
            <a:ext cx="9613861" cy="3373293"/>
          </a:xfrm>
        </p:spPr>
        <p:txBody>
          <a:bodyPr>
            <a:normAutofit/>
          </a:bodyPr>
          <a:lstStyle/>
          <a:p>
            <a:pPr lvl="0">
              <a:buFont typeface="Wingdings" panose="05000000000000000000" charset="0"/>
              <a:buChar char="Ø"/>
            </a:pPr>
            <a:r>
              <a:rPr lang="en-IN" sz="2000" dirty="0"/>
              <a:t>R2 score can increase with hyper parameter tuning with several different parameter. As it takes a lot of time, I am not able to use lot of parameters here for tuning. </a:t>
            </a:r>
            <a:endParaRPr lang="en-IN" sz="2000" dirty="0"/>
          </a:p>
          <a:p>
            <a:pPr lvl="0">
              <a:buFont typeface="Wingdings" panose="05000000000000000000" charset="0"/>
              <a:buChar char="Ø"/>
            </a:pPr>
            <a:r>
              <a:rPr lang="en-IN" sz="2000" dirty="0"/>
              <a:t>We can scrape more information from many internet marketplaces like </a:t>
            </a:r>
            <a:r>
              <a:rPr lang="en-IN" sz="2000" dirty="0" err="1"/>
              <a:t>olx</a:t>
            </a:r>
            <a:r>
              <a:rPr lang="en-IN" sz="2000" dirty="0"/>
              <a:t> and car24. Clearly, more information leads to more accurate forecasting.</a:t>
            </a:r>
            <a:endParaRPr lang="en-IN" sz="2000" dirty="0"/>
          </a:p>
          <a:p>
            <a:pPr>
              <a:buFont typeface="Wingdings" panose="05000000000000000000" charset="0"/>
              <a:buChar char="Ø"/>
            </a:pPr>
            <a:r>
              <a:rPr lang="en-IN" sz="2000" dirty="0"/>
              <a:t>Data needs to be much precise and detailed for much better score.</a:t>
            </a:r>
            <a:endParaRPr lang="en-IN" sz="2000" dirty="0"/>
          </a:p>
          <a:p>
            <a:pPr lvl="0">
              <a:buNone/>
            </a:pP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667000" y="846666"/>
            <a:ext cx="6680200" cy="51646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normAutofit/>
          </a:bodyPr>
          <a:lstStyle/>
          <a:p>
            <a:pPr algn="ctr"/>
            <a:r>
              <a:rPr lang="en-US" dirty="0"/>
              <a:t>Problem Statement </a:t>
            </a:r>
            <a:endParaRPr lang="en-IN" dirty="0"/>
          </a:p>
        </p:txBody>
      </p:sp>
      <p:sp>
        <p:nvSpPr>
          <p:cNvPr id="3" name="Content Placeholder 2"/>
          <p:cNvSpPr>
            <a:spLocks noGrp="1"/>
          </p:cNvSpPr>
          <p:nvPr>
            <p:ph idx="1"/>
          </p:nvPr>
        </p:nvSpPr>
        <p:spPr>
          <a:xfrm>
            <a:off x="901521" y="2472744"/>
            <a:ext cx="9890975" cy="3825025"/>
          </a:xfrm>
        </p:spPr>
        <p:txBody>
          <a:bodyPr>
            <a:normAutofit/>
          </a:bodyPr>
          <a:lstStyle/>
          <a:p>
            <a:pPr marL="0" indent="0" algn="just">
              <a:buNone/>
            </a:pPr>
            <a:r>
              <a:rPr lang="en-US" sz="2000" dirty="0"/>
              <a:t>With the </a:t>
            </a:r>
            <a:r>
              <a:rPr lang="en-US" sz="2000" dirty="0" err="1"/>
              <a:t>covid</a:t>
            </a:r>
            <a:r>
              <a:rPr lang="en-US" sz="20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2000" dirty="0" err="1"/>
              <a:t>covid</a:t>
            </a:r>
            <a:r>
              <a:rPr lang="en-US" sz="2000" dirty="0"/>
              <a:t> 19 impact, our client is facing problems with their previous car price valuation machine learning models. So, they are looking for new machine learning models from new data. We have to make car price valuation model. This project contains two phase:</a:t>
            </a:r>
            <a:endParaRPr lang="en-US" sz="2000" dirty="0"/>
          </a:p>
          <a:p>
            <a:pPr algn="just">
              <a:buFont typeface="Wingdings" panose="05000000000000000000" pitchFamily="2" charset="2"/>
              <a:buChar char="Ø"/>
            </a:pPr>
            <a:r>
              <a:rPr lang="en-US" sz="2000" b="1" dirty="0"/>
              <a:t>Data Collection Phase: </a:t>
            </a:r>
            <a:r>
              <a:rPr lang="en-US" sz="2000" dirty="0"/>
              <a:t>In this section, we need to scrape the data of used cars from websites (</a:t>
            </a:r>
            <a:r>
              <a:rPr lang="en-US" sz="2000" dirty="0" err="1"/>
              <a:t>Olx</a:t>
            </a:r>
            <a:r>
              <a:rPr lang="en-US" sz="2000" dirty="0"/>
              <a:t>, </a:t>
            </a:r>
            <a:r>
              <a:rPr lang="en-US" sz="2000" dirty="0" err="1"/>
              <a:t>cardekho</a:t>
            </a:r>
            <a:r>
              <a:rPr lang="en-US" sz="2000" dirty="0"/>
              <a:t>, Cars24 etc.)</a:t>
            </a:r>
            <a:endParaRPr lang="en-US" sz="2000" dirty="0"/>
          </a:p>
          <a:p>
            <a:pPr algn="just">
              <a:buFont typeface="Wingdings" panose="05000000000000000000" pitchFamily="2" charset="2"/>
              <a:buChar char="Ø"/>
            </a:pPr>
            <a:r>
              <a:rPr lang="en-US" sz="2000" b="1" dirty="0"/>
              <a:t>Model Building Phase: </a:t>
            </a:r>
            <a:r>
              <a:rPr lang="en-US" sz="2000" dirty="0"/>
              <a:t>After collecting the data, need to build a machine learning model.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t>Data Sources and their formats</a:t>
            </a:r>
            <a:endParaRPr lang="en-IN" dirty="0"/>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endParaRPr lang="en-US" sz="2000" dirty="0"/>
          </a:p>
          <a:p>
            <a:pPr marL="0" indent="0" algn="just">
              <a:buNone/>
            </a:pPr>
            <a:endParaRPr lang="en-US" sz="2000" dirty="0"/>
          </a:p>
          <a:p>
            <a:pPr algn="just">
              <a:buFont typeface="Wingdings" panose="05000000000000000000" pitchFamily="2" charset="2"/>
              <a:buChar char="Ø"/>
            </a:pPr>
            <a:r>
              <a:rPr lang="en-US" sz="2000" dirty="0"/>
              <a:t>This dataset contain 5466 rows and 26 columns.</a:t>
            </a:r>
            <a:endParaRPr lang="en-US" sz="2000" dirty="0"/>
          </a:p>
          <a:p>
            <a:pPr algn="just">
              <a:buFont typeface="Wingdings" panose="05000000000000000000" pitchFamily="2" charset="2"/>
              <a:buChar char="Ø"/>
            </a:pPr>
            <a:r>
              <a:rPr lang="en-US" sz="2000" dirty="0"/>
              <a:t>Our target feature is </a:t>
            </a:r>
            <a:r>
              <a:rPr lang="en-US" sz="2000" dirty="0" err="1"/>
              <a:t>Price_Rs</a:t>
            </a:r>
            <a:r>
              <a:rPr lang="en-US" sz="2000" dirty="0"/>
              <a:t>.</a:t>
            </a:r>
            <a:endParaRPr lang="en-US" sz="2000" dirty="0"/>
          </a:p>
          <a:p>
            <a:pPr algn="just">
              <a:buFont typeface="Wingdings" panose="05000000000000000000" pitchFamily="2" charset="2"/>
              <a:buChar char="Ø"/>
            </a:pPr>
            <a:r>
              <a:rPr lang="en-US" sz="2000" dirty="0"/>
              <a:t>Most of the features are categorical.</a:t>
            </a:r>
            <a:endParaRPr lang="en-US" sz="2000" dirty="0"/>
          </a:p>
          <a:p>
            <a:pPr algn="just">
              <a:buFont typeface="Wingdings" panose="05000000000000000000" pitchFamily="2" charset="2"/>
              <a:buChar char="Ø"/>
            </a:pP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endParaRPr lang="en-IN" dirty="0"/>
          </a:p>
        </p:txBody>
      </p:sp>
      <p:sp>
        <p:nvSpPr>
          <p:cNvPr id="3" name="Content Placeholder 2"/>
          <p:cNvSpPr>
            <a:spLocks noGrp="1"/>
          </p:cNvSpPr>
          <p:nvPr>
            <p:ph idx="1"/>
          </p:nvPr>
        </p:nvSpPr>
        <p:spPr>
          <a:xfrm>
            <a:off x="680321" y="2588653"/>
            <a:ext cx="9613861" cy="3347535"/>
          </a:xfrm>
        </p:spPr>
        <p:txBody>
          <a:bodyPr>
            <a:normAutofit fontScale="77500" lnSpcReduction="20000"/>
          </a:bodyPr>
          <a:lstStyle/>
          <a:p>
            <a:pPr algn="just">
              <a:buFont typeface="Wingdings" panose="05000000000000000000" pitchFamily="2" charset="2"/>
              <a:buChar char="Ø"/>
            </a:pPr>
            <a:r>
              <a:rPr lang="en-US" b="1" dirty="0"/>
              <a:t>Null value is present, need to impute this (All of the Categorical variable can be </a:t>
            </a:r>
            <a:r>
              <a:rPr lang="en-US" b="1" dirty="0" err="1"/>
              <a:t>imputate</a:t>
            </a:r>
            <a:r>
              <a:rPr lang="en-US" b="1" dirty="0"/>
              <a:t> with mode. All of the Numerical value can be </a:t>
            </a:r>
            <a:r>
              <a:rPr lang="en-US" b="1" dirty="0" err="1"/>
              <a:t>imputate</a:t>
            </a:r>
            <a:r>
              <a:rPr lang="en-US" b="1" dirty="0"/>
              <a:t> with Mean and Median. We can decide imputation method based on boxplot &amp; </a:t>
            </a:r>
            <a:r>
              <a:rPr lang="en-US" b="1" dirty="0" err="1"/>
              <a:t>Distplot</a:t>
            </a:r>
            <a:r>
              <a:rPr lang="en-US" b="1" dirty="0"/>
              <a:t>.)</a:t>
            </a:r>
            <a:endParaRPr lang="en-US" b="1" dirty="0"/>
          </a:p>
          <a:p>
            <a:pPr algn="just">
              <a:buFont typeface="Wingdings" panose="05000000000000000000" pitchFamily="2" charset="2"/>
              <a:buChar char="Ø"/>
            </a:pPr>
            <a:r>
              <a:rPr lang="en-US" b="1" dirty="0"/>
              <a:t>Seems outliers are present as there is a difference between 75% and max of some features.</a:t>
            </a:r>
            <a:endParaRPr lang="en-US" b="1" dirty="0"/>
          </a:p>
          <a:p>
            <a:pPr algn="just">
              <a:buFont typeface="Wingdings" panose="05000000000000000000" pitchFamily="2" charset="2"/>
              <a:buChar char="Ø"/>
            </a:pPr>
            <a:r>
              <a:rPr lang="en-US" b="1" dirty="0"/>
              <a:t>Minimum </a:t>
            </a:r>
            <a:r>
              <a:rPr lang="en-US" b="1" dirty="0" err="1"/>
              <a:t>Engine_displacement</a:t>
            </a:r>
            <a:r>
              <a:rPr lang="en-US" b="1" dirty="0"/>
              <a:t> is 0. Seems it is a error,</a:t>
            </a:r>
            <a:endParaRPr lang="en-US" b="1" dirty="0"/>
          </a:p>
          <a:p>
            <a:pPr algn="just">
              <a:buFont typeface="Wingdings" panose="05000000000000000000" pitchFamily="2" charset="2"/>
              <a:buChar char="Ø"/>
            </a:pPr>
            <a:r>
              <a:rPr lang="en-US" b="1" dirty="0"/>
              <a:t>Minimum </a:t>
            </a:r>
            <a:r>
              <a:rPr lang="en-US" b="1" dirty="0" err="1"/>
              <a:t>Length_mm</a:t>
            </a:r>
            <a:r>
              <a:rPr lang="en-US" b="1" dirty="0"/>
              <a:t> is 4 where </a:t>
            </a:r>
            <a:r>
              <a:rPr lang="en-US" b="1" dirty="0" err="1"/>
              <a:t>maximim</a:t>
            </a:r>
            <a:r>
              <a:rPr lang="en-US" b="1" dirty="0"/>
              <a:t> 5453.</a:t>
            </a:r>
            <a:endParaRPr lang="en-US" b="1" dirty="0"/>
          </a:p>
          <a:p>
            <a:pPr algn="just">
              <a:buFont typeface="Wingdings" panose="05000000000000000000" pitchFamily="2" charset="2"/>
              <a:buChar char="Ø"/>
            </a:pPr>
            <a:r>
              <a:rPr lang="en-US" b="1" dirty="0"/>
              <a:t>Minimum </a:t>
            </a:r>
            <a:r>
              <a:rPr lang="en-US" b="1" dirty="0" err="1"/>
              <a:t>Car_age</a:t>
            </a:r>
            <a:r>
              <a:rPr lang="en-US" b="1" dirty="0"/>
              <a:t> is 0 where maximum is 20 years.</a:t>
            </a:r>
            <a:endParaRPr lang="en-US" b="1" dirty="0"/>
          </a:p>
          <a:p>
            <a:pPr algn="just">
              <a:buFont typeface="Wingdings" panose="05000000000000000000" pitchFamily="2" charset="2"/>
              <a:buChar char="Ø"/>
            </a:pPr>
            <a:r>
              <a:rPr lang="en-US" b="1" dirty="0"/>
              <a:t>Maximum Color of car is White.</a:t>
            </a:r>
            <a:endParaRPr lang="en-US" b="1" dirty="0"/>
          </a:p>
          <a:p>
            <a:pPr algn="just">
              <a:buFont typeface="Wingdings" panose="05000000000000000000" pitchFamily="2" charset="2"/>
              <a:buChar char="Ø"/>
            </a:pPr>
            <a:r>
              <a:rPr lang="en-US" b="1" dirty="0"/>
              <a:t>In maximum cases </a:t>
            </a:r>
            <a:r>
              <a:rPr lang="en-US" b="1" dirty="0" err="1"/>
              <a:t>Max_Torque</a:t>
            </a:r>
            <a:r>
              <a:rPr lang="en-US" b="1" dirty="0"/>
              <a:t> of car is 200Nm@1750rpm.</a:t>
            </a:r>
            <a:endParaRPr lang="en-US" b="1" dirty="0"/>
          </a:p>
          <a:p>
            <a:pPr algn="just">
              <a:buFont typeface="Wingdings" panose="05000000000000000000" pitchFamily="2" charset="2"/>
              <a:buChar char="Ø"/>
            </a:pPr>
            <a:r>
              <a:rPr lang="en-US" b="1" dirty="0"/>
              <a:t>In maximum cases </a:t>
            </a:r>
            <a:r>
              <a:rPr lang="en-US" b="1" dirty="0" err="1"/>
              <a:t>Engine_Type</a:t>
            </a:r>
            <a:r>
              <a:rPr lang="en-US" b="1" dirty="0"/>
              <a:t> is In-Line Engine</a:t>
            </a:r>
            <a:endParaRPr lang="en-US" b="1"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 (EDA)</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 Tasks Perform</a:t>
            </a:r>
            <a:endParaRPr lang="en-IN" dirty="0"/>
          </a:p>
        </p:txBody>
      </p:sp>
      <p:sp>
        <p:nvSpPr>
          <p:cNvPr id="3" name="Content Placeholder 2"/>
          <p:cNvSpPr>
            <a:spLocks noGrp="1"/>
          </p:cNvSpPr>
          <p:nvPr>
            <p:ph idx="1"/>
          </p:nvPr>
        </p:nvSpPr>
        <p:spPr/>
        <p:txBody>
          <a:bodyPr>
            <a:normAutofit lnSpcReduction="10000"/>
          </a:bodyPr>
          <a:lstStyle/>
          <a:p>
            <a:pPr algn="just">
              <a:buFont typeface="Wingdings" panose="05000000000000000000" charset="0"/>
              <a:buChar char="Ø"/>
            </a:pPr>
            <a:r>
              <a:rPr lang="en-US" sz="2200" dirty="0"/>
              <a:t>Check the presence of duplicate or any data error.</a:t>
            </a:r>
            <a:endParaRPr lang="en-US" sz="2200" dirty="0"/>
          </a:p>
          <a:p>
            <a:pPr algn="just">
              <a:buFont typeface="Wingdings" panose="05000000000000000000" charset="0"/>
              <a:buChar char="Ø"/>
            </a:pPr>
            <a:r>
              <a:rPr lang="en-US" sz="2200" dirty="0"/>
              <a:t>Missing values present in data set.</a:t>
            </a:r>
            <a:endParaRPr lang="en-US" sz="2200" dirty="0"/>
          </a:p>
          <a:p>
            <a:pPr algn="just">
              <a:buFont typeface="Wingdings" panose="05000000000000000000" charset="0"/>
              <a:buChar char="Ø"/>
            </a:pPr>
            <a:r>
              <a:rPr lang="en-US" sz="2200" dirty="0"/>
              <a:t>Imputation of missing value with mean, median or mode is performed.</a:t>
            </a:r>
            <a:endParaRPr lang="en-US" sz="2200" dirty="0"/>
          </a:p>
          <a:p>
            <a:pPr algn="just">
              <a:buFont typeface="Wingdings" panose="05000000000000000000" charset="0"/>
              <a:buChar char="Ø"/>
            </a:pPr>
            <a:r>
              <a:rPr lang="en-US" sz="2200" dirty="0"/>
              <a:t>Feature Engineering for extraction of few new features out of existing features.</a:t>
            </a:r>
            <a:endParaRPr lang="en-US" sz="2200" dirty="0"/>
          </a:p>
          <a:p>
            <a:pPr algn="just">
              <a:buFont typeface="Wingdings" panose="05000000000000000000" charset="0"/>
              <a:buChar char="Ø"/>
            </a:pPr>
            <a:r>
              <a:rPr lang="en-US" sz="2200" dirty="0"/>
              <a:t>Feature selection</a:t>
            </a:r>
            <a:endParaRPr lang="en-US" sz="2200" dirty="0"/>
          </a:p>
          <a:p>
            <a:pPr algn="just">
              <a:buFont typeface="Wingdings" panose="05000000000000000000" charset="0"/>
              <a:buChar char="Ø"/>
            </a:pPr>
            <a:r>
              <a:rPr lang="en-US" sz="2200" dirty="0"/>
              <a:t>Label Encoding of Categorical features</a:t>
            </a:r>
            <a:endParaRPr lang="en-US" sz="2200" dirty="0"/>
          </a:p>
          <a:p>
            <a:pPr algn="just">
              <a:buFont typeface="Wingdings" panose="05000000000000000000" charset="0"/>
              <a:buChar char="Ø"/>
            </a:pPr>
            <a:r>
              <a:rPr lang="en-US" sz="2200" dirty="0"/>
              <a:t>Splitting of dataset into input &amp; target feature</a:t>
            </a:r>
            <a:endParaRPr lang="en-US" sz="2200" dirty="0"/>
          </a:p>
          <a:p>
            <a:pPr algn="just">
              <a:buFont typeface="Wingdings" panose="05000000000000000000" charset="0"/>
              <a:buChar char="Ø"/>
            </a:pPr>
            <a:r>
              <a:rPr lang="en-US" sz="2200" dirty="0"/>
              <a:t>Standard Scaling of data</a:t>
            </a:r>
            <a:endParaRPr lang="en-US" sz="2200" dirty="0"/>
          </a:p>
          <a:p>
            <a:pPr algn="just">
              <a:buFont typeface="Wingdings" panose="05000000000000000000" charset="0"/>
              <a:buChar char="Ø"/>
            </a:pPr>
            <a:r>
              <a:rPr lang="en-US" sz="2200" dirty="0"/>
              <a:t>Finding Final model with respect to best Accuracy Score, CV Score.</a:t>
            </a:r>
            <a:endParaRPr lang="en-IN" sz="2200" dirty="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Different feature’s data Distribution</a:t>
            </a:r>
            <a:endParaRPr lang="en-IN" dirty="0"/>
          </a:p>
        </p:txBody>
      </p:sp>
      <p:sp>
        <p:nvSpPr>
          <p:cNvPr id="4" name="Text Placeholder 3"/>
          <p:cNvSpPr>
            <a:spLocks noGrp="1"/>
          </p:cNvSpPr>
          <p:nvPr>
            <p:ph type="body" sz="half" idx="2"/>
          </p:nvPr>
        </p:nvSpPr>
        <p:spPr>
          <a:xfrm>
            <a:off x="160867" y="2218267"/>
            <a:ext cx="10830221" cy="3361354"/>
          </a:xfrm>
        </p:spPr>
        <p:txBody>
          <a:bodyPr>
            <a:normAutofit/>
          </a:bodyPr>
          <a:lstStyle/>
          <a:p>
            <a:r>
              <a:rPr lang="en-IN" sz="2800" b="1" dirty="0"/>
              <a:t>Observations:</a:t>
            </a:r>
            <a:endParaRPr lang="en-IN" sz="2800" dirty="0"/>
          </a:p>
          <a:p>
            <a:endParaRPr lang="en-IN" dirty="0"/>
          </a:p>
          <a:p>
            <a:pPr marL="285750" indent="-285750">
              <a:buFont typeface="Wingdings" panose="05000000000000000000" charset="0"/>
              <a:buChar char="Ø"/>
            </a:pPr>
            <a:r>
              <a:rPr lang="en-IN" sz="1800" dirty="0"/>
              <a:t>Maximum Fuel type is Petrol which is 57 %.</a:t>
            </a:r>
            <a:endParaRPr lang="en-IN" sz="1800" dirty="0"/>
          </a:p>
          <a:p>
            <a:pPr marL="285750" indent="-285750">
              <a:buFont typeface="Wingdings" panose="05000000000000000000" charset="0"/>
              <a:buChar char="Ø"/>
            </a:pPr>
            <a:r>
              <a:rPr lang="en-IN" sz="1800" dirty="0"/>
              <a:t>Minimum Fuel type is Electric.</a:t>
            </a:r>
            <a:endParaRPr lang="en-IN" sz="1800" dirty="0"/>
          </a:p>
          <a:p>
            <a:pPr marL="285750" indent="-285750">
              <a:buFont typeface="Wingdings" panose="05000000000000000000" charset="0"/>
              <a:buChar char="Ø"/>
            </a:pPr>
            <a:r>
              <a:rPr lang="en-IN" sz="1800" dirty="0"/>
              <a:t>Maximum price is for Petrol and LPG car is the least </a:t>
            </a:r>
            <a:endParaRPr lang="en-IN" sz="1800" dirty="0"/>
          </a:p>
          <a:p>
            <a:pPr marL="285750" indent="-285750">
              <a:buFont typeface="Wingdings" panose="05000000000000000000" charset="0"/>
              <a:buChar char="Ø"/>
            </a:pPr>
            <a:r>
              <a:rPr lang="en-IN" sz="1800" dirty="0"/>
              <a:t>price car.</a:t>
            </a:r>
            <a:endParaRPr lang="en-IN" sz="1800"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5461000" y="2294467"/>
            <a:ext cx="6375400" cy="363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endParaRPr lang="en-IN" dirty="0"/>
          </a:p>
        </p:txBody>
      </p:sp>
      <p:sp>
        <p:nvSpPr>
          <p:cNvPr id="4" name="Text Placeholder 3"/>
          <p:cNvSpPr>
            <a:spLocks noGrp="1"/>
          </p:cNvSpPr>
          <p:nvPr>
            <p:ph type="body" sz="half" idx="2"/>
          </p:nvPr>
        </p:nvSpPr>
        <p:spPr>
          <a:xfrm>
            <a:off x="680322" y="2336873"/>
            <a:ext cx="5153808" cy="4115442"/>
          </a:xfrm>
        </p:spPr>
        <p:txBody>
          <a:bodyPr>
            <a:normAutofit/>
          </a:bodyPr>
          <a:lstStyle/>
          <a:p>
            <a:pPr marL="342900" indent="-342900">
              <a:buFont typeface="Wingdings" panose="05000000000000000000" charset="0"/>
              <a:buChar char="Ø"/>
            </a:pPr>
            <a:r>
              <a:rPr lang="en-IN" sz="2400" dirty="0"/>
              <a:t>Maximum ownership is First owner around 76%.</a:t>
            </a:r>
            <a:endParaRPr lang="en-IN" sz="2400" dirty="0"/>
          </a:p>
          <a:p>
            <a:pPr marL="342900" indent="-342900">
              <a:buFont typeface="Wingdings" panose="05000000000000000000" charset="0"/>
              <a:buChar char="Ø"/>
            </a:pPr>
            <a:r>
              <a:rPr lang="en-IN" sz="2400" dirty="0"/>
              <a:t>Minimum is fifth owner.</a:t>
            </a:r>
            <a:endParaRPr lang="en-IN" sz="2400" dirty="0"/>
          </a:p>
          <a:p>
            <a:pPr marL="342900" indent="-342900">
              <a:buFont typeface="Wingdings" panose="05000000000000000000" charset="0"/>
              <a:buChar char="Ø"/>
            </a:pPr>
            <a:r>
              <a:rPr lang="en-IN" sz="2400" dirty="0"/>
              <a:t>Car from first owner is high price.</a:t>
            </a:r>
            <a:endParaRPr lang="en-IN" sz="2400"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5662544" y="2244009"/>
            <a:ext cx="6181725" cy="2266950"/>
          </a:xfrm>
          <a:prstGeom prst="rect">
            <a:avLst/>
          </a:prstGeom>
          <a:noFill/>
          <a:ln>
            <a:noFill/>
          </a:ln>
        </p:spPr>
      </p:pic>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5653019" y="4705618"/>
            <a:ext cx="6191250" cy="20574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7107</Words>
  <Application>WPS Presentation</Application>
  <PresentationFormat>Widescreen</PresentationFormat>
  <Paragraphs>179</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Corbel</vt:lpstr>
      <vt:lpstr>Microsoft YaHei</vt:lpstr>
      <vt:lpstr>Arial Unicode MS</vt:lpstr>
      <vt:lpstr>Calibri</vt:lpstr>
      <vt:lpstr>Bahnschrift SemiLight</vt:lpstr>
      <vt:lpstr>Mangal</vt:lpstr>
      <vt:lpstr>Segoe Print</vt:lpstr>
      <vt:lpstr>Wingdings</vt:lpstr>
      <vt:lpstr>Banded</vt:lpstr>
      <vt:lpstr>CAR PRICE PREDICTION using Machine Learning</vt:lpstr>
      <vt:lpstr>Introduction </vt:lpstr>
      <vt:lpstr>Problem Statement </vt:lpstr>
      <vt:lpstr>Data Sources and their formats</vt:lpstr>
      <vt:lpstr>Data Pre-processing</vt:lpstr>
      <vt:lpstr>Exploratory Data Analysis (EDA)</vt:lpstr>
      <vt:lpstr>Project Flow Tasks Perform</vt:lpstr>
      <vt:lpstr>Different feature’s data Distribution</vt:lpstr>
      <vt:lpstr>Observations:</vt:lpstr>
      <vt:lpstr>1. There are two Transmission type, Manual and Automatic. 2. Maximim transmission is Manual. 3. The pricing is high if the Transmission is Automatic 4. Maximim Insurance_Validity is Comprehensive which is 2055. 5. No such relationship between Insurance_Validity and corrosponding price.</vt:lpstr>
      <vt:lpstr>PowerPoint 演示文稿</vt:lpstr>
      <vt:lpstr>Observations:</vt:lpstr>
      <vt:lpstr>PowerPoint 演示文稿</vt:lpstr>
      <vt:lpstr>Observations:</vt:lpstr>
      <vt:lpstr>Some more observations:</vt:lpstr>
      <vt:lpstr>Continue…</vt:lpstr>
      <vt:lpstr>Correlation:</vt:lpstr>
      <vt:lpstr>Machine Learning Model Building</vt:lpstr>
      <vt:lpstr>Machine Learning Algorithm Used</vt:lpstr>
      <vt:lpstr>ML Model Building Flow</vt:lpstr>
      <vt:lpstr>Key Findings and Conclusions of the Study</vt:lpstr>
      <vt:lpstr>Conclusion:</vt:lpstr>
      <vt:lpstr>Check the important feature:</vt:lpstr>
      <vt:lpstr>Limitations of this work and Scope for Future Work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Shalini</cp:lastModifiedBy>
  <cp:revision>78</cp:revision>
  <dcterms:created xsi:type="dcterms:W3CDTF">2022-10-22T10:42:00Z</dcterms:created>
  <dcterms:modified xsi:type="dcterms:W3CDTF">2022-12-18T20:09:14Z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7BC65B1DF3A64317970F5613D1667049</vt:lpwstr>
  </property>
  <property fmtid="{D5CDD505-2E9C-101B-9397-08002B2CF9AE}" pid="3" name="KSOProductBuildVer">
    <vt:lpwstr>1033-11.2.0.11417</vt:lpwstr>
  </property>
</Properties>
</file>